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2" r:id="rId5"/>
    <p:sldId id="258" r:id="rId6"/>
    <p:sldId id="259" r:id="rId7"/>
    <p:sldId id="260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35C26-16B4-45F3-8CB6-2B631F12EA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81F5C-AE81-446A-B566-EE8E1B389B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4EF92-AADA-4CC9-9BF4-FF25391F683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CFED7-6BFA-4C66-B80A-1CDC7CF74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7C60F-7FB7-4047-BA93-1A650CD78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0F7F-DEB0-4A41-B400-892C2F7B1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6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C75D-84FE-4629-91D5-A891430D063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CBE03-6226-4B61-B80E-EA0A5DD4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BE03-6226-4B61-B80E-EA0A5DD4E0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name – accuracy – standard deviation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BE03-6226-4B61-B80E-EA0A5DD4E0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name – accuracy – standard deviation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BE03-6226-4B61-B80E-EA0A5DD4E0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name – accuracy – standard deviation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BE03-6226-4B61-B80E-EA0A5DD4E0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9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name – accuracy – standard deviation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BE03-6226-4B61-B80E-EA0A5DD4E0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name – accuracy – standard deviation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BE03-6226-4B61-B80E-EA0A5DD4E0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3050-6BD7-44EC-A34D-E74751B0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BA665-8EB6-4B48-BDED-15C99FA56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1B51-986F-4349-9398-C300727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ACD-007C-4DFB-B9CB-20E543E6EB4C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3FD5-3B7C-4239-AE60-41C4C02E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3145-9736-44C0-BD0A-983387B9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1C99-41C3-416B-9604-3CF31E3F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07763-E828-4E25-B4DF-E951DDDB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9D0C-D7BA-45EB-A328-0B7EE564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13F-BD58-4A20-8D8E-D79BBB2ED045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CD79-3C17-43D8-BD3D-E3ED0646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6C10-8CAE-4967-A3BC-401CC781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55369-F091-4582-A982-9613105C5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5F39-9629-437A-8643-A9E0C02D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A39-A4B6-4BB3-9730-D552372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D886-760D-4D0A-BF4F-561DE8D3D8A3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A866-19C5-4F5B-BA41-87C42305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AC7-9300-428E-8481-DFEA50F0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6DB2-5CA1-4689-AA55-A97E763C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F4EF-B7F0-4707-8A40-F0E80409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A734-3CD6-4A3A-847D-8C5711F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8ED-1F37-4469-8CC7-2842D739AB6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F041-0749-4700-B39E-2DA643CC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B95F-62F7-4B95-AE37-A7F2A4A1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3C82-9933-413A-B6DF-FFBEC0C0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F95C-609D-4B01-BA31-826DB8F1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94B0-27D1-4F4E-90D6-21D0FF98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8461-D477-4791-B89D-DAC48EAC0265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DEBF-33BB-480B-9DBA-2763E975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0241-C761-48F5-A1B6-C0DCA858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C292-3FBE-41DB-97F7-17CBCA4E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02FA-49E3-467F-99D1-BBDFCB9CD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E13C4-8967-4FD3-9E06-E9345AD4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C985D-E28F-4616-AA33-10E990D6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FC37-502A-44BE-B850-038318F1BEB3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2A7F6-CF9F-4BDF-8CD2-80506F7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4A34D-101B-4643-90E4-72EBD613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3C8A-C171-4D6E-8753-44601AA0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4B52-68BE-4C9A-9C02-0BF60940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A86C9-82C5-41EA-AE27-B4101B0A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AFBC0-C1F3-4AE4-961F-3AAFBDEC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47BF5-3C92-45F5-9667-8AEF25BEA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D382E-D79A-4C56-85D5-9396CA49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49DB-CF44-4E76-AD4E-E0A8D27921FB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A1602-5436-472E-9E21-33C8FDFC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8B419-E46A-4373-A2BD-6FE8F1D9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73C0-EDE0-4748-BD8F-D0FEE7D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84C1-B86C-40A7-BE79-0FE18605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BC20-1041-4D39-80B4-14EFA611485D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08C9A-84D4-4B4C-9ED0-A7ADC994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51250-2172-42F8-BE98-4A72EA2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3609F-4BFA-4A0F-B84A-7CC9CEBE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1C9D-3BE2-4077-9A12-4BBE59572622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5068F-E6BF-4267-93F9-DD6F6881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06517-7D9D-4458-A585-54D1D901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7AC-C60F-4B2F-B17A-73C2B3C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86C8-29E5-450B-B52D-5986AD46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97822-DE5B-4319-A504-2D9C06D8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E05C-FE64-4386-A73F-02487752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4D21-5584-41F2-999E-110194CF7B43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3142-0B72-40C3-B2D3-8C9ED4C8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16EC-2E33-44F0-B75E-2208722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589-9F10-4876-BBE4-CE4705FD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56A2A-2B3C-4D5E-955C-43E106E8C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A9462-1F69-4954-9E83-F39A8EF5C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829F-14FC-47ED-9E64-913BC2C1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4394-CC39-45A4-A960-278A9AE18FB6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E8A2-68B9-4B2E-B0B4-A3D4AC97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646A3-A66E-4B79-9B22-57205EA9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E9083-631F-4C77-B222-F2405D98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5C40C-AAE4-4695-A388-1702BB31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AC33-8D23-4D69-BFC7-710B8D89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B079-06B8-41C0-85E8-1DD0D2613890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99CF-A7B2-46ED-B693-D8BCFCF34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16D8-7D88-46D0-9CAA-B6F96DCAF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4439-9111-45AC-8FFE-7081BBBE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82955-DECF-47CE-A4A4-6F230173C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4500"/>
              <a:t>ML models using Residential Energy Consumption Survey (RECS) for predicting occupant characteristics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3571-9A9F-4624-85F8-5A09CF708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Current 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2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0C5D-B53E-4F30-89B0-E82AD718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subset selection (ANOVA-F)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86CE5-2CC0-468F-B5EE-BE04DEC9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652"/>
            <a:ext cx="4801694" cy="38489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756DB-25F7-4328-8C95-06F948E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0FC1-C394-47CD-B902-B1A8FC8D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(NUMADULT)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A50C-7F23-47F4-9139-9ABD77B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444" cy="4351338"/>
          </a:xfrm>
        </p:spPr>
        <p:txBody>
          <a:bodyPr/>
          <a:lstStyle/>
          <a:p>
            <a:r>
              <a:rPr lang="nn-NO" dirty="0"/>
              <a:t>LR: 0.657726 (0.047442)</a:t>
            </a:r>
          </a:p>
          <a:p>
            <a:r>
              <a:rPr lang="nn-NO" dirty="0"/>
              <a:t>LDA: 0.699049 (0.016995)</a:t>
            </a:r>
          </a:p>
          <a:p>
            <a:r>
              <a:rPr lang="nn-NO" dirty="0"/>
              <a:t>KNN: 0.625338 (0.023188)</a:t>
            </a:r>
          </a:p>
          <a:p>
            <a:r>
              <a:rPr lang="nn-NO" dirty="0"/>
              <a:t>CART: 0.734568 (0.015998)</a:t>
            </a:r>
          </a:p>
          <a:p>
            <a:r>
              <a:rPr lang="nn-NO" dirty="0"/>
              <a:t>NB: 0.538461 (0.016430)</a:t>
            </a:r>
          </a:p>
          <a:p>
            <a:r>
              <a:rPr lang="nn-NO" dirty="0"/>
              <a:t>SVM: 0.546406 (0.002078)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F6C3-7B03-4BB2-A57B-49A9673A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28C0A-9702-4038-A7AC-BB2CD7FFB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70" y="1825625"/>
            <a:ext cx="4839803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0FC1-C394-47CD-B902-B1A8FC8D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(HHAGE)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A50C-7F23-47F4-9139-9ABD77B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444" cy="4351338"/>
          </a:xfrm>
        </p:spPr>
        <p:txBody>
          <a:bodyPr/>
          <a:lstStyle/>
          <a:p>
            <a:r>
              <a:rPr lang="nn-NO" dirty="0"/>
              <a:t>LR: 0.065494 (0.009758)</a:t>
            </a:r>
          </a:p>
          <a:p>
            <a:r>
              <a:rPr lang="nn-NO" dirty="0"/>
              <a:t>LDA: 0.041600 (0.009852)</a:t>
            </a:r>
          </a:p>
          <a:p>
            <a:r>
              <a:rPr lang="nn-NO" dirty="0"/>
              <a:t>KNN: 0.012589 (0.005350)</a:t>
            </a:r>
          </a:p>
          <a:p>
            <a:r>
              <a:rPr lang="nn-NO" dirty="0"/>
              <a:t>CART: 0.039456 (0.007574)</a:t>
            </a:r>
          </a:p>
          <a:p>
            <a:r>
              <a:rPr lang="nn-NO" dirty="0"/>
              <a:t>NB: 0.024864 (0.003677)</a:t>
            </a:r>
          </a:p>
          <a:p>
            <a:r>
              <a:rPr lang="nn-NO" dirty="0"/>
              <a:t>SVM: 0.027263 (0.005652)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F6C3-7B03-4BB2-A57B-49A9673A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28C0A-9702-4038-A7AC-BB2CD7FFB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70" y="1825625"/>
            <a:ext cx="4839803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0FC1-C394-47CD-B902-B1A8FC8D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(EMPLOYHH)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A50C-7F23-47F4-9139-9ABD77B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444" cy="4351338"/>
          </a:xfrm>
        </p:spPr>
        <p:txBody>
          <a:bodyPr/>
          <a:lstStyle/>
          <a:p>
            <a:r>
              <a:rPr lang="nn-NO" dirty="0"/>
              <a:t>LR: 0.719897 (0.013560)</a:t>
            </a:r>
          </a:p>
          <a:p>
            <a:r>
              <a:rPr lang="nn-NO" dirty="0"/>
              <a:t>LDA: 0.721440 (0.017266)</a:t>
            </a:r>
          </a:p>
          <a:p>
            <a:r>
              <a:rPr lang="nn-NO" dirty="0"/>
              <a:t>KNN: 0.661396 (0.010224)</a:t>
            </a:r>
          </a:p>
          <a:p>
            <a:r>
              <a:rPr lang="nn-NO" dirty="0"/>
              <a:t>CART: 0.649959 (0.026936)</a:t>
            </a:r>
          </a:p>
          <a:p>
            <a:r>
              <a:rPr lang="nn-NO" dirty="0"/>
              <a:t>NB: 0.678125 (0.026118)</a:t>
            </a:r>
          </a:p>
          <a:p>
            <a:r>
              <a:rPr lang="nn-NO" dirty="0"/>
              <a:t>SVM: 0.644924 (0.015909)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F6C3-7B03-4BB2-A57B-49A9673A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28C0A-9702-4038-A7AC-BB2CD7FFB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70" y="1825625"/>
            <a:ext cx="4839803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0FC1-C394-47CD-B902-B1A8FC8D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(EDUCATION)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A50C-7F23-47F4-9139-9ABD77B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444" cy="4351338"/>
          </a:xfrm>
        </p:spPr>
        <p:txBody>
          <a:bodyPr/>
          <a:lstStyle/>
          <a:p>
            <a:r>
              <a:rPr lang="nn-NO" dirty="0"/>
              <a:t>LR: 0.404347 (0.024218)</a:t>
            </a:r>
          </a:p>
          <a:p>
            <a:r>
              <a:rPr lang="nn-NO" dirty="0"/>
              <a:t>LDA: 0.396443 (0.024085)</a:t>
            </a:r>
          </a:p>
          <a:p>
            <a:r>
              <a:rPr lang="nn-NO" dirty="0"/>
              <a:t>KNN: 0.295709 (0.021133)</a:t>
            </a:r>
          </a:p>
          <a:p>
            <a:r>
              <a:rPr lang="nn-NO" dirty="0"/>
              <a:t>CART: 0.311328 (0.013420)</a:t>
            </a:r>
          </a:p>
          <a:p>
            <a:r>
              <a:rPr lang="nn-NO" dirty="0"/>
              <a:t>NB: 0.275290 (0.021410)</a:t>
            </a:r>
          </a:p>
          <a:p>
            <a:r>
              <a:rPr lang="nn-NO" dirty="0"/>
              <a:t>SVM: 0.335980 (0.013142)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F6C3-7B03-4BB2-A57B-49A9673A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28C0A-9702-4038-A7AC-BB2CD7FFB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70" y="1855876"/>
            <a:ext cx="4839803" cy="329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9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0FC1-C394-47CD-B902-B1A8FC8D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(MONEYPY)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A50C-7F23-47F4-9139-9ABD77B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444" cy="4351338"/>
          </a:xfrm>
        </p:spPr>
        <p:txBody>
          <a:bodyPr/>
          <a:lstStyle/>
          <a:p>
            <a:r>
              <a:rPr lang="nn-NO" dirty="0"/>
              <a:t>LR: 0.318394 (0.010042)</a:t>
            </a:r>
          </a:p>
          <a:p>
            <a:r>
              <a:rPr lang="nn-NO" dirty="0"/>
              <a:t>LDA: 0.321495 (0.013973)</a:t>
            </a:r>
          </a:p>
          <a:p>
            <a:r>
              <a:rPr lang="nn-NO" dirty="0"/>
              <a:t>KNN: 0.221442 (0.014590)</a:t>
            </a:r>
          </a:p>
          <a:p>
            <a:r>
              <a:rPr lang="nn-NO" dirty="0"/>
              <a:t>CART: 0.236790 (0.013936)</a:t>
            </a:r>
          </a:p>
          <a:p>
            <a:r>
              <a:rPr lang="nn-NO" dirty="0"/>
              <a:t>NB: 0.290085 (0.016660)</a:t>
            </a:r>
          </a:p>
          <a:p>
            <a:r>
              <a:rPr lang="nn-NO" dirty="0"/>
              <a:t>SVM: 0.221422 (0.006534)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F6C3-7B03-4BB2-A57B-49A9673A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28C0A-9702-4038-A7AC-BB2CD7FFB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70" y="1825625"/>
            <a:ext cx="4839803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5957-7C19-4BB2-A3AB-A4D9869E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7231-9B04-4A74-9C94-351E2979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Changing feature selection parameter</a:t>
            </a:r>
          </a:p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10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20</a:t>
            </a:r>
          </a:p>
          <a:p>
            <a:pPr lvl="1"/>
            <a:r>
              <a:rPr lang="en-US" dirty="0"/>
              <a:t>50</a:t>
            </a:r>
          </a:p>
          <a:p>
            <a:pPr lvl="1"/>
            <a:r>
              <a:rPr lang="en-US" dirty="0"/>
              <a:t>100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5D1B-BBE3-443D-A53C-80FCCCB6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19B8-2299-4254-9578-5D81E51C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0681-AA11-40A5-8B9F-1767E660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exploration</a:t>
            </a:r>
          </a:p>
          <a:p>
            <a:r>
              <a:rPr lang="en-US" dirty="0"/>
              <a:t>Dataset pre-processing </a:t>
            </a:r>
          </a:p>
          <a:p>
            <a:r>
              <a:rPr lang="en-US" dirty="0"/>
              <a:t>Selecting target columns</a:t>
            </a:r>
          </a:p>
          <a:p>
            <a:r>
              <a:rPr lang="en-US" dirty="0"/>
              <a:t>Feature subset selection</a:t>
            </a:r>
          </a:p>
          <a:p>
            <a:r>
              <a:rPr lang="en-US" dirty="0"/>
              <a:t>Selecting models for training</a:t>
            </a:r>
          </a:p>
          <a:p>
            <a:r>
              <a:rPr lang="en-US" dirty="0"/>
              <a:t>Training</a:t>
            </a:r>
          </a:p>
          <a:p>
            <a:r>
              <a:rPr lang="en-US" dirty="0">
                <a:highlight>
                  <a:srgbClr val="C0C0C0"/>
                </a:highlight>
              </a:rPr>
              <a:t>Testing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B99F-893B-45C4-A39F-A8FB363A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7443-8548-4CA8-B49C-27754162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3689-4A91-471E-9415-0CF05CB1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NUMADULT</a:t>
            </a:r>
          </a:p>
          <a:p>
            <a:pPr lvl="1"/>
            <a:r>
              <a:rPr lang="en-US" dirty="0"/>
              <a:t>Number of adults</a:t>
            </a:r>
          </a:p>
          <a:p>
            <a:r>
              <a:rPr lang="en-US" dirty="0"/>
              <a:t>HHAGE</a:t>
            </a:r>
          </a:p>
          <a:p>
            <a:pPr lvl="1"/>
            <a:r>
              <a:rPr lang="en-US" dirty="0"/>
              <a:t>Age of surveyed</a:t>
            </a:r>
          </a:p>
          <a:p>
            <a:r>
              <a:rPr lang="en-US" dirty="0"/>
              <a:t>EMPLOYHH</a:t>
            </a:r>
          </a:p>
          <a:p>
            <a:pPr lvl="1"/>
            <a:r>
              <a:rPr lang="en-US" dirty="0"/>
              <a:t>Employment status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Highest degree obtained by surveyed </a:t>
            </a:r>
          </a:p>
          <a:p>
            <a:r>
              <a:rPr lang="en-US" dirty="0"/>
              <a:t>MONEYPY</a:t>
            </a:r>
          </a:p>
          <a:p>
            <a:pPr lvl="1"/>
            <a:r>
              <a:rPr lang="en-US" dirty="0"/>
              <a:t>Total household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8467-4F36-418E-AFA6-1E0D40FF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4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5AB4-CA19-4FF3-8ECA-F3CB5CE9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BFD-86EE-48B7-A771-8F614029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INF and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r>
              <a:rPr lang="en-US" dirty="0"/>
              <a:t>Encoding categorized data (4)</a:t>
            </a:r>
          </a:p>
          <a:p>
            <a:r>
              <a:rPr lang="en-US" dirty="0"/>
              <a:t>Train set 80%</a:t>
            </a:r>
          </a:p>
          <a:p>
            <a:r>
              <a:rPr lang="en-US" dirty="0"/>
              <a:t>Test set 20%</a:t>
            </a:r>
          </a:p>
          <a:p>
            <a:r>
              <a:rPr lang="en-US" dirty="0"/>
              <a:t>K-fold cross validation (10-fold) random shuffle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2BB13-9504-420F-ABE7-F95954DA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7BF1-75D5-48AC-A687-A55C0DAF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Categorized Data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4495-ED62-4BDD-B568-53C59C78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METROMICRO</a:t>
            </a:r>
          </a:p>
          <a:p>
            <a:pPr lvl="1"/>
            <a:r>
              <a:rPr lang="en-US" dirty="0"/>
              <a:t>['METRO' 'NONE' 'MICRO']</a:t>
            </a:r>
          </a:p>
          <a:p>
            <a:r>
              <a:rPr lang="en-US" dirty="0"/>
              <a:t>UATYP10</a:t>
            </a:r>
          </a:p>
          <a:p>
            <a:pPr lvl="1"/>
            <a:r>
              <a:rPr lang="en-US" dirty="0"/>
              <a:t>['U' 'R' 'C']</a:t>
            </a:r>
          </a:p>
          <a:p>
            <a:r>
              <a:rPr lang="en-US" dirty="0"/>
              <a:t>CLIMATE_REGION_PUB</a:t>
            </a:r>
          </a:p>
          <a:p>
            <a:pPr lvl="1"/>
            <a:r>
              <a:rPr lang="en-US" dirty="0"/>
              <a:t>['Hot-Dry/Mixed-Dry' 'Hot-Humid' 'Mixed-Humid' 'Cold/Very Cold' 'Marine']</a:t>
            </a:r>
          </a:p>
          <a:p>
            <a:r>
              <a:rPr lang="en-US" dirty="0"/>
              <a:t>IECC_CLIMATE_PUB</a:t>
            </a:r>
          </a:p>
          <a:p>
            <a:pPr lvl="1"/>
            <a:r>
              <a:rPr lang="en-US" dirty="0"/>
              <a:t>['3B-4B' '1A-2A' '3A' '4A' '5A' '6A-6B' '5B-5C' '4C' '3C' '2B' '7A-7B-7AK-8AK']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EE97-73C2-4DFA-9F8D-EA6ADB76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76B-F6CE-46BF-97BE-DA81C8D4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D3D-60D7-48E5-AEA5-E3915C22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LinearDiscriminantAnalysis</a:t>
            </a:r>
            <a:endParaRPr lang="en-US" dirty="0"/>
          </a:p>
          <a:p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SVM</a:t>
            </a:r>
          </a:p>
          <a:p>
            <a:r>
              <a:rPr lang="en-US" dirty="0"/>
              <a:t>--RNN, DNN</a:t>
            </a:r>
          </a:p>
          <a:p>
            <a:r>
              <a:rPr lang="en-US" dirty="0"/>
              <a:t>--Random Forest</a:t>
            </a:r>
          </a:p>
          <a:p>
            <a:r>
              <a:rPr lang="en-US" dirty="0"/>
              <a:t>--</a:t>
            </a:r>
            <a:r>
              <a:rPr lang="en-US" dirty="0" err="1"/>
              <a:t>Adaboost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5527F-1B68-4FDA-9169-88954938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4A6A-50CB-444E-8C8E-35C04D4D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D53D-AF91-4309-AD5F-BA4EDC07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r>
              <a:rPr lang="en-US" dirty="0"/>
              <a:t>Mean Absolute Difference (MAD)</a:t>
            </a:r>
          </a:p>
          <a:p>
            <a:r>
              <a:rPr lang="en-US" dirty="0"/>
              <a:t>Chi-square Test</a:t>
            </a:r>
          </a:p>
          <a:p>
            <a:r>
              <a:rPr lang="en-US" dirty="0"/>
              <a:t>Fisher’s Score</a:t>
            </a:r>
          </a:p>
          <a:p>
            <a:r>
              <a:rPr lang="en-US" dirty="0"/>
              <a:t>Forward Feature Selection</a:t>
            </a:r>
          </a:p>
          <a:p>
            <a:r>
              <a:rPr lang="en-US" dirty="0"/>
              <a:t>Backward Feature Elimination</a:t>
            </a:r>
          </a:p>
          <a:p>
            <a:r>
              <a:rPr lang="en-US" dirty="0">
                <a:highlight>
                  <a:srgbClr val="00FF00"/>
                </a:highlight>
              </a:rPr>
              <a:t>ANOVA F-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AC61-4248-46C7-89BE-7C5E9CD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0C5D-B53E-4F30-89B0-E82AD718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subset selection (ANOVA-F)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86CE5-2CC0-468F-B5EE-BE04DEC9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435"/>
            <a:ext cx="4801694" cy="4001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756DB-25F7-4328-8C95-06F948E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A23F1-A61D-4028-8C49-79465C799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1" y="1785435"/>
            <a:ext cx="4725477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5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0C5D-B53E-4F30-89B0-E82AD718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subset selection (ANOVA-F)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86CE5-2CC0-468F-B5EE-BE04DEC9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4" y="1785435"/>
            <a:ext cx="4741485" cy="4001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756DB-25F7-4328-8C95-06F948E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4439-9111-45AC-8FFE-7081BBBE116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A23F1-A61D-4028-8C49-79465C79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1" y="1905104"/>
            <a:ext cx="4725477" cy="38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484</Words>
  <Application>Microsoft Office PowerPoint</Application>
  <PresentationFormat>Widescreen</PresentationFormat>
  <Paragraphs>126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ML models using Residential Energy Consumption Survey (RECS) for predicting occupant characteristics</vt:lpstr>
      <vt:lpstr>Current Progress</vt:lpstr>
      <vt:lpstr>Target Columns</vt:lpstr>
      <vt:lpstr>Dataset Processing</vt:lpstr>
      <vt:lpstr>Categorized Data Values</vt:lpstr>
      <vt:lpstr>Training models</vt:lpstr>
      <vt:lpstr>Feature subset selection</vt:lpstr>
      <vt:lpstr>Feature subset selection (ANOVA-F)</vt:lpstr>
      <vt:lpstr>Feature subset selection (ANOVA-F)</vt:lpstr>
      <vt:lpstr>Feature subset selection (ANOVA-F)</vt:lpstr>
      <vt:lpstr>Training models (NUMADULT)</vt:lpstr>
      <vt:lpstr>Training models (HHAGE)</vt:lpstr>
      <vt:lpstr>Training models (EMPLOYHH)</vt:lpstr>
      <vt:lpstr>Training models (EDUCATION)</vt:lpstr>
      <vt:lpstr>Training models (MONEYPY)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models using Residential Energy Consumption Survey (RECS) for predicting occupant characteristics</dc:title>
  <dc:creator>Anik, Sheik Murad Hassan</dc:creator>
  <cp:lastModifiedBy>Anik, Sheik Murad Hassan</cp:lastModifiedBy>
  <cp:revision>10</cp:revision>
  <dcterms:created xsi:type="dcterms:W3CDTF">2022-01-18T15:31:53Z</dcterms:created>
  <dcterms:modified xsi:type="dcterms:W3CDTF">2022-01-19T15:16:20Z</dcterms:modified>
</cp:coreProperties>
</file>