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sldIdLst>
    <p:sldId id="256" r:id="rId2"/>
    <p:sldId id="257" r:id="rId3"/>
    <p:sldId id="258" r:id="rId4"/>
    <p:sldId id="275" r:id="rId5"/>
    <p:sldId id="261" r:id="rId6"/>
    <p:sldId id="262" r:id="rId7"/>
    <p:sldId id="280" r:id="rId8"/>
    <p:sldId id="259" r:id="rId9"/>
    <p:sldId id="263" r:id="rId10"/>
    <p:sldId id="264" r:id="rId11"/>
    <p:sldId id="265" r:id="rId12"/>
    <p:sldId id="266" r:id="rId13"/>
    <p:sldId id="270" r:id="rId14"/>
    <p:sldId id="278" r:id="rId15"/>
    <p:sldId id="281" r:id="rId16"/>
    <p:sldId id="267" r:id="rId17"/>
    <p:sldId id="282" r:id="rId18"/>
    <p:sldId id="285" r:id="rId19"/>
    <p:sldId id="283" r:id="rId20"/>
    <p:sldId id="284" r:id="rId21"/>
    <p:sldId id="279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37" autoAdjust="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outlineViewPr>
    <p:cViewPr>
      <p:scale>
        <a:sx n="33" d="100"/>
        <a:sy n="33" d="100"/>
      </p:scale>
      <p:origin x="0" y="-54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C394A-C60C-45F2-BE70-20CCAB180D7B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300D6-4969-4623-AE98-E03BC5560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3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9B6F-44E1-454B-958C-67E07CD705F8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B21D30-079D-4259-AA85-336D7033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9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0212-5A4A-445D-B958-51A14FE0BE2C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B21D30-079D-4259-AA85-336D7033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0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8908-4ACC-4136-9199-112B98FC8CF9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B21D30-079D-4259-AA85-336D70332EA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2248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A605-8BDC-4E37-AC62-11C0B0DD96AD}" type="datetime1">
              <a:rPr lang="en-US" smtClean="0"/>
              <a:t>13-Sep-21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B21D30-079D-4259-AA85-336D7033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27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F9B5-9E12-47FB-8F0D-EA54844A6E5B}" type="datetime1">
              <a:rPr lang="en-US" smtClean="0"/>
              <a:t>13-Sep-21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B21D30-079D-4259-AA85-336D70332EA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5476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0A71-23F0-4AE7-8E9A-8E3F40E0CC4B}" type="datetime1">
              <a:rPr lang="en-US" smtClean="0"/>
              <a:t>13-Sep-21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B21D30-079D-4259-AA85-336D7033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4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95BA-4E96-47FF-BFAA-BCB993BA5BC1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70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6503-356D-48A4-8003-857B5F6B9863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5B7-A509-4DE8-B890-CBD7FC3A1FD3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7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A70D-7C16-4A42-99BD-41555207390C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B21D30-079D-4259-AA85-336D7033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80C1-B4CC-42C3-8702-1E1F3E372C28}" type="datetime1">
              <a:rPr lang="en-US" smtClean="0"/>
              <a:t>13-Sep-21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B21D30-079D-4259-AA85-336D7033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3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F6AE-63DA-4FF0-A9A5-A2FBF19000F7}" type="datetime1">
              <a:rPr lang="en-US" smtClean="0"/>
              <a:t>13-Sep-21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B21D30-079D-4259-AA85-336D7033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90B3-18E9-4527-A843-6DE82ED62BEC}" type="datetime1">
              <a:rPr lang="en-US" smtClean="0"/>
              <a:t>13-Sep-21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2FC0-4EC0-423B-8793-B602996A8986}" type="datetime1">
              <a:rPr lang="en-US" smtClean="0"/>
              <a:t>13-Sep-21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7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4A84-3D81-4BF6-B1FE-EE2172ABF4C3}" type="datetime1">
              <a:rPr lang="en-US" smtClean="0"/>
              <a:t>13-Sep-21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AFC8-B6E7-4234-AF9E-073178F19D14}" type="datetime1">
              <a:rPr lang="en-US" smtClean="0"/>
              <a:t>13-Sep-21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B21D30-079D-4259-AA85-336D7033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2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0A7C9-2BA3-4228-8ED9-2AD4CB4FF72B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B21D30-079D-4259-AA85-336D7033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4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811" y="1880315"/>
            <a:ext cx="11226599" cy="1365161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Paper ID- 1007</a:t>
            </a:r>
            <a:br>
              <a:rPr lang="en-US" sz="2400" b="1" dirty="0"/>
            </a:br>
            <a:r>
              <a:rPr lang="en-US" sz="2400" b="1" dirty="0"/>
              <a:t>Binary Classification of Brain MRI Images for Detection of Brain Tumor using Convolutional Neural Network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11580" y="3455750"/>
            <a:ext cx="4784420" cy="25844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Authors</a:t>
            </a:r>
          </a:p>
          <a:p>
            <a:pPr marL="0" indent="0" algn="ctr">
              <a:buNone/>
            </a:pPr>
            <a:r>
              <a:rPr lang="en-US" b="1" dirty="0"/>
              <a:t>Anika Bushra Chowdhury </a:t>
            </a:r>
          </a:p>
          <a:p>
            <a:pPr marL="0" indent="0" algn="ctr">
              <a:buNone/>
            </a:pPr>
            <a:r>
              <a:rPr lang="en-US" dirty="0"/>
              <a:t>    Department of CSE, RUET</a:t>
            </a:r>
          </a:p>
          <a:p>
            <a:pPr marL="0" indent="0" algn="ctr">
              <a:buNone/>
            </a:pPr>
            <a:r>
              <a:rPr lang="en-US" b="1" dirty="0" err="1"/>
              <a:t>Emrana</a:t>
            </a:r>
            <a:r>
              <a:rPr lang="en-US" b="1" dirty="0"/>
              <a:t> Kabir </a:t>
            </a:r>
            <a:r>
              <a:rPr lang="en-US" b="1" dirty="0" err="1"/>
              <a:t>Hashi</a:t>
            </a:r>
            <a:r>
              <a:rPr lang="en-US" b="1" dirty="0"/>
              <a:t> 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CSE, RUET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0" y="3429000"/>
            <a:ext cx="5408612" cy="26111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 Presented by</a:t>
            </a:r>
          </a:p>
          <a:p>
            <a:pPr marL="0" indent="0" algn="ctr">
              <a:buNone/>
            </a:pPr>
            <a:r>
              <a:rPr lang="en-US" b="1" dirty="0"/>
              <a:t>     Anika Bushra Chowdhury </a:t>
            </a:r>
          </a:p>
          <a:p>
            <a:pPr marL="0" indent="0" algn="ctr">
              <a:buNone/>
            </a:pPr>
            <a:r>
              <a:rPr lang="en-US" dirty="0"/>
              <a:t>    Department of CSE, RUET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25B9-3A2A-4E06-A1A9-3D99DF1BF07A}" type="datetime1">
              <a:rPr lang="en-US" smtClean="0"/>
              <a:t>13-Sep-21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Conference on Big data IoT and Machine learning Logo">
            <a:extLst>
              <a:ext uri="{FF2B5EF4-FFF2-40B4-BE49-F238E27FC236}">
                <a16:creationId xmlns:a16="http://schemas.microsoft.com/office/drawing/2014/main" id="{EB27A845-B0A2-4811-8233-72E50673D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78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25876543-5727-43C6-B9E3-28FCD243AF9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2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99"/>
    </mc:Choice>
    <mc:Fallback xmlns="">
      <p:transition spd="slow" advTm="157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647700"/>
            <a:ext cx="9777412" cy="609600"/>
          </a:xfrm>
        </p:spPr>
        <p:txBody>
          <a:bodyPr>
            <a:noAutofit/>
          </a:bodyPr>
          <a:lstStyle/>
          <a:p>
            <a:r>
              <a:rPr lang="en-US" b="1" dirty="0"/>
              <a:t>Methodology:-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1536699"/>
            <a:ext cx="9777411" cy="4593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Data Augmentation: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Data split: </a:t>
            </a:r>
            <a:r>
              <a:rPr lang="en-US" dirty="0"/>
              <a:t>The data was split as 70% for training,15% for validation &amp; 15% for testing which means 1445 images are for the training set, 310 images for the validation set and 310 images for the test set.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11CF-5903-463B-805C-259EFFAB77A8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A6B680-5533-4CF1-B5BA-FC84C318E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48" y="2034862"/>
            <a:ext cx="2798681" cy="28506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C166D0-82CB-465B-B2A6-F1A32EBC0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26" y="1960808"/>
            <a:ext cx="2798681" cy="29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6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1" y="624110"/>
            <a:ext cx="9840912" cy="772890"/>
          </a:xfrm>
        </p:spPr>
        <p:txBody>
          <a:bodyPr/>
          <a:lstStyle/>
          <a:p>
            <a:r>
              <a:rPr lang="en-US" b="1" dirty="0"/>
              <a:t>CNN Model:-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3701" y="1689100"/>
            <a:ext cx="9840911" cy="42221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basic CNN architecture goes as following:</a:t>
            </a:r>
          </a:p>
          <a:p>
            <a:r>
              <a:rPr lang="en-US" dirty="0"/>
              <a:t> Each input x (image) has a shape of (224, 224, 3) and is fed into the neural network. </a:t>
            </a:r>
          </a:p>
          <a:p>
            <a:r>
              <a:rPr lang="en-US" dirty="0"/>
              <a:t>A convolutional layer starts with 16 filters, with a filter size of (3,3) and a stride equal to 1.</a:t>
            </a:r>
          </a:p>
          <a:p>
            <a:r>
              <a:rPr lang="en-US" dirty="0"/>
              <a:t>The filter size gradually increases from 16 to 32 to 64 and finally 128.</a:t>
            </a:r>
          </a:p>
          <a:p>
            <a:r>
              <a:rPr lang="en-US" dirty="0"/>
              <a:t>A batch normalization layer to normalize pixel values to speed up computation.</a:t>
            </a:r>
          </a:p>
          <a:p>
            <a:r>
              <a:rPr lang="en-US" dirty="0"/>
              <a:t>A ReLU activation layer.</a:t>
            </a:r>
          </a:p>
          <a:p>
            <a:r>
              <a:rPr lang="en-US" dirty="0"/>
              <a:t>A Max Pooling layer with f=2 and s=2.</a:t>
            </a:r>
          </a:p>
          <a:p>
            <a:r>
              <a:rPr lang="en-US" dirty="0"/>
              <a:t>A flatten layer in order to flatten the 3-dimensional matrix into a one-dimensional vector.</a:t>
            </a:r>
          </a:p>
          <a:p>
            <a:r>
              <a:rPr lang="en-US" dirty="0"/>
              <a:t>A Dense (output unit) fully connected layer with one neuron with a sigmoid activation (since this is a binary classification task).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E0DE-CD01-4C42-B6AF-2F4AC6950CF1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4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0" y="609600"/>
            <a:ext cx="9866313" cy="723900"/>
          </a:xfrm>
        </p:spPr>
        <p:txBody>
          <a:bodyPr/>
          <a:lstStyle/>
          <a:p>
            <a:r>
              <a:rPr lang="en-US" b="1" dirty="0"/>
              <a:t>CNN Model:-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E6B3-B1B9-44E4-A19B-3FA20925C004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12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0D4CE0-5173-443A-A0DB-21535F347DA6}"/>
              </a:ext>
            </a:extLst>
          </p:cNvPr>
          <p:cNvGrpSpPr/>
          <p:nvPr/>
        </p:nvGrpSpPr>
        <p:grpSpPr>
          <a:xfrm>
            <a:off x="1545466" y="1583356"/>
            <a:ext cx="9337182" cy="4222349"/>
            <a:chOff x="47598" y="588234"/>
            <a:chExt cx="6629427" cy="47648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444807-31E2-42FF-B107-1C2DF4D5E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68" y="948979"/>
              <a:ext cx="973889" cy="147184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D5E480B-34CC-47CE-B839-02DB6BFB026A}"/>
                </a:ext>
              </a:extLst>
            </p:cNvPr>
            <p:cNvSpPr/>
            <p:nvPr/>
          </p:nvSpPr>
          <p:spPr>
            <a:xfrm>
              <a:off x="1412072" y="952500"/>
              <a:ext cx="797704" cy="777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A7EC1D-A7BC-4D57-B48B-AE08BAA290E3}"/>
                </a:ext>
              </a:extLst>
            </p:cNvPr>
            <p:cNvSpPr/>
            <p:nvPr/>
          </p:nvSpPr>
          <p:spPr>
            <a:xfrm>
              <a:off x="1477425" y="1027999"/>
              <a:ext cx="804315" cy="7878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7035BE-455D-44A4-ADE6-1823E882478B}"/>
                </a:ext>
              </a:extLst>
            </p:cNvPr>
            <p:cNvSpPr/>
            <p:nvPr/>
          </p:nvSpPr>
          <p:spPr>
            <a:xfrm>
              <a:off x="1534575" y="1095375"/>
              <a:ext cx="804315" cy="7736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480B49-459B-4FCD-BEC0-FDAC4313D6D4}"/>
                </a:ext>
              </a:extLst>
            </p:cNvPr>
            <p:cNvSpPr/>
            <p:nvPr/>
          </p:nvSpPr>
          <p:spPr>
            <a:xfrm>
              <a:off x="1606570" y="1161349"/>
              <a:ext cx="825341" cy="7878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AC080DF-25AD-4018-8596-56BAEA805F3E}"/>
                </a:ext>
              </a:extLst>
            </p:cNvPr>
            <p:cNvSpPr/>
            <p:nvPr/>
          </p:nvSpPr>
          <p:spPr>
            <a:xfrm>
              <a:off x="1695450" y="1228724"/>
              <a:ext cx="807820" cy="790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16</a:t>
              </a:r>
              <a:endParaRPr lang="en-US" sz="1100">
                <a:effectLst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1361AC-288C-448C-BED8-2732F5FED68E}"/>
                </a:ext>
              </a:extLst>
            </p:cNvPr>
            <p:cNvSpPr/>
            <p:nvPr/>
          </p:nvSpPr>
          <p:spPr>
            <a:xfrm>
              <a:off x="3652527" y="1010441"/>
              <a:ext cx="626794" cy="5818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62870B-4795-4C7B-875A-59BE3EAC785E}"/>
                </a:ext>
              </a:extLst>
            </p:cNvPr>
            <p:cNvSpPr/>
            <p:nvPr/>
          </p:nvSpPr>
          <p:spPr>
            <a:xfrm>
              <a:off x="3718612" y="1085850"/>
              <a:ext cx="615944" cy="558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82D793-D7F0-445F-A36D-139D8D472CFC}"/>
                </a:ext>
              </a:extLst>
            </p:cNvPr>
            <p:cNvSpPr/>
            <p:nvPr/>
          </p:nvSpPr>
          <p:spPr>
            <a:xfrm>
              <a:off x="3790951" y="1153090"/>
              <a:ext cx="608558" cy="54869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1453CF-FD0C-4C5A-8E29-482355235578}"/>
                </a:ext>
              </a:extLst>
            </p:cNvPr>
            <p:cNvSpPr/>
            <p:nvPr/>
          </p:nvSpPr>
          <p:spPr>
            <a:xfrm>
              <a:off x="3858373" y="1219200"/>
              <a:ext cx="611048" cy="558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C9327E-8EFC-44AC-A83E-AD0867C607EC}"/>
                </a:ext>
              </a:extLst>
            </p:cNvPr>
            <p:cNvSpPr/>
            <p:nvPr/>
          </p:nvSpPr>
          <p:spPr>
            <a:xfrm>
              <a:off x="3905905" y="1286467"/>
              <a:ext cx="615678" cy="5476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F4F0BE-8ABC-4FBB-909B-9E90C23CC075}"/>
                </a:ext>
              </a:extLst>
            </p:cNvPr>
            <p:cNvSpPr/>
            <p:nvPr/>
          </p:nvSpPr>
          <p:spPr>
            <a:xfrm>
              <a:off x="3968492" y="1343986"/>
              <a:ext cx="613034" cy="55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32</a:t>
              </a:r>
              <a:endParaRPr lang="en-US" sz="1100">
                <a:effectLst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24" name="Right Arrow 34">
              <a:extLst>
                <a:ext uri="{FF2B5EF4-FFF2-40B4-BE49-F238E27FC236}">
                  <a16:creationId xmlns:a16="http://schemas.microsoft.com/office/drawing/2014/main" id="{9CE13C54-90A5-4545-884D-B41DED82B97F}"/>
                </a:ext>
              </a:extLst>
            </p:cNvPr>
            <p:cNvSpPr/>
            <p:nvPr/>
          </p:nvSpPr>
          <p:spPr>
            <a:xfrm>
              <a:off x="1120357" y="1446570"/>
              <a:ext cx="261337" cy="23340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A7330A-D299-4656-AD23-5B1B79E7948A}"/>
                </a:ext>
              </a:extLst>
            </p:cNvPr>
            <p:cNvSpPr/>
            <p:nvPr/>
          </p:nvSpPr>
          <p:spPr>
            <a:xfrm>
              <a:off x="1002628" y="3363767"/>
              <a:ext cx="454697" cy="4298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AEE8CD-3671-468E-87EC-96B6055D4810}"/>
                </a:ext>
              </a:extLst>
            </p:cNvPr>
            <p:cNvSpPr/>
            <p:nvPr/>
          </p:nvSpPr>
          <p:spPr>
            <a:xfrm>
              <a:off x="146478" y="3849542"/>
              <a:ext cx="526494" cy="49936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F9F819D1-5992-4F0E-8B9A-C9C8B87F6710}"/>
                </a:ext>
              </a:extLst>
            </p:cNvPr>
            <p:cNvSpPr/>
            <p:nvPr/>
          </p:nvSpPr>
          <p:spPr>
            <a:xfrm>
              <a:off x="4899026" y="3609066"/>
              <a:ext cx="266700" cy="1057275"/>
            </a:xfrm>
            <a:prstGeom prst="cub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FE61FC7E-2EE8-49FA-B028-A948B2686889}"/>
                </a:ext>
              </a:extLst>
            </p:cNvPr>
            <p:cNvSpPr/>
            <p:nvPr/>
          </p:nvSpPr>
          <p:spPr>
            <a:xfrm>
              <a:off x="5526614" y="3929067"/>
              <a:ext cx="400050" cy="560533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4438F5-A0AD-44DE-9513-FC744DEA01A2}"/>
                </a:ext>
              </a:extLst>
            </p:cNvPr>
            <p:cNvSpPr/>
            <p:nvPr/>
          </p:nvSpPr>
          <p:spPr>
            <a:xfrm>
              <a:off x="3480177" y="3904266"/>
              <a:ext cx="526415" cy="49911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EBDC72-ADCB-4244-94F4-23B845569CA2}"/>
                </a:ext>
              </a:extLst>
            </p:cNvPr>
            <p:cNvSpPr/>
            <p:nvPr/>
          </p:nvSpPr>
          <p:spPr>
            <a:xfrm>
              <a:off x="4856775" y="1369924"/>
              <a:ext cx="526415" cy="49911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C9DD94-9DD9-4170-81C5-9F75A8FFAA88}"/>
                </a:ext>
              </a:extLst>
            </p:cNvPr>
            <p:cNvSpPr/>
            <p:nvPr/>
          </p:nvSpPr>
          <p:spPr>
            <a:xfrm>
              <a:off x="2813471" y="1354071"/>
              <a:ext cx="526415" cy="49911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2B0009-FC64-480E-B3F7-AE4B7A67C809}"/>
                </a:ext>
              </a:extLst>
            </p:cNvPr>
            <p:cNvSpPr/>
            <p:nvPr/>
          </p:nvSpPr>
          <p:spPr>
            <a:xfrm>
              <a:off x="5662590" y="1214235"/>
              <a:ext cx="537285" cy="4145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F916D2-F646-4A6F-9258-58EA5E9D9C6D}"/>
                </a:ext>
              </a:extLst>
            </p:cNvPr>
            <p:cNvSpPr/>
            <p:nvPr/>
          </p:nvSpPr>
          <p:spPr>
            <a:xfrm>
              <a:off x="5715001" y="1271540"/>
              <a:ext cx="518522" cy="4291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A73B9D-DA0F-462C-9EA8-3DF661905448}"/>
                </a:ext>
              </a:extLst>
            </p:cNvPr>
            <p:cNvSpPr/>
            <p:nvPr/>
          </p:nvSpPr>
          <p:spPr>
            <a:xfrm>
              <a:off x="5763656" y="1341795"/>
              <a:ext cx="515428" cy="437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486B73E0-A858-48F8-B226-2EBE3F199EDD}"/>
                </a:ext>
              </a:extLst>
            </p:cNvPr>
            <p:cNvSpPr/>
            <p:nvPr/>
          </p:nvSpPr>
          <p:spPr>
            <a:xfrm>
              <a:off x="4316456" y="3248025"/>
              <a:ext cx="266973" cy="1790700"/>
            </a:xfrm>
            <a:prstGeom prst="cub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2C6B952-134D-44CE-8117-3C2C84346767}"/>
                </a:ext>
              </a:extLst>
            </p:cNvPr>
            <p:cNvSpPr/>
            <p:nvPr/>
          </p:nvSpPr>
          <p:spPr>
            <a:xfrm>
              <a:off x="5810249" y="1405103"/>
              <a:ext cx="518801" cy="4281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49E2C4-3633-4D6F-852D-064836AC6A7F}"/>
                </a:ext>
              </a:extLst>
            </p:cNvPr>
            <p:cNvSpPr/>
            <p:nvPr/>
          </p:nvSpPr>
          <p:spPr>
            <a:xfrm>
              <a:off x="5867399" y="1464574"/>
              <a:ext cx="518801" cy="4319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4275E3-CB4C-4221-AFBF-7D55CA563C86}"/>
                </a:ext>
              </a:extLst>
            </p:cNvPr>
            <p:cNvSpPr/>
            <p:nvPr/>
          </p:nvSpPr>
          <p:spPr>
            <a:xfrm>
              <a:off x="5915024" y="1533333"/>
              <a:ext cx="558167" cy="4467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DCFFBD6-D8D8-4576-8850-9076F8886DCC}"/>
                </a:ext>
              </a:extLst>
            </p:cNvPr>
            <p:cNvSpPr/>
            <p:nvPr/>
          </p:nvSpPr>
          <p:spPr>
            <a:xfrm>
              <a:off x="5980513" y="1600200"/>
              <a:ext cx="525062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64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" name="Right Arrow 133">
              <a:extLst>
                <a:ext uri="{FF2B5EF4-FFF2-40B4-BE49-F238E27FC236}">
                  <a16:creationId xmlns:a16="http://schemas.microsoft.com/office/drawing/2014/main" id="{78C3106F-C8A2-477B-8207-9DD7B66BD978}"/>
                </a:ext>
              </a:extLst>
            </p:cNvPr>
            <p:cNvSpPr/>
            <p:nvPr/>
          </p:nvSpPr>
          <p:spPr>
            <a:xfrm>
              <a:off x="4591051" y="1508426"/>
              <a:ext cx="255005" cy="22172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Right Arrow 134">
              <a:extLst>
                <a:ext uri="{FF2B5EF4-FFF2-40B4-BE49-F238E27FC236}">
                  <a16:creationId xmlns:a16="http://schemas.microsoft.com/office/drawing/2014/main" id="{D3F0B300-47CF-4C2C-905B-CF6F609C37D9}"/>
                </a:ext>
              </a:extLst>
            </p:cNvPr>
            <p:cNvSpPr/>
            <p:nvPr/>
          </p:nvSpPr>
          <p:spPr>
            <a:xfrm>
              <a:off x="3351997" y="1502190"/>
              <a:ext cx="279400" cy="22796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Right Arrow 135">
              <a:extLst>
                <a:ext uri="{FF2B5EF4-FFF2-40B4-BE49-F238E27FC236}">
                  <a16:creationId xmlns:a16="http://schemas.microsoft.com/office/drawing/2014/main" id="{2249779F-13F2-4005-B36E-DF1DB0E8A403}"/>
                </a:ext>
              </a:extLst>
            </p:cNvPr>
            <p:cNvSpPr/>
            <p:nvPr/>
          </p:nvSpPr>
          <p:spPr>
            <a:xfrm>
              <a:off x="2515964" y="1521448"/>
              <a:ext cx="279400" cy="22796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Right Arrow 136">
              <a:extLst>
                <a:ext uri="{FF2B5EF4-FFF2-40B4-BE49-F238E27FC236}">
                  <a16:creationId xmlns:a16="http://schemas.microsoft.com/office/drawing/2014/main" id="{733A36A6-0EBA-404A-9598-BCEC757B88B2}"/>
                </a:ext>
              </a:extLst>
            </p:cNvPr>
            <p:cNvSpPr/>
            <p:nvPr/>
          </p:nvSpPr>
          <p:spPr>
            <a:xfrm>
              <a:off x="5383190" y="1502190"/>
              <a:ext cx="255610" cy="22796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Right Arrow 137">
              <a:extLst>
                <a:ext uri="{FF2B5EF4-FFF2-40B4-BE49-F238E27FC236}">
                  <a16:creationId xmlns:a16="http://schemas.microsoft.com/office/drawing/2014/main" id="{AA761B37-EF1E-413D-8997-E6EB71032CBE}"/>
                </a:ext>
              </a:extLst>
            </p:cNvPr>
            <p:cNvSpPr/>
            <p:nvPr/>
          </p:nvSpPr>
          <p:spPr>
            <a:xfrm>
              <a:off x="3161430" y="4046915"/>
              <a:ext cx="283613" cy="22796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Right Arrow 138">
              <a:extLst>
                <a:ext uri="{FF2B5EF4-FFF2-40B4-BE49-F238E27FC236}">
                  <a16:creationId xmlns:a16="http://schemas.microsoft.com/office/drawing/2014/main" id="{02093013-9FE2-4036-9CD3-F66FA1F2FC46}"/>
                </a:ext>
              </a:extLst>
            </p:cNvPr>
            <p:cNvSpPr/>
            <p:nvPr/>
          </p:nvSpPr>
          <p:spPr>
            <a:xfrm>
              <a:off x="2238184" y="3548696"/>
              <a:ext cx="283613" cy="22796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Right Arrow 139">
              <a:extLst>
                <a:ext uri="{FF2B5EF4-FFF2-40B4-BE49-F238E27FC236}">
                  <a16:creationId xmlns:a16="http://schemas.microsoft.com/office/drawing/2014/main" id="{8378A915-A697-49ED-9364-4A22EED2E514}"/>
                </a:ext>
              </a:extLst>
            </p:cNvPr>
            <p:cNvSpPr/>
            <p:nvPr/>
          </p:nvSpPr>
          <p:spPr>
            <a:xfrm>
              <a:off x="2390584" y="3701096"/>
              <a:ext cx="283613" cy="22796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" name="Right Arrow 140">
              <a:extLst>
                <a:ext uri="{FF2B5EF4-FFF2-40B4-BE49-F238E27FC236}">
                  <a16:creationId xmlns:a16="http://schemas.microsoft.com/office/drawing/2014/main" id="{5F6BF75B-F5E0-4631-9EE5-D9CC5742CF25}"/>
                </a:ext>
              </a:extLst>
            </p:cNvPr>
            <p:cNvSpPr/>
            <p:nvPr/>
          </p:nvSpPr>
          <p:spPr>
            <a:xfrm>
              <a:off x="684825" y="4002857"/>
              <a:ext cx="279400" cy="22796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04AC794-C751-4DB1-A1F5-78B3C2AE23CE}"/>
                </a:ext>
              </a:extLst>
            </p:cNvPr>
            <p:cNvSpPr/>
            <p:nvPr/>
          </p:nvSpPr>
          <p:spPr>
            <a:xfrm>
              <a:off x="1066801" y="3422181"/>
              <a:ext cx="438150" cy="4286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584FE45-3B2A-403E-8760-D9861A6D440B}"/>
                </a:ext>
              </a:extLst>
            </p:cNvPr>
            <p:cNvSpPr/>
            <p:nvPr/>
          </p:nvSpPr>
          <p:spPr>
            <a:xfrm>
              <a:off x="1129882" y="3469806"/>
              <a:ext cx="432218" cy="4476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D04D9EE-333A-424E-8822-817AF2BAC68A}"/>
                </a:ext>
              </a:extLst>
            </p:cNvPr>
            <p:cNvSpPr/>
            <p:nvPr/>
          </p:nvSpPr>
          <p:spPr>
            <a:xfrm>
              <a:off x="1247775" y="3581874"/>
              <a:ext cx="476250" cy="4677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18184A3-EB99-4724-90ED-C5A4AC00D37D}"/>
                </a:ext>
              </a:extLst>
            </p:cNvPr>
            <p:cNvSpPr/>
            <p:nvPr/>
          </p:nvSpPr>
          <p:spPr>
            <a:xfrm>
              <a:off x="1314450" y="3650781"/>
              <a:ext cx="476250" cy="4667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93B472-AE9E-42F6-B977-D980FEBC36C1}"/>
                </a:ext>
              </a:extLst>
            </p:cNvPr>
            <p:cNvSpPr/>
            <p:nvPr/>
          </p:nvSpPr>
          <p:spPr>
            <a:xfrm>
              <a:off x="1381125" y="3698406"/>
              <a:ext cx="476250" cy="4762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682BCF5-A1D8-4D11-BE7C-A50247EEDDE5}"/>
                </a:ext>
              </a:extLst>
            </p:cNvPr>
            <p:cNvSpPr/>
            <p:nvPr/>
          </p:nvSpPr>
          <p:spPr>
            <a:xfrm>
              <a:off x="1447800" y="3757401"/>
              <a:ext cx="466726" cy="4734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3D4B601-A0E3-482D-8298-3F5C7B938478}"/>
                </a:ext>
              </a:extLst>
            </p:cNvPr>
            <p:cNvSpPr/>
            <p:nvPr/>
          </p:nvSpPr>
          <p:spPr>
            <a:xfrm>
              <a:off x="1504951" y="3822231"/>
              <a:ext cx="476249" cy="4762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C6169F7-8CBA-4C9F-AF5F-33D97CDF3984}"/>
                </a:ext>
              </a:extLst>
            </p:cNvPr>
            <p:cNvSpPr/>
            <p:nvPr/>
          </p:nvSpPr>
          <p:spPr>
            <a:xfrm>
              <a:off x="1562100" y="3888906"/>
              <a:ext cx="485775" cy="476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128</a:t>
              </a:r>
              <a:endParaRPr lang="en-US" sz="1100">
                <a:effectLst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3C98E5-B551-4798-B265-BCD94034E5A4}"/>
                </a:ext>
              </a:extLst>
            </p:cNvPr>
            <p:cNvSpPr/>
            <p:nvPr/>
          </p:nvSpPr>
          <p:spPr>
            <a:xfrm>
              <a:off x="2095311" y="3389354"/>
              <a:ext cx="448616" cy="42926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C0645B0-F989-4948-B611-218E677AEAEF}"/>
                </a:ext>
              </a:extLst>
            </p:cNvPr>
            <p:cNvSpPr/>
            <p:nvPr/>
          </p:nvSpPr>
          <p:spPr>
            <a:xfrm>
              <a:off x="2161039" y="3450494"/>
              <a:ext cx="444756" cy="4286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1815874-01AF-4CDF-876D-D2BA4A7E736F}"/>
                </a:ext>
              </a:extLst>
            </p:cNvPr>
            <p:cNvSpPr/>
            <p:nvPr/>
          </p:nvSpPr>
          <p:spPr>
            <a:xfrm>
              <a:off x="2223484" y="3497719"/>
              <a:ext cx="438311" cy="4476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5389397-625F-451D-BBCB-BFA0F4441D01}"/>
                </a:ext>
              </a:extLst>
            </p:cNvPr>
            <p:cNvSpPr/>
            <p:nvPr/>
          </p:nvSpPr>
          <p:spPr>
            <a:xfrm>
              <a:off x="2285494" y="3554234"/>
              <a:ext cx="454425" cy="4476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3F1C0F2-B3F6-4FB2-A9C6-B5FEC7527F45}"/>
                </a:ext>
              </a:extLst>
            </p:cNvPr>
            <p:cNvSpPr/>
            <p:nvPr/>
          </p:nvSpPr>
          <p:spPr>
            <a:xfrm>
              <a:off x="2344530" y="3609065"/>
              <a:ext cx="483431" cy="46736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4BF02AA-41C9-4FBA-B5A6-0ADFF426B8D5}"/>
                </a:ext>
              </a:extLst>
            </p:cNvPr>
            <p:cNvSpPr/>
            <p:nvPr/>
          </p:nvSpPr>
          <p:spPr>
            <a:xfrm>
              <a:off x="2411205" y="3678292"/>
              <a:ext cx="483431" cy="4667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5A6B30E-E20A-4E82-B2DA-3FD3C0751F25}"/>
                </a:ext>
              </a:extLst>
            </p:cNvPr>
            <p:cNvSpPr/>
            <p:nvPr/>
          </p:nvSpPr>
          <p:spPr>
            <a:xfrm>
              <a:off x="2477880" y="3725717"/>
              <a:ext cx="483431" cy="4762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2D09BB5-6747-4A06-AC29-DEE9C424961F}"/>
                </a:ext>
              </a:extLst>
            </p:cNvPr>
            <p:cNvSpPr/>
            <p:nvPr/>
          </p:nvSpPr>
          <p:spPr>
            <a:xfrm>
              <a:off x="2543927" y="3784204"/>
              <a:ext cx="473763" cy="473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B1DE3D-148D-4BD8-8381-05A9A4B6CF0F}"/>
                </a:ext>
              </a:extLst>
            </p:cNvPr>
            <p:cNvSpPr/>
            <p:nvPr/>
          </p:nvSpPr>
          <p:spPr>
            <a:xfrm>
              <a:off x="2601663" y="3849542"/>
              <a:ext cx="482787" cy="4762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93CF87A-4FE9-4C6E-94E4-25DEFE8284E8}"/>
                </a:ext>
              </a:extLst>
            </p:cNvPr>
            <p:cNvSpPr/>
            <p:nvPr/>
          </p:nvSpPr>
          <p:spPr>
            <a:xfrm>
              <a:off x="2659485" y="3916217"/>
              <a:ext cx="493100" cy="476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128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6" name="Right Arrow 177">
              <a:extLst>
                <a:ext uri="{FF2B5EF4-FFF2-40B4-BE49-F238E27FC236}">
                  <a16:creationId xmlns:a16="http://schemas.microsoft.com/office/drawing/2014/main" id="{5A83C345-39B0-434A-A950-9016F975A7F9}"/>
                </a:ext>
              </a:extLst>
            </p:cNvPr>
            <p:cNvSpPr/>
            <p:nvPr/>
          </p:nvSpPr>
          <p:spPr>
            <a:xfrm>
              <a:off x="4599692" y="4031643"/>
              <a:ext cx="283210" cy="22796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Right Arrow 178">
              <a:extLst>
                <a:ext uri="{FF2B5EF4-FFF2-40B4-BE49-F238E27FC236}">
                  <a16:creationId xmlns:a16="http://schemas.microsoft.com/office/drawing/2014/main" id="{3AF71A18-5FE3-45ED-9A1E-532AD61847BA}"/>
                </a:ext>
              </a:extLst>
            </p:cNvPr>
            <p:cNvSpPr/>
            <p:nvPr/>
          </p:nvSpPr>
          <p:spPr>
            <a:xfrm>
              <a:off x="4024686" y="4029315"/>
              <a:ext cx="283210" cy="22796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Right Arrow 179">
              <a:extLst>
                <a:ext uri="{FF2B5EF4-FFF2-40B4-BE49-F238E27FC236}">
                  <a16:creationId xmlns:a16="http://schemas.microsoft.com/office/drawing/2014/main" id="{139C54E2-FAD8-48D1-A4D5-E2FC59B80028}"/>
                </a:ext>
              </a:extLst>
            </p:cNvPr>
            <p:cNvSpPr/>
            <p:nvPr/>
          </p:nvSpPr>
          <p:spPr>
            <a:xfrm>
              <a:off x="5193662" y="4046915"/>
              <a:ext cx="283210" cy="22796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Text Box 59">
              <a:extLst>
                <a:ext uri="{FF2B5EF4-FFF2-40B4-BE49-F238E27FC236}">
                  <a16:creationId xmlns:a16="http://schemas.microsoft.com/office/drawing/2014/main" id="{47FA1895-2677-435A-8F60-7A4AA5734CCB}"/>
                </a:ext>
              </a:extLst>
            </p:cNvPr>
            <p:cNvSpPr txBox="1"/>
            <p:nvPr/>
          </p:nvSpPr>
          <p:spPr>
            <a:xfrm>
              <a:off x="146469" y="588234"/>
              <a:ext cx="973888" cy="31718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    Input Image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70" name="Text Box 60">
              <a:extLst>
                <a:ext uri="{FF2B5EF4-FFF2-40B4-BE49-F238E27FC236}">
                  <a16:creationId xmlns:a16="http://schemas.microsoft.com/office/drawing/2014/main" id="{C37A3E7B-CAF1-4977-9FB8-746928457F8A}"/>
                </a:ext>
              </a:extLst>
            </p:cNvPr>
            <p:cNvSpPr txBox="1"/>
            <p:nvPr/>
          </p:nvSpPr>
          <p:spPr>
            <a:xfrm>
              <a:off x="1412071" y="676275"/>
              <a:ext cx="940603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Conv Layer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71" name="Text Box 61">
              <a:extLst>
                <a:ext uri="{FF2B5EF4-FFF2-40B4-BE49-F238E27FC236}">
                  <a16:creationId xmlns:a16="http://schemas.microsoft.com/office/drawing/2014/main" id="{D3B172F4-E129-442A-85D2-54CD1939AC5E}"/>
                </a:ext>
              </a:extLst>
            </p:cNvPr>
            <p:cNvSpPr txBox="1"/>
            <p:nvPr/>
          </p:nvSpPr>
          <p:spPr>
            <a:xfrm>
              <a:off x="3619286" y="695325"/>
              <a:ext cx="962240" cy="2762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Conv Layer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 </a:t>
              </a:r>
            </a:p>
          </p:txBody>
        </p:sp>
        <p:sp>
          <p:nvSpPr>
            <p:cNvPr id="72" name="Text Box 62">
              <a:extLst>
                <a:ext uri="{FF2B5EF4-FFF2-40B4-BE49-F238E27FC236}">
                  <a16:creationId xmlns:a16="http://schemas.microsoft.com/office/drawing/2014/main" id="{CA848249-FFA1-47C6-A982-8CBE275D421F}"/>
                </a:ext>
              </a:extLst>
            </p:cNvPr>
            <p:cNvSpPr txBox="1"/>
            <p:nvPr/>
          </p:nvSpPr>
          <p:spPr>
            <a:xfrm>
              <a:off x="5581651" y="895350"/>
              <a:ext cx="914400" cy="26599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Conv Layer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 </a:t>
              </a:r>
            </a:p>
          </p:txBody>
        </p:sp>
        <p:sp>
          <p:nvSpPr>
            <p:cNvPr id="73" name="Text Box 63">
              <a:extLst>
                <a:ext uri="{FF2B5EF4-FFF2-40B4-BE49-F238E27FC236}">
                  <a16:creationId xmlns:a16="http://schemas.microsoft.com/office/drawing/2014/main" id="{80C7DF7C-0254-435F-A497-F19AFE13F230}"/>
                </a:ext>
              </a:extLst>
            </p:cNvPr>
            <p:cNvSpPr txBox="1"/>
            <p:nvPr/>
          </p:nvSpPr>
          <p:spPr>
            <a:xfrm>
              <a:off x="1962150" y="3057725"/>
              <a:ext cx="1038028" cy="2665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Conv Layer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 </a:t>
              </a:r>
            </a:p>
          </p:txBody>
        </p:sp>
        <p:sp>
          <p:nvSpPr>
            <p:cNvPr id="74" name="Text Box 64">
              <a:extLst>
                <a:ext uri="{FF2B5EF4-FFF2-40B4-BE49-F238E27FC236}">
                  <a16:creationId xmlns:a16="http://schemas.microsoft.com/office/drawing/2014/main" id="{CA09F99B-DA2F-4E8C-86CB-74F0E632D75A}"/>
                </a:ext>
              </a:extLst>
            </p:cNvPr>
            <p:cNvSpPr txBox="1"/>
            <p:nvPr/>
          </p:nvSpPr>
          <p:spPr>
            <a:xfrm>
              <a:off x="4638676" y="1056819"/>
              <a:ext cx="941750" cy="31262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  Max Pooling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75" name="Text Box 65">
              <a:extLst>
                <a:ext uri="{FF2B5EF4-FFF2-40B4-BE49-F238E27FC236}">
                  <a16:creationId xmlns:a16="http://schemas.microsoft.com/office/drawing/2014/main" id="{88D079FD-2873-4DC9-8ABB-405113498290}"/>
                </a:ext>
              </a:extLst>
            </p:cNvPr>
            <p:cNvSpPr txBox="1"/>
            <p:nvPr/>
          </p:nvSpPr>
          <p:spPr>
            <a:xfrm>
              <a:off x="47598" y="3553926"/>
              <a:ext cx="916599" cy="23940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Max Pooling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76" name="Text Box 66">
              <a:extLst>
                <a:ext uri="{FF2B5EF4-FFF2-40B4-BE49-F238E27FC236}">
                  <a16:creationId xmlns:a16="http://schemas.microsoft.com/office/drawing/2014/main" id="{BC1E06A7-785A-473D-B7A4-D5F9BF817666}"/>
                </a:ext>
              </a:extLst>
            </p:cNvPr>
            <p:cNvSpPr txBox="1"/>
            <p:nvPr/>
          </p:nvSpPr>
          <p:spPr>
            <a:xfrm>
              <a:off x="3237249" y="3608754"/>
              <a:ext cx="1010100" cy="26662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   Max Pooling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77" name="Text Box 67">
              <a:extLst>
                <a:ext uri="{FF2B5EF4-FFF2-40B4-BE49-F238E27FC236}">
                  <a16:creationId xmlns:a16="http://schemas.microsoft.com/office/drawing/2014/main" id="{0BF99026-6BFA-4F7F-A84D-FD6B698182CD}"/>
                </a:ext>
              </a:extLst>
            </p:cNvPr>
            <p:cNvSpPr txBox="1"/>
            <p:nvPr/>
          </p:nvSpPr>
          <p:spPr>
            <a:xfrm>
              <a:off x="4247592" y="2952750"/>
              <a:ext cx="44767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  FC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78" name="Text Box 68">
              <a:extLst>
                <a:ext uri="{FF2B5EF4-FFF2-40B4-BE49-F238E27FC236}">
                  <a16:creationId xmlns:a16="http://schemas.microsoft.com/office/drawing/2014/main" id="{36032E4E-3153-4341-ABB9-E655B1E90B77}"/>
                </a:ext>
              </a:extLst>
            </p:cNvPr>
            <p:cNvSpPr txBox="1"/>
            <p:nvPr/>
          </p:nvSpPr>
          <p:spPr>
            <a:xfrm>
              <a:off x="4752351" y="3324225"/>
              <a:ext cx="590550" cy="25764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      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FC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79" name="Text Box 69">
              <a:extLst>
                <a:ext uri="{FF2B5EF4-FFF2-40B4-BE49-F238E27FC236}">
                  <a16:creationId xmlns:a16="http://schemas.microsoft.com/office/drawing/2014/main" id="{660A3409-C11F-4EEE-A404-0A86D2BAEE37}"/>
                </a:ext>
              </a:extLst>
            </p:cNvPr>
            <p:cNvSpPr txBox="1"/>
            <p:nvPr/>
          </p:nvSpPr>
          <p:spPr>
            <a:xfrm>
              <a:off x="5437704" y="3581874"/>
              <a:ext cx="704850" cy="26893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 Output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80" name="Text Box 70">
              <a:extLst>
                <a:ext uri="{FF2B5EF4-FFF2-40B4-BE49-F238E27FC236}">
                  <a16:creationId xmlns:a16="http://schemas.microsoft.com/office/drawing/2014/main" id="{BE5ABDB5-0C0C-44D3-AEA8-ACEA5BD8D858}"/>
                </a:ext>
              </a:extLst>
            </p:cNvPr>
            <p:cNvSpPr txBox="1"/>
            <p:nvPr/>
          </p:nvSpPr>
          <p:spPr>
            <a:xfrm>
              <a:off x="5371041" y="4495800"/>
              <a:ext cx="906984" cy="2667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   Yes/No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81" name="Text Box 71">
              <a:extLst>
                <a:ext uri="{FF2B5EF4-FFF2-40B4-BE49-F238E27FC236}">
                  <a16:creationId xmlns:a16="http://schemas.microsoft.com/office/drawing/2014/main" id="{5344D2F6-97FE-464B-956C-F171599B9678}"/>
                </a:ext>
              </a:extLst>
            </p:cNvPr>
            <p:cNvSpPr txBox="1"/>
            <p:nvPr/>
          </p:nvSpPr>
          <p:spPr>
            <a:xfrm>
              <a:off x="4102575" y="5076825"/>
              <a:ext cx="619125" cy="27622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      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7744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82" name="Text Box 72">
              <a:extLst>
                <a:ext uri="{FF2B5EF4-FFF2-40B4-BE49-F238E27FC236}">
                  <a16:creationId xmlns:a16="http://schemas.microsoft.com/office/drawing/2014/main" id="{897ECC79-2F90-41EC-B072-C6C8FB76D335}"/>
                </a:ext>
              </a:extLst>
            </p:cNvPr>
            <p:cNvSpPr txBox="1"/>
            <p:nvPr/>
          </p:nvSpPr>
          <p:spPr>
            <a:xfrm>
              <a:off x="4723160" y="4705350"/>
              <a:ext cx="57150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    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3872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83" name="Text Box 73">
              <a:extLst>
                <a:ext uri="{FF2B5EF4-FFF2-40B4-BE49-F238E27FC236}">
                  <a16:creationId xmlns:a16="http://schemas.microsoft.com/office/drawing/2014/main" id="{5E2FC562-A3EE-4069-9C08-82301492591C}"/>
                </a:ext>
              </a:extLst>
            </p:cNvPr>
            <p:cNvSpPr txBox="1"/>
            <p:nvPr/>
          </p:nvSpPr>
          <p:spPr>
            <a:xfrm>
              <a:off x="136943" y="2462988"/>
              <a:ext cx="1015582" cy="40428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224,224,3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84" name="Text Box 74">
              <a:extLst>
                <a:ext uri="{FF2B5EF4-FFF2-40B4-BE49-F238E27FC236}">
                  <a16:creationId xmlns:a16="http://schemas.microsoft.com/office/drawing/2014/main" id="{EF6D769F-668C-42B4-A08A-855CA969665D}"/>
                </a:ext>
              </a:extLst>
            </p:cNvPr>
            <p:cNvSpPr txBox="1"/>
            <p:nvPr/>
          </p:nvSpPr>
          <p:spPr>
            <a:xfrm>
              <a:off x="1428751" y="2057400"/>
              <a:ext cx="1074520" cy="2667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      222,222,16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85" name="Text Box 75">
              <a:extLst>
                <a:ext uri="{FF2B5EF4-FFF2-40B4-BE49-F238E27FC236}">
                  <a16:creationId xmlns:a16="http://schemas.microsoft.com/office/drawing/2014/main" id="{22776EA4-7DAA-4EF3-AAC9-B7277F83C36F}"/>
                </a:ext>
              </a:extLst>
            </p:cNvPr>
            <p:cNvSpPr txBox="1"/>
            <p:nvPr/>
          </p:nvSpPr>
          <p:spPr>
            <a:xfrm>
              <a:off x="2667000" y="1914526"/>
              <a:ext cx="866775" cy="27622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  111,111,16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86" name="Text Box 76">
              <a:extLst>
                <a:ext uri="{FF2B5EF4-FFF2-40B4-BE49-F238E27FC236}">
                  <a16:creationId xmlns:a16="http://schemas.microsoft.com/office/drawing/2014/main" id="{ACF9D72C-D286-41F4-86A5-5ECCD855E574}"/>
                </a:ext>
              </a:extLst>
            </p:cNvPr>
            <p:cNvSpPr txBox="1"/>
            <p:nvPr/>
          </p:nvSpPr>
          <p:spPr>
            <a:xfrm>
              <a:off x="3752850" y="1933574"/>
              <a:ext cx="962025" cy="24765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       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109,109,32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87" name="Text Box 77">
              <a:extLst>
                <a:ext uri="{FF2B5EF4-FFF2-40B4-BE49-F238E27FC236}">
                  <a16:creationId xmlns:a16="http://schemas.microsoft.com/office/drawing/2014/main" id="{F34F3F92-04CC-4C14-97A7-16284F53D3C7}"/>
                </a:ext>
              </a:extLst>
            </p:cNvPr>
            <p:cNvSpPr txBox="1"/>
            <p:nvPr/>
          </p:nvSpPr>
          <p:spPr>
            <a:xfrm>
              <a:off x="4781550" y="1896816"/>
              <a:ext cx="819150" cy="2463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  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54,54,32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88" name="Text Box 78">
              <a:extLst>
                <a:ext uri="{FF2B5EF4-FFF2-40B4-BE49-F238E27FC236}">
                  <a16:creationId xmlns:a16="http://schemas.microsoft.com/office/drawing/2014/main" id="{E203A9AB-1740-4C74-8719-1CBBE89A45B6}"/>
                </a:ext>
              </a:extLst>
            </p:cNvPr>
            <p:cNvSpPr txBox="1"/>
            <p:nvPr/>
          </p:nvSpPr>
          <p:spPr>
            <a:xfrm>
              <a:off x="5867399" y="2105025"/>
              <a:ext cx="809626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   52,52,64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89" name="Text Box 79">
              <a:extLst>
                <a:ext uri="{FF2B5EF4-FFF2-40B4-BE49-F238E27FC236}">
                  <a16:creationId xmlns:a16="http://schemas.microsoft.com/office/drawing/2014/main" id="{F1F01EC1-4680-4877-8F46-80EFB4FA72D1}"/>
                </a:ext>
              </a:extLst>
            </p:cNvPr>
            <p:cNvSpPr txBox="1"/>
            <p:nvPr/>
          </p:nvSpPr>
          <p:spPr>
            <a:xfrm>
              <a:off x="66635" y="4392467"/>
              <a:ext cx="866775" cy="25573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 26,26,64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90" name="Text Box 80">
              <a:extLst>
                <a:ext uri="{FF2B5EF4-FFF2-40B4-BE49-F238E27FC236}">
                  <a16:creationId xmlns:a16="http://schemas.microsoft.com/office/drawing/2014/main" id="{0EDF70E3-98A0-48CA-9689-0D3FFFC1DF6B}"/>
                </a:ext>
              </a:extLst>
            </p:cNvPr>
            <p:cNvSpPr txBox="1"/>
            <p:nvPr/>
          </p:nvSpPr>
          <p:spPr>
            <a:xfrm>
              <a:off x="1266327" y="4437868"/>
              <a:ext cx="1014915" cy="25795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         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24,24,128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91" name="Text Box 81">
              <a:extLst>
                <a:ext uri="{FF2B5EF4-FFF2-40B4-BE49-F238E27FC236}">
                  <a16:creationId xmlns:a16="http://schemas.microsoft.com/office/drawing/2014/main" id="{5629FCC8-2025-4CE6-B605-6BF1C6604C48}"/>
                </a:ext>
              </a:extLst>
            </p:cNvPr>
            <p:cNvSpPr txBox="1"/>
            <p:nvPr/>
          </p:nvSpPr>
          <p:spPr>
            <a:xfrm>
              <a:off x="2473710" y="4457700"/>
              <a:ext cx="830813" cy="3238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     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22,22,128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92" name="Text Box 82">
              <a:extLst>
                <a:ext uri="{FF2B5EF4-FFF2-40B4-BE49-F238E27FC236}">
                  <a16:creationId xmlns:a16="http://schemas.microsoft.com/office/drawing/2014/main" id="{724D2B86-2E1E-4C95-B357-7D660A361F51}"/>
                </a:ext>
              </a:extLst>
            </p:cNvPr>
            <p:cNvSpPr txBox="1"/>
            <p:nvPr/>
          </p:nvSpPr>
          <p:spPr>
            <a:xfrm>
              <a:off x="3266000" y="4476750"/>
              <a:ext cx="981075" cy="3048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 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11,11,128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93" name="Text Box 83">
              <a:extLst>
                <a:ext uri="{FF2B5EF4-FFF2-40B4-BE49-F238E27FC236}">
                  <a16:creationId xmlns:a16="http://schemas.microsoft.com/office/drawing/2014/main" id="{8E54ADDC-4F4C-4F0F-A37F-8F3711D116B6}"/>
                </a:ext>
              </a:extLst>
            </p:cNvPr>
            <p:cNvSpPr txBox="1"/>
            <p:nvPr/>
          </p:nvSpPr>
          <p:spPr>
            <a:xfrm>
              <a:off x="780897" y="3038475"/>
              <a:ext cx="952551" cy="27622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   Conv Layer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94" name="Text Box 84">
              <a:extLst>
                <a:ext uri="{FF2B5EF4-FFF2-40B4-BE49-F238E27FC236}">
                  <a16:creationId xmlns:a16="http://schemas.microsoft.com/office/drawing/2014/main" id="{440D617D-00E1-4441-BDB9-21B9B3E5BD92}"/>
                </a:ext>
              </a:extLst>
            </p:cNvPr>
            <p:cNvSpPr txBox="1"/>
            <p:nvPr/>
          </p:nvSpPr>
          <p:spPr>
            <a:xfrm>
              <a:off x="2590356" y="1066800"/>
              <a:ext cx="1000273" cy="2570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  Max Pooling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47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622300"/>
            <a:ext cx="9777412" cy="647700"/>
          </a:xfrm>
        </p:spPr>
        <p:txBody>
          <a:bodyPr/>
          <a:lstStyle/>
          <a:p>
            <a:r>
              <a:rPr lang="en-US" b="1" dirty="0"/>
              <a:t>Experimental Results:-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A2C2-56CA-40D9-938F-2C8D5943CA37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27201" y="1270000"/>
            <a:ext cx="97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1: Performance of different CNN models.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F2E39B7-55D2-4F65-B7A5-C8094C8D3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383747"/>
              </p:ext>
            </p:extLst>
          </p:nvPr>
        </p:nvGraphicFramePr>
        <p:xfrm>
          <a:off x="1727200" y="1803042"/>
          <a:ext cx="9777411" cy="418563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6616">
                  <a:extLst>
                    <a:ext uri="{9D8B030D-6E8A-4147-A177-3AD203B41FA5}">
                      <a16:colId xmlns:a16="http://schemas.microsoft.com/office/drawing/2014/main" val="348494717"/>
                    </a:ext>
                  </a:extLst>
                </a:gridCol>
                <a:gridCol w="1459472">
                  <a:extLst>
                    <a:ext uri="{9D8B030D-6E8A-4147-A177-3AD203B41FA5}">
                      <a16:colId xmlns:a16="http://schemas.microsoft.com/office/drawing/2014/main" val="3306080866"/>
                    </a:ext>
                  </a:extLst>
                </a:gridCol>
                <a:gridCol w="1463671">
                  <a:extLst>
                    <a:ext uri="{9D8B030D-6E8A-4147-A177-3AD203B41FA5}">
                      <a16:colId xmlns:a16="http://schemas.microsoft.com/office/drawing/2014/main" val="3354593149"/>
                    </a:ext>
                  </a:extLst>
                </a:gridCol>
                <a:gridCol w="1340825">
                  <a:extLst>
                    <a:ext uri="{9D8B030D-6E8A-4147-A177-3AD203B41FA5}">
                      <a16:colId xmlns:a16="http://schemas.microsoft.com/office/drawing/2014/main" val="3471289598"/>
                    </a:ext>
                  </a:extLst>
                </a:gridCol>
                <a:gridCol w="1463671">
                  <a:extLst>
                    <a:ext uri="{9D8B030D-6E8A-4147-A177-3AD203B41FA5}">
                      <a16:colId xmlns:a16="http://schemas.microsoft.com/office/drawing/2014/main" val="3928050859"/>
                    </a:ext>
                  </a:extLst>
                </a:gridCol>
                <a:gridCol w="1097229">
                  <a:extLst>
                    <a:ext uri="{9D8B030D-6E8A-4147-A177-3AD203B41FA5}">
                      <a16:colId xmlns:a16="http://schemas.microsoft.com/office/drawing/2014/main" val="908851163"/>
                    </a:ext>
                  </a:extLst>
                </a:gridCol>
                <a:gridCol w="1195927">
                  <a:extLst>
                    <a:ext uri="{9D8B030D-6E8A-4147-A177-3AD203B41FA5}">
                      <a16:colId xmlns:a16="http://schemas.microsoft.com/office/drawing/2014/main" val="2422118676"/>
                    </a:ext>
                  </a:extLst>
                </a:gridCol>
              </a:tblGrid>
              <a:tr h="10875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Convolutional/Pooling layer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Train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Validation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F1 Score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8908531"/>
                  </a:ext>
                </a:extLst>
              </a:tr>
              <a:tr h="381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1/1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83.55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81.22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81.57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80.51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81.04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5600284"/>
                  </a:ext>
                </a:extLst>
              </a:tr>
              <a:tr h="3961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2/2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84.52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87.09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88.16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88.69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88.42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3331678"/>
                  </a:ext>
                </a:extLst>
              </a:tr>
              <a:tr h="381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3/3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84.84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87.70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87.20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90.36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88.75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3890665"/>
                  </a:ext>
                </a:extLst>
              </a:tr>
              <a:tr h="3961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4/4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92.90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92.26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91.77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92.95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92.35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939121"/>
                  </a:ext>
                </a:extLst>
              </a:tr>
              <a:tr h="381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5/4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99.93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93.23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95.79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95.40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97.08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96.23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4856703"/>
                  </a:ext>
                </a:extLst>
              </a:tr>
              <a:tr h="3961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6/4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90.00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91.29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93.33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89.17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91.21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8249985"/>
                  </a:ext>
                </a:extLst>
              </a:tr>
              <a:tr h="381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7/4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54.32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53.87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52.90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52.90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69.19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0535993"/>
                  </a:ext>
                </a:extLst>
              </a:tr>
              <a:tr h="381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8/4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57.11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47.10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49.68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49.68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66.38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9220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830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A2BB-A515-4A9B-B9E2-8DF71D4EE018}" type="datetime1">
              <a:rPr lang="en-US" smtClean="0"/>
              <a:t>13-Sep-21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14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09001" y="5084529"/>
            <a:ext cx="10196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(a) Model trained with 4 convolutional layers       	       		  (b) Model trained with 5 convolutional layers</a:t>
            </a:r>
          </a:p>
          <a:p>
            <a:pPr algn="just"/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de-DE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2. Accuracy graph of some of the models with highest test accuracy(%).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6B33A63-D10A-4D1A-B379-EB6785061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01" y="1546156"/>
            <a:ext cx="4725477" cy="33535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0EFEB73-0624-41D2-8933-6AE430AC9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522" y="1546156"/>
            <a:ext cx="4725477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47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C33A-A8B7-4BBD-8188-EE39CCD76C09}" type="datetime1">
              <a:rPr lang="en-US" smtClean="0"/>
              <a:t>13-Sep-21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09001" y="5084529"/>
            <a:ext cx="10196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(a) Model trained with 4 convolutional layers       	       		(b) Model trained with 5 convolutional layers</a:t>
            </a:r>
          </a:p>
          <a:p>
            <a:pPr algn="just"/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de-DE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3. Confusion matrix of some of the models with highest test accuracy(%).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6B33A63-D10A-4D1A-B379-EB6785061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2890" y="953037"/>
            <a:ext cx="3928056" cy="394668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0EFEB73-0624-41D2-8933-6AE430AC9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7396" y="970344"/>
            <a:ext cx="3928056" cy="392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6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900" y="635000"/>
            <a:ext cx="9764713" cy="660400"/>
          </a:xfrm>
        </p:spPr>
        <p:txBody>
          <a:bodyPr/>
          <a:lstStyle/>
          <a:p>
            <a:r>
              <a:rPr lang="en-US" b="1" dirty="0"/>
              <a:t>VGG-16:-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900" y="1663700"/>
            <a:ext cx="4457700" cy="4837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VGG-16: </a:t>
            </a:r>
            <a:r>
              <a:rPr lang="en-US" dirty="0"/>
              <a:t>It is a deep learning model which is made available alongside pre-trained weights. It has 23 layers in total.[5]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Input size: </a:t>
            </a:r>
            <a:r>
              <a:rPr lang="en-US" dirty="0"/>
              <a:t>(224, 224, 3) which is channels first.</a:t>
            </a:r>
          </a:p>
          <a:p>
            <a:pPr marL="0" indent="0">
              <a:buNone/>
            </a:pPr>
            <a:r>
              <a:rPr lang="en-US" b="1" dirty="0"/>
              <a:t>Pre-processing function: </a:t>
            </a:r>
            <a:r>
              <a:rPr lang="en-US" dirty="0"/>
              <a:t>tf.keras.applications.vgg16.preprocess_input().</a:t>
            </a:r>
          </a:p>
          <a:p>
            <a:pPr marL="0" indent="0">
              <a:buNone/>
            </a:pPr>
            <a:r>
              <a:rPr lang="en-US" b="1" dirty="0"/>
              <a:t>Parameters: </a:t>
            </a:r>
            <a:r>
              <a:rPr lang="en-US" dirty="0"/>
              <a:t>Total 14,739,777 among them 25,089 are trainable and 14,714,688 are non-trainable.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A8E1-5E42-4E79-921A-C2D07E074F04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5643" y="1663700"/>
            <a:ext cx="4698923" cy="3281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01555" y="5194300"/>
            <a:ext cx="5745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Accuracy graph for VGG-16.</a:t>
            </a:r>
          </a:p>
        </p:txBody>
      </p:sp>
    </p:spTree>
    <p:extLst>
      <p:ext uri="{BB962C8B-B14F-4D97-AF65-F5344CB8AC3E}">
        <p14:creationId xmlns:p14="http://schemas.microsoft.com/office/powerpoint/2010/main" val="1126880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900" y="635000"/>
            <a:ext cx="9764713" cy="660400"/>
          </a:xfrm>
        </p:spPr>
        <p:txBody>
          <a:bodyPr/>
          <a:lstStyle/>
          <a:p>
            <a:r>
              <a:rPr lang="en-US" b="1" dirty="0"/>
              <a:t>InceptionV3:-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900" y="1663700"/>
            <a:ext cx="4457700" cy="4837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InceptionV3: </a:t>
            </a:r>
            <a:r>
              <a:rPr lang="en-US"/>
              <a:t>It is a deep learning model which is made available alongside pre-trained weights. It has 159 layers in total.[6]</a:t>
            </a:r>
            <a:endParaRPr lang="en-US" b="1"/>
          </a:p>
          <a:p>
            <a:pPr marL="0" indent="0">
              <a:buNone/>
            </a:pPr>
            <a:r>
              <a:rPr lang="en-US" b="1"/>
              <a:t>Input size: </a:t>
            </a:r>
            <a:r>
              <a:rPr lang="en-US"/>
              <a:t>(299, 299, 3) which is channels first.</a:t>
            </a:r>
          </a:p>
          <a:p>
            <a:pPr marL="0" indent="0">
              <a:buNone/>
            </a:pPr>
            <a:r>
              <a:rPr lang="en-US" b="1"/>
              <a:t>Pre-processing function: </a:t>
            </a:r>
            <a:r>
              <a:rPr lang="en-US"/>
              <a:t>tf.keras.applications.InceptionV3.preprocess_input().</a:t>
            </a:r>
          </a:p>
          <a:p>
            <a:pPr marL="0" indent="0">
              <a:buNone/>
            </a:pPr>
            <a:r>
              <a:rPr lang="en-US" b="1"/>
              <a:t>Parameters:</a:t>
            </a:r>
            <a:r>
              <a:rPr lang="en-US"/>
              <a:t> 21,933,857 among them 131,073 are trainable and 21,802,784 are non-trainable.</a:t>
            </a:r>
            <a:br>
              <a:rPr lang="en-US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56F1-5C9C-4DEF-B723-135E5D68847A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5643" y="1689339"/>
            <a:ext cx="4698923" cy="3307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01555" y="5194300"/>
            <a:ext cx="5745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Figure 5: Accuracy graph for InceptionV3.</a:t>
            </a:r>
          </a:p>
        </p:txBody>
      </p:sp>
    </p:spTree>
    <p:extLst>
      <p:ext uri="{BB962C8B-B14F-4D97-AF65-F5344CB8AC3E}">
        <p14:creationId xmlns:p14="http://schemas.microsoft.com/office/powerpoint/2010/main" val="1725488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900" y="635000"/>
            <a:ext cx="9764713" cy="660400"/>
          </a:xfrm>
        </p:spPr>
        <p:txBody>
          <a:bodyPr/>
          <a:lstStyle/>
          <a:p>
            <a:r>
              <a:rPr lang="en-US" b="1" dirty="0"/>
              <a:t>ResNet50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900" y="1545466"/>
            <a:ext cx="4457700" cy="4955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ResNet50: </a:t>
            </a:r>
            <a:r>
              <a:rPr lang="en-US" dirty="0"/>
              <a:t>The basic building block of </a:t>
            </a:r>
            <a:r>
              <a:rPr lang="en-US" dirty="0" err="1"/>
              <a:t>ResNet</a:t>
            </a:r>
            <a:r>
              <a:rPr lang="en-US" dirty="0"/>
              <a:t> is residual blocks, meaning each layer feeds into the next also into the layers which are 2-3 jumps ahead of it. It has 50 layers hence the name ResNet50.[7]</a:t>
            </a:r>
          </a:p>
          <a:p>
            <a:pPr marL="0" indent="0">
              <a:buNone/>
            </a:pPr>
            <a:r>
              <a:rPr lang="en-US" b="1" dirty="0"/>
              <a:t>Input size: </a:t>
            </a:r>
            <a:r>
              <a:rPr lang="en-US" dirty="0"/>
              <a:t>(224, 224, 3) which is channels first.</a:t>
            </a:r>
          </a:p>
          <a:p>
            <a:pPr marL="0" indent="0">
              <a:buNone/>
            </a:pPr>
            <a:r>
              <a:rPr lang="en-US" b="1" dirty="0"/>
              <a:t>Pre-processing function: </a:t>
            </a:r>
            <a:r>
              <a:rPr lang="en-US" dirty="0" err="1"/>
              <a:t>tf.keras.applications.resnet.preprocess_input</a:t>
            </a:r>
            <a:r>
              <a:rPr lang="en-US" dirty="0"/>
              <a:t>().</a:t>
            </a:r>
          </a:p>
          <a:p>
            <a:pPr marL="0" indent="0">
              <a:buNone/>
            </a:pPr>
            <a:r>
              <a:rPr lang="en-US" b="1" dirty="0"/>
              <a:t>Parameters: </a:t>
            </a:r>
            <a:r>
              <a:rPr lang="en-US" dirty="0"/>
              <a:t>Total 23,688,065 among them 100,353 are trainable and 23,587,712 are non-trainable.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44D8-1E84-4A5F-93B9-6B8DBB11C024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5643" y="1702277"/>
            <a:ext cx="4698923" cy="3281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01555" y="5194300"/>
            <a:ext cx="5745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Figure 6: Accuracy graph for ResNet50.</a:t>
            </a:r>
          </a:p>
        </p:txBody>
      </p:sp>
    </p:spTree>
    <p:extLst>
      <p:ext uri="{BB962C8B-B14F-4D97-AF65-F5344CB8AC3E}">
        <p14:creationId xmlns:p14="http://schemas.microsoft.com/office/powerpoint/2010/main" val="3069860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5236-4D6C-4CFC-88C5-451EAA823A04}" type="datetime1">
              <a:rPr lang="en-US" smtClean="0"/>
              <a:t>13-Sep-21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19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09001" y="5084529"/>
            <a:ext cx="10196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    (a) Pre-trained model VGG-16       					  (b) Pre-trained model InceptionV3</a:t>
            </a:r>
          </a:p>
          <a:p>
            <a:pPr algn="just"/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de-DE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7. Confusion matrix of some of the models with highest test accuracy(%).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6B33A63-D10A-4D1A-B379-EB6785061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2890" y="1021867"/>
            <a:ext cx="3928056" cy="380902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0EFEB73-0624-41D2-8933-6AE430AC9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7396" y="1030520"/>
            <a:ext cx="3928056" cy="380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3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63700" y="596900"/>
            <a:ext cx="9840913" cy="1308100"/>
          </a:xfrm>
        </p:spPr>
        <p:txBody>
          <a:bodyPr/>
          <a:lstStyle/>
          <a:p>
            <a:r>
              <a:rPr lang="en-US" b="1" dirty="0"/>
              <a:t>Outline:-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63700" y="1536700"/>
            <a:ext cx="9840913" cy="4374522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Related Works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Research Objectives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Experimental Results </a:t>
            </a:r>
          </a:p>
          <a:p>
            <a:r>
              <a:rPr lang="en-US" dirty="0"/>
              <a:t>Conclusion &amp; Future work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E1AE-DE51-4C90-84AC-5A008764F54D}" type="datetime1">
              <a:rPr lang="en-US" smtClean="0"/>
              <a:t>13-Sep-21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2</a:t>
            </a:fld>
            <a:endParaRPr lang="en-US"/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5E33BDA3-0940-4C02-95EB-00540776CB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5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3"/>
    </mc:Choice>
    <mc:Fallback xmlns="">
      <p:transition spd="slow" advTm="67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99E8-5BB9-4D5C-9CB4-E4F7AAE6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011" y="636990"/>
            <a:ext cx="9804601" cy="792566"/>
          </a:xfrm>
        </p:spPr>
        <p:txBody>
          <a:bodyPr>
            <a:normAutofit/>
          </a:bodyPr>
          <a:lstStyle/>
          <a:p>
            <a:r>
              <a:rPr lang="en-US" b="1" dirty="0"/>
              <a:t>Experimental Results:-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517890E-E366-4957-BED3-6FCD60B71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094417"/>
              </p:ext>
            </p:extLst>
          </p:nvPr>
        </p:nvGraphicFramePr>
        <p:xfrm>
          <a:off x="1700010" y="2485623"/>
          <a:ext cx="9804603" cy="27187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45272">
                  <a:extLst>
                    <a:ext uri="{9D8B030D-6E8A-4147-A177-3AD203B41FA5}">
                      <a16:colId xmlns:a16="http://schemas.microsoft.com/office/drawing/2014/main" val="4208430985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949210930"/>
                    </a:ext>
                  </a:extLst>
                </a:gridCol>
                <a:gridCol w="1480997">
                  <a:extLst>
                    <a:ext uri="{9D8B030D-6E8A-4147-A177-3AD203B41FA5}">
                      <a16:colId xmlns:a16="http://schemas.microsoft.com/office/drawing/2014/main" val="4046520741"/>
                    </a:ext>
                  </a:extLst>
                </a:gridCol>
                <a:gridCol w="1413343">
                  <a:extLst>
                    <a:ext uri="{9D8B030D-6E8A-4147-A177-3AD203B41FA5}">
                      <a16:colId xmlns:a16="http://schemas.microsoft.com/office/drawing/2014/main" val="2840705713"/>
                    </a:ext>
                  </a:extLst>
                </a:gridCol>
                <a:gridCol w="1427084">
                  <a:extLst>
                    <a:ext uri="{9D8B030D-6E8A-4147-A177-3AD203B41FA5}">
                      <a16:colId xmlns:a16="http://schemas.microsoft.com/office/drawing/2014/main" val="1630559668"/>
                    </a:ext>
                  </a:extLst>
                </a:gridCol>
                <a:gridCol w="1040187">
                  <a:extLst>
                    <a:ext uri="{9D8B030D-6E8A-4147-A177-3AD203B41FA5}">
                      <a16:colId xmlns:a16="http://schemas.microsoft.com/office/drawing/2014/main" val="1513719387"/>
                    </a:ext>
                  </a:extLst>
                </a:gridCol>
                <a:gridCol w="1242093">
                  <a:extLst>
                    <a:ext uri="{9D8B030D-6E8A-4147-A177-3AD203B41FA5}">
                      <a16:colId xmlns:a16="http://schemas.microsoft.com/office/drawing/2014/main" val="733491937"/>
                    </a:ext>
                  </a:extLst>
                </a:gridCol>
              </a:tblGrid>
              <a:tr h="9894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CNN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Architecture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Train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Validation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Test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F1 Score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119031"/>
                  </a:ext>
                </a:extLst>
              </a:tr>
              <a:tr h="6058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VGG16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99.86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98.39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98.71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99.36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98.10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98.73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8322211"/>
                  </a:ext>
                </a:extLst>
              </a:tr>
              <a:tr h="5616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InceptionV3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99.72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96.45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98.06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98.82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97.66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98.23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63372"/>
                  </a:ext>
                </a:extLst>
              </a:tr>
              <a:tr h="5616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ResNet50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72.81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82.58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81.29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76.64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87.07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81.53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68910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CD2B-720F-43D3-8576-D1DF5DDC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C95B-CB22-4B03-B8B5-55CB7B225647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EED1-65FB-4F32-8E9A-A109D619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6B6F1-6A96-4FB0-8966-0AC4BE2E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8DC39-C2A5-48C5-B77C-B87F025E947B}"/>
              </a:ext>
            </a:extLst>
          </p:cNvPr>
          <p:cNvSpPr txBox="1"/>
          <p:nvPr/>
        </p:nvSpPr>
        <p:spPr>
          <a:xfrm>
            <a:off x="1700010" y="1653647"/>
            <a:ext cx="7959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Table 2: </a:t>
            </a:r>
            <a:r>
              <a:rPr lang="de-DE" sz="2000" dirty="0">
                <a:effectLst/>
                <a:ea typeface="Times New Roman" panose="02020603050405020304" pitchFamily="18" charset="0"/>
              </a:rPr>
              <a:t>Accuracy of pre-trained CNN models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585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60400"/>
            <a:ext cx="9752013" cy="1928254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Comparison:-</a:t>
            </a:r>
            <a:br>
              <a:rPr lang="en-US" sz="4000" b="1" dirty="0"/>
            </a:br>
            <a:br>
              <a:rPr lang="en-US" b="1" dirty="0"/>
            </a:br>
            <a:r>
              <a:rPr lang="en-US" sz="2200" dirty="0"/>
              <a:t>Table 3: </a:t>
            </a:r>
            <a:r>
              <a:rPr lang="de-DE" sz="2200" dirty="0">
                <a:effectLst/>
                <a:latin typeface="+mn-lt"/>
                <a:ea typeface="Times New Roman" panose="02020603050405020304" pitchFamily="18" charset="0"/>
              </a:rPr>
              <a:t>Comparison of accuracy between this research and work previous related.</a:t>
            </a:r>
            <a:br>
              <a:rPr lang="en-US" sz="2200" b="1" dirty="0">
                <a:cs typeface="Arial" panose="020B0604020202020204" pitchFamily="34" charset="0"/>
              </a:rPr>
            </a:br>
            <a:br>
              <a:rPr lang="en-US" b="1" dirty="0"/>
            </a:br>
            <a:endParaRPr lang="en-US" sz="22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951468"/>
              </p:ext>
            </p:extLst>
          </p:nvPr>
        </p:nvGraphicFramePr>
        <p:xfrm>
          <a:off x="1752599" y="2705099"/>
          <a:ext cx="9752015" cy="284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50403">
                  <a:extLst>
                    <a:ext uri="{9D8B030D-6E8A-4147-A177-3AD203B41FA5}">
                      <a16:colId xmlns:a16="http://schemas.microsoft.com/office/drawing/2014/main" val="4026676996"/>
                    </a:ext>
                  </a:extLst>
                </a:gridCol>
                <a:gridCol w="1950403">
                  <a:extLst>
                    <a:ext uri="{9D8B030D-6E8A-4147-A177-3AD203B41FA5}">
                      <a16:colId xmlns:a16="http://schemas.microsoft.com/office/drawing/2014/main" val="2764843792"/>
                    </a:ext>
                  </a:extLst>
                </a:gridCol>
                <a:gridCol w="1950403">
                  <a:extLst>
                    <a:ext uri="{9D8B030D-6E8A-4147-A177-3AD203B41FA5}">
                      <a16:colId xmlns:a16="http://schemas.microsoft.com/office/drawing/2014/main" val="229359977"/>
                    </a:ext>
                  </a:extLst>
                </a:gridCol>
                <a:gridCol w="1950403">
                  <a:extLst>
                    <a:ext uri="{9D8B030D-6E8A-4147-A177-3AD203B41FA5}">
                      <a16:colId xmlns:a16="http://schemas.microsoft.com/office/drawing/2014/main" val="4050997671"/>
                    </a:ext>
                  </a:extLst>
                </a:gridCol>
                <a:gridCol w="1950403">
                  <a:extLst>
                    <a:ext uri="{9D8B030D-6E8A-4147-A177-3AD203B41FA5}">
                      <a16:colId xmlns:a16="http://schemas.microsoft.com/office/drawing/2014/main" val="1371550113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Proposed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InceptionV3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ResNet50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858409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Hassan Ali Khan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 al.[3]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0882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Priyansh Saxena et al.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79833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This 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94.52% 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97.42%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97.09% 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81.29% 	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9462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B7A8-313F-41B8-9689-A6D46D4029FD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3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609600"/>
            <a:ext cx="9777412" cy="647700"/>
          </a:xfrm>
        </p:spPr>
        <p:txBody>
          <a:bodyPr/>
          <a:lstStyle/>
          <a:p>
            <a:r>
              <a:rPr lang="en-US" b="1" dirty="0"/>
              <a:t>Conclusion &amp; Future Work:-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1828800"/>
            <a:ext cx="9777411" cy="40824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basic architecture can be tuned with a bigger dataset to decrease over-fitting.</a:t>
            </a:r>
          </a:p>
          <a:p>
            <a:pPr lvl="0"/>
            <a:r>
              <a:rPr lang="en-US" dirty="0"/>
              <a:t>Cross validation can be used to split the dataset.</a:t>
            </a:r>
          </a:p>
          <a:p>
            <a:pPr lvl="0"/>
            <a:r>
              <a:rPr lang="en-US" dirty="0"/>
              <a:t>The filter size and number can be tweaked to observe how it affects the accuracy curve.</a:t>
            </a:r>
          </a:p>
          <a:p>
            <a:pPr lvl="0"/>
            <a:r>
              <a:rPr lang="en-US" dirty="0"/>
              <a:t>The dataset can be trained with other pre-trained models such as AlexNet, GoogleNet etc.</a:t>
            </a:r>
          </a:p>
          <a:p>
            <a:pPr lvl="0"/>
            <a:r>
              <a:rPr lang="en-US" dirty="0"/>
              <a:t>Some models showed a lot of over-fitting and steps can be taken to reduce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0906-C689-469F-94FB-46EF9B3D8583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23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1" y="622300"/>
            <a:ext cx="9790112" cy="698500"/>
          </a:xfrm>
        </p:spPr>
        <p:txBody>
          <a:bodyPr/>
          <a:lstStyle/>
          <a:p>
            <a:r>
              <a:rPr lang="en-US" b="1" dirty="0"/>
              <a:t>References:-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BE59-D60E-4C5F-8B96-19294BE32C40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23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0179A-8343-4B8F-8921-98CD82B35F54}"/>
              </a:ext>
            </a:extLst>
          </p:cNvPr>
          <p:cNvSpPr txBox="1"/>
          <p:nvPr/>
        </p:nvSpPr>
        <p:spPr>
          <a:xfrm>
            <a:off x="1057457" y="1651789"/>
            <a:ext cx="10683507" cy="452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 marR="0" indent="-4064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	H. H. Sultan, N. M. Salem, and W. Al-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Atabany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“Multi-Classification of Brain Tumor Images Using Deep Neural Network,”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IEEE Access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vol. 7, pp. 69215–69225, 2019,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10.1109/ACCESS.2019.2919122.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6400" marR="0" indent="-4064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	P. Saxena, A. Maheshwari, and S. Maheshwari, “Predictive Modeling of Brain Tumor: A Deep Learning Approach,” in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Advances in Intelligent Systems and Computing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2021, vol. 1189, pp. 275–285,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10.1007/978-981-15-6067-5_30.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6400" marR="0" indent="-4064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	H. A. Khan, W.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 Mushtaq, and M. U. Mushtaq, “Brain tumor classification in MRI image using convolutional neural network,”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aimspress.com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10.3934/mbe.2020328.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6400" marR="0" indent="-4064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	“Brain MRI Images for Brain Tumor Detection | Kaggle.” [Online]. Available: https://www.kaggle.com/navoneel/brain-mri-images-for-brain-tumor-detection.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6400" marR="0" indent="-4064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[5]	“VGG16 and VGG19.” [Online]. Available: https://keras.io/api/applications/vgg/#vgg16-function. </a:t>
            </a:r>
          </a:p>
          <a:p>
            <a:pPr marL="406400" marR="0" indent="-4064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[6]	“InceptionV3.” [Online]. Available: https://keras.io/api/applications/inceptionv3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[7]	“ResNet and ResNetV2.”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[Online]. Available: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https://keras.io/api/applications/resnet/#resnet50-function.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92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606800" y="2616200"/>
            <a:ext cx="7897812" cy="189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b="1" dirty="0"/>
              <a:t>Thank You.</a:t>
            </a:r>
            <a:endParaRPr lang="en-US" sz="7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148E-0E68-4D65-91FA-B01C8D9CD0FA}" type="datetime1">
              <a:rPr lang="en-US" smtClean="0"/>
              <a:t>13-Sep-21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5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01" y="594471"/>
            <a:ext cx="9802812" cy="949658"/>
          </a:xfrm>
        </p:spPr>
        <p:txBody>
          <a:bodyPr/>
          <a:lstStyle/>
          <a:p>
            <a:r>
              <a:rPr lang="en-US" b="1" dirty="0"/>
              <a:t>Introduction:-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801" y="1549400"/>
            <a:ext cx="9802812" cy="45810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Brain Tumor :-</a:t>
            </a:r>
          </a:p>
          <a:p>
            <a:pPr marL="0" indent="0" algn="just">
              <a:buNone/>
            </a:pPr>
            <a:r>
              <a:rPr lang="en-US" dirty="0"/>
              <a:t>Brain tumor can be defined as unnatural and uncontrolled growth in brain cells.[1]</a:t>
            </a:r>
          </a:p>
          <a:p>
            <a:pPr marL="0" indent="0" algn="just">
              <a:buNone/>
            </a:pPr>
            <a:r>
              <a:rPr lang="en-US" b="1" dirty="0"/>
              <a:t>Types of Brain Tumor :-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</a:rPr>
              <a:t>Glioma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</a:rPr>
              <a:t>Medulloblastoma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</a:rPr>
              <a:t>Lymphoma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</a:rPr>
              <a:t>Meningioma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</a:rPr>
              <a:t>Craniopharyngioma</a:t>
            </a:r>
            <a:endParaRPr lang="en-US" dirty="0">
              <a:latin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</a:rPr>
              <a:t>Pituitary adenoma  			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</a:rPr>
              <a:t>										            		</a:t>
            </a:r>
            <a:r>
              <a:rPr lang="en-US" dirty="0"/>
              <a:t>Figure 1: Brain Tumor.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833E-6EF0-49C4-9251-8670E0475AD4}" type="datetime1">
              <a:rPr lang="en-US" smtClean="0"/>
              <a:t>13-Sep-21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708"/>
            <a:ext cx="7619999" cy="365125"/>
          </a:xfrm>
        </p:spPr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3" y="2895254"/>
            <a:ext cx="3416299" cy="2280254"/>
          </a:xfrm>
          <a:prstGeom prst="rect">
            <a:avLst/>
          </a:prstGeom>
        </p:spPr>
      </p:pic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44F1E2AC-BE62-4C54-8278-C80324B028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3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2"/>
    </mc:Choice>
    <mc:Fallback xmlns="">
      <p:transition spd="slow" advTm="42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1" y="647700"/>
            <a:ext cx="9840912" cy="711200"/>
          </a:xfrm>
        </p:spPr>
        <p:txBody>
          <a:bodyPr/>
          <a:lstStyle/>
          <a:p>
            <a:r>
              <a:rPr lang="en-US" b="1" dirty="0"/>
              <a:t>Problem Statement:-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3701" y="1727200"/>
            <a:ext cx="9840911" cy="4184022"/>
          </a:xfrm>
        </p:spPr>
        <p:txBody>
          <a:bodyPr/>
          <a:lstStyle/>
          <a:p>
            <a:r>
              <a:rPr lang="en-US" dirty="0"/>
              <a:t>The aim of this study is to evaluate the impact of both shallow and deep convolutional neural networks on a small dataset.</a:t>
            </a:r>
          </a:p>
          <a:p>
            <a:pPr lvl="0"/>
            <a:r>
              <a:rPr lang="en-US" dirty="0"/>
              <a:t>To perceive why different models show different level of accuracy on unseen test data. </a:t>
            </a:r>
          </a:p>
          <a:p>
            <a:r>
              <a:rPr lang="en-US" dirty="0"/>
              <a:t>Brain tumor has a higher mortality rate (18.8%) and low survival rate(less than five years) than other common type of cancer reported by New Philanthropy Capital (NPC).</a:t>
            </a:r>
          </a:p>
          <a:p>
            <a:r>
              <a:rPr lang="en-US" dirty="0"/>
              <a:t>Early detection can increase the survival rate.</a:t>
            </a:r>
          </a:p>
          <a:p>
            <a:r>
              <a:rPr lang="en-US" dirty="0"/>
              <a:t>Using MRI images because of it’s superior image quality and the fact of relying on no ionizing radiation.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1C2F-F9A7-47F5-A6F8-332A3EFAE367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4</a:t>
            </a:fld>
            <a:endParaRPr lang="en-US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422E84DB-2523-441D-B751-6F9643C4074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7"/>
    </mc:Choice>
    <mc:Fallback xmlns="">
      <p:transition spd="slow" advTm="25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609600"/>
            <a:ext cx="9777412" cy="762000"/>
          </a:xfrm>
        </p:spPr>
        <p:txBody>
          <a:bodyPr/>
          <a:lstStyle/>
          <a:p>
            <a:r>
              <a:rPr lang="en-US" b="1" dirty="0"/>
              <a:t>Related Works:-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1562100"/>
            <a:ext cx="9777411" cy="4349122"/>
          </a:xfrm>
        </p:spPr>
        <p:txBody>
          <a:bodyPr>
            <a:normAutofit/>
          </a:bodyPr>
          <a:lstStyle/>
          <a:p>
            <a:r>
              <a:rPr lang="en-US" sz="2400" b="1" dirty="0"/>
              <a:t>Predictive modeling of brain tumor: A Deep learning approach </a:t>
            </a:r>
          </a:p>
          <a:p>
            <a:pPr marL="0" indent="0">
              <a:buNone/>
            </a:pPr>
            <a:r>
              <a:rPr lang="en-US" sz="1600" dirty="0"/>
              <a:t>PRIYANSH SAXENA, AKSHAT MAHESHWARI, SAUMIL MAHESHWARI, ABV-Indian Institute of Information Technology and Management, Gwalior, IN</a:t>
            </a:r>
          </a:p>
          <a:p>
            <a:pPr marL="0" indent="0">
              <a:buNone/>
            </a:pPr>
            <a:r>
              <a:rPr lang="it-IT" sz="1600" dirty="0"/>
              <a:t>SHIVANI TAYAL, Indian Statistical Institute, Delhi Centre, IN</a:t>
            </a:r>
          </a:p>
          <a:p>
            <a:pPr marL="0" indent="0" algn="just">
              <a:buNone/>
            </a:pPr>
            <a:r>
              <a:rPr lang="it-IT" dirty="0"/>
              <a:t>	</a:t>
            </a:r>
            <a:r>
              <a:rPr lang="en-US" b="1" dirty="0">
                <a:latin typeface="TimesNewRomanPSMT"/>
              </a:rPr>
              <a:t>Contributions :-</a:t>
            </a:r>
          </a:p>
          <a:p>
            <a:pPr marL="0" indent="0" algn="just">
              <a:buNone/>
            </a:pPr>
            <a:r>
              <a:rPr lang="en-US" b="1" dirty="0">
                <a:latin typeface="TimesNewRomanPSMT"/>
              </a:rPr>
              <a:t>		1. </a:t>
            </a:r>
            <a:r>
              <a:rPr lang="en-US" dirty="0"/>
              <a:t>Used Brain MRI Images for Brain Tumor Detection dataset.</a:t>
            </a:r>
            <a:endParaRPr lang="en-US" b="1" dirty="0"/>
          </a:p>
          <a:p>
            <a:pPr marL="0" indent="0" algn="just">
              <a:buNone/>
            </a:pPr>
            <a:r>
              <a:rPr lang="en-US" dirty="0">
                <a:latin typeface="TimesNewRomanPSMT"/>
              </a:rPr>
              <a:t>		</a:t>
            </a:r>
            <a:r>
              <a:rPr lang="en-US" b="1" dirty="0">
                <a:latin typeface="TimesNewRomanPSMT"/>
              </a:rPr>
              <a:t>2.</a:t>
            </a:r>
            <a:r>
              <a:rPr lang="en-US" dirty="0"/>
              <a:t> Applied transfer learning using three pre-trained models, which are VGG-16, 		    Inception-V3, Resnet-50.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b="1" dirty="0"/>
              <a:t>3. </a:t>
            </a:r>
            <a:r>
              <a:rPr lang="en-US" dirty="0"/>
              <a:t>Achieved accuracy of 90% for VGG-16, 55% for Inception-V3 and 95% 		    	    for Resnet-50.[2]</a:t>
            </a:r>
          </a:p>
          <a:p>
            <a:pPr marL="0" indent="0" algn="just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D64C-D0DE-4997-AA07-415B313613CE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3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635000"/>
            <a:ext cx="9790113" cy="660400"/>
          </a:xfrm>
        </p:spPr>
        <p:txBody>
          <a:bodyPr/>
          <a:lstStyle/>
          <a:p>
            <a:r>
              <a:rPr lang="en-US" b="1" dirty="0"/>
              <a:t>Related Works:-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1651000"/>
            <a:ext cx="10261600" cy="4260222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Brain tumor classification in MRI image using convolutional neural network</a:t>
            </a:r>
          </a:p>
          <a:p>
            <a:pPr marL="0" indent="0">
              <a:buNone/>
            </a:pPr>
            <a:r>
              <a:rPr lang="en-US" sz="1400" dirty="0"/>
              <a:t>Hassan Ali Khan1, Wu Jue1;, Muhammad Mushtaq2 and Muhammad </a:t>
            </a:r>
            <a:r>
              <a:rPr lang="en-US" sz="1400" dirty="0" err="1"/>
              <a:t>Umer</a:t>
            </a:r>
            <a:r>
              <a:rPr lang="en-US" sz="1400" dirty="0"/>
              <a:t> Mushtaq3;4</a:t>
            </a:r>
          </a:p>
          <a:p>
            <a:pPr marL="0" indent="0">
              <a:buNone/>
            </a:pPr>
            <a:r>
              <a:rPr lang="en-US" sz="1400" dirty="0"/>
              <a:t>1 School of Computer Science and Technology, Southwest University of Science and Technology, </a:t>
            </a:r>
            <a:r>
              <a:rPr lang="en-US" sz="1400" dirty="0" err="1"/>
              <a:t>Mianyang</a:t>
            </a:r>
            <a:r>
              <a:rPr lang="en-US" sz="1400" dirty="0"/>
              <a:t> 621010, China // 2 Institute for Neuro and Bioinformatics, University of </a:t>
            </a:r>
            <a:r>
              <a:rPr lang="en-US" sz="1400" dirty="0" err="1"/>
              <a:t>L¨ubeck</a:t>
            </a:r>
            <a:r>
              <a:rPr lang="en-US" sz="1400" dirty="0"/>
              <a:t>, Germany // 3 School of Information Engineering, Southwest University of Science and Technology, </a:t>
            </a:r>
            <a:r>
              <a:rPr lang="en-US" sz="1400" dirty="0" err="1"/>
              <a:t>Mianyang</a:t>
            </a:r>
            <a:r>
              <a:rPr lang="en-US" sz="1400" dirty="0"/>
              <a:t> 621010, China // 4 Department of Software Engineering, MUST, Mirpur AJK, Pakistan</a:t>
            </a:r>
          </a:p>
          <a:p>
            <a:pPr marL="0" indent="0" algn="just">
              <a:buNone/>
            </a:pPr>
            <a:r>
              <a:rPr lang="en-US" sz="1400" dirty="0"/>
              <a:t>	</a:t>
            </a:r>
            <a:r>
              <a:rPr lang="en-US" b="1" dirty="0"/>
              <a:t>Contributions :-</a:t>
            </a:r>
          </a:p>
          <a:p>
            <a:pPr marL="0" indent="0" algn="just">
              <a:buNone/>
            </a:pPr>
            <a:r>
              <a:rPr lang="en-US" sz="1600" b="1" dirty="0"/>
              <a:t>		1. </a:t>
            </a:r>
            <a:r>
              <a:rPr lang="en-US" sz="1600" dirty="0"/>
              <a:t>Proposed CNN architecture with 8 convolution layers and 4 max pooling layers.</a:t>
            </a:r>
          </a:p>
          <a:p>
            <a:pPr marL="0" indent="0" algn="just">
              <a:buNone/>
            </a:pPr>
            <a:r>
              <a:rPr lang="en-US" sz="1600" dirty="0"/>
              <a:t>		</a:t>
            </a:r>
            <a:r>
              <a:rPr lang="en-US" sz="1600" b="1" dirty="0"/>
              <a:t>2. </a:t>
            </a:r>
            <a:r>
              <a:rPr lang="en-US" sz="1600" dirty="0"/>
              <a:t>Applied transfer learning using three pre-trained models VGG-16, Inception-V3, Resnet-50.</a:t>
            </a:r>
          </a:p>
          <a:p>
            <a:pPr marL="0" indent="0" algn="just">
              <a:buNone/>
            </a:pPr>
            <a:r>
              <a:rPr lang="en-US" sz="1600" dirty="0"/>
              <a:t>		</a:t>
            </a:r>
            <a:r>
              <a:rPr lang="en-US" sz="1600" b="1" dirty="0"/>
              <a:t>3. </a:t>
            </a:r>
            <a:r>
              <a:rPr lang="en-US" sz="1600" dirty="0"/>
              <a:t>Compared the proposed model with the pre-trained models </a:t>
            </a:r>
            <a:r>
              <a:rPr lang="en-US" sz="1600" b="1" dirty="0"/>
              <a:t>. 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		</a:t>
            </a:r>
            <a:r>
              <a:rPr lang="en-US" sz="1600" b="1" dirty="0"/>
              <a:t>4. </a:t>
            </a:r>
            <a:r>
              <a:rPr lang="en-US" sz="1600" dirty="0"/>
              <a:t>Achieved accuracy of 96% for VGG-16, 75% for Inception-V3, 89% for Resnet-50 and 100%         		    for the proposed model.[3]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60DD-610C-45E9-8E6B-DF75E9D5B514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3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1" y="647700"/>
            <a:ext cx="9840912" cy="711200"/>
          </a:xfrm>
        </p:spPr>
        <p:txBody>
          <a:bodyPr/>
          <a:lstStyle/>
          <a:p>
            <a:r>
              <a:rPr lang="en-US" b="1" dirty="0"/>
              <a:t>Research Questions:-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3701" y="1727200"/>
            <a:ext cx="9840911" cy="4184022"/>
          </a:xfrm>
        </p:spPr>
        <p:txBody>
          <a:bodyPr/>
          <a:lstStyle/>
          <a:p>
            <a:r>
              <a:rPr lang="en-US" dirty="0"/>
              <a:t>How many layers should the model have for a dataset this size?</a:t>
            </a:r>
          </a:p>
          <a:p>
            <a:r>
              <a:rPr lang="en-US" dirty="0"/>
              <a:t>Do pre-trained models perform better?</a:t>
            </a:r>
          </a:p>
          <a:p>
            <a:r>
              <a:rPr lang="en-US" dirty="0"/>
              <a:t>How different measures of accuracy differ as the model deepens?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9C30-2147-44BB-9548-DC103280DA3F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1" y="622299"/>
            <a:ext cx="9790112" cy="749059"/>
          </a:xfrm>
        </p:spPr>
        <p:txBody>
          <a:bodyPr/>
          <a:lstStyle/>
          <a:p>
            <a:r>
              <a:rPr lang="en-US" b="1" dirty="0"/>
              <a:t>Objective:-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642" y="1371358"/>
            <a:ext cx="9790111" cy="4759077"/>
          </a:xfrm>
        </p:spPr>
        <p:txBody>
          <a:bodyPr/>
          <a:lstStyle/>
          <a:p>
            <a:pPr lvl="0" algn="just"/>
            <a:r>
              <a:rPr lang="en-US" dirty="0"/>
              <a:t>To tune a simple CNN architecture to observe how it works on a small dataset.</a:t>
            </a:r>
          </a:p>
          <a:p>
            <a:pPr algn="just"/>
            <a:r>
              <a:rPr lang="en-US" dirty="0"/>
              <a:t>To classify brain tumor using simple CNN architecture and Pre-trained models.</a:t>
            </a:r>
          </a:p>
          <a:p>
            <a:pPr algn="just"/>
            <a:r>
              <a:rPr lang="en-US" dirty="0"/>
              <a:t>Analysis the results and finding the most accurate one. 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BA8F-65E6-469E-8EF3-1F0D08B7CB23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82642" y="2654300"/>
            <a:ext cx="9009742" cy="3476136"/>
            <a:chOff x="633880" y="1873309"/>
            <a:chExt cx="10165380" cy="414329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4CFD90-D0E1-4BC3-9D8B-7503E263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36782" y="2068725"/>
              <a:ext cx="3703457" cy="375798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3ECCC05-FF78-40FA-84FF-172821D8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4879" y="2849033"/>
              <a:ext cx="2023269" cy="198710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+mj-lt"/>
                </a:rPr>
                <a:t>Brain MRI images for Brain Tumor Detection</a:t>
              </a:r>
            </a:p>
          </p:txBody>
        </p:sp>
        <p:sp>
          <p:nvSpPr>
            <p:cNvPr id="10" name="Rectangle: Rounded Corner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479567" y="1967433"/>
              <a:ext cx="3703458" cy="70164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     </a:t>
              </a:r>
              <a:r>
                <a:rPr lang="en-US" sz="1600" b="1" dirty="0"/>
                <a:t>DATASET SELECTION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6F1356-9015-4B5C-9C64-3C1D963E5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375871" y="1873309"/>
              <a:ext cx="876979" cy="88989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8">
              <a:extLst>
                <a:ext uri="{FF2B5EF4-FFF2-40B4-BE49-F238E27FC236}">
                  <a16:creationId xmlns:a16="http://schemas.microsoft.com/office/drawing/2014/main" id="{EB7F2E37-0ACF-4E8A-9C1D-EC5B65BA2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167505" y="3596895"/>
              <a:ext cx="3631755" cy="70164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</a:t>
              </a:r>
              <a:r>
                <a:rPr lang="en-US" b="1" dirty="0"/>
                <a:t>AUGMENTATION &amp;</a:t>
              </a:r>
            </a:p>
            <a:p>
              <a:pPr algn="ctr"/>
              <a:r>
                <a:rPr lang="en-US" dirty="0"/>
                <a:t> </a:t>
              </a:r>
              <a:r>
                <a:rPr lang="en-US" b="1" dirty="0"/>
                <a:t>PRE-PROCESSING 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F812F5-70AF-4FBD-80D9-D59B3C45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89573" y="3502773"/>
              <a:ext cx="876979" cy="8898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20">
              <a:extLst>
                <a:ext uri="{FF2B5EF4-FFF2-40B4-BE49-F238E27FC236}">
                  <a16:creationId xmlns:a16="http://schemas.microsoft.com/office/drawing/2014/main" id="{952C5002-7E64-4069-ACA0-6876E54A9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33880" y="3568410"/>
              <a:ext cx="3393543" cy="70164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</a:t>
              </a:r>
              <a:r>
                <a:rPr lang="en-US" b="1" dirty="0"/>
                <a:t>COMPARISION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9C5F3A-6F0D-4A0F-AE6E-92F342C22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45954" y="3457740"/>
              <a:ext cx="876979" cy="88989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24">
              <a:extLst>
                <a:ext uri="{FF2B5EF4-FFF2-40B4-BE49-F238E27FC236}">
                  <a16:creationId xmlns:a16="http://schemas.microsoft.com/office/drawing/2014/main" id="{94A75A79-A67A-4A23-8588-7FC5EB9A5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81383" y="1967433"/>
              <a:ext cx="3416068" cy="70164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ANALYSIS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BC62739-FA35-49F8-8929-743B31F5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24170" y="1873309"/>
              <a:ext cx="876979" cy="8898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26">
              <a:extLst>
                <a:ext uri="{FF2B5EF4-FFF2-40B4-BE49-F238E27FC236}">
                  <a16:creationId xmlns:a16="http://schemas.microsoft.com/office/drawing/2014/main" id="{71BB375D-5EE6-4428-9817-2C7DB6B94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16402" y="5136295"/>
              <a:ext cx="3416068" cy="70164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GETTING RESULT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3A511B7-C7F3-4107-9962-1E10D2E08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56348" y="5042172"/>
              <a:ext cx="859655" cy="88989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28">
              <a:extLst>
                <a:ext uri="{FF2B5EF4-FFF2-40B4-BE49-F238E27FC236}">
                  <a16:creationId xmlns:a16="http://schemas.microsoft.com/office/drawing/2014/main" id="{D4D7D4B6-62C2-45AB-89A5-3A41DA021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037277" y="5216477"/>
              <a:ext cx="3416068" cy="70164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CLASSIFICATION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3902602-D4BC-4D44-AC14-BB55A86C5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53038" y="5126711"/>
              <a:ext cx="876979" cy="88989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 descr="Icons of bar chart and line graph.">
              <a:extLst>
                <a:ext uri="{FF2B5EF4-FFF2-40B4-BE49-F238E27FC236}">
                  <a16:creationId xmlns:a16="http://schemas.microsoft.com/office/drawing/2014/main" id="{044C3643-8A0E-47C1-BEB8-C73203B5E58D}"/>
                </a:ext>
              </a:extLst>
            </p:cNvPr>
            <p:cNvGrpSpPr/>
            <p:nvPr/>
          </p:nvGrpSpPr>
          <p:grpSpPr>
            <a:xfrm>
              <a:off x="4400440" y="2153648"/>
              <a:ext cx="324438" cy="329215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29" name="Freeform 372">
                <a:extLst>
                  <a:ext uri="{FF2B5EF4-FFF2-40B4-BE49-F238E27FC236}">
                    <a16:creationId xmlns:a16="http://schemas.microsoft.com/office/drawing/2014/main" id="{56E8F5A5-5318-470B-8F42-337C26408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373">
                <a:extLst>
                  <a:ext uri="{FF2B5EF4-FFF2-40B4-BE49-F238E27FC236}">
                    <a16:creationId xmlns:a16="http://schemas.microsoft.com/office/drawing/2014/main" id="{6AA1356D-8F1B-4281-BEC5-5B4EBF74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3" name="Freeform 1676" descr="Icon of check box. ">
              <a:extLst>
                <a:ext uri="{FF2B5EF4-FFF2-40B4-BE49-F238E27FC236}">
                  <a16:creationId xmlns:a16="http://schemas.microsoft.com/office/drawing/2014/main" id="{6FB02354-C73F-4DCF-8004-E9CCA66963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3038" y="2154557"/>
              <a:ext cx="322646" cy="327396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665" descr="Icon of graph. ">
              <a:extLst>
                <a:ext uri="{FF2B5EF4-FFF2-40B4-BE49-F238E27FC236}">
                  <a16:creationId xmlns:a16="http://schemas.microsoft.com/office/drawing/2014/main" id="{557E39B2-E017-4E5C-B53E-DDE3B9D4C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897" y="3783114"/>
              <a:ext cx="324438" cy="329214"/>
            </a:xfrm>
            <a:custGeom>
              <a:avLst/>
              <a:gdLst>
                <a:gd name="T0" fmla="*/ 761 w 904"/>
                <a:gd name="T1" fmla="*/ 213 h 903"/>
                <a:gd name="T2" fmla="*/ 754 w 904"/>
                <a:gd name="T3" fmla="*/ 225 h 903"/>
                <a:gd name="T4" fmla="*/ 576 w 904"/>
                <a:gd name="T5" fmla="*/ 277 h 903"/>
                <a:gd name="T6" fmla="*/ 498 w 904"/>
                <a:gd name="T7" fmla="*/ 298 h 903"/>
                <a:gd name="T8" fmla="*/ 431 w 904"/>
                <a:gd name="T9" fmla="*/ 329 h 903"/>
                <a:gd name="T10" fmla="*/ 578 w 904"/>
                <a:gd name="T11" fmla="*/ 170 h 903"/>
                <a:gd name="T12" fmla="*/ 618 w 904"/>
                <a:gd name="T13" fmla="*/ 180 h 903"/>
                <a:gd name="T14" fmla="*/ 661 w 904"/>
                <a:gd name="T15" fmla="*/ 169 h 903"/>
                <a:gd name="T16" fmla="*/ 693 w 904"/>
                <a:gd name="T17" fmla="*/ 141 h 903"/>
                <a:gd name="T18" fmla="*/ 707 w 904"/>
                <a:gd name="T19" fmla="*/ 99 h 903"/>
                <a:gd name="T20" fmla="*/ 701 w 904"/>
                <a:gd name="T21" fmla="*/ 55 h 903"/>
                <a:gd name="T22" fmla="*/ 676 w 904"/>
                <a:gd name="T23" fmla="*/ 20 h 903"/>
                <a:gd name="T24" fmla="*/ 636 w 904"/>
                <a:gd name="T25" fmla="*/ 2 h 903"/>
                <a:gd name="T26" fmla="*/ 591 w 904"/>
                <a:gd name="T27" fmla="*/ 4 h 903"/>
                <a:gd name="T28" fmla="*/ 554 w 904"/>
                <a:gd name="T29" fmla="*/ 25 h 903"/>
                <a:gd name="T30" fmla="*/ 531 w 904"/>
                <a:gd name="T31" fmla="*/ 63 h 903"/>
                <a:gd name="T32" fmla="*/ 532 w 904"/>
                <a:gd name="T33" fmla="*/ 118 h 903"/>
                <a:gd name="T34" fmla="*/ 369 w 904"/>
                <a:gd name="T35" fmla="*/ 289 h 903"/>
                <a:gd name="T36" fmla="*/ 325 w 904"/>
                <a:gd name="T37" fmla="*/ 289 h 903"/>
                <a:gd name="T38" fmla="*/ 294 w 904"/>
                <a:gd name="T39" fmla="*/ 308 h 903"/>
                <a:gd name="T40" fmla="*/ 275 w 904"/>
                <a:gd name="T41" fmla="*/ 338 h 903"/>
                <a:gd name="T42" fmla="*/ 275 w 904"/>
                <a:gd name="T43" fmla="*/ 383 h 903"/>
                <a:gd name="T44" fmla="*/ 113 w 904"/>
                <a:gd name="T45" fmla="*/ 545 h 903"/>
                <a:gd name="T46" fmla="*/ 64 w 904"/>
                <a:gd name="T47" fmla="*/ 546 h 903"/>
                <a:gd name="T48" fmla="*/ 26 w 904"/>
                <a:gd name="T49" fmla="*/ 568 h 903"/>
                <a:gd name="T50" fmla="*/ 5 w 904"/>
                <a:gd name="T51" fmla="*/ 605 h 903"/>
                <a:gd name="T52" fmla="*/ 3 w 904"/>
                <a:gd name="T53" fmla="*/ 650 h 903"/>
                <a:gd name="T54" fmla="*/ 21 w 904"/>
                <a:gd name="T55" fmla="*/ 690 h 903"/>
                <a:gd name="T56" fmla="*/ 56 w 904"/>
                <a:gd name="T57" fmla="*/ 716 h 903"/>
                <a:gd name="T58" fmla="*/ 100 w 904"/>
                <a:gd name="T59" fmla="*/ 722 h 903"/>
                <a:gd name="T60" fmla="*/ 142 w 904"/>
                <a:gd name="T61" fmla="*/ 706 h 903"/>
                <a:gd name="T62" fmla="*/ 170 w 904"/>
                <a:gd name="T63" fmla="*/ 675 h 903"/>
                <a:gd name="T64" fmla="*/ 181 w 904"/>
                <a:gd name="T65" fmla="*/ 632 h 903"/>
                <a:gd name="T66" fmla="*/ 171 w 904"/>
                <a:gd name="T67" fmla="*/ 591 h 903"/>
                <a:gd name="T68" fmla="*/ 316 w 904"/>
                <a:gd name="T69" fmla="*/ 430 h 903"/>
                <a:gd name="T70" fmla="*/ 286 w 904"/>
                <a:gd name="T71" fmla="*/ 538 h 903"/>
                <a:gd name="T72" fmla="*/ 271 w 904"/>
                <a:gd name="T73" fmla="*/ 753 h 903"/>
                <a:gd name="T74" fmla="*/ 216 w 904"/>
                <a:gd name="T75" fmla="*/ 757 h 903"/>
                <a:gd name="T76" fmla="*/ 212 w 904"/>
                <a:gd name="T77" fmla="*/ 888 h 903"/>
                <a:gd name="T78" fmla="*/ 218 w 904"/>
                <a:gd name="T79" fmla="*/ 901 h 903"/>
                <a:gd name="T80" fmla="*/ 349 w 904"/>
                <a:gd name="T81" fmla="*/ 903 h 903"/>
                <a:gd name="T82" fmla="*/ 361 w 904"/>
                <a:gd name="T83" fmla="*/ 894 h 903"/>
                <a:gd name="T84" fmla="*/ 361 w 904"/>
                <a:gd name="T85" fmla="*/ 762 h 903"/>
                <a:gd name="T86" fmla="*/ 349 w 904"/>
                <a:gd name="T87" fmla="*/ 753 h 903"/>
                <a:gd name="T88" fmla="*/ 305 w 904"/>
                <a:gd name="T89" fmla="*/ 597 h 903"/>
                <a:gd name="T90" fmla="*/ 343 w 904"/>
                <a:gd name="T91" fmla="*/ 469 h 903"/>
                <a:gd name="T92" fmla="*/ 383 w 904"/>
                <a:gd name="T93" fmla="*/ 426 h 903"/>
                <a:gd name="T94" fmla="*/ 418 w 904"/>
                <a:gd name="T95" fmla="*/ 383 h 903"/>
                <a:gd name="T96" fmla="*/ 471 w 904"/>
                <a:gd name="T97" fmla="*/ 342 h 903"/>
                <a:gd name="T98" fmla="*/ 544 w 904"/>
                <a:gd name="T99" fmla="*/ 315 h 903"/>
                <a:gd name="T100" fmla="*/ 627 w 904"/>
                <a:gd name="T101" fmla="*/ 302 h 903"/>
                <a:gd name="T102" fmla="*/ 754 w 904"/>
                <a:gd name="T103" fmla="*/ 348 h 903"/>
                <a:gd name="T104" fmla="*/ 763 w 904"/>
                <a:gd name="T105" fmla="*/ 360 h 903"/>
                <a:gd name="T106" fmla="*/ 895 w 904"/>
                <a:gd name="T107" fmla="*/ 360 h 903"/>
                <a:gd name="T108" fmla="*/ 904 w 904"/>
                <a:gd name="T109" fmla="*/ 348 h 903"/>
                <a:gd name="T110" fmla="*/ 902 w 904"/>
                <a:gd name="T111" fmla="*/ 217 h 903"/>
                <a:gd name="T112" fmla="*/ 889 w 904"/>
                <a:gd name="T113" fmla="*/ 21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4" h="903">
                  <a:moveTo>
                    <a:pt x="889" y="211"/>
                  </a:moveTo>
                  <a:lnTo>
                    <a:pt x="768" y="211"/>
                  </a:lnTo>
                  <a:lnTo>
                    <a:pt x="765" y="211"/>
                  </a:lnTo>
                  <a:lnTo>
                    <a:pt x="763" y="212"/>
                  </a:lnTo>
                  <a:lnTo>
                    <a:pt x="761" y="213"/>
                  </a:lnTo>
                  <a:lnTo>
                    <a:pt x="758" y="215"/>
                  </a:lnTo>
                  <a:lnTo>
                    <a:pt x="756" y="217"/>
                  </a:lnTo>
                  <a:lnTo>
                    <a:pt x="755" y="220"/>
                  </a:lnTo>
                  <a:lnTo>
                    <a:pt x="754" y="222"/>
                  </a:lnTo>
                  <a:lnTo>
                    <a:pt x="754" y="225"/>
                  </a:lnTo>
                  <a:lnTo>
                    <a:pt x="754" y="271"/>
                  </a:lnTo>
                  <a:lnTo>
                    <a:pt x="663" y="271"/>
                  </a:lnTo>
                  <a:lnTo>
                    <a:pt x="627" y="272"/>
                  </a:lnTo>
                  <a:lnTo>
                    <a:pt x="593" y="275"/>
                  </a:lnTo>
                  <a:lnTo>
                    <a:pt x="576" y="277"/>
                  </a:lnTo>
                  <a:lnTo>
                    <a:pt x="561" y="281"/>
                  </a:lnTo>
                  <a:lnTo>
                    <a:pt x="545" y="284"/>
                  </a:lnTo>
                  <a:lnTo>
                    <a:pt x="529" y="287"/>
                  </a:lnTo>
                  <a:lnTo>
                    <a:pt x="513" y="292"/>
                  </a:lnTo>
                  <a:lnTo>
                    <a:pt x="498" y="298"/>
                  </a:lnTo>
                  <a:lnTo>
                    <a:pt x="484" y="302"/>
                  </a:lnTo>
                  <a:lnTo>
                    <a:pt x="470" y="309"/>
                  </a:lnTo>
                  <a:lnTo>
                    <a:pt x="457" y="315"/>
                  </a:lnTo>
                  <a:lnTo>
                    <a:pt x="443" y="323"/>
                  </a:lnTo>
                  <a:lnTo>
                    <a:pt x="431" y="329"/>
                  </a:lnTo>
                  <a:lnTo>
                    <a:pt x="418" y="337"/>
                  </a:lnTo>
                  <a:lnTo>
                    <a:pt x="415" y="328"/>
                  </a:lnTo>
                  <a:lnTo>
                    <a:pt x="409" y="319"/>
                  </a:lnTo>
                  <a:lnTo>
                    <a:pt x="565" y="163"/>
                  </a:lnTo>
                  <a:lnTo>
                    <a:pt x="578" y="170"/>
                  </a:lnTo>
                  <a:lnTo>
                    <a:pt x="590" y="176"/>
                  </a:lnTo>
                  <a:lnTo>
                    <a:pt x="597" y="178"/>
                  </a:lnTo>
                  <a:lnTo>
                    <a:pt x="604" y="179"/>
                  </a:lnTo>
                  <a:lnTo>
                    <a:pt x="610" y="180"/>
                  </a:lnTo>
                  <a:lnTo>
                    <a:pt x="618" y="180"/>
                  </a:lnTo>
                  <a:lnTo>
                    <a:pt x="627" y="180"/>
                  </a:lnTo>
                  <a:lnTo>
                    <a:pt x="636" y="178"/>
                  </a:lnTo>
                  <a:lnTo>
                    <a:pt x="644" y="176"/>
                  </a:lnTo>
                  <a:lnTo>
                    <a:pt x="653" y="173"/>
                  </a:lnTo>
                  <a:lnTo>
                    <a:pt x="661" y="169"/>
                  </a:lnTo>
                  <a:lnTo>
                    <a:pt x="668" y="164"/>
                  </a:lnTo>
                  <a:lnTo>
                    <a:pt x="676" y="160"/>
                  </a:lnTo>
                  <a:lnTo>
                    <a:pt x="681" y="154"/>
                  </a:lnTo>
                  <a:lnTo>
                    <a:pt x="687" y="147"/>
                  </a:lnTo>
                  <a:lnTo>
                    <a:pt x="693" y="141"/>
                  </a:lnTo>
                  <a:lnTo>
                    <a:pt x="697" y="133"/>
                  </a:lnTo>
                  <a:lnTo>
                    <a:pt x="701" y="125"/>
                  </a:lnTo>
                  <a:lnTo>
                    <a:pt x="704" y="117"/>
                  </a:lnTo>
                  <a:lnTo>
                    <a:pt x="706" y="108"/>
                  </a:lnTo>
                  <a:lnTo>
                    <a:pt x="707" y="99"/>
                  </a:lnTo>
                  <a:lnTo>
                    <a:pt x="709" y="90"/>
                  </a:lnTo>
                  <a:lnTo>
                    <a:pt x="707" y="81"/>
                  </a:lnTo>
                  <a:lnTo>
                    <a:pt x="706" y="72"/>
                  </a:lnTo>
                  <a:lnTo>
                    <a:pt x="704" y="63"/>
                  </a:lnTo>
                  <a:lnTo>
                    <a:pt x="701" y="55"/>
                  </a:lnTo>
                  <a:lnTo>
                    <a:pt x="697" y="47"/>
                  </a:lnTo>
                  <a:lnTo>
                    <a:pt x="693" y="39"/>
                  </a:lnTo>
                  <a:lnTo>
                    <a:pt x="687" y="32"/>
                  </a:lnTo>
                  <a:lnTo>
                    <a:pt x="681" y="25"/>
                  </a:lnTo>
                  <a:lnTo>
                    <a:pt x="676" y="20"/>
                  </a:lnTo>
                  <a:lnTo>
                    <a:pt x="668" y="15"/>
                  </a:lnTo>
                  <a:lnTo>
                    <a:pt x="661" y="11"/>
                  </a:lnTo>
                  <a:lnTo>
                    <a:pt x="653" y="6"/>
                  </a:lnTo>
                  <a:lnTo>
                    <a:pt x="644" y="4"/>
                  </a:lnTo>
                  <a:lnTo>
                    <a:pt x="636" y="2"/>
                  </a:lnTo>
                  <a:lnTo>
                    <a:pt x="627" y="0"/>
                  </a:lnTo>
                  <a:lnTo>
                    <a:pt x="618" y="0"/>
                  </a:lnTo>
                  <a:lnTo>
                    <a:pt x="609" y="0"/>
                  </a:lnTo>
                  <a:lnTo>
                    <a:pt x="600" y="2"/>
                  </a:lnTo>
                  <a:lnTo>
                    <a:pt x="591" y="4"/>
                  </a:lnTo>
                  <a:lnTo>
                    <a:pt x="583" y="6"/>
                  </a:lnTo>
                  <a:lnTo>
                    <a:pt x="575" y="11"/>
                  </a:lnTo>
                  <a:lnTo>
                    <a:pt x="567" y="15"/>
                  </a:lnTo>
                  <a:lnTo>
                    <a:pt x="561" y="20"/>
                  </a:lnTo>
                  <a:lnTo>
                    <a:pt x="554" y="25"/>
                  </a:lnTo>
                  <a:lnTo>
                    <a:pt x="548" y="32"/>
                  </a:lnTo>
                  <a:lnTo>
                    <a:pt x="543" y="39"/>
                  </a:lnTo>
                  <a:lnTo>
                    <a:pt x="538" y="47"/>
                  </a:lnTo>
                  <a:lnTo>
                    <a:pt x="535" y="55"/>
                  </a:lnTo>
                  <a:lnTo>
                    <a:pt x="531" y="63"/>
                  </a:lnTo>
                  <a:lnTo>
                    <a:pt x="529" y="72"/>
                  </a:lnTo>
                  <a:lnTo>
                    <a:pt x="528" y="81"/>
                  </a:lnTo>
                  <a:lnTo>
                    <a:pt x="528" y="90"/>
                  </a:lnTo>
                  <a:lnTo>
                    <a:pt x="529" y="105"/>
                  </a:lnTo>
                  <a:lnTo>
                    <a:pt x="532" y="118"/>
                  </a:lnTo>
                  <a:lnTo>
                    <a:pt x="537" y="131"/>
                  </a:lnTo>
                  <a:lnTo>
                    <a:pt x="545" y="142"/>
                  </a:lnTo>
                  <a:lnTo>
                    <a:pt x="388" y="298"/>
                  </a:lnTo>
                  <a:lnTo>
                    <a:pt x="379" y="293"/>
                  </a:lnTo>
                  <a:lnTo>
                    <a:pt x="369" y="289"/>
                  </a:lnTo>
                  <a:lnTo>
                    <a:pt x="358" y="286"/>
                  </a:lnTo>
                  <a:lnTo>
                    <a:pt x="347" y="285"/>
                  </a:lnTo>
                  <a:lnTo>
                    <a:pt x="339" y="286"/>
                  </a:lnTo>
                  <a:lnTo>
                    <a:pt x="331" y="287"/>
                  </a:lnTo>
                  <a:lnTo>
                    <a:pt x="325" y="289"/>
                  </a:lnTo>
                  <a:lnTo>
                    <a:pt x="318" y="292"/>
                  </a:lnTo>
                  <a:lnTo>
                    <a:pt x="311" y="294"/>
                  </a:lnTo>
                  <a:lnTo>
                    <a:pt x="304" y="299"/>
                  </a:lnTo>
                  <a:lnTo>
                    <a:pt x="299" y="303"/>
                  </a:lnTo>
                  <a:lnTo>
                    <a:pt x="294" y="308"/>
                  </a:lnTo>
                  <a:lnTo>
                    <a:pt x="288" y="313"/>
                  </a:lnTo>
                  <a:lnTo>
                    <a:pt x="284" y="319"/>
                  </a:lnTo>
                  <a:lnTo>
                    <a:pt x="281" y="325"/>
                  </a:lnTo>
                  <a:lnTo>
                    <a:pt x="277" y="332"/>
                  </a:lnTo>
                  <a:lnTo>
                    <a:pt x="275" y="338"/>
                  </a:lnTo>
                  <a:lnTo>
                    <a:pt x="273" y="346"/>
                  </a:lnTo>
                  <a:lnTo>
                    <a:pt x="271" y="353"/>
                  </a:lnTo>
                  <a:lnTo>
                    <a:pt x="271" y="361"/>
                  </a:lnTo>
                  <a:lnTo>
                    <a:pt x="273" y="372"/>
                  </a:lnTo>
                  <a:lnTo>
                    <a:pt x="275" y="383"/>
                  </a:lnTo>
                  <a:lnTo>
                    <a:pt x="278" y="393"/>
                  </a:lnTo>
                  <a:lnTo>
                    <a:pt x="284" y="403"/>
                  </a:lnTo>
                  <a:lnTo>
                    <a:pt x="134" y="553"/>
                  </a:lnTo>
                  <a:lnTo>
                    <a:pt x="124" y="547"/>
                  </a:lnTo>
                  <a:lnTo>
                    <a:pt x="113" y="545"/>
                  </a:lnTo>
                  <a:lnTo>
                    <a:pt x="102" y="543"/>
                  </a:lnTo>
                  <a:lnTo>
                    <a:pt x="91" y="542"/>
                  </a:lnTo>
                  <a:lnTo>
                    <a:pt x="82" y="542"/>
                  </a:lnTo>
                  <a:lnTo>
                    <a:pt x="73" y="544"/>
                  </a:lnTo>
                  <a:lnTo>
                    <a:pt x="64" y="546"/>
                  </a:lnTo>
                  <a:lnTo>
                    <a:pt x="56" y="548"/>
                  </a:lnTo>
                  <a:lnTo>
                    <a:pt x="48" y="553"/>
                  </a:lnTo>
                  <a:lnTo>
                    <a:pt x="40" y="557"/>
                  </a:lnTo>
                  <a:lnTo>
                    <a:pt x="33" y="562"/>
                  </a:lnTo>
                  <a:lnTo>
                    <a:pt x="26" y="568"/>
                  </a:lnTo>
                  <a:lnTo>
                    <a:pt x="21" y="574"/>
                  </a:lnTo>
                  <a:lnTo>
                    <a:pt x="16" y="581"/>
                  </a:lnTo>
                  <a:lnTo>
                    <a:pt x="12" y="589"/>
                  </a:lnTo>
                  <a:lnTo>
                    <a:pt x="7" y="597"/>
                  </a:lnTo>
                  <a:lnTo>
                    <a:pt x="5" y="605"/>
                  </a:lnTo>
                  <a:lnTo>
                    <a:pt x="3" y="614"/>
                  </a:lnTo>
                  <a:lnTo>
                    <a:pt x="0" y="623"/>
                  </a:lnTo>
                  <a:lnTo>
                    <a:pt x="0" y="632"/>
                  </a:lnTo>
                  <a:lnTo>
                    <a:pt x="0" y="641"/>
                  </a:lnTo>
                  <a:lnTo>
                    <a:pt x="3" y="650"/>
                  </a:lnTo>
                  <a:lnTo>
                    <a:pt x="5" y="659"/>
                  </a:lnTo>
                  <a:lnTo>
                    <a:pt x="7" y="667"/>
                  </a:lnTo>
                  <a:lnTo>
                    <a:pt x="12" y="675"/>
                  </a:lnTo>
                  <a:lnTo>
                    <a:pt x="16" y="683"/>
                  </a:lnTo>
                  <a:lnTo>
                    <a:pt x="21" y="690"/>
                  </a:lnTo>
                  <a:lnTo>
                    <a:pt x="26" y="696"/>
                  </a:lnTo>
                  <a:lnTo>
                    <a:pt x="33" y="702"/>
                  </a:lnTo>
                  <a:lnTo>
                    <a:pt x="40" y="706"/>
                  </a:lnTo>
                  <a:lnTo>
                    <a:pt x="48" y="711"/>
                  </a:lnTo>
                  <a:lnTo>
                    <a:pt x="56" y="716"/>
                  </a:lnTo>
                  <a:lnTo>
                    <a:pt x="64" y="718"/>
                  </a:lnTo>
                  <a:lnTo>
                    <a:pt x="73" y="720"/>
                  </a:lnTo>
                  <a:lnTo>
                    <a:pt x="82" y="722"/>
                  </a:lnTo>
                  <a:lnTo>
                    <a:pt x="91" y="722"/>
                  </a:lnTo>
                  <a:lnTo>
                    <a:pt x="100" y="722"/>
                  </a:lnTo>
                  <a:lnTo>
                    <a:pt x="109" y="720"/>
                  </a:lnTo>
                  <a:lnTo>
                    <a:pt x="118" y="718"/>
                  </a:lnTo>
                  <a:lnTo>
                    <a:pt x="126" y="716"/>
                  </a:lnTo>
                  <a:lnTo>
                    <a:pt x="134" y="711"/>
                  </a:lnTo>
                  <a:lnTo>
                    <a:pt x="142" y="706"/>
                  </a:lnTo>
                  <a:lnTo>
                    <a:pt x="148" y="702"/>
                  </a:lnTo>
                  <a:lnTo>
                    <a:pt x="155" y="696"/>
                  </a:lnTo>
                  <a:lnTo>
                    <a:pt x="161" y="690"/>
                  </a:lnTo>
                  <a:lnTo>
                    <a:pt x="165" y="683"/>
                  </a:lnTo>
                  <a:lnTo>
                    <a:pt x="170" y="675"/>
                  </a:lnTo>
                  <a:lnTo>
                    <a:pt x="174" y="667"/>
                  </a:lnTo>
                  <a:lnTo>
                    <a:pt x="177" y="659"/>
                  </a:lnTo>
                  <a:lnTo>
                    <a:pt x="179" y="650"/>
                  </a:lnTo>
                  <a:lnTo>
                    <a:pt x="181" y="641"/>
                  </a:lnTo>
                  <a:lnTo>
                    <a:pt x="181" y="632"/>
                  </a:lnTo>
                  <a:lnTo>
                    <a:pt x="181" y="623"/>
                  </a:lnTo>
                  <a:lnTo>
                    <a:pt x="180" y="615"/>
                  </a:lnTo>
                  <a:lnTo>
                    <a:pt x="178" y="607"/>
                  </a:lnTo>
                  <a:lnTo>
                    <a:pt x="174" y="599"/>
                  </a:lnTo>
                  <a:lnTo>
                    <a:pt x="171" y="591"/>
                  </a:lnTo>
                  <a:lnTo>
                    <a:pt x="168" y="585"/>
                  </a:lnTo>
                  <a:lnTo>
                    <a:pt x="163" y="578"/>
                  </a:lnTo>
                  <a:lnTo>
                    <a:pt x="157" y="571"/>
                  </a:lnTo>
                  <a:lnTo>
                    <a:pt x="305" y="424"/>
                  </a:lnTo>
                  <a:lnTo>
                    <a:pt x="316" y="430"/>
                  </a:lnTo>
                  <a:lnTo>
                    <a:pt x="328" y="433"/>
                  </a:lnTo>
                  <a:lnTo>
                    <a:pt x="314" y="457"/>
                  </a:lnTo>
                  <a:lnTo>
                    <a:pt x="303" y="483"/>
                  </a:lnTo>
                  <a:lnTo>
                    <a:pt x="294" y="510"/>
                  </a:lnTo>
                  <a:lnTo>
                    <a:pt x="286" y="538"/>
                  </a:lnTo>
                  <a:lnTo>
                    <a:pt x="279" y="568"/>
                  </a:lnTo>
                  <a:lnTo>
                    <a:pt x="275" y="598"/>
                  </a:lnTo>
                  <a:lnTo>
                    <a:pt x="273" y="630"/>
                  </a:lnTo>
                  <a:lnTo>
                    <a:pt x="271" y="662"/>
                  </a:lnTo>
                  <a:lnTo>
                    <a:pt x="271" y="753"/>
                  </a:lnTo>
                  <a:lnTo>
                    <a:pt x="226" y="753"/>
                  </a:lnTo>
                  <a:lnTo>
                    <a:pt x="223" y="753"/>
                  </a:lnTo>
                  <a:lnTo>
                    <a:pt x="221" y="754"/>
                  </a:lnTo>
                  <a:lnTo>
                    <a:pt x="218" y="755"/>
                  </a:lnTo>
                  <a:lnTo>
                    <a:pt x="216" y="757"/>
                  </a:lnTo>
                  <a:lnTo>
                    <a:pt x="214" y="760"/>
                  </a:lnTo>
                  <a:lnTo>
                    <a:pt x="213" y="762"/>
                  </a:lnTo>
                  <a:lnTo>
                    <a:pt x="212" y="764"/>
                  </a:lnTo>
                  <a:lnTo>
                    <a:pt x="212" y="767"/>
                  </a:lnTo>
                  <a:lnTo>
                    <a:pt x="212" y="888"/>
                  </a:lnTo>
                  <a:lnTo>
                    <a:pt x="212" y="891"/>
                  </a:lnTo>
                  <a:lnTo>
                    <a:pt x="213" y="894"/>
                  </a:lnTo>
                  <a:lnTo>
                    <a:pt x="214" y="896"/>
                  </a:lnTo>
                  <a:lnTo>
                    <a:pt x="216" y="898"/>
                  </a:lnTo>
                  <a:lnTo>
                    <a:pt x="218" y="901"/>
                  </a:lnTo>
                  <a:lnTo>
                    <a:pt x="221" y="902"/>
                  </a:lnTo>
                  <a:lnTo>
                    <a:pt x="223" y="903"/>
                  </a:lnTo>
                  <a:lnTo>
                    <a:pt x="226" y="903"/>
                  </a:lnTo>
                  <a:lnTo>
                    <a:pt x="347" y="903"/>
                  </a:lnTo>
                  <a:lnTo>
                    <a:pt x="349" y="903"/>
                  </a:lnTo>
                  <a:lnTo>
                    <a:pt x="353" y="902"/>
                  </a:lnTo>
                  <a:lnTo>
                    <a:pt x="355" y="901"/>
                  </a:lnTo>
                  <a:lnTo>
                    <a:pt x="357" y="898"/>
                  </a:lnTo>
                  <a:lnTo>
                    <a:pt x="360" y="896"/>
                  </a:lnTo>
                  <a:lnTo>
                    <a:pt x="361" y="894"/>
                  </a:lnTo>
                  <a:lnTo>
                    <a:pt x="362" y="891"/>
                  </a:lnTo>
                  <a:lnTo>
                    <a:pt x="362" y="888"/>
                  </a:lnTo>
                  <a:lnTo>
                    <a:pt x="362" y="767"/>
                  </a:lnTo>
                  <a:lnTo>
                    <a:pt x="362" y="764"/>
                  </a:lnTo>
                  <a:lnTo>
                    <a:pt x="361" y="762"/>
                  </a:lnTo>
                  <a:lnTo>
                    <a:pt x="360" y="760"/>
                  </a:lnTo>
                  <a:lnTo>
                    <a:pt x="357" y="757"/>
                  </a:lnTo>
                  <a:lnTo>
                    <a:pt x="355" y="755"/>
                  </a:lnTo>
                  <a:lnTo>
                    <a:pt x="353" y="754"/>
                  </a:lnTo>
                  <a:lnTo>
                    <a:pt x="349" y="753"/>
                  </a:lnTo>
                  <a:lnTo>
                    <a:pt x="347" y="753"/>
                  </a:lnTo>
                  <a:lnTo>
                    <a:pt x="302" y="753"/>
                  </a:lnTo>
                  <a:lnTo>
                    <a:pt x="302" y="662"/>
                  </a:lnTo>
                  <a:lnTo>
                    <a:pt x="303" y="629"/>
                  </a:lnTo>
                  <a:lnTo>
                    <a:pt x="305" y="597"/>
                  </a:lnTo>
                  <a:lnTo>
                    <a:pt x="310" y="566"/>
                  </a:lnTo>
                  <a:lnTo>
                    <a:pt x="317" y="537"/>
                  </a:lnTo>
                  <a:lnTo>
                    <a:pt x="326" y="509"/>
                  </a:lnTo>
                  <a:lnTo>
                    <a:pt x="336" y="482"/>
                  </a:lnTo>
                  <a:lnTo>
                    <a:pt x="343" y="469"/>
                  </a:lnTo>
                  <a:lnTo>
                    <a:pt x="348" y="457"/>
                  </a:lnTo>
                  <a:lnTo>
                    <a:pt x="355" y="446"/>
                  </a:lnTo>
                  <a:lnTo>
                    <a:pt x="363" y="434"/>
                  </a:lnTo>
                  <a:lnTo>
                    <a:pt x="373" y="431"/>
                  </a:lnTo>
                  <a:lnTo>
                    <a:pt x="383" y="426"/>
                  </a:lnTo>
                  <a:lnTo>
                    <a:pt x="393" y="420"/>
                  </a:lnTo>
                  <a:lnTo>
                    <a:pt x="401" y="413"/>
                  </a:lnTo>
                  <a:lnTo>
                    <a:pt x="408" y="404"/>
                  </a:lnTo>
                  <a:lnTo>
                    <a:pt x="414" y="395"/>
                  </a:lnTo>
                  <a:lnTo>
                    <a:pt x="418" y="383"/>
                  </a:lnTo>
                  <a:lnTo>
                    <a:pt x="421" y="372"/>
                  </a:lnTo>
                  <a:lnTo>
                    <a:pt x="433" y="364"/>
                  </a:lnTo>
                  <a:lnTo>
                    <a:pt x="445" y="356"/>
                  </a:lnTo>
                  <a:lnTo>
                    <a:pt x="458" y="348"/>
                  </a:lnTo>
                  <a:lnTo>
                    <a:pt x="471" y="342"/>
                  </a:lnTo>
                  <a:lnTo>
                    <a:pt x="485" y="335"/>
                  </a:lnTo>
                  <a:lnTo>
                    <a:pt x="498" y="329"/>
                  </a:lnTo>
                  <a:lnTo>
                    <a:pt x="513" y="324"/>
                  </a:lnTo>
                  <a:lnTo>
                    <a:pt x="529" y="319"/>
                  </a:lnTo>
                  <a:lnTo>
                    <a:pt x="544" y="315"/>
                  </a:lnTo>
                  <a:lnTo>
                    <a:pt x="559" y="311"/>
                  </a:lnTo>
                  <a:lnTo>
                    <a:pt x="576" y="308"/>
                  </a:lnTo>
                  <a:lnTo>
                    <a:pt x="593" y="306"/>
                  </a:lnTo>
                  <a:lnTo>
                    <a:pt x="610" y="303"/>
                  </a:lnTo>
                  <a:lnTo>
                    <a:pt x="627" y="302"/>
                  </a:lnTo>
                  <a:lnTo>
                    <a:pt x="645" y="301"/>
                  </a:lnTo>
                  <a:lnTo>
                    <a:pt x="663" y="301"/>
                  </a:lnTo>
                  <a:lnTo>
                    <a:pt x="754" y="301"/>
                  </a:lnTo>
                  <a:lnTo>
                    <a:pt x="754" y="346"/>
                  </a:lnTo>
                  <a:lnTo>
                    <a:pt x="754" y="348"/>
                  </a:lnTo>
                  <a:lnTo>
                    <a:pt x="755" y="352"/>
                  </a:lnTo>
                  <a:lnTo>
                    <a:pt x="756" y="354"/>
                  </a:lnTo>
                  <a:lnTo>
                    <a:pt x="758" y="356"/>
                  </a:lnTo>
                  <a:lnTo>
                    <a:pt x="761" y="359"/>
                  </a:lnTo>
                  <a:lnTo>
                    <a:pt x="763" y="360"/>
                  </a:lnTo>
                  <a:lnTo>
                    <a:pt x="765" y="361"/>
                  </a:lnTo>
                  <a:lnTo>
                    <a:pt x="768" y="361"/>
                  </a:lnTo>
                  <a:lnTo>
                    <a:pt x="889" y="361"/>
                  </a:lnTo>
                  <a:lnTo>
                    <a:pt x="892" y="361"/>
                  </a:lnTo>
                  <a:lnTo>
                    <a:pt x="895" y="360"/>
                  </a:lnTo>
                  <a:lnTo>
                    <a:pt x="897" y="359"/>
                  </a:lnTo>
                  <a:lnTo>
                    <a:pt x="899" y="356"/>
                  </a:lnTo>
                  <a:lnTo>
                    <a:pt x="902" y="354"/>
                  </a:lnTo>
                  <a:lnTo>
                    <a:pt x="903" y="352"/>
                  </a:lnTo>
                  <a:lnTo>
                    <a:pt x="904" y="348"/>
                  </a:lnTo>
                  <a:lnTo>
                    <a:pt x="904" y="346"/>
                  </a:lnTo>
                  <a:lnTo>
                    <a:pt x="904" y="225"/>
                  </a:lnTo>
                  <a:lnTo>
                    <a:pt x="904" y="222"/>
                  </a:lnTo>
                  <a:lnTo>
                    <a:pt x="903" y="220"/>
                  </a:lnTo>
                  <a:lnTo>
                    <a:pt x="902" y="217"/>
                  </a:lnTo>
                  <a:lnTo>
                    <a:pt x="899" y="215"/>
                  </a:lnTo>
                  <a:lnTo>
                    <a:pt x="897" y="213"/>
                  </a:lnTo>
                  <a:lnTo>
                    <a:pt x="895" y="212"/>
                  </a:lnTo>
                  <a:lnTo>
                    <a:pt x="892" y="211"/>
                  </a:lnTo>
                  <a:lnTo>
                    <a:pt x="889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5" name="Group 24" descr="Icon of gears. ">
              <a:extLst>
                <a:ext uri="{FF2B5EF4-FFF2-40B4-BE49-F238E27FC236}">
                  <a16:creationId xmlns:a16="http://schemas.microsoft.com/office/drawing/2014/main" id="{5BC0E3F0-447D-4721-AB1F-C8243BA36671}"/>
                </a:ext>
              </a:extLst>
            </p:cNvPr>
            <p:cNvGrpSpPr/>
            <p:nvPr/>
          </p:nvGrpSpPr>
          <p:grpSpPr>
            <a:xfrm>
              <a:off x="6851608" y="5312133"/>
              <a:ext cx="519333" cy="514579"/>
              <a:chOff x="9782925" y="1216069"/>
              <a:chExt cx="459946" cy="449123"/>
            </a:xfrm>
            <a:solidFill>
              <a:schemeClr val="bg1"/>
            </a:solidFill>
          </p:grpSpPr>
          <p:sp>
            <p:nvSpPr>
              <p:cNvPr id="27" name="Freeform 4359">
                <a:extLst>
                  <a:ext uri="{FF2B5EF4-FFF2-40B4-BE49-F238E27FC236}">
                    <a16:creationId xmlns:a16="http://schemas.microsoft.com/office/drawing/2014/main" id="{351831F3-9830-4A23-8B34-11A3FCCA02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82925" y="1216069"/>
                <a:ext cx="310785" cy="258272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4360">
                <a:extLst>
                  <a:ext uri="{FF2B5EF4-FFF2-40B4-BE49-F238E27FC236}">
                    <a16:creationId xmlns:a16="http://schemas.microsoft.com/office/drawing/2014/main" id="{CDB8F87B-81A2-480F-ADA8-BFB5FD890A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47371" y="1433661"/>
                <a:ext cx="295500" cy="231531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6" name="Freeform 4346" descr="Icon of box and whisker chart. ">
              <a:extLst>
                <a:ext uri="{FF2B5EF4-FFF2-40B4-BE49-F238E27FC236}">
                  <a16:creationId xmlns:a16="http://schemas.microsoft.com/office/drawing/2014/main" id="{D131817A-5B27-4718-8BAC-45C9CEDA4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1807" y="5303228"/>
              <a:ext cx="328736" cy="358935"/>
            </a:xfrm>
            <a:custGeom>
              <a:avLst/>
              <a:gdLst>
                <a:gd name="T0" fmla="*/ 706 w 898"/>
                <a:gd name="T1" fmla="*/ 479 h 898"/>
                <a:gd name="T2" fmla="*/ 652 w 898"/>
                <a:gd name="T3" fmla="*/ 556 h 898"/>
                <a:gd name="T4" fmla="*/ 632 w 898"/>
                <a:gd name="T5" fmla="*/ 551 h 898"/>
                <a:gd name="T6" fmla="*/ 576 w 898"/>
                <a:gd name="T7" fmla="*/ 477 h 898"/>
                <a:gd name="T8" fmla="*/ 571 w 898"/>
                <a:gd name="T9" fmla="*/ 398 h 898"/>
                <a:gd name="T10" fmla="*/ 628 w 898"/>
                <a:gd name="T11" fmla="*/ 129 h 898"/>
                <a:gd name="T12" fmla="*/ 643 w 898"/>
                <a:gd name="T13" fmla="*/ 114 h 898"/>
                <a:gd name="T14" fmla="*/ 658 w 898"/>
                <a:gd name="T15" fmla="*/ 129 h 898"/>
                <a:gd name="T16" fmla="*/ 717 w 898"/>
                <a:gd name="T17" fmla="*/ 398 h 898"/>
                <a:gd name="T18" fmla="*/ 621 w 898"/>
                <a:gd name="T19" fmla="*/ 758 h 898"/>
                <a:gd name="T20" fmla="*/ 589 w 898"/>
                <a:gd name="T21" fmla="*/ 727 h 898"/>
                <a:gd name="T22" fmla="*/ 589 w 898"/>
                <a:gd name="T23" fmla="*/ 680 h 898"/>
                <a:gd name="T24" fmla="*/ 621 w 898"/>
                <a:gd name="T25" fmla="*/ 648 h 898"/>
                <a:gd name="T26" fmla="*/ 667 w 898"/>
                <a:gd name="T27" fmla="*/ 648 h 898"/>
                <a:gd name="T28" fmla="*/ 699 w 898"/>
                <a:gd name="T29" fmla="*/ 680 h 898"/>
                <a:gd name="T30" fmla="*/ 699 w 898"/>
                <a:gd name="T31" fmla="*/ 727 h 898"/>
                <a:gd name="T32" fmla="*/ 667 w 898"/>
                <a:gd name="T33" fmla="*/ 758 h 898"/>
                <a:gd name="T34" fmla="*/ 536 w 898"/>
                <a:gd name="T35" fmla="*/ 294 h 898"/>
                <a:gd name="T36" fmla="*/ 479 w 898"/>
                <a:gd name="T37" fmla="*/ 546 h 898"/>
                <a:gd name="T38" fmla="*/ 461 w 898"/>
                <a:gd name="T39" fmla="*/ 558 h 898"/>
                <a:gd name="T40" fmla="*/ 450 w 898"/>
                <a:gd name="T41" fmla="*/ 299 h 898"/>
                <a:gd name="T42" fmla="*/ 390 w 898"/>
                <a:gd name="T43" fmla="*/ 287 h 898"/>
                <a:gd name="T44" fmla="*/ 398 w 898"/>
                <a:gd name="T45" fmla="*/ 211 h 898"/>
                <a:gd name="T46" fmla="*/ 454 w 898"/>
                <a:gd name="T47" fmla="*/ 118 h 898"/>
                <a:gd name="T48" fmla="*/ 475 w 898"/>
                <a:gd name="T49" fmla="*/ 118 h 898"/>
                <a:gd name="T50" fmla="*/ 530 w 898"/>
                <a:gd name="T51" fmla="*/ 211 h 898"/>
                <a:gd name="T52" fmla="*/ 465 w 898"/>
                <a:gd name="T53" fmla="*/ 763 h 898"/>
                <a:gd name="T54" fmla="*/ 422 w 898"/>
                <a:gd name="T55" fmla="*/ 745 h 898"/>
                <a:gd name="T56" fmla="*/ 405 w 898"/>
                <a:gd name="T57" fmla="*/ 703 h 898"/>
                <a:gd name="T58" fmla="*/ 422 w 898"/>
                <a:gd name="T59" fmla="*/ 661 h 898"/>
                <a:gd name="T60" fmla="*/ 465 w 898"/>
                <a:gd name="T61" fmla="*/ 643 h 898"/>
                <a:gd name="T62" fmla="*/ 506 w 898"/>
                <a:gd name="T63" fmla="*/ 661 h 898"/>
                <a:gd name="T64" fmla="*/ 525 w 898"/>
                <a:gd name="T65" fmla="*/ 703 h 898"/>
                <a:gd name="T66" fmla="*/ 506 w 898"/>
                <a:gd name="T67" fmla="*/ 745 h 898"/>
                <a:gd name="T68" fmla="*/ 465 w 898"/>
                <a:gd name="T69" fmla="*/ 763 h 898"/>
                <a:gd name="T70" fmla="*/ 318 w 898"/>
                <a:gd name="T71" fmla="*/ 419 h 898"/>
                <a:gd name="T72" fmla="*/ 263 w 898"/>
                <a:gd name="T73" fmla="*/ 556 h 898"/>
                <a:gd name="T74" fmla="*/ 242 w 898"/>
                <a:gd name="T75" fmla="*/ 551 h 898"/>
                <a:gd name="T76" fmla="*/ 186 w 898"/>
                <a:gd name="T77" fmla="*/ 417 h 898"/>
                <a:gd name="T78" fmla="*/ 181 w 898"/>
                <a:gd name="T79" fmla="*/ 339 h 898"/>
                <a:gd name="T80" fmla="*/ 240 w 898"/>
                <a:gd name="T81" fmla="*/ 129 h 898"/>
                <a:gd name="T82" fmla="*/ 255 w 898"/>
                <a:gd name="T83" fmla="*/ 114 h 898"/>
                <a:gd name="T84" fmla="*/ 270 w 898"/>
                <a:gd name="T85" fmla="*/ 129 h 898"/>
                <a:gd name="T86" fmla="*/ 329 w 898"/>
                <a:gd name="T87" fmla="*/ 339 h 898"/>
                <a:gd name="T88" fmla="*/ 231 w 898"/>
                <a:gd name="T89" fmla="*/ 758 h 898"/>
                <a:gd name="T90" fmla="*/ 200 w 898"/>
                <a:gd name="T91" fmla="*/ 727 h 898"/>
                <a:gd name="T92" fmla="*/ 200 w 898"/>
                <a:gd name="T93" fmla="*/ 680 h 898"/>
                <a:gd name="T94" fmla="*/ 231 w 898"/>
                <a:gd name="T95" fmla="*/ 648 h 898"/>
                <a:gd name="T96" fmla="*/ 278 w 898"/>
                <a:gd name="T97" fmla="*/ 648 h 898"/>
                <a:gd name="T98" fmla="*/ 311 w 898"/>
                <a:gd name="T99" fmla="*/ 680 h 898"/>
                <a:gd name="T100" fmla="*/ 311 w 898"/>
                <a:gd name="T101" fmla="*/ 727 h 898"/>
                <a:gd name="T102" fmla="*/ 278 w 898"/>
                <a:gd name="T103" fmla="*/ 758 h 898"/>
                <a:gd name="T104" fmla="*/ 10 w 898"/>
                <a:gd name="T105" fmla="*/ 2 h 898"/>
                <a:gd name="T106" fmla="*/ 1 w 898"/>
                <a:gd name="T107" fmla="*/ 886 h 898"/>
                <a:gd name="T108" fmla="*/ 883 w 898"/>
                <a:gd name="T109" fmla="*/ 898 h 898"/>
                <a:gd name="T110" fmla="*/ 898 w 898"/>
                <a:gd name="T111" fmla="*/ 883 h 898"/>
                <a:gd name="T112" fmla="*/ 886 w 898"/>
                <a:gd name="T113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8" h="898">
                  <a:moveTo>
                    <a:pt x="718" y="464"/>
                  </a:moveTo>
                  <a:lnTo>
                    <a:pt x="718" y="467"/>
                  </a:lnTo>
                  <a:lnTo>
                    <a:pt x="717" y="470"/>
                  </a:lnTo>
                  <a:lnTo>
                    <a:pt x="716" y="472"/>
                  </a:lnTo>
                  <a:lnTo>
                    <a:pt x="714" y="474"/>
                  </a:lnTo>
                  <a:lnTo>
                    <a:pt x="712" y="477"/>
                  </a:lnTo>
                  <a:lnTo>
                    <a:pt x="710" y="478"/>
                  </a:lnTo>
                  <a:lnTo>
                    <a:pt x="706" y="479"/>
                  </a:lnTo>
                  <a:lnTo>
                    <a:pt x="703" y="479"/>
                  </a:lnTo>
                  <a:lnTo>
                    <a:pt x="658" y="479"/>
                  </a:lnTo>
                  <a:lnTo>
                    <a:pt x="658" y="543"/>
                  </a:lnTo>
                  <a:lnTo>
                    <a:pt x="658" y="546"/>
                  </a:lnTo>
                  <a:lnTo>
                    <a:pt x="657" y="549"/>
                  </a:lnTo>
                  <a:lnTo>
                    <a:pt x="656" y="551"/>
                  </a:lnTo>
                  <a:lnTo>
                    <a:pt x="654" y="554"/>
                  </a:lnTo>
                  <a:lnTo>
                    <a:pt x="652" y="556"/>
                  </a:lnTo>
                  <a:lnTo>
                    <a:pt x="650" y="557"/>
                  </a:lnTo>
                  <a:lnTo>
                    <a:pt x="647" y="558"/>
                  </a:lnTo>
                  <a:lnTo>
                    <a:pt x="643" y="558"/>
                  </a:lnTo>
                  <a:lnTo>
                    <a:pt x="641" y="558"/>
                  </a:lnTo>
                  <a:lnTo>
                    <a:pt x="638" y="557"/>
                  </a:lnTo>
                  <a:lnTo>
                    <a:pt x="636" y="556"/>
                  </a:lnTo>
                  <a:lnTo>
                    <a:pt x="634" y="554"/>
                  </a:lnTo>
                  <a:lnTo>
                    <a:pt x="632" y="551"/>
                  </a:lnTo>
                  <a:lnTo>
                    <a:pt x="631" y="549"/>
                  </a:lnTo>
                  <a:lnTo>
                    <a:pt x="629" y="546"/>
                  </a:lnTo>
                  <a:lnTo>
                    <a:pt x="628" y="543"/>
                  </a:lnTo>
                  <a:lnTo>
                    <a:pt x="628" y="479"/>
                  </a:lnTo>
                  <a:lnTo>
                    <a:pt x="583" y="479"/>
                  </a:lnTo>
                  <a:lnTo>
                    <a:pt x="581" y="479"/>
                  </a:lnTo>
                  <a:lnTo>
                    <a:pt x="578" y="478"/>
                  </a:lnTo>
                  <a:lnTo>
                    <a:pt x="576" y="477"/>
                  </a:lnTo>
                  <a:lnTo>
                    <a:pt x="574" y="474"/>
                  </a:lnTo>
                  <a:lnTo>
                    <a:pt x="572" y="472"/>
                  </a:lnTo>
                  <a:lnTo>
                    <a:pt x="571" y="470"/>
                  </a:lnTo>
                  <a:lnTo>
                    <a:pt x="570" y="467"/>
                  </a:lnTo>
                  <a:lnTo>
                    <a:pt x="570" y="464"/>
                  </a:lnTo>
                  <a:lnTo>
                    <a:pt x="570" y="404"/>
                  </a:lnTo>
                  <a:lnTo>
                    <a:pt x="570" y="402"/>
                  </a:lnTo>
                  <a:lnTo>
                    <a:pt x="571" y="398"/>
                  </a:lnTo>
                  <a:lnTo>
                    <a:pt x="572" y="396"/>
                  </a:lnTo>
                  <a:lnTo>
                    <a:pt x="574" y="394"/>
                  </a:lnTo>
                  <a:lnTo>
                    <a:pt x="576" y="392"/>
                  </a:lnTo>
                  <a:lnTo>
                    <a:pt x="578" y="391"/>
                  </a:lnTo>
                  <a:lnTo>
                    <a:pt x="581" y="390"/>
                  </a:lnTo>
                  <a:lnTo>
                    <a:pt x="583" y="389"/>
                  </a:lnTo>
                  <a:lnTo>
                    <a:pt x="628" y="389"/>
                  </a:lnTo>
                  <a:lnTo>
                    <a:pt x="628" y="129"/>
                  </a:lnTo>
                  <a:lnTo>
                    <a:pt x="629" y="126"/>
                  </a:lnTo>
                  <a:lnTo>
                    <a:pt x="631" y="123"/>
                  </a:lnTo>
                  <a:lnTo>
                    <a:pt x="632" y="121"/>
                  </a:lnTo>
                  <a:lnTo>
                    <a:pt x="634" y="118"/>
                  </a:lnTo>
                  <a:lnTo>
                    <a:pt x="636" y="117"/>
                  </a:lnTo>
                  <a:lnTo>
                    <a:pt x="638" y="115"/>
                  </a:lnTo>
                  <a:lnTo>
                    <a:pt x="641" y="114"/>
                  </a:lnTo>
                  <a:lnTo>
                    <a:pt x="643" y="114"/>
                  </a:lnTo>
                  <a:lnTo>
                    <a:pt x="647" y="114"/>
                  </a:lnTo>
                  <a:lnTo>
                    <a:pt x="650" y="115"/>
                  </a:lnTo>
                  <a:lnTo>
                    <a:pt x="652" y="117"/>
                  </a:lnTo>
                  <a:lnTo>
                    <a:pt x="654" y="118"/>
                  </a:lnTo>
                  <a:lnTo>
                    <a:pt x="656" y="121"/>
                  </a:lnTo>
                  <a:lnTo>
                    <a:pt x="657" y="123"/>
                  </a:lnTo>
                  <a:lnTo>
                    <a:pt x="658" y="127"/>
                  </a:lnTo>
                  <a:lnTo>
                    <a:pt x="658" y="129"/>
                  </a:lnTo>
                  <a:lnTo>
                    <a:pt x="658" y="389"/>
                  </a:lnTo>
                  <a:lnTo>
                    <a:pt x="703" y="389"/>
                  </a:lnTo>
                  <a:lnTo>
                    <a:pt x="706" y="390"/>
                  </a:lnTo>
                  <a:lnTo>
                    <a:pt x="710" y="391"/>
                  </a:lnTo>
                  <a:lnTo>
                    <a:pt x="712" y="392"/>
                  </a:lnTo>
                  <a:lnTo>
                    <a:pt x="714" y="394"/>
                  </a:lnTo>
                  <a:lnTo>
                    <a:pt x="716" y="396"/>
                  </a:lnTo>
                  <a:lnTo>
                    <a:pt x="717" y="398"/>
                  </a:lnTo>
                  <a:lnTo>
                    <a:pt x="718" y="402"/>
                  </a:lnTo>
                  <a:lnTo>
                    <a:pt x="718" y="404"/>
                  </a:lnTo>
                  <a:lnTo>
                    <a:pt x="718" y="464"/>
                  </a:lnTo>
                  <a:close/>
                  <a:moveTo>
                    <a:pt x="643" y="763"/>
                  </a:moveTo>
                  <a:lnTo>
                    <a:pt x="638" y="762"/>
                  </a:lnTo>
                  <a:lnTo>
                    <a:pt x="632" y="762"/>
                  </a:lnTo>
                  <a:lnTo>
                    <a:pt x="626" y="760"/>
                  </a:lnTo>
                  <a:lnTo>
                    <a:pt x="621" y="758"/>
                  </a:lnTo>
                  <a:lnTo>
                    <a:pt x="616" y="756"/>
                  </a:lnTo>
                  <a:lnTo>
                    <a:pt x="610" y="753"/>
                  </a:lnTo>
                  <a:lnTo>
                    <a:pt x="606" y="749"/>
                  </a:lnTo>
                  <a:lnTo>
                    <a:pt x="602" y="745"/>
                  </a:lnTo>
                  <a:lnTo>
                    <a:pt x="597" y="741"/>
                  </a:lnTo>
                  <a:lnTo>
                    <a:pt x="594" y="737"/>
                  </a:lnTo>
                  <a:lnTo>
                    <a:pt x="591" y="731"/>
                  </a:lnTo>
                  <a:lnTo>
                    <a:pt x="589" y="727"/>
                  </a:lnTo>
                  <a:lnTo>
                    <a:pt x="587" y="720"/>
                  </a:lnTo>
                  <a:lnTo>
                    <a:pt x="586" y="715"/>
                  </a:lnTo>
                  <a:lnTo>
                    <a:pt x="584" y="710"/>
                  </a:lnTo>
                  <a:lnTo>
                    <a:pt x="583" y="703"/>
                  </a:lnTo>
                  <a:lnTo>
                    <a:pt x="584" y="697"/>
                  </a:lnTo>
                  <a:lnTo>
                    <a:pt x="586" y="692"/>
                  </a:lnTo>
                  <a:lnTo>
                    <a:pt x="587" y="685"/>
                  </a:lnTo>
                  <a:lnTo>
                    <a:pt x="589" y="680"/>
                  </a:lnTo>
                  <a:lnTo>
                    <a:pt x="591" y="674"/>
                  </a:lnTo>
                  <a:lnTo>
                    <a:pt x="594" y="670"/>
                  </a:lnTo>
                  <a:lnTo>
                    <a:pt x="597" y="665"/>
                  </a:lnTo>
                  <a:lnTo>
                    <a:pt x="602" y="661"/>
                  </a:lnTo>
                  <a:lnTo>
                    <a:pt x="606" y="657"/>
                  </a:lnTo>
                  <a:lnTo>
                    <a:pt x="610" y="653"/>
                  </a:lnTo>
                  <a:lnTo>
                    <a:pt x="616" y="651"/>
                  </a:lnTo>
                  <a:lnTo>
                    <a:pt x="621" y="648"/>
                  </a:lnTo>
                  <a:lnTo>
                    <a:pt x="626" y="646"/>
                  </a:lnTo>
                  <a:lnTo>
                    <a:pt x="632" y="645"/>
                  </a:lnTo>
                  <a:lnTo>
                    <a:pt x="638" y="643"/>
                  </a:lnTo>
                  <a:lnTo>
                    <a:pt x="643" y="643"/>
                  </a:lnTo>
                  <a:lnTo>
                    <a:pt x="650" y="643"/>
                  </a:lnTo>
                  <a:lnTo>
                    <a:pt x="656" y="645"/>
                  </a:lnTo>
                  <a:lnTo>
                    <a:pt x="662" y="646"/>
                  </a:lnTo>
                  <a:lnTo>
                    <a:pt x="667" y="648"/>
                  </a:lnTo>
                  <a:lnTo>
                    <a:pt x="672" y="651"/>
                  </a:lnTo>
                  <a:lnTo>
                    <a:pt x="678" y="653"/>
                  </a:lnTo>
                  <a:lnTo>
                    <a:pt x="682" y="657"/>
                  </a:lnTo>
                  <a:lnTo>
                    <a:pt x="686" y="661"/>
                  </a:lnTo>
                  <a:lnTo>
                    <a:pt x="690" y="665"/>
                  </a:lnTo>
                  <a:lnTo>
                    <a:pt x="694" y="670"/>
                  </a:lnTo>
                  <a:lnTo>
                    <a:pt x="697" y="674"/>
                  </a:lnTo>
                  <a:lnTo>
                    <a:pt x="699" y="680"/>
                  </a:lnTo>
                  <a:lnTo>
                    <a:pt x="701" y="685"/>
                  </a:lnTo>
                  <a:lnTo>
                    <a:pt x="702" y="692"/>
                  </a:lnTo>
                  <a:lnTo>
                    <a:pt x="703" y="697"/>
                  </a:lnTo>
                  <a:lnTo>
                    <a:pt x="703" y="703"/>
                  </a:lnTo>
                  <a:lnTo>
                    <a:pt x="703" y="710"/>
                  </a:lnTo>
                  <a:lnTo>
                    <a:pt x="702" y="715"/>
                  </a:lnTo>
                  <a:lnTo>
                    <a:pt x="701" y="720"/>
                  </a:lnTo>
                  <a:lnTo>
                    <a:pt x="699" y="727"/>
                  </a:lnTo>
                  <a:lnTo>
                    <a:pt x="697" y="731"/>
                  </a:lnTo>
                  <a:lnTo>
                    <a:pt x="694" y="737"/>
                  </a:lnTo>
                  <a:lnTo>
                    <a:pt x="690" y="741"/>
                  </a:lnTo>
                  <a:lnTo>
                    <a:pt x="686" y="745"/>
                  </a:lnTo>
                  <a:lnTo>
                    <a:pt x="682" y="749"/>
                  </a:lnTo>
                  <a:lnTo>
                    <a:pt x="678" y="753"/>
                  </a:lnTo>
                  <a:lnTo>
                    <a:pt x="672" y="756"/>
                  </a:lnTo>
                  <a:lnTo>
                    <a:pt x="667" y="758"/>
                  </a:lnTo>
                  <a:lnTo>
                    <a:pt x="662" y="760"/>
                  </a:lnTo>
                  <a:lnTo>
                    <a:pt x="656" y="762"/>
                  </a:lnTo>
                  <a:lnTo>
                    <a:pt x="650" y="762"/>
                  </a:lnTo>
                  <a:lnTo>
                    <a:pt x="643" y="763"/>
                  </a:lnTo>
                  <a:close/>
                  <a:moveTo>
                    <a:pt x="540" y="284"/>
                  </a:moveTo>
                  <a:lnTo>
                    <a:pt x="538" y="287"/>
                  </a:lnTo>
                  <a:lnTo>
                    <a:pt x="537" y="290"/>
                  </a:lnTo>
                  <a:lnTo>
                    <a:pt x="536" y="294"/>
                  </a:lnTo>
                  <a:lnTo>
                    <a:pt x="534" y="296"/>
                  </a:lnTo>
                  <a:lnTo>
                    <a:pt x="532" y="297"/>
                  </a:lnTo>
                  <a:lnTo>
                    <a:pt x="530" y="298"/>
                  </a:lnTo>
                  <a:lnTo>
                    <a:pt x="527" y="299"/>
                  </a:lnTo>
                  <a:lnTo>
                    <a:pt x="525" y="299"/>
                  </a:lnTo>
                  <a:lnTo>
                    <a:pt x="480" y="299"/>
                  </a:lnTo>
                  <a:lnTo>
                    <a:pt x="480" y="543"/>
                  </a:lnTo>
                  <a:lnTo>
                    <a:pt x="479" y="546"/>
                  </a:lnTo>
                  <a:lnTo>
                    <a:pt x="479" y="549"/>
                  </a:lnTo>
                  <a:lnTo>
                    <a:pt x="476" y="551"/>
                  </a:lnTo>
                  <a:lnTo>
                    <a:pt x="475" y="554"/>
                  </a:lnTo>
                  <a:lnTo>
                    <a:pt x="472" y="556"/>
                  </a:lnTo>
                  <a:lnTo>
                    <a:pt x="470" y="557"/>
                  </a:lnTo>
                  <a:lnTo>
                    <a:pt x="467" y="558"/>
                  </a:lnTo>
                  <a:lnTo>
                    <a:pt x="465" y="558"/>
                  </a:lnTo>
                  <a:lnTo>
                    <a:pt x="461" y="558"/>
                  </a:lnTo>
                  <a:lnTo>
                    <a:pt x="458" y="557"/>
                  </a:lnTo>
                  <a:lnTo>
                    <a:pt x="456" y="556"/>
                  </a:lnTo>
                  <a:lnTo>
                    <a:pt x="454" y="554"/>
                  </a:lnTo>
                  <a:lnTo>
                    <a:pt x="452" y="551"/>
                  </a:lnTo>
                  <a:lnTo>
                    <a:pt x="451" y="549"/>
                  </a:lnTo>
                  <a:lnTo>
                    <a:pt x="450" y="546"/>
                  </a:lnTo>
                  <a:lnTo>
                    <a:pt x="450" y="543"/>
                  </a:lnTo>
                  <a:lnTo>
                    <a:pt x="450" y="299"/>
                  </a:lnTo>
                  <a:lnTo>
                    <a:pt x="405" y="299"/>
                  </a:lnTo>
                  <a:lnTo>
                    <a:pt x="402" y="299"/>
                  </a:lnTo>
                  <a:lnTo>
                    <a:pt x="398" y="298"/>
                  </a:lnTo>
                  <a:lnTo>
                    <a:pt x="396" y="297"/>
                  </a:lnTo>
                  <a:lnTo>
                    <a:pt x="394" y="296"/>
                  </a:lnTo>
                  <a:lnTo>
                    <a:pt x="392" y="294"/>
                  </a:lnTo>
                  <a:lnTo>
                    <a:pt x="391" y="290"/>
                  </a:lnTo>
                  <a:lnTo>
                    <a:pt x="390" y="287"/>
                  </a:lnTo>
                  <a:lnTo>
                    <a:pt x="390" y="284"/>
                  </a:lnTo>
                  <a:lnTo>
                    <a:pt x="390" y="225"/>
                  </a:lnTo>
                  <a:lnTo>
                    <a:pt x="390" y="222"/>
                  </a:lnTo>
                  <a:lnTo>
                    <a:pt x="391" y="219"/>
                  </a:lnTo>
                  <a:lnTo>
                    <a:pt x="392" y="217"/>
                  </a:lnTo>
                  <a:lnTo>
                    <a:pt x="394" y="214"/>
                  </a:lnTo>
                  <a:lnTo>
                    <a:pt x="396" y="212"/>
                  </a:lnTo>
                  <a:lnTo>
                    <a:pt x="398" y="211"/>
                  </a:lnTo>
                  <a:lnTo>
                    <a:pt x="402" y="210"/>
                  </a:lnTo>
                  <a:lnTo>
                    <a:pt x="405" y="210"/>
                  </a:lnTo>
                  <a:lnTo>
                    <a:pt x="450" y="210"/>
                  </a:lnTo>
                  <a:lnTo>
                    <a:pt x="450" y="129"/>
                  </a:lnTo>
                  <a:lnTo>
                    <a:pt x="450" y="126"/>
                  </a:lnTo>
                  <a:lnTo>
                    <a:pt x="451" y="123"/>
                  </a:lnTo>
                  <a:lnTo>
                    <a:pt x="452" y="121"/>
                  </a:lnTo>
                  <a:lnTo>
                    <a:pt x="454" y="118"/>
                  </a:lnTo>
                  <a:lnTo>
                    <a:pt x="456" y="117"/>
                  </a:lnTo>
                  <a:lnTo>
                    <a:pt x="458" y="115"/>
                  </a:lnTo>
                  <a:lnTo>
                    <a:pt x="461" y="114"/>
                  </a:lnTo>
                  <a:lnTo>
                    <a:pt x="465" y="114"/>
                  </a:lnTo>
                  <a:lnTo>
                    <a:pt x="467" y="114"/>
                  </a:lnTo>
                  <a:lnTo>
                    <a:pt x="470" y="115"/>
                  </a:lnTo>
                  <a:lnTo>
                    <a:pt x="472" y="117"/>
                  </a:lnTo>
                  <a:lnTo>
                    <a:pt x="475" y="118"/>
                  </a:lnTo>
                  <a:lnTo>
                    <a:pt x="476" y="121"/>
                  </a:lnTo>
                  <a:lnTo>
                    <a:pt x="479" y="123"/>
                  </a:lnTo>
                  <a:lnTo>
                    <a:pt x="479" y="127"/>
                  </a:lnTo>
                  <a:lnTo>
                    <a:pt x="480" y="129"/>
                  </a:lnTo>
                  <a:lnTo>
                    <a:pt x="480" y="210"/>
                  </a:lnTo>
                  <a:lnTo>
                    <a:pt x="525" y="210"/>
                  </a:lnTo>
                  <a:lnTo>
                    <a:pt x="527" y="210"/>
                  </a:lnTo>
                  <a:lnTo>
                    <a:pt x="530" y="211"/>
                  </a:lnTo>
                  <a:lnTo>
                    <a:pt x="532" y="212"/>
                  </a:lnTo>
                  <a:lnTo>
                    <a:pt x="534" y="214"/>
                  </a:lnTo>
                  <a:lnTo>
                    <a:pt x="536" y="217"/>
                  </a:lnTo>
                  <a:lnTo>
                    <a:pt x="537" y="219"/>
                  </a:lnTo>
                  <a:lnTo>
                    <a:pt x="538" y="222"/>
                  </a:lnTo>
                  <a:lnTo>
                    <a:pt x="540" y="225"/>
                  </a:lnTo>
                  <a:lnTo>
                    <a:pt x="540" y="284"/>
                  </a:lnTo>
                  <a:close/>
                  <a:moveTo>
                    <a:pt x="465" y="763"/>
                  </a:moveTo>
                  <a:lnTo>
                    <a:pt x="458" y="762"/>
                  </a:lnTo>
                  <a:lnTo>
                    <a:pt x="452" y="762"/>
                  </a:lnTo>
                  <a:lnTo>
                    <a:pt x="446" y="760"/>
                  </a:lnTo>
                  <a:lnTo>
                    <a:pt x="441" y="758"/>
                  </a:lnTo>
                  <a:lnTo>
                    <a:pt x="436" y="756"/>
                  </a:lnTo>
                  <a:lnTo>
                    <a:pt x="430" y="753"/>
                  </a:lnTo>
                  <a:lnTo>
                    <a:pt x="426" y="749"/>
                  </a:lnTo>
                  <a:lnTo>
                    <a:pt x="422" y="745"/>
                  </a:lnTo>
                  <a:lnTo>
                    <a:pt x="419" y="741"/>
                  </a:lnTo>
                  <a:lnTo>
                    <a:pt x="414" y="737"/>
                  </a:lnTo>
                  <a:lnTo>
                    <a:pt x="412" y="731"/>
                  </a:lnTo>
                  <a:lnTo>
                    <a:pt x="409" y="727"/>
                  </a:lnTo>
                  <a:lnTo>
                    <a:pt x="407" y="720"/>
                  </a:lnTo>
                  <a:lnTo>
                    <a:pt x="406" y="715"/>
                  </a:lnTo>
                  <a:lnTo>
                    <a:pt x="405" y="710"/>
                  </a:lnTo>
                  <a:lnTo>
                    <a:pt x="405" y="703"/>
                  </a:lnTo>
                  <a:lnTo>
                    <a:pt x="405" y="697"/>
                  </a:lnTo>
                  <a:lnTo>
                    <a:pt x="406" y="692"/>
                  </a:lnTo>
                  <a:lnTo>
                    <a:pt x="407" y="685"/>
                  </a:lnTo>
                  <a:lnTo>
                    <a:pt x="409" y="680"/>
                  </a:lnTo>
                  <a:lnTo>
                    <a:pt x="412" y="674"/>
                  </a:lnTo>
                  <a:lnTo>
                    <a:pt x="414" y="670"/>
                  </a:lnTo>
                  <a:lnTo>
                    <a:pt x="419" y="665"/>
                  </a:lnTo>
                  <a:lnTo>
                    <a:pt x="422" y="661"/>
                  </a:lnTo>
                  <a:lnTo>
                    <a:pt x="426" y="657"/>
                  </a:lnTo>
                  <a:lnTo>
                    <a:pt x="430" y="653"/>
                  </a:lnTo>
                  <a:lnTo>
                    <a:pt x="436" y="651"/>
                  </a:lnTo>
                  <a:lnTo>
                    <a:pt x="441" y="648"/>
                  </a:lnTo>
                  <a:lnTo>
                    <a:pt x="446" y="646"/>
                  </a:lnTo>
                  <a:lnTo>
                    <a:pt x="452" y="645"/>
                  </a:lnTo>
                  <a:lnTo>
                    <a:pt x="458" y="643"/>
                  </a:lnTo>
                  <a:lnTo>
                    <a:pt x="465" y="643"/>
                  </a:lnTo>
                  <a:lnTo>
                    <a:pt x="470" y="643"/>
                  </a:lnTo>
                  <a:lnTo>
                    <a:pt x="476" y="645"/>
                  </a:lnTo>
                  <a:lnTo>
                    <a:pt x="482" y="646"/>
                  </a:lnTo>
                  <a:lnTo>
                    <a:pt x="487" y="648"/>
                  </a:lnTo>
                  <a:lnTo>
                    <a:pt x="492" y="651"/>
                  </a:lnTo>
                  <a:lnTo>
                    <a:pt x="498" y="653"/>
                  </a:lnTo>
                  <a:lnTo>
                    <a:pt x="502" y="657"/>
                  </a:lnTo>
                  <a:lnTo>
                    <a:pt x="506" y="661"/>
                  </a:lnTo>
                  <a:lnTo>
                    <a:pt x="511" y="665"/>
                  </a:lnTo>
                  <a:lnTo>
                    <a:pt x="514" y="670"/>
                  </a:lnTo>
                  <a:lnTo>
                    <a:pt x="517" y="674"/>
                  </a:lnTo>
                  <a:lnTo>
                    <a:pt x="519" y="680"/>
                  </a:lnTo>
                  <a:lnTo>
                    <a:pt x="521" y="685"/>
                  </a:lnTo>
                  <a:lnTo>
                    <a:pt x="522" y="692"/>
                  </a:lnTo>
                  <a:lnTo>
                    <a:pt x="524" y="697"/>
                  </a:lnTo>
                  <a:lnTo>
                    <a:pt x="525" y="703"/>
                  </a:lnTo>
                  <a:lnTo>
                    <a:pt x="524" y="710"/>
                  </a:lnTo>
                  <a:lnTo>
                    <a:pt x="522" y="715"/>
                  </a:lnTo>
                  <a:lnTo>
                    <a:pt x="521" y="720"/>
                  </a:lnTo>
                  <a:lnTo>
                    <a:pt x="519" y="727"/>
                  </a:lnTo>
                  <a:lnTo>
                    <a:pt x="517" y="731"/>
                  </a:lnTo>
                  <a:lnTo>
                    <a:pt x="514" y="737"/>
                  </a:lnTo>
                  <a:lnTo>
                    <a:pt x="511" y="741"/>
                  </a:lnTo>
                  <a:lnTo>
                    <a:pt x="506" y="745"/>
                  </a:lnTo>
                  <a:lnTo>
                    <a:pt x="502" y="749"/>
                  </a:lnTo>
                  <a:lnTo>
                    <a:pt x="498" y="753"/>
                  </a:lnTo>
                  <a:lnTo>
                    <a:pt x="492" y="756"/>
                  </a:lnTo>
                  <a:lnTo>
                    <a:pt x="487" y="758"/>
                  </a:lnTo>
                  <a:lnTo>
                    <a:pt x="482" y="760"/>
                  </a:lnTo>
                  <a:lnTo>
                    <a:pt x="476" y="762"/>
                  </a:lnTo>
                  <a:lnTo>
                    <a:pt x="470" y="762"/>
                  </a:lnTo>
                  <a:lnTo>
                    <a:pt x="465" y="763"/>
                  </a:lnTo>
                  <a:close/>
                  <a:moveTo>
                    <a:pt x="330" y="404"/>
                  </a:moveTo>
                  <a:lnTo>
                    <a:pt x="330" y="407"/>
                  </a:lnTo>
                  <a:lnTo>
                    <a:pt x="329" y="410"/>
                  </a:lnTo>
                  <a:lnTo>
                    <a:pt x="328" y="412"/>
                  </a:lnTo>
                  <a:lnTo>
                    <a:pt x="326" y="414"/>
                  </a:lnTo>
                  <a:lnTo>
                    <a:pt x="323" y="417"/>
                  </a:lnTo>
                  <a:lnTo>
                    <a:pt x="320" y="418"/>
                  </a:lnTo>
                  <a:lnTo>
                    <a:pt x="318" y="419"/>
                  </a:lnTo>
                  <a:lnTo>
                    <a:pt x="315" y="419"/>
                  </a:lnTo>
                  <a:lnTo>
                    <a:pt x="270" y="419"/>
                  </a:lnTo>
                  <a:lnTo>
                    <a:pt x="270" y="543"/>
                  </a:lnTo>
                  <a:lnTo>
                    <a:pt x="270" y="546"/>
                  </a:lnTo>
                  <a:lnTo>
                    <a:pt x="269" y="549"/>
                  </a:lnTo>
                  <a:lnTo>
                    <a:pt x="268" y="551"/>
                  </a:lnTo>
                  <a:lnTo>
                    <a:pt x="266" y="554"/>
                  </a:lnTo>
                  <a:lnTo>
                    <a:pt x="263" y="556"/>
                  </a:lnTo>
                  <a:lnTo>
                    <a:pt x="260" y="557"/>
                  </a:lnTo>
                  <a:lnTo>
                    <a:pt x="258" y="558"/>
                  </a:lnTo>
                  <a:lnTo>
                    <a:pt x="255" y="558"/>
                  </a:lnTo>
                  <a:lnTo>
                    <a:pt x="252" y="558"/>
                  </a:lnTo>
                  <a:lnTo>
                    <a:pt x="250" y="557"/>
                  </a:lnTo>
                  <a:lnTo>
                    <a:pt x="246" y="556"/>
                  </a:lnTo>
                  <a:lnTo>
                    <a:pt x="244" y="554"/>
                  </a:lnTo>
                  <a:lnTo>
                    <a:pt x="242" y="551"/>
                  </a:lnTo>
                  <a:lnTo>
                    <a:pt x="241" y="549"/>
                  </a:lnTo>
                  <a:lnTo>
                    <a:pt x="240" y="546"/>
                  </a:lnTo>
                  <a:lnTo>
                    <a:pt x="240" y="543"/>
                  </a:lnTo>
                  <a:lnTo>
                    <a:pt x="240" y="419"/>
                  </a:lnTo>
                  <a:lnTo>
                    <a:pt x="195" y="419"/>
                  </a:lnTo>
                  <a:lnTo>
                    <a:pt x="192" y="419"/>
                  </a:lnTo>
                  <a:lnTo>
                    <a:pt x="190" y="418"/>
                  </a:lnTo>
                  <a:lnTo>
                    <a:pt x="186" y="417"/>
                  </a:lnTo>
                  <a:lnTo>
                    <a:pt x="184" y="414"/>
                  </a:lnTo>
                  <a:lnTo>
                    <a:pt x="183" y="412"/>
                  </a:lnTo>
                  <a:lnTo>
                    <a:pt x="181" y="410"/>
                  </a:lnTo>
                  <a:lnTo>
                    <a:pt x="180" y="407"/>
                  </a:lnTo>
                  <a:lnTo>
                    <a:pt x="180" y="404"/>
                  </a:lnTo>
                  <a:lnTo>
                    <a:pt x="180" y="344"/>
                  </a:lnTo>
                  <a:lnTo>
                    <a:pt x="180" y="342"/>
                  </a:lnTo>
                  <a:lnTo>
                    <a:pt x="181" y="339"/>
                  </a:lnTo>
                  <a:lnTo>
                    <a:pt x="183" y="336"/>
                  </a:lnTo>
                  <a:lnTo>
                    <a:pt x="184" y="334"/>
                  </a:lnTo>
                  <a:lnTo>
                    <a:pt x="186" y="332"/>
                  </a:lnTo>
                  <a:lnTo>
                    <a:pt x="190" y="331"/>
                  </a:lnTo>
                  <a:lnTo>
                    <a:pt x="192" y="330"/>
                  </a:lnTo>
                  <a:lnTo>
                    <a:pt x="195" y="329"/>
                  </a:lnTo>
                  <a:lnTo>
                    <a:pt x="240" y="329"/>
                  </a:lnTo>
                  <a:lnTo>
                    <a:pt x="240" y="129"/>
                  </a:lnTo>
                  <a:lnTo>
                    <a:pt x="240" y="126"/>
                  </a:lnTo>
                  <a:lnTo>
                    <a:pt x="241" y="123"/>
                  </a:lnTo>
                  <a:lnTo>
                    <a:pt x="242" y="121"/>
                  </a:lnTo>
                  <a:lnTo>
                    <a:pt x="244" y="118"/>
                  </a:lnTo>
                  <a:lnTo>
                    <a:pt x="246" y="117"/>
                  </a:lnTo>
                  <a:lnTo>
                    <a:pt x="250" y="115"/>
                  </a:lnTo>
                  <a:lnTo>
                    <a:pt x="252" y="114"/>
                  </a:lnTo>
                  <a:lnTo>
                    <a:pt x="255" y="114"/>
                  </a:lnTo>
                  <a:lnTo>
                    <a:pt x="258" y="114"/>
                  </a:lnTo>
                  <a:lnTo>
                    <a:pt x="260" y="115"/>
                  </a:lnTo>
                  <a:lnTo>
                    <a:pt x="263" y="117"/>
                  </a:lnTo>
                  <a:lnTo>
                    <a:pt x="266" y="118"/>
                  </a:lnTo>
                  <a:lnTo>
                    <a:pt x="268" y="121"/>
                  </a:lnTo>
                  <a:lnTo>
                    <a:pt x="269" y="123"/>
                  </a:lnTo>
                  <a:lnTo>
                    <a:pt x="270" y="127"/>
                  </a:lnTo>
                  <a:lnTo>
                    <a:pt x="270" y="129"/>
                  </a:lnTo>
                  <a:lnTo>
                    <a:pt x="270" y="329"/>
                  </a:lnTo>
                  <a:lnTo>
                    <a:pt x="315" y="329"/>
                  </a:lnTo>
                  <a:lnTo>
                    <a:pt x="318" y="330"/>
                  </a:lnTo>
                  <a:lnTo>
                    <a:pt x="320" y="331"/>
                  </a:lnTo>
                  <a:lnTo>
                    <a:pt x="323" y="332"/>
                  </a:lnTo>
                  <a:lnTo>
                    <a:pt x="326" y="334"/>
                  </a:lnTo>
                  <a:lnTo>
                    <a:pt x="328" y="336"/>
                  </a:lnTo>
                  <a:lnTo>
                    <a:pt x="329" y="339"/>
                  </a:lnTo>
                  <a:lnTo>
                    <a:pt x="330" y="342"/>
                  </a:lnTo>
                  <a:lnTo>
                    <a:pt x="330" y="344"/>
                  </a:lnTo>
                  <a:lnTo>
                    <a:pt x="330" y="404"/>
                  </a:lnTo>
                  <a:close/>
                  <a:moveTo>
                    <a:pt x="255" y="763"/>
                  </a:moveTo>
                  <a:lnTo>
                    <a:pt x="249" y="762"/>
                  </a:lnTo>
                  <a:lnTo>
                    <a:pt x="243" y="762"/>
                  </a:lnTo>
                  <a:lnTo>
                    <a:pt x="237" y="760"/>
                  </a:lnTo>
                  <a:lnTo>
                    <a:pt x="231" y="758"/>
                  </a:lnTo>
                  <a:lnTo>
                    <a:pt x="226" y="756"/>
                  </a:lnTo>
                  <a:lnTo>
                    <a:pt x="222" y="753"/>
                  </a:lnTo>
                  <a:lnTo>
                    <a:pt x="216" y="749"/>
                  </a:lnTo>
                  <a:lnTo>
                    <a:pt x="212" y="745"/>
                  </a:lnTo>
                  <a:lnTo>
                    <a:pt x="209" y="741"/>
                  </a:lnTo>
                  <a:lnTo>
                    <a:pt x="206" y="737"/>
                  </a:lnTo>
                  <a:lnTo>
                    <a:pt x="203" y="731"/>
                  </a:lnTo>
                  <a:lnTo>
                    <a:pt x="200" y="727"/>
                  </a:lnTo>
                  <a:lnTo>
                    <a:pt x="198" y="720"/>
                  </a:lnTo>
                  <a:lnTo>
                    <a:pt x="196" y="715"/>
                  </a:lnTo>
                  <a:lnTo>
                    <a:pt x="195" y="710"/>
                  </a:lnTo>
                  <a:lnTo>
                    <a:pt x="195" y="703"/>
                  </a:lnTo>
                  <a:lnTo>
                    <a:pt x="195" y="697"/>
                  </a:lnTo>
                  <a:lnTo>
                    <a:pt x="196" y="692"/>
                  </a:lnTo>
                  <a:lnTo>
                    <a:pt x="198" y="685"/>
                  </a:lnTo>
                  <a:lnTo>
                    <a:pt x="200" y="680"/>
                  </a:lnTo>
                  <a:lnTo>
                    <a:pt x="203" y="674"/>
                  </a:lnTo>
                  <a:lnTo>
                    <a:pt x="206" y="670"/>
                  </a:lnTo>
                  <a:lnTo>
                    <a:pt x="209" y="665"/>
                  </a:lnTo>
                  <a:lnTo>
                    <a:pt x="212" y="661"/>
                  </a:lnTo>
                  <a:lnTo>
                    <a:pt x="216" y="657"/>
                  </a:lnTo>
                  <a:lnTo>
                    <a:pt x="222" y="653"/>
                  </a:lnTo>
                  <a:lnTo>
                    <a:pt x="226" y="651"/>
                  </a:lnTo>
                  <a:lnTo>
                    <a:pt x="231" y="648"/>
                  </a:lnTo>
                  <a:lnTo>
                    <a:pt x="237" y="646"/>
                  </a:lnTo>
                  <a:lnTo>
                    <a:pt x="243" y="645"/>
                  </a:lnTo>
                  <a:lnTo>
                    <a:pt x="249" y="643"/>
                  </a:lnTo>
                  <a:lnTo>
                    <a:pt x="255" y="643"/>
                  </a:lnTo>
                  <a:lnTo>
                    <a:pt x="261" y="643"/>
                  </a:lnTo>
                  <a:lnTo>
                    <a:pt x="267" y="645"/>
                  </a:lnTo>
                  <a:lnTo>
                    <a:pt x="273" y="646"/>
                  </a:lnTo>
                  <a:lnTo>
                    <a:pt x="278" y="648"/>
                  </a:lnTo>
                  <a:lnTo>
                    <a:pt x="284" y="651"/>
                  </a:lnTo>
                  <a:lnTo>
                    <a:pt x="288" y="653"/>
                  </a:lnTo>
                  <a:lnTo>
                    <a:pt x="293" y="657"/>
                  </a:lnTo>
                  <a:lnTo>
                    <a:pt x="298" y="661"/>
                  </a:lnTo>
                  <a:lnTo>
                    <a:pt x="301" y="665"/>
                  </a:lnTo>
                  <a:lnTo>
                    <a:pt x="304" y="670"/>
                  </a:lnTo>
                  <a:lnTo>
                    <a:pt x="307" y="674"/>
                  </a:lnTo>
                  <a:lnTo>
                    <a:pt x="311" y="680"/>
                  </a:lnTo>
                  <a:lnTo>
                    <a:pt x="312" y="685"/>
                  </a:lnTo>
                  <a:lnTo>
                    <a:pt x="314" y="692"/>
                  </a:lnTo>
                  <a:lnTo>
                    <a:pt x="315" y="697"/>
                  </a:lnTo>
                  <a:lnTo>
                    <a:pt x="315" y="703"/>
                  </a:lnTo>
                  <a:lnTo>
                    <a:pt x="315" y="710"/>
                  </a:lnTo>
                  <a:lnTo>
                    <a:pt x="314" y="715"/>
                  </a:lnTo>
                  <a:lnTo>
                    <a:pt x="312" y="720"/>
                  </a:lnTo>
                  <a:lnTo>
                    <a:pt x="311" y="727"/>
                  </a:lnTo>
                  <a:lnTo>
                    <a:pt x="307" y="731"/>
                  </a:lnTo>
                  <a:lnTo>
                    <a:pt x="304" y="737"/>
                  </a:lnTo>
                  <a:lnTo>
                    <a:pt x="301" y="741"/>
                  </a:lnTo>
                  <a:lnTo>
                    <a:pt x="298" y="745"/>
                  </a:lnTo>
                  <a:lnTo>
                    <a:pt x="293" y="749"/>
                  </a:lnTo>
                  <a:lnTo>
                    <a:pt x="288" y="753"/>
                  </a:lnTo>
                  <a:lnTo>
                    <a:pt x="284" y="756"/>
                  </a:lnTo>
                  <a:lnTo>
                    <a:pt x="278" y="758"/>
                  </a:lnTo>
                  <a:lnTo>
                    <a:pt x="273" y="760"/>
                  </a:lnTo>
                  <a:lnTo>
                    <a:pt x="267" y="762"/>
                  </a:lnTo>
                  <a:lnTo>
                    <a:pt x="261" y="762"/>
                  </a:lnTo>
                  <a:lnTo>
                    <a:pt x="255" y="763"/>
                  </a:lnTo>
                  <a:close/>
                  <a:moveTo>
                    <a:pt x="883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2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883"/>
                  </a:lnTo>
                  <a:lnTo>
                    <a:pt x="1" y="886"/>
                  </a:lnTo>
                  <a:lnTo>
                    <a:pt x="2" y="888"/>
                  </a:lnTo>
                  <a:lnTo>
                    <a:pt x="3" y="892"/>
                  </a:lnTo>
                  <a:lnTo>
                    <a:pt x="6" y="894"/>
                  </a:lnTo>
                  <a:lnTo>
                    <a:pt x="8" y="895"/>
                  </a:lnTo>
                  <a:lnTo>
                    <a:pt x="10" y="897"/>
                  </a:lnTo>
                  <a:lnTo>
                    <a:pt x="13" y="897"/>
                  </a:lnTo>
                  <a:lnTo>
                    <a:pt x="15" y="898"/>
                  </a:lnTo>
                  <a:lnTo>
                    <a:pt x="883" y="898"/>
                  </a:lnTo>
                  <a:lnTo>
                    <a:pt x="886" y="897"/>
                  </a:lnTo>
                  <a:lnTo>
                    <a:pt x="888" y="897"/>
                  </a:lnTo>
                  <a:lnTo>
                    <a:pt x="892" y="895"/>
                  </a:lnTo>
                  <a:lnTo>
                    <a:pt x="894" y="894"/>
                  </a:lnTo>
                  <a:lnTo>
                    <a:pt x="896" y="892"/>
                  </a:lnTo>
                  <a:lnTo>
                    <a:pt x="897" y="888"/>
                  </a:lnTo>
                  <a:lnTo>
                    <a:pt x="898" y="886"/>
                  </a:lnTo>
                  <a:lnTo>
                    <a:pt x="898" y="883"/>
                  </a:lnTo>
                  <a:lnTo>
                    <a:pt x="898" y="15"/>
                  </a:lnTo>
                  <a:lnTo>
                    <a:pt x="898" y="12"/>
                  </a:lnTo>
                  <a:lnTo>
                    <a:pt x="897" y="10"/>
                  </a:lnTo>
                  <a:lnTo>
                    <a:pt x="896" y="7"/>
                  </a:lnTo>
                  <a:lnTo>
                    <a:pt x="894" y="5"/>
                  </a:lnTo>
                  <a:lnTo>
                    <a:pt x="892" y="3"/>
                  </a:lnTo>
                  <a:lnTo>
                    <a:pt x="888" y="2"/>
                  </a:lnTo>
                  <a:lnTo>
                    <a:pt x="886" y="0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Quad Arrow 30"/>
          <p:cNvSpPr/>
          <p:nvPr/>
        </p:nvSpPr>
        <p:spPr>
          <a:xfrm>
            <a:off x="4556928" y="4155421"/>
            <a:ext cx="394384" cy="380172"/>
          </a:xfrm>
          <a:prstGeom prst="quadArrow">
            <a:avLst>
              <a:gd name="adj1" fmla="val 35862"/>
              <a:gd name="adj2" fmla="val 22500"/>
              <a:gd name="adj3" fmla="val 225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6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622300"/>
            <a:ext cx="9828213" cy="787400"/>
          </a:xfrm>
        </p:spPr>
        <p:txBody>
          <a:bodyPr/>
          <a:lstStyle/>
          <a:p>
            <a:r>
              <a:rPr lang="en-US" b="1" dirty="0"/>
              <a:t>Methodology:-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1" y="1727200"/>
            <a:ext cx="9828212" cy="4184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Dataset: </a:t>
            </a:r>
            <a:r>
              <a:rPr lang="en-US" dirty="0"/>
              <a:t>The title of the dataset used is Brain MRI Images for Brain Tumor Detection By </a:t>
            </a:r>
            <a:r>
              <a:rPr lang="en-US" dirty="0" err="1"/>
              <a:t>Navoneel</a:t>
            </a:r>
            <a:r>
              <a:rPr lang="en-US" dirty="0"/>
              <a:t> </a:t>
            </a:r>
            <a:r>
              <a:rPr lang="en-US" dirty="0" err="1"/>
              <a:t>Chakrabraty</a:t>
            </a:r>
            <a:r>
              <a:rPr lang="en-US" dirty="0"/>
              <a:t>[4]. It has 253 images in two folders named yes and no. The no folders has 98 images of benign non-cancerous tumors and the yes folder has 155 images of malignant cancer. 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Data Pre-processing: </a:t>
            </a:r>
            <a:r>
              <a:rPr lang="en-US" dirty="0"/>
              <a:t>For every image following steps are taken to pre-process,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1. </a:t>
            </a:r>
            <a:r>
              <a:rPr lang="en-US" dirty="0"/>
              <a:t>Cropping the image containing only the brain part.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2. </a:t>
            </a:r>
            <a:r>
              <a:rPr lang="en-US" dirty="0"/>
              <a:t>Resizing the image to have a shape of (224, 224, 3).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3. </a:t>
            </a:r>
            <a:r>
              <a:rPr lang="en-US" dirty="0"/>
              <a:t>Applying normalization: to scale pixel values to the range 0-1.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7868-1666-4640-986D-552A9780547A}" type="datetime1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Big Data, IoT and Machine Learning (BIM 2021)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1D30-079D-4259-AA85-336D70332E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575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1690</TotalTime>
  <Words>2301</Words>
  <Application>Microsoft Office PowerPoint</Application>
  <PresentationFormat>Widescreen</PresentationFormat>
  <Paragraphs>385</Paragraphs>
  <Slides>24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Times New Roman</vt:lpstr>
      <vt:lpstr>TimesNewRomanPSMT</vt:lpstr>
      <vt:lpstr>Wingdings 3</vt:lpstr>
      <vt:lpstr>Wisp</vt:lpstr>
      <vt:lpstr>Paper ID- 1007 Binary Classification of Brain MRI Images for Detection of Brain Tumor using Convolutional Neural Network</vt:lpstr>
      <vt:lpstr>Outline:-</vt:lpstr>
      <vt:lpstr>Introduction:-</vt:lpstr>
      <vt:lpstr>Problem Statement:-</vt:lpstr>
      <vt:lpstr>Related Works:-</vt:lpstr>
      <vt:lpstr>Related Works:-</vt:lpstr>
      <vt:lpstr>Research Questions:-</vt:lpstr>
      <vt:lpstr>Objective:-</vt:lpstr>
      <vt:lpstr>Methodology:-</vt:lpstr>
      <vt:lpstr>Methodology:-</vt:lpstr>
      <vt:lpstr>CNN Model:-</vt:lpstr>
      <vt:lpstr>CNN Model:-</vt:lpstr>
      <vt:lpstr>Experimental Results:-</vt:lpstr>
      <vt:lpstr>PowerPoint Presentation</vt:lpstr>
      <vt:lpstr>PowerPoint Presentation</vt:lpstr>
      <vt:lpstr>VGG-16:-</vt:lpstr>
      <vt:lpstr>InceptionV3:-</vt:lpstr>
      <vt:lpstr>ResNet50 :-</vt:lpstr>
      <vt:lpstr>PowerPoint Presentation</vt:lpstr>
      <vt:lpstr>Experimental Results:-</vt:lpstr>
      <vt:lpstr>Comparison:-  Table 3: Comparison of accuracy between this research and work previous related.  </vt:lpstr>
      <vt:lpstr>Conclusion &amp; Future Work:-</vt:lpstr>
      <vt:lpstr>References:-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segmentation and classification using MRI images</dc:title>
  <dc:creator>anika bushra</dc:creator>
  <cp:lastModifiedBy>Anika Bushra Chowdhury</cp:lastModifiedBy>
  <cp:revision>108</cp:revision>
  <dcterms:created xsi:type="dcterms:W3CDTF">2020-11-28T05:50:09Z</dcterms:created>
  <dcterms:modified xsi:type="dcterms:W3CDTF">2021-09-13T08:04:47Z</dcterms:modified>
</cp:coreProperties>
</file>