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88" r:id="rId2"/>
    <p:sldId id="294" r:id="rId3"/>
    <p:sldId id="289" r:id="rId4"/>
    <p:sldId id="293" r:id="rId5"/>
    <p:sldId id="297" r:id="rId6"/>
    <p:sldId id="29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18"/>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78BB19-32E2-4B6C-BDF8-17CEA06CCAC0}" type="datetimeFigureOut">
              <a:rPr lang="en-IN" smtClean="0"/>
              <a:t>22-11-2022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87F5E-B2BF-401E-B518-E44A6FB4D4A9}" type="slidenum">
              <a:rPr lang="en-IN" smtClean="0"/>
              <a:t>‹#›</a:t>
            </a:fld>
            <a:endParaRPr lang="en-IN"/>
          </a:p>
        </p:txBody>
      </p:sp>
    </p:spTree>
    <p:extLst>
      <p:ext uri="{BB962C8B-B14F-4D97-AF65-F5344CB8AC3E}">
        <p14:creationId xmlns:p14="http://schemas.microsoft.com/office/powerpoint/2010/main" val="4062482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495845-AB23-429F-BB6B-BB634305DF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5204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435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189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690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393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789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476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34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8863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521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6817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11/22/2022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923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11/22/2022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695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8BDDBEB-2A0E-4470-BE29-A528A3A60875}"/>
              </a:ext>
            </a:extLst>
          </p:cNvPr>
          <p:cNvSpPr>
            <a:spLocks noGrp="1"/>
          </p:cNvSpPr>
          <p:nvPr>
            <p:ph type="ctrTitle"/>
          </p:nvPr>
        </p:nvSpPr>
        <p:spPr>
          <a:xfrm>
            <a:off x="302289" y="3561965"/>
            <a:ext cx="7682109" cy="712849"/>
          </a:xfrm>
        </p:spPr>
        <p:txBody>
          <a:bodyPr>
            <a:normAutofit fontScale="90000"/>
          </a:bodyPr>
          <a:lstStyle/>
          <a:p>
            <a:pPr algn="ctr"/>
            <a:r>
              <a:rPr lang="en-US" sz="4100" dirty="0">
                <a:solidFill>
                  <a:srgbClr val="FFFFFE"/>
                </a:solidFill>
              </a:rPr>
              <a:t>Multiple Client-Server system</a:t>
            </a:r>
            <a:endParaRPr lang="ru-RU" sz="4100" dirty="0">
              <a:solidFill>
                <a:srgbClr val="FFFFFE"/>
              </a:solidFill>
            </a:endParaRPr>
          </a:p>
        </p:txBody>
      </p:sp>
      <p:sp>
        <p:nvSpPr>
          <p:cNvPr id="3" name="Subtitle 2">
            <a:extLst>
              <a:ext uri="{FF2B5EF4-FFF2-40B4-BE49-F238E27FC236}">
                <a16:creationId xmlns:a16="http://schemas.microsoft.com/office/drawing/2014/main" id="{1D090625-51CE-4ECB-81A4-C4905F3FBFE9}"/>
              </a:ext>
            </a:extLst>
          </p:cNvPr>
          <p:cNvSpPr>
            <a:spLocks noGrp="1"/>
          </p:cNvSpPr>
          <p:nvPr>
            <p:ph type="subTitle" idx="1"/>
          </p:nvPr>
        </p:nvSpPr>
        <p:spPr>
          <a:xfrm>
            <a:off x="602591" y="4628550"/>
            <a:ext cx="3899004" cy="643254"/>
          </a:xfrm>
        </p:spPr>
        <p:txBody>
          <a:bodyPr>
            <a:normAutofit fontScale="92500" lnSpcReduction="20000"/>
          </a:bodyPr>
          <a:lstStyle/>
          <a:p>
            <a:pPr>
              <a:lnSpc>
                <a:spcPct val="100000"/>
              </a:lnSpc>
            </a:pPr>
            <a:r>
              <a:rPr lang="en-US" sz="1400" b="1" dirty="0">
                <a:solidFill>
                  <a:schemeClr val="bg2"/>
                </a:solidFill>
                <a:latin typeface="Times New Roman" panose="02020603050405020304" pitchFamily="18" charset="0"/>
                <a:cs typeface="Times New Roman" panose="02020603050405020304" pitchFamily="18" charset="0"/>
              </a:rPr>
              <a:t>ANIKA SHRIVASTAVA, Mtech(R) CSP,  S22006</a:t>
            </a:r>
          </a:p>
          <a:p>
            <a:pPr>
              <a:lnSpc>
                <a:spcPct val="100000"/>
              </a:lnSpc>
            </a:pPr>
            <a:r>
              <a:rPr lang="en-US" sz="1400" b="1" dirty="0">
                <a:solidFill>
                  <a:schemeClr val="bg2"/>
                </a:solidFill>
                <a:latin typeface="Times New Roman" panose="02020603050405020304" pitchFamily="18" charset="0"/>
                <a:cs typeface="Times New Roman" panose="02020603050405020304" pitchFamily="18" charset="0"/>
              </a:rPr>
              <a:t>YASHI YADAV,  M. Sc. Mathematics, V21066</a:t>
            </a:r>
          </a:p>
          <a:p>
            <a:pPr>
              <a:lnSpc>
                <a:spcPct val="100000"/>
              </a:lnSpc>
            </a:pPr>
            <a:endParaRPr lang="ru-RU" sz="1400" b="1" dirty="0">
              <a:solidFill>
                <a:schemeClr val="bg2"/>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2148415" y="1169980"/>
            <a:ext cx="8881285" cy="120032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Algerian" panose="04020705040A02060702" pitchFamily="82" charset="0"/>
                <a:ea typeface="+mn-ea"/>
                <a:cs typeface="+mn-cs"/>
              </a:rPr>
              <a:t>PROGRAMMING PRACTICUM (CS-571)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Algerian" panose="04020705040A02060702" pitchFamily="82" charset="0"/>
                <a:ea typeface="+mn-ea"/>
                <a:cs typeface="+mn-cs"/>
              </a:rPr>
              <a:t>FINAL PROJECT</a:t>
            </a:r>
          </a:p>
        </p:txBody>
      </p:sp>
      <p:sp>
        <p:nvSpPr>
          <p:cNvPr id="10" name="TextBox 9"/>
          <p:cNvSpPr txBox="1"/>
          <p:nvPr/>
        </p:nvSpPr>
        <p:spPr>
          <a:xfrm>
            <a:off x="4867835" y="6376272"/>
            <a:ext cx="288758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Gill Sans MT" panose="020B0502020104020203"/>
                <a:ea typeface="+mn-ea"/>
                <a:cs typeface="+mn-cs"/>
              </a:rPr>
              <a:t>DATE: 22</a:t>
            </a:r>
            <a:r>
              <a:rPr lang="en-US" baseline="30000" dirty="0" err="1">
                <a:solidFill>
                  <a:schemeClr val="bg1"/>
                </a:solidFill>
                <a:latin typeface="Gill Sans MT" panose="020B0502020104020203"/>
              </a:rPr>
              <a:t>nd</a:t>
            </a:r>
            <a:r>
              <a:rPr kumimoji="0" lang="en-US" sz="1800" b="0" i="0" u="none" strike="noStrike" kern="1200" cap="none" spc="0" normalizeH="0" baseline="0" noProof="0" dirty="0">
                <a:ln>
                  <a:noFill/>
                </a:ln>
                <a:solidFill>
                  <a:schemeClr val="bg1"/>
                </a:solidFill>
                <a:effectLst/>
                <a:uLnTx/>
                <a:uFillTx/>
                <a:latin typeface="Gill Sans MT" panose="020B0502020104020203"/>
                <a:ea typeface="+mn-ea"/>
                <a:cs typeface="+mn-cs"/>
              </a:rPr>
              <a:t> November, 2022</a:t>
            </a:r>
            <a:endParaRPr kumimoji="0" lang="en-IN" sz="1800" b="0" i="0" u="none" strike="noStrike" kern="1200" cap="none" spc="0" normalizeH="0" baseline="0" noProof="0" dirty="0">
              <a:ln>
                <a:noFill/>
              </a:ln>
              <a:solidFill>
                <a:schemeClr val="bg1"/>
              </a:solidFill>
              <a:effectLst/>
              <a:uLnTx/>
              <a:uFillTx/>
              <a:latin typeface="Gill Sans MT" panose="020B0502020104020203"/>
              <a:ea typeface="+mn-ea"/>
              <a:cs typeface="+mn-cs"/>
            </a:endParaRPr>
          </a:p>
        </p:txBody>
      </p:sp>
      <p:pic>
        <p:nvPicPr>
          <p:cNvPr id="7" name="Picture 6">
            <a:extLst>
              <a:ext uri="{FF2B5EF4-FFF2-40B4-BE49-F238E27FC236}">
                <a16:creationId xmlns:a16="http://schemas.microsoft.com/office/drawing/2014/main" id="{633F98FF-7EBE-8395-BF15-02D49D82C0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831" y="172662"/>
            <a:ext cx="2187388" cy="1426475"/>
          </a:xfrm>
          <a:prstGeom prst="rect">
            <a:avLst/>
          </a:prstGeom>
        </p:spPr>
      </p:pic>
      <p:sp>
        <p:nvSpPr>
          <p:cNvPr id="11" name="TextBox 10">
            <a:extLst>
              <a:ext uri="{FF2B5EF4-FFF2-40B4-BE49-F238E27FC236}">
                <a16:creationId xmlns:a16="http://schemas.microsoft.com/office/drawing/2014/main" id="{E345891F-171D-9C21-ED8E-D66429ABB92B}"/>
              </a:ext>
            </a:extLst>
          </p:cNvPr>
          <p:cNvSpPr txBox="1"/>
          <p:nvPr/>
        </p:nvSpPr>
        <p:spPr>
          <a:xfrm>
            <a:off x="576339" y="5175591"/>
            <a:ext cx="3510121"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Supervisor:</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4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Dr</a:t>
            </a:r>
            <a:r>
              <a:rPr lang="en-US" sz="1400" i="1" dirty="0">
                <a:solidFill>
                  <a:prstClr val="white"/>
                </a:solidFill>
                <a:latin typeface="Times New Roman" panose="02020603050405020304" pitchFamily="18" charset="0"/>
                <a:cs typeface="Times New Roman" panose="02020603050405020304" pitchFamily="18" charset="0"/>
              </a:rPr>
              <a:t>. Padmanabhan </a:t>
            </a:r>
            <a:r>
              <a:rPr lang="en-US" sz="1400" i="1" dirty="0" err="1">
                <a:solidFill>
                  <a:prstClr val="white"/>
                </a:solidFill>
                <a:latin typeface="Times New Roman" panose="02020603050405020304" pitchFamily="18" charset="0"/>
                <a:cs typeface="Times New Roman" panose="02020603050405020304" pitchFamily="18" charset="0"/>
              </a:rPr>
              <a:t>Rajan</a:t>
            </a:r>
            <a:endParaRPr kumimoji="0" lang="en-IN" sz="14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08473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58F6-73E3-B4D9-04C9-DB9E3576E356}"/>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8524ED2D-F3D1-41DA-C91A-569AD1E6A547}"/>
              </a:ext>
            </a:extLst>
          </p:cNvPr>
          <p:cNvSpPr>
            <a:spLocks noGrp="1"/>
          </p:cNvSpPr>
          <p:nvPr>
            <p:ph idx="1"/>
          </p:nvPr>
        </p:nvSpPr>
        <p:spPr>
          <a:xfrm>
            <a:off x="1451579" y="2015733"/>
            <a:ext cx="9603275" cy="2988514"/>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To design a multiple-client server </a:t>
            </a:r>
            <a:r>
              <a:rPr lang="en-US">
                <a:latin typeface="Times New Roman" panose="02020603050405020304" pitchFamily="18" charset="0"/>
                <a:cs typeface="Times New Roman" panose="02020603050405020304" pitchFamily="18" charset="0"/>
              </a:rPr>
              <a:t>system based basic </a:t>
            </a:r>
            <a:r>
              <a:rPr lang="en-US" dirty="0">
                <a:latin typeface="Times New Roman" panose="02020603050405020304" pitchFamily="18" charset="0"/>
                <a:cs typeface="Times New Roman" panose="02020603050405020304" pitchFamily="18" charset="0"/>
              </a:rPr>
              <a:t>arithmetic quiz game in which the client sends request for connection to the server and then the server starts the game by sending a total of 10 questions one after the other to the client and keeps track of the marks at every correct or wrong answer. For every correct answer, the client gets +1 mark and for every wrong answer, 0.25 marks is deducted. It closes the program after sending total marks to each of the client. This has to be done for multiple clients.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5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0C8C-6D83-1AEE-1B0E-8E7F6BE68BD3}"/>
              </a:ext>
            </a:extLst>
          </p:cNvPr>
          <p:cNvSpPr txBox="1">
            <a:spLocks/>
          </p:cNvSpPr>
          <p:nvPr/>
        </p:nvSpPr>
        <p:spPr>
          <a:xfrm>
            <a:off x="1451579" y="364517"/>
            <a:ext cx="6885597" cy="513293"/>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b="1" dirty="0">
                <a:solidFill>
                  <a:srgbClr val="222222"/>
                </a:solidFill>
                <a:latin typeface="Arial" panose="020B0604020202020204" pitchFamily="34" charset="0"/>
              </a:rPr>
              <a:t>what is a client-server system?</a:t>
            </a:r>
            <a:endParaRPr lang="en-IN" sz="2400" b="1" dirty="0"/>
          </a:p>
        </p:txBody>
      </p:sp>
      <p:sp>
        <p:nvSpPr>
          <p:cNvPr id="3" name="TextBox 2">
            <a:extLst>
              <a:ext uri="{FF2B5EF4-FFF2-40B4-BE49-F238E27FC236}">
                <a16:creationId xmlns:a16="http://schemas.microsoft.com/office/drawing/2014/main" id="{D9E4C64C-AF36-832C-0A69-F501D066AE0A}"/>
              </a:ext>
            </a:extLst>
          </p:cNvPr>
          <p:cNvSpPr txBox="1"/>
          <p:nvPr/>
        </p:nvSpPr>
        <p:spPr>
          <a:xfrm flipH="1">
            <a:off x="1451579" y="1052987"/>
            <a:ext cx="8784516"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Client-Server system is basically the backbone of web browsing. We come across different types of client-server connections in our day-to-day life.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simplest example would be Google Search, it basically connects a client (i.e., user) to a server (i.e., Google Search) and provides the client with the information it needs.</a:t>
            </a:r>
          </a:p>
        </p:txBody>
      </p:sp>
      <p:pic>
        <p:nvPicPr>
          <p:cNvPr id="5" name="Picture 4">
            <a:extLst>
              <a:ext uri="{FF2B5EF4-FFF2-40B4-BE49-F238E27FC236}">
                <a16:creationId xmlns:a16="http://schemas.microsoft.com/office/drawing/2014/main" id="{8E348782-7DD5-7A94-619B-38E461785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49" y="2428493"/>
            <a:ext cx="3669086" cy="3596431"/>
          </a:xfrm>
          <a:prstGeom prst="rect">
            <a:avLst/>
          </a:prstGeom>
        </p:spPr>
      </p:pic>
      <p:sp>
        <p:nvSpPr>
          <p:cNvPr id="6" name="TextBox 5">
            <a:extLst>
              <a:ext uri="{FF2B5EF4-FFF2-40B4-BE49-F238E27FC236}">
                <a16:creationId xmlns:a16="http://schemas.microsoft.com/office/drawing/2014/main" id="{7592CD32-73D1-C20A-9D34-2C136F2E0EFE}"/>
              </a:ext>
            </a:extLst>
          </p:cNvPr>
          <p:cNvSpPr txBox="1"/>
          <p:nvPr/>
        </p:nvSpPr>
        <p:spPr>
          <a:xfrm>
            <a:off x="4464423" y="2545034"/>
            <a:ext cx="6965577"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implementing the same, we used Socket Programming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Socket programming is a way of connecting two nodes on a network to communicate with each other. One socket(node) listens on a particular port at an IP, while the other socket reaches out to the other to form a connection. Socket is the endpoint of a bidirectional communication channel between server and client.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Also, for handling multiple clients, we used </a:t>
            </a:r>
            <a:r>
              <a:rPr lang="en-US" dirty="0" err="1">
                <a:latin typeface="Times New Roman" panose="02020603050405020304" pitchFamily="18" charset="0"/>
                <a:cs typeface="Times New Roman" panose="02020603050405020304" pitchFamily="18" charset="0"/>
              </a:rPr>
              <a:t>MultiThreading</a:t>
            </a:r>
            <a:r>
              <a:rPr lang="en-US" dirty="0">
                <a:latin typeface="Times New Roman" panose="02020603050405020304" pitchFamily="18" charset="0"/>
                <a:cs typeface="Times New Roman" panose="02020603050405020304" pitchFamily="18" charset="0"/>
              </a:rPr>
              <a:t>, which is defined as the ability of a processor to execute multiple threads concurrently.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0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4455-EAD8-466D-B419-F15E678554DA}"/>
              </a:ext>
            </a:extLst>
          </p:cNvPr>
          <p:cNvSpPr>
            <a:spLocks noGrp="1"/>
          </p:cNvSpPr>
          <p:nvPr>
            <p:ph type="title"/>
          </p:nvPr>
        </p:nvSpPr>
        <p:spPr/>
        <p:txBody>
          <a:bodyPr/>
          <a:lstStyle/>
          <a:p>
            <a:r>
              <a:rPr lang="en-US" b="1" i="0" dirty="0">
                <a:solidFill>
                  <a:srgbClr val="222222"/>
                </a:solidFill>
                <a:effectLst/>
                <a:latin typeface="Arial" panose="020B0604020202020204" pitchFamily="34" charset="0"/>
              </a:rPr>
              <a:t>How does the client-server work?</a:t>
            </a:r>
            <a:endParaRPr lang="en-IN" b="1" dirty="0"/>
          </a:p>
        </p:txBody>
      </p:sp>
      <p:sp>
        <p:nvSpPr>
          <p:cNvPr id="3" name="Content Placeholder 2">
            <a:extLst>
              <a:ext uri="{FF2B5EF4-FFF2-40B4-BE49-F238E27FC236}">
                <a16:creationId xmlns:a16="http://schemas.microsoft.com/office/drawing/2014/main" id="{5B44F495-BA03-672A-A8B6-2C52714F549A}"/>
              </a:ext>
            </a:extLst>
          </p:cNvPr>
          <p:cNvSpPr>
            <a:spLocks noGrp="1"/>
          </p:cNvSpPr>
          <p:nvPr>
            <p:ph idx="1"/>
          </p:nvPr>
        </p:nvSpPr>
        <p:spPr/>
        <p:txBody>
          <a:bodyPr>
            <a:normAutofit/>
          </a:bodyPr>
          <a:lstStyle/>
          <a:p>
            <a:r>
              <a:rPr lang="en-US" b="0" i="0" dirty="0">
                <a:solidFill>
                  <a:srgbClr val="222222"/>
                </a:solidFill>
                <a:effectLst/>
                <a:latin typeface="Arial" panose="020B0604020202020204" pitchFamily="34" charset="0"/>
              </a:rPr>
              <a:t>Client raises the request to the server or service.</a:t>
            </a:r>
          </a:p>
          <a:p>
            <a:r>
              <a:rPr lang="en-US" b="0" i="0" dirty="0">
                <a:solidFill>
                  <a:srgbClr val="222222"/>
                </a:solidFill>
                <a:effectLst/>
                <a:latin typeface="Arial" panose="020B0604020202020204" pitchFamily="34" charset="0"/>
              </a:rPr>
              <a:t>Server receives the request.</a:t>
            </a:r>
          </a:p>
          <a:p>
            <a:r>
              <a:rPr lang="en-US" b="0" i="0" dirty="0">
                <a:solidFill>
                  <a:srgbClr val="222222"/>
                </a:solidFill>
                <a:effectLst/>
                <a:latin typeface="Arial" panose="020B0604020202020204" pitchFamily="34" charset="0"/>
              </a:rPr>
              <a:t>Server processes the request.</a:t>
            </a:r>
          </a:p>
          <a:p>
            <a:r>
              <a:rPr lang="en-US" b="0" i="0" dirty="0">
                <a:solidFill>
                  <a:srgbClr val="222222"/>
                </a:solidFill>
                <a:effectLst/>
                <a:latin typeface="Arial" panose="020B0604020202020204" pitchFamily="34" charset="0"/>
              </a:rPr>
              <a:t>Server prepares the response and sends it back to the Client.</a:t>
            </a:r>
          </a:p>
          <a:p>
            <a:r>
              <a:rPr lang="en-US" b="0" i="0" dirty="0">
                <a:solidFill>
                  <a:srgbClr val="222222"/>
                </a:solidFill>
                <a:effectLst/>
                <a:latin typeface="Arial" panose="020B0604020202020204" pitchFamily="34" charset="0"/>
              </a:rPr>
              <a:t>Client parses the response.</a:t>
            </a:r>
          </a:p>
          <a:p>
            <a:r>
              <a:rPr lang="en-US" b="0" i="0" dirty="0">
                <a:solidFill>
                  <a:srgbClr val="222222"/>
                </a:solidFill>
                <a:effectLst/>
                <a:latin typeface="Arial" panose="020B0604020202020204" pitchFamily="34" charset="0"/>
              </a:rPr>
              <a:t>Request response process is completed.</a:t>
            </a:r>
            <a:endParaRPr lang="en-IN" dirty="0"/>
          </a:p>
        </p:txBody>
      </p:sp>
    </p:spTree>
    <p:extLst>
      <p:ext uri="{BB962C8B-B14F-4D97-AF65-F5344CB8AC3E}">
        <p14:creationId xmlns:p14="http://schemas.microsoft.com/office/powerpoint/2010/main" val="415507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0C8C-6D83-1AEE-1B0E-8E7F6BE68BD3}"/>
              </a:ext>
            </a:extLst>
          </p:cNvPr>
          <p:cNvSpPr txBox="1">
            <a:spLocks/>
          </p:cNvSpPr>
          <p:nvPr/>
        </p:nvSpPr>
        <p:spPr>
          <a:xfrm>
            <a:off x="949555" y="230778"/>
            <a:ext cx="6885597" cy="513293"/>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b="1" dirty="0">
                <a:solidFill>
                  <a:srgbClr val="222222"/>
                </a:solidFill>
                <a:latin typeface="Arial" panose="020B0604020202020204" pitchFamily="34" charset="0"/>
              </a:rPr>
              <a:t>USER MANUAL</a:t>
            </a:r>
            <a:endParaRPr lang="en-IN" sz="2400" b="1" dirty="0"/>
          </a:p>
        </p:txBody>
      </p:sp>
      <p:sp>
        <p:nvSpPr>
          <p:cNvPr id="4" name="Content Placeholder 2">
            <a:extLst>
              <a:ext uri="{FF2B5EF4-FFF2-40B4-BE49-F238E27FC236}">
                <a16:creationId xmlns:a16="http://schemas.microsoft.com/office/drawing/2014/main" id="{D3AFFE36-9D5A-DC86-9CF7-374671E2FC94}"/>
              </a:ext>
            </a:extLst>
          </p:cNvPr>
          <p:cNvSpPr txBox="1">
            <a:spLocks/>
          </p:cNvSpPr>
          <p:nvPr/>
        </p:nvSpPr>
        <p:spPr>
          <a:xfrm>
            <a:off x="949555" y="744071"/>
            <a:ext cx="9603275" cy="5172635"/>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In order to execute this program, you need to follow the below steps sequentially :</a:t>
            </a:r>
          </a:p>
          <a:p>
            <a:r>
              <a:rPr lang="en-US" sz="1400" dirty="0">
                <a:latin typeface="Times New Roman" panose="02020603050405020304" pitchFamily="18" charset="0"/>
                <a:cs typeface="Times New Roman" panose="02020603050405020304" pitchFamily="18" charset="0"/>
              </a:rPr>
              <a:t>Download the Server.py and Client.py file in your local machine.</a:t>
            </a:r>
          </a:p>
          <a:p>
            <a:r>
              <a:rPr lang="en-US" sz="1400" dirty="0">
                <a:latin typeface="Times New Roman" panose="02020603050405020304" pitchFamily="18" charset="0"/>
                <a:cs typeface="Times New Roman" panose="02020603050405020304" pitchFamily="18" charset="0"/>
              </a:rPr>
              <a:t>Open both the programs in any local IDE.</a:t>
            </a:r>
          </a:p>
          <a:p>
            <a:r>
              <a:rPr lang="en-US" sz="1400" dirty="0">
                <a:latin typeface="Times New Roman" panose="02020603050405020304" pitchFamily="18" charset="0"/>
                <a:cs typeface="Times New Roman" panose="02020603050405020304" pitchFamily="18" charset="0"/>
              </a:rPr>
              <a:t>The program is designed to run on the same machine, so host and port addresses will be modified accordingly.</a:t>
            </a:r>
          </a:p>
          <a:p>
            <a:r>
              <a:rPr lang="en-US" sz="1400" dirty="0">
                <a:latin typeface="Times New Roman" panose="02020603050405020304" pitchFamily="18" charset="0"/>
                <a:cs typeface="Times New Roman" panose="02020603050405020304" pitchFamily="18" charset="0"/>
              </a:rPr>
              <a:t>Run the Server.py script in Python application.</a:t>
            </a:r>
          </a:p>
          <a:p>
            <a:r>
              <a:rPr lang="en-US" sz="1400" dirty="0">
                <a:latin typeface="Times New Roman" panose="02020603050405020304" pitchFamily="18" charset="0"/>
                <a:cs typeface="Times New Roman" panose="02020603050405020304" pitchFamily="18" charset="0"/>
              </a:rPr>
              <a:t>Run the Client.py script in Python application.</a:t>
            </a:r>
          </a:p>
          <a:p>
            <a:r>
              <a:rPr lang="en-US" sz="1400" dirty="0">
                <a:latin typeface="Times New Roman" panose="02020603050405020304" pitchFamily="18" charset="0"/>
                <a:cs typeface="Times New Roman" panose="02020603050405020304" pitchFamily="18" charset="0"/>
              </a:rPr>
              <a:t>Read the rules of the game in the client terminal.</a:t>
            </a:r>
          </a:p>
          <a:p>
            <a:r>
              <a:rPr lang="en-US" sz="1400" dirty="0">
                <a:latin typeface="Times New Roman" panose="02020603050405020304" pitchFamily="18" charset="0"/>
                <a:cs typeface="Times New Roman" panose="02020603050405020304" pitchFamily="18" charset="0"/>
              </a:rPr>
              <a:t>Enter your response YES or NO and press Enter key.</a:t>
            </a:r>
          </a:p>
          <a:p>
            <a:r>
              <a:rPr lang="en-US" sz="1400" dirty="0">
                <a:latin typeface="Times New Roman" panose="02020603050405020304" pitchFamily="18" charset="0"/>
                <a:cs typeface="Times New Roman" panose="02020603050405020304" pitchFamily="18" charset="0"/>
              </a:rPr>
              <a:t>Input= YES, the game will start.</a:t>
            </a:r>
          </a:p>
          <a:p>
            <a:r>
              <a:rPr lang="en-US" sz="1400" dirty="0">
                <a:latin typeface="Times New Roman" panose="02020603050405020304" pitchFamily="18" charset="0"/>
                <a:cs typeface="Times New Roman" panose="02020603050405020304" pitchFamily="18" charset="0"/>
              </a:rPr>
              <a:t>Input= NO, the game does not starts.</a:t>
            </a:r>
          </a:p>
          <a:p>
            <a:r>
              <a:rPr lang="en-US" sz="1400" dirty="0">
                <a:latin typeface="Times New Roman" panose="02020603050405020304" pitchFamily="18" charset="0"/>
                <a:cs typeface="Times New Roman" panose="02020603050405020304" pitchFamily="18" charset="0"/>
              </a:rPr>
              <a:t>Enter your name in the client terminal.</a:t>
            </a:r>
          </a:p>
          <a:p>
            <a:r>
              <a:rPr lang="en-US" sz="1400" dirty="0">
                <a:latin typeface="Times New Roman" panose="02020603050405020304" pitchFamily="18" charset="0"/>
                <a:cs typeface="Times New Roman" panose="02020603050405020304" pitchFamily="18" charset="0"/>
              </a:rPr>
              <a:t>Input your answer for every question.</a:t>
            </a:r>
          </a:p>
          <a:p>
            <a:r>
              <a:rPr lang="en-US" sz="1400" dirty="0">
                <a:latin typeface="Times New Roman" panose="02020603050405020304" pitchFamily="18" charset="0"/>
                <a:cs typeface="Times New Roman" panose="02020603050405020304" pitchFamily="18" charset="0"/>
              </a:rPr>
              <a:t>Your marks will be displayed on the client terminal at the end of the game.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870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8510C8-DB92-DFFA-A7D9-C931FF22F09F}"/>
              </a:ext>
            </a:extLst>
          </p:cNvPr>
          <p:cNvSpPr txBox="1"/>
          <p:nvPr/>
        </p:nvSpPr>
        <p:spPr>
          <a:xfrm>
            <a:off x="4419600" y="2782669"/>
            <a:ext cx="3352800" cy="646331"/>
          </a:xfrm>
          <a:prstGeom prst="rect">
            <a:avLst/>
          </a:prstGeom>
          <a:noFill/>
        </p:spPr>
        <p:txBody>
          <a:bodyPr wrap="square" rtlCol="0">
            <a:spAutoFit/>
          </a:bodyPr>
          <a:lstStyle/>
          <a:p>
            <a:r>
              <a:rPr lang="en-IN" sz="3600" b="1" dirty="0">
                <a:solidFill>
                  <a:srgbClr val="7E0018"/>
                </a:solidFill>
                <a:latin typeface="Forte" panose="03060902040502070203" pitchFamily="66" charset="0"/>
              </a:rPr>
              <a:t>THANK  YOU !</a:t>
            </a:r>
          </a:p>
        </p:txBody>
      </p:sp>
    </p:spTree>
    <p:extLst>
      <p:ext uri="{BB962C8B-B14F-4D97-AF65-F5344CB8AC3E}">
        <p14:creationId xmlns:p14="http://schemas.microsoft.com/office/powerpoint/2010/main" val="3959869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519</Words>
  <Application>Microsoft Office PowerPoint</Application>
  <PresentationFormat>Widescreen</PresentationFormat>
  <Paragraphs>40</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Calibri</vt:lpstr>
      <vt:lpstr>Forte</vt:lpstr>
      <vt:lpstr>Gill Sans MT</vt:lpstr>
      <vt:lpstr>Times New Roman</vt:lpstr>
      <vt:lpstr>Gallery</vt:lpstr>
      <vt:lpstr>Multiple Client-Server system</vt:lpstr>
      <vt:lpstr>problem STATEMENT</vt:lpstr>
      <vt:lpstr>PowerPoint Presentation</vt:lpstr>
      <vt:lpstr>How does the client-server 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Client-Server system</dc:title>
  <dc:creator>DELL</dc:creator>
  <cp:lastModifiedBy>DELL</cp:lastModifiedBy>
  <cp:revision>5</cp:revision>
  <dcterms:created xsi:type="dcterms:W3CDTF">2022-11-21T18:41:25Z</dcterms:created>
  <dcterms:modified xsi:type="dcterms:W3CDTF">2022-11-22T08:37:06Z</dcterms:modified>
</cp:coreProperties>
</file>