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msword" PartName="/ppt/embeddings/Microsoft_Office_Word_97_-_2003_Document8.doc"/>
  <Override ContentType="application/msword" PartName="/ppt/embeddings/Microsoft_Office_Word_97_-_2003_Document3.doc"/>
  <Override ContentType="application/msword" PartName="/ppt/embeddings/Microsoft_Office_Word_97_-_2003_Document10.doc"/>
  <Override ContentType="application/msword" PartName="/ppt/embeddings/Microsoft_Office_Word_97_-_2003_Document2.doc"/>
  <Override ContentType="application/msword" PartName="/ppt/embeddings/Microsoft_Office_Word_97_-_2003_Document9.doc"/>
  <Override ContentType="application/msword" PartName="/ppt/embeddings/Microsoft_Office_Word_97_-_2003_Document1.doc"/>
  <Override ContentType="application/msword" PartName="/ppt/embeddings/Microsoft_Office_Word_97_-_2003_Document4.doc"/>
  <Override ContentType="application/msword" PartName="/ppt/embeddings/Microsoft_Office_Word_97_-_2003_Document7.doc"/>
  <Override ContentType="application/msword" PartName="/ppt/embeddings/Microsoft_Office_Word_97_-_2003_Document6.doc"/>
  <Override ContentType="application/msword" PartName="/ppt/embeddings/Microsoft_Office_Word_97_-_2003_Document5.doc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2" roundtripDataSignature="AMtx7mjGmTKerIPfBKD8Gx/9vrHX0gQd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4" name="Google Shape;444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ctrTitle"/>
          </p:nvPr>
        </p:nvSpPr>
        <p:spPr>
          <a:xfrm>
            <a:off x="1600200" y="1524000"/>
            <a:ext cx="60960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1682750" y="4076700"/>
            <a:ext cx="58611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  <a:defRPr/>
            </a:lvl1pPr>
            <a:lvl2pPr lvl="1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–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•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7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4" name="Google Shape;84;p5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5" name="Google Shape;85;p5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6" name="Google Shape;86;p5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7" name="Google Shape;87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9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9"/>
          <p:cNvSpPr txBox="1"/>
          <p:nvPr>
            <p:ph idx="1" type="body"/>
          </p:nvPr>
        </p:nvSpPr>
        <p:spPr>
          <a:xfrm>
            <a:off x="6858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3" name="Google Shape;93;p59"/>
          <p:cNvSpPr txBox="1"/>
          <p:nvPr>
            <p:ph idx="2" type="body"/>
          </p:nvPr>
        </p:nvSpPr>
        <p:spPr>
          <a:xfrm>
            <a:off x="46482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4" name="Google Shape;94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BBEAEA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6" name="Google Shape;36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1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1"/>
          <p:cNvSpPr txBox="1"/>
          <p:nvPr>
            <p:ph idx="1" type="body"/>
          </p:nvPr>
        </p:nvSpPr>
        <p:spPr>
          <a:xfrm>
            <a:off x="6858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2" type="body"/>
          </p:nvPr>
        </p:nvSpPr>
        <p:spPr>
          <a:xfrm>
            <a:off x="46482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2"/>
          <p:cNvSpPr txBox="1"/>
          <p:nvPr>
            <p:ph type="title"/>
          </p:nvPr>
        </p:nvSpPr>
        <p:spPr>
          <a:xfrm rot="5400000">
            <a:off x="4705350" y="23431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" type="body"/>
          </p:nvPr>
        </p:nvSpPr>
        <p:spPr>
          <a:xfrm rot="5400000">
            <a:off x="742950" y="4762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3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3"/>
          <p:cNvSpPr txBox="1"/>
          <p:nvPr>
            <p:ph idx="1" type="body"/>
          </p:nvPr>
        </p:nvSpPr>
        <p:spPr>
          <a:xfrm rot="5400000">
            <a:off x="2781300" y="419100"/>
            <a:ext cx="35814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BBEAEA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5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rgbClr val="BBEAEA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BBEAEA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rgbClr val="BBEAEA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rgbClr val="BBEAEA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rgbClr val="BBEAEA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rgbClr val="BBEAEA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rgbClr val="BBEAEA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rgbClr val="BBEAEA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8" name="Google Shape;68;p55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rgbClr val="BBEAEA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BBEAEA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rgbClr val="BBEAEA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rgbClr val="BBEAEA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rgbClr val="BBEAEA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rgbClr val="BBEAEA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rgbClr val="BBEAEA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rgbClr val="BBEAEA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Document5.doc"/><Relationship Id="rId5" Type="http://schemas.openxmlformats.org/officeDocument/2006/relationships/oleObject" Target="../embeddings/Microsoft_Office_Word_97_-_2003_Document5.doc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Document6.doc"/><Relationship Id="rId5" Type="http://schemas.openxmlformats.org/officeDocument/2006/relationships/oleObject" Target="../embeddings/Microsoft_Office_Word_97_-_2003_Document6.doc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Document7.doc"/><Relationship Id="rId5" Type="http://schemas.openxmlformats.org/officeDocument/2006/relationships/oleObject" Target="../embeddings/Microsoft_Office_Word_97_-_2003_Document7.doc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Microsoft_Office_Word_97_-_2003_Document8.doc"/><Relationship Id="rId5" Type="http://schemas.openxmlformats.org/officeDocument/2006/relationships/oleObject" Target="../embeddings/Microsoft_Office_Word_97_-_2003_Document8.doc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-EjGrPhol70&amp;list=PLTlXQu_162Qg8-oRqv_iGYHSz2XrfUc51&amp;index=7" TargetMode="External"/><Relationship Id="rId4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watch?v=eAuOqgT5lqM&amp;list=PLTlXQu_162Qg8-oRqv_iGYHSz2XrfUc51&amp;index=8" TargetMode="External"/><Relationship Id="rId4" Type="http://schemas.openxmlformats.org/officeDocument/2006/relationships/image" Target="../media/image22.jp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Microsoft_Office_Word_97_-_2003_Document9.doc"/><Relationship Id="rId5" Type="http://schemas.openxmlformats.org/officeDocument/2006/relationships/oleObject" Target="../embeddings/Microsoft_Office_Word_97_-_2003_Document9.doc"/><Relationship Id="rId6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mountsaintvincent.edu/library2/venn.htm" TargetMode="External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Microsoft_Office_Word_97_-_2003_Document10.doc"/><Relationship Id="rId5" Type="http://schemas.openxmlformats.org/officeDocument/2006/relationships/oleObject" Target="../embeddings/Microsoft_Office_Word_97_-_2003_Document10.doc"/><Relationship Id="rId6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Relationship Id="rId5" Type="http://schemas.openxmlformats.org/officeDocument/2006/relationships/oleObject" Target="../embeddings/Microsoft_Office_Word_97_-_2003_Document1.doc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Relationship Id="rId5" Type="http://schemas.openxmlformats.org/officeDocument/2006/relationships/oleObject" Target="../embeddings/Microsoft_Office_Word_97_-_2003_Document2.doc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Relationship Id="rId5" Type="http://schemas.openxmlformats.org/officeDocument/2006/relationships/oleObject" Target="../embeddings/Microsoft_Office_Word_97_-_2003_Document3.doc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4.doc"/><Relationship Id="rId5" Type="http://schemas.openxmlformats.org/officeDocument/2006/relationships/oleObject" Target="../embeddings/Microsoft_Office_Word_97_-_2003_Document4.doc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600200" y="1524000"/>
            <a:ext cx="6096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CSE 260</a:t>
            </a:r>
            <a:br>
              <a:rPr b="0" i="0" lang="en-US" sz="5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Logic Gates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Some Other Gates</a:t>
            </a:r>
            <a:endParaRPr/>
          </a:p>
        </p:txBody>
      </p:sp>
      <p:sp>
        <p:nvSpPr>
          <p:cNvPr id="191" name="Google Shape;191;p10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XOR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XNOR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2-input XOR gate</a:t>
            </a:r>
            <a:endParaRPr/>
          </a:p>
        </p:txBody>
      </p:sp>
      <p:graphicFrame>
        <p:nvGraphicFramePr>
          <p:cNvPr id="197" name="Google Shape;197;p11"/>
          <p:cNvGraphicFramePr/>
          <p:nvPr/>
        </p:nvGraphicFramePr>
        <p:xfrm>
          <a:off x="2341562" y="2667000"/>
          <a:ext cx="4092575" cy="3967162"/>
        </p:xfrm>
        <a:graphic>
          <a:graphicData uri="http://schemas.openxmlformats.org/presentationml/2006/ole">
            <mc:AlternateContent>
              <mc:Choice Requires="v">
                <p:oleObj r:id="rId4" imgH="3967162" imgW="4092575" progId="Word.Document.8" spid="_x0000_s1">
                  <p:embed/>
                </p:oleObj>
              </mc:Choice>
              <mc:Fallback>
                <p:oleObj r:id="rId5" imgH="3967162" imgW="4092575" progId="Word.Document.8">
                  <p:embed/>
                  <p:pic>
                    <p:nvPicPr>
                      <p:cNvPr id="197" name="Google Shape;197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41562" y="2667000"/>
                        <a:ext cx="4092575" cy="396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8" name="Google Shape;19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81337" y="1576387"/>
            <a:ext cx="3352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1"/>
          <p:cNvSpPr txBox="1"/>
          <p:nvPr/>
        </p:nvSpPr>
        <p:spPr>
          <a:xfrm>
            <a:off x="7696200" y="3595687"/>
            <a:ext cx="13033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= 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0 = off</a:t>
            </a: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107950" y="5840412"/>
            <a:ext cx="82565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Output will be 1 only when both inputs are different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2-input XNOR gate</a:t>
            </a:r>
            <a:endParaRPr/>
          </a:p>
        </p:txBody>
      </p:sp>
      <p:grpSp>
        <p:nvGrpSpPr>
          <p:cNvPr id="206" name="Google Shape;206;p12"/>
          <p:cNvGrpSpPr/>
          <p:nvPr/>
        </p:nvGrpSpPr>
        <p:grpSpPr>
          <a:xfrm>
            <a:off x="3155950" y="1611312"/>
            <a:ext cx="2667000" cy="654050"/>
            <a:chOff x="1584" y="1584"/>
            <a:chExt cx="1680" cy="412"/>
          </a:xfrm>
        </p:grpSpPr>
        <p:cxnSp>
          <p:nvCxnSpPr>
            <p:cNvPr id="207" name="Google Shape;207;p12"/>
            <p:cNvCxnSpPr/>
            <p:nvPr/>
          </p:nvCxnSpPr>
          <p:spPr>
            <a:xfrm>
              <a:off x="1824" y="1680"/>
              <a:ext cx="288" cy="0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8" name="Google Shape;208;p12"/>
            <p:cNvCxnSpPr/>
            <p:nvPr/>
          </p:nvCxnSpPr>
          <p:spPr>
            <a:xfrm>
              <a:off x="1824" y="1920"/>
              <a:ext cx="288" cy="0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9" name="Google Shape;209;p12"/>
            <p:cNvCxnSpPr/>
            <p:nvPr/>
          </p:nvCxnSpPr>
          <p:spPr>
            <a:xfrm>
              <a:off x="2592" y="1787"/>
              <a:ext cx="185" cy="3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10" name="Google Shape;210;p12"/>
            <p:cNvSpPr txBox="1"/>
            <p:nvPr/>
          </p:nvSpPr>
          <p:spPr>
            <a:xfrm>
              <a:off x="1584" y="1584"/>
              <a:ext cx="192" cy="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11" name="Google Shape;211;p12"/>
            <p:cNvSpPr txBox="1"/>
            <p:nvPr/>
          </p:nvSpPr>
          <p:spPr>
            <a:xfrm>
              <a:off x="2784" y="1680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ʘ B</a:t>
              </a:r>
              <a:endParaRPr/>
            </a:p>
          </p:txBody>
        </p:sp>
        <p:grpSp>
          <p:nvGrpSpPr>
            <p:cNvPr id="212" name="Google Shape;212;p12"/>
            <p:cNvGrpSpPr/>
            <p:nvPr/>
          </p:nvGrpSpPr>
          <p:grpSpPr>
            <a:xfrm>
              <a:off x="2043" y="1642"/>
              <a:ext cx="440" cy="310"/>
              <a:chOff x="2043" y="1642"/>
              <a:chExt cx="440" cy="310"/>
            </a:xfrm>
          </p:grpSpPr>
          <p:sp>
            <p:nvSpPr>
              <p:cNvPr id="213" name="Google Shape;213;p12"/>
              <p:cNvSpPr/>
              <p:nvPr/>
            </p:nvSpPr>
            <p:spPr>
              <a:xfrm>
                <a:off x="2099" y="1650"/>
                <a:ext cx="55" cy="30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25400">
                <a:solidFill>
                  <a:srgbClr val="33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4" name="Google Shape;214;p12"/>
              <p:cNvCxnSpPr/>
              <p:nvPr/>
            </p:nvCxnSpPr>
            <p:spPr>
              <a:xfrm>
                <a:off x="2099" y="1650"/>
                <a:ext cx="137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12"/>
              <p:cNvCxnSpPr/>
              <p:nvPr/>
            </p:nvCxnSpPr>
            <p:spPr>
              <a:xfrm>
                <a:off x="2099" y="1952"/>
                <a:ext cx="137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6" name="Google Shape;216;p12"/>
              <p:cNvSpPr/>
              <p:nvPr/>
            </p:nvSpPr>
            <p:spPr>
              <a:xfrm>
                <a:off x="2236" y="1650"/>
                <a:ext cx="247" cy="165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25400">
                <a:solidFill>
                  <a:srgbClr val="33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 flipH="1" rot="10800000">
                <a:off x="2236" y="1787"/>
                <a:ext cx="247" cy="165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25400">
                <a:solidFill>
                  <a:srgbClr val="33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2043" y="1642"/>
                <a:ext cx="55" cy="30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25400">
                <a:solidFill>
                  <a:srgbClr val="33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219" name="Google Shape;219;p12"/>
          <p:cNvGraphicFramePr/>
          <p:nvPr/>
        </p:nvGraphicFramePr>
        <p:xfrm>
          <a:off x="2133600" y="2549525"/>
          <a:ext cx="4076700" cy="3957637"/>
        </p:xfrm>
        <a:graphic>
          <a:graphicData uri="http://schemas.openxmlformats.org/presentationml/2006/ole">
            <mc:AlternateContent>
              <mc:Choice Requires="v">
                <p:oleObj r:id="rId4" imgH="3957637" imgW="4076700" progId="Word.Document.8" spid="_x0000_s1">
                  <p:embed/>
                </p:oleObj>
              </mc:Choice>
              <mc:Fallback>
                <p:oleObj r:id="rId5" imgH="3957637" imgW="4076700" progId="Word.Document.8">
                  <p:embed/>
                  <p:pic>
                    <p:nvPicPr>
                      <p:cNvPr id="219" name="Google Shape;219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133600" y="2549525"/>
                        <a:ext cx="4076700" cy="395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" name="Google Shape;220;p12"/>
          <p:cNvSpPr/>
          <p:nvPr/>
        </p:nvSpPr>
        <p:spPr>
          <a:xfrm>
            <a:off x="4572000" y="1811337"/>
            <a:ext cx="152400" cy="230187"/>
          </a:xfrm>
          <a:prstGeom prst="ellipse">
            <a:avLst/>
          </a:prstGeom>
          <a:noFill/>
          <a:ln cap="flat" cmpd="sng" w="28575">
            <a:solidFill>
              <a:srgbClr val="00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 txBox="1"/>
          <p:nvPr/>
        </p:nvSpPr>
        <p:spPr>
          <a:xfrm>
            <a:off x="7696200" y="3595687"/>
            <a:ext cx="13033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= 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0 = off</a:t>
            </a:r>
            <a:endParaRPr/>
          </a:p>
        </p:txBody>
      </p:sp>
      <p:sp>
        <p:nvSpPr>
          <p:cNvPr id="222" name="Google Shape;222;p12"/>
          <p:cNvSpPr txBox="1"/>
          <p:nvPr/>
        </p:nvSpPr>
        <p:spPr>
          <a:xfrm>
            <a:off x="234950" y="5591175"/>
            <a:ext cx="8304212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Output will be 1 only when both inputs are same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Inverse of XOR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type="ctrTitle"/>
          </p:nvPr>
        </p:nvSpPr>
        <p:spPr>
          <a:xfrm>
            <a:off x="1600200" y="1524000"/>
            <a:ext cx="60960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Universal gates </a:t>
            </a:r>
            <a:endParaRPr/>
          </a:p>
        </p:txBody>
      </p:sp>
      <p:sp>
        <p:nvSpPr>
          <p:cNvPr id="228" name="Google Shape;228;p13"/>
          <p:cNvSpPr txBox="1"/>
          <p:nvPr>
            <p:ph idx="1" type="subTitle"/>
          </p:nvPr>
        </p:nvSpPr>
        <p:spPr>
          <a:xfrm>
            <a:off x="76200" y="3733800"/>
            <a:ext cx="90678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1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universal gate</a:t>
            </a: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 is a </a:t>
            </a:r>
            <a:r>
              <a:rPr b="1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 which can implement any other </a:t>
            </a:r>
            <a:r>
              <a:rPr b="1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NAND &amp; NOR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2-input NAND gate</a:t>
            </a:r>
            <a:endParaRPr/>
          </a:p>
        </p:txBody>
      </p:sp>
      <p:graphicFrame>
        <p:nvGraphicFramePr>
          <p:cNvPr id="234" name="Google Shape;234;p14"/>
          <p:cNvGraphicFramePr/>
          <p:nvPr/>
        </p:nvGraphicFramePr>
        <p:xfrm>
          <a:off x="3057525" y="3119437"/>
          <a:ext cx="3028950" cy="2938462"/>
        </p:xfrm>
        <a:graphic>
          <a:graphicData uri="http://schemas.openxmlformats.org/presentationml/2006/ole">
            <mc:AlternateContent>
              <mc:Choice Requires="v">
                <p:oleObj r:id="rId4" imgH="2938462" imgW="3028950" progId="Word.Document.8" spid="_x0000_s1">
                  <p:embed/>
                </p:oleObj>
              </mc:Choice>
              <mc:Fallback>
                <p:oleObj r:id="rId5" imgH="2938462" imgW="3028950" progId="Word.Document.8">
                  <p:embed/>
                  <p:pic>
                    <p:nvPicPr>
                      <p:cNvPr id="234" name="Google Shape;234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57525" y="3119437"/>
                        <a:ext cx="3028950" cy="293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" name="Google Shape;23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81200" y="1577975"/>
            <a:ext cx="5630862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4"/>
          <p:cNvSpPr txBox="1"/>
          <p:nvPr/>
        </p:nvSpPr>
        <p:spPr>
          <a:xfrm>
            <a:off x="7696200" y="3595687"/>
            <a:ext cx="13033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= 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0 = off</a:t>
            </a:r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3057525" y="6043612"/>
            <a:ext cx="265747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Inverse of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2-input NOR gate</a:t>
            </a:r>
            <a:endParaRPr/>
          </a:p>
        </p:txBody>
      </p:sp>
      <p:graphicFrame>
        <p:nvGraphicFramePr>
          <p:cNvPr id="243" name="Google Shape;243;p15"/>
          <p:cNvGraphicFramePr/>
          <p:nvPr/>
        </p:nvGraphicFramePr>
        <p:xfrm>
          <a:off x="2971800" y="3200400"/>
          <a:ext cx="3276600" cy="2971800"/>
        </p:xfrm>
        <a:graphic>
          <a:graphicData uri="http://schemas.openxmlformats.org/presentationml/2006/ole">
            <mc:AlternateContent>
              <mc:Choice Requires="v">
                <p:oleObj r:id="rId4" imgH="2971800" imgW="3276600" progId="Word.Document.8" spid="_x0000_s1">
                  <p:embed/>
                </p:oleObj>
              </mc:Choice>
              <mc:Fallback>
                <p:oleObj r:id="rId5" imgH="2971800" imgW="3276600" progId="Word.Document.8">
                  <p:embed/>
                  <p:pic>
                    <p:nvPicPr>
                      <p:cNvPr id="243" name="Google Shape;243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971800" y="3200400"/>
                        <a:ext cx="32766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4" name="Google Shape;24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8800" y="1620837"/>
            <a:ext cx="5562600" cy="142716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5"/>
          <p:cNvSpPr txBox="1"/>
          <p:nvPr/>
        </p:nvSpPr>
        <p:spPr>
          <a:xfrm>
            <a:off x="7696200" y="3595687"/>
            <a:ext cx="13033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= 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0 = off</a:t>
            </a:r>
            <a:endParaRPr/>
          </a:p>
        </p:txBody>
      </p:sp>
      <p:sp>
        <p:nvSpPr>
          <p:cNvPr id="246" name="Google Shape;246;p15"/>
          <p:cNvSpPr txBox="1"/>
          <p:nvPr/>
        </p:nvSpPr>
        <p:spPr>
          <a:xfrm>
            <a:off x="3057525" y="6043612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Inverse of 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Using NAND</a:t>
            </a:r>
            <a:endParaRPr/>
          </a:p>
        </p:txBody>
      </p:sp>
      <p:pic>
        <p:nvPicPr>
          <p:cNvPr id="252" name="Google Shape;25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" y="2273300"/>
            <a:ext cx="3354387" cy="1020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6875" y="4865687"/>
            <a:ext cx="3617912" cy="127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800" y="2292350"/>
            <a:ext cx="4075112" cy="172878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6"/>
          <p:cNvSpPr/>
          <p:nvPr/>
        </p:nvSpPr>
        <p:spPr>
          <a:xfrm>
            <a:off x="231775" y="1609725"/>
            <a:ext cx="1216025" cy="8286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282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b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373562" y="1679575"/>
            <a:ext cx="1296987" cy="82708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282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b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>
            <a:off x="4724400" y="4240212"/>
            <a:ext cx="1243012" cy="8286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282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b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Using NOR</a:t>
            </a:r>
            <a:endParaRPr/>
          </a:p>
        </p:txBody>
      </p:sp>
      <p:sp>
        <p:nvSpPr>
          <p:cNvPr id="263" name="Google Shape;263;p17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50" y="2295525"/>
            <a:ext cx="3452812" cy="10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8237" y="2233612"/>
            <a:ext cx="4197350" cy="11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8925" y="4811712"/>
            <a:ext cx="3467100" cy="164306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/>
          <p:nvPr/>
        </p:nvSpPr>
        <p:spPr>
          <a:xfrm>
            <a:off x="0" y="1535112"/>
            <a:ext cx="1282700" cy="82708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282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b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4246562" y="1584325"/>
            <a:ext cx="1298575" cy="82708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282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b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4767262" y="4191000"/>
            <a:ext cx="1243012" cy="82708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8282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b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/>
        </p:nvSpPr>
        <p:spPr>
          <a:xfrm>
            <a:off x="5410200" y="68262"/>
            <a:ext cx="37338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 expression is given, represent it using AND,OR and NOT gates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each gate with equivalent NAND or NOR representation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any 2 cascading inverters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 inverters from single input connection and replace input with its complement.</a:t>
            </a:r>
            <a:endParaRPr/>
          </a:p>
        </p:txBody>
      </p:sp>
      <p:sp>
        <p:nvSpPr>
          <p:cNvPr id="275" name="Google Shape;275;p18"/>
          <p:cNvSpPr txBox="1"/>
          <p:nvPr/>
        </p:nvSpPr>
        <p:spPr>
          <a:xfrm>
            <a:off x="26987" y="0"/>
            <a:ext cx="4926012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NAND to represent F=A(B+CD)+BC’</a:t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26987" y="5934075"/>
            <a:ext cx="84312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None/>
            </a:pPr>
            <a:r>
              <a:rPr b="0" i="0" lang="en-US" sz="2000" u="sng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https://www.youtube.com/watch?v=-EjGrPhol70&amp;list=PLTlXQu_162Qg8-oRqv_iGYHSz2XrfUc51&amp;index=7</a:t>
            </a:r>
            <a:endParaRPr/>
          </a:p>
        </p:txBody>
      </p:sp>
      <p:pic>
        <p:nvPicPr>
          <p:cNvPr id="277" name="Google Shape;27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212850"/>
            <a:ext cx="5322887" cy="4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/>
        </p:nvSpPr>
        <p:spPr>
          <a:xfrm>
            <a:off x="5230812" y="446087"/>
            <a:ext cx="3657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 expression is given, represent it using AND,OR and NOT gates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each gate with equivalent NAND or NOR representation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any 2 cascading inverters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 inverters from single input connection and replace input with its complement.</a:t>
            </a:r>
            <a:endParaRPr/>
          </a:p>
        </p:txBody>
      </p:sp>
      <p:sp>
        <p:nvSpPr>
          <p:cNvPr id="283" name="Google Shape;283;p19"/>
          <p:cNvSpPr txBox="1"/>
          <p:nvPr/>
        </p:nvSpPr>
        <p:spPr>
          <a:xfrm>
            <a:off x="255587" y="-28575"/>
            <a:ext cx="4316412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NOR to represent F=A(B+CD)+BC’</a:t>
            </a:r>
            <a:endParaRPr/>
          </a:p>
        </p:txBody>
      </p:sp>
      <p:sp>
        <p:nvSpPr>
          <p:cNvPr id="284" name="Google Shape;284;p19"/>
          <p:cNvSpPr txBox="1"/>
          <p:nvPr/>
        </p:nvSpPr>
        <p:spPr>
          <a:xfrm>
            <a:off x="31750" y="5662612"/>
            <a:ext cx="8683625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sng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https://www.youtube.com/watch?v=eAuOqgT5lqM&amp;list=PLTlXQu_162Qg8-oRqv_iGYHSz2XrfUc51&amp;index=8</a:t>
            </a:r>
            <a:endParaRPr/>
          </a:p>
        </p:txBody>
      </p:sp>
      <p:pic>
        <p:nvPicPr>
          <p:cNvPr id="285" name="Google Shape;28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7" y="3048000"/>
            <a:ext cx="50292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037" y="1020762"/>
            <a:ext cx="4481512" cy="168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Binary Logic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Binary logic consists of binary variables and logical operations.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Variables are designated by letters such as A, B, C, x, y, z etc. with only 2 possible values: 1 and 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Logic operations: and, or, not etc.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>
            <p:ph type="title"/>
          </p:nvPr>
        </p:nvSpPr>
        <p:spPr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Proof using Truth Table</a:t>
            </a:r>
            <a:endParaRPr/>
          </a:p>
        </p:txBody>
      </p:sp>
      <p:sp>
        <p:nvSpPr>
          <p:cNvPr id="292" name="Google Shape;292;p20"/>
          <p:cNvSpPr txBox="1"/>
          <p:nvPr>
            <p:ph idx="1" type="body"/>
          </p:nvPr>
        </p:nvSpPr>
        <p:spPr>
          <a:xfrm>
            <a:off x="381000" y="16002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Prove that:   x . (y + z) = (x . y) + (x . z)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(i) Construct truth table for LHS &amp; RHS of above equality.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160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(ii) Check that LHS = RHS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Postulate is SATISFIED because output column 5 &amp; 8 (for LHS &amp; RHS expressions) are equal for all cases.</a:t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20"/>
          <p:cNvGraphicFramePr/>
          <p:nvPr/>
        </p:nvGraphicFramePr>
        <p:xfrm>
          <a:off x="1828800" y="2438400"/>
          <a:ext cx="5638800" cy="3200400"/>
        </p:xfrm>
        <a:graphic>
          <a:graphicData uri="http://schemas.openxmlformats.org/presentationml/2006/ole">
            <mc:AlternateContent>
              <mc:Choice Requires="v">
                <p:oleObj r:id="rId4" imgH="3200400" imgW="5638800" progId="Word.Document.8" spid="_x0000_s1">
                  <p:embed/>
                </p:oleObj>
              </mc:Choice>
              <mc:Fallback>
                <p:oleObj r:id="rId5" imgH="3200400" imgW="5638800" progId="Word.Document.8">
                  <p:embed/>
                  <p:pic>
                    <p:nvPicPr>
                      <p:cNvPr id="293" name="Google Shape;293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828800" y="2438400"/>
                        <a:ext cx="56388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" name="Google Shape;294;p20"/>
          <p:cNvSpPr txBox="1"/>
          <p:nvPr/>
        </p:nvSpPr>
        <p:spPr>
          <a:xfrm>
            <a:off x="0" y="2532062"/>
            <a:ext cx="1828800" cy="15065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if there are 3 variable, truth table should have 2</a:t>
            </a:r>
            <a:r>
              <a:rPr b="0" baseline="3000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combination of input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BOOLEAN ALGEBRA</a:t>
            </a:r>
            <a:endParaRPr/>
          </a:p>
        </p:txBody>
      </p:sp>
      <p:sp>
        <p:nvSpPr>
          <p:cNvPr id="300" name="Google Shape;300;p21"/>
          <p:cNvSpPr txBox="1"/>
          <p:nvPr>
            <p:ph idx="1" type="body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Boolean Algebra</a:t>
            </a:r>
            <a:endParaRPr/>
          </a:p>
        </p:txBody>
      </p:sp>
      <p:sp>
        <p:nvSpPr>
          <p:cNvPr id="306" name="Google Shape;306;p22"/>
          <p:cNvSpPr txBox="1"/>
          <p:nvPr>
            <p:ph idx="1" type="body"/>
          </p:nvPr>
        </p:nvSpPr>
        <p:spPr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Like any other deductive mathematical system, defined with a set of elements, a set of operators and a number of axioms or postulates.</a:t>
            </a:r>
            <a:endParaRPr/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In Boolean algebra, set consists at least 2 variables say x &amp; y, with 2 binary operations {+} and {.} and 1 unary operation {‘}</a:t>
            </a:r>
            <a:endParaRPr/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Boolean algebra Postulates</a:t>
            </a:r>
            <a:endParaRPr/>
          </a:p>
        </p:txBody>
      </p:sp>
      <p:sp>
        <p:nvSpPr>
          <p:cNvPr id="312" name="Google Shape;312;p23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Noto Sans Symbols"/>
              <a:buChar char="▪"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Closure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: For every x, y in </a:t>
            </a:r>
            <a:r>
              <a:rPr b="0" i="1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 [let, B is the set]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x + y is in </a:t>
            </a:r>
            <a:r>
              <a:rPr b="0" i="1" lang="en-US" sz="2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20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x . y is in </a:t>
            </a:r>
            <a:r>
              <a:rPr b="0" i="1" lang="en-US" sz="2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BEAEA"/>
              </a:buClr>
              <a:buSzPts val="2000"/>
              <a:buFont typeface="Arial"/>
              <a:buNone/>
            </a:pPr>
            <a:r>
              <a:t/>
            </a:r>
            <a:endParaRPr b="0" i="1" sz="20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Noto Sans Symbols"/>
              <a:buChar char="▪"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Commutative laws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: For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every x, y in </a:t>
            </a:r>
            <a:r>
              <a:rPr b="0" i="1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x + y = y + x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x . y = y . x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Noto Sans Symbols"/>
              <a:buChar char="▪"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Complement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: For every x in </a:t>
            </a:r>
            <a:r>
              <a:rPr b="0" i="1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, there exists an element x' in </a:t>
            </a:r>
            <a:r>
              <a:rPr b="0" i="1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such that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x + x' = 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x . x' = 0</a:t>
            </a:r>
            <a:endParaRPr b="1" i="0" sz="20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Boolean algebra Postulates</a:t>
            </a:r>
            <a:endParaRPr/>
          </a:p>
        </p:txBody>
      </p:sp>
      <p:sp>
        <p:nvSpPr>
          <p:cNvPr id="318" name="Google Shape;318;p24"/>
          <p:cNvSpPr txBox="1"/>
          <p:nvPr>
            <p:ph idx="1" type="body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60"/>
              <a:buFont typeface="Noto Sans Symbols"/>
              <a:buChar char="▪"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Associative laws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: For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every x, y, z in </a:t>
            </a:r>
            <a:r>
              <a:rPr b="0" i="1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Noto Sans Symbols"/>
              <a:buChar char="❖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(x + y) + z = x + (y + z) = x + y + z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Noto Sans Symbols"/>
              <a:buChar char="❖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(x . y) . z = x .( y . z ) = x . y . z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360"/>
              <a:buFont typeface="Noto Sans Symbols"/>
              <a:buChar char="▪"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Identities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(0 and 1):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Noto Sans Symbols"/>
              <a:buChar char="❖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0 + x = x + 0 = x      for every x in </a:t>
            </a:r>
            <a:r>
              <a:rPr b="0" i="1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Noto Sans Symbols"/>
              <a:buChar char="❖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. x = x . 1 =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for every x in </a:t>
            </a:r>
            <a:r>
              <a:rPr b="0" i="1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3360"/>
              <a:buFont typeface="Noto Sans Symbols"/>
              <a:buChar char="▪"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Distributive laws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: For every x, y, z in </a:t>
            </a:r>
            <a:r>
              <a:rPr b="0" i="1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Noto Sans Symbols"/>
              <a:buChar char="❖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x . (y + z) = (x . y) + (x . z)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160"/>
              <a:buFont typeface="Noto Sans Symbols"/>
              <a:buChar char="❖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x + (y . z) = (x + y) . (x + z)</a:t>
            </a:r>
            <a:endParaRPr b="1" i="0" sz="24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Duality</a:t>
            </a:r>
            <a:endParaRPr/>
          </a:p>
        </p:txBody>
      </p:sp>
      <p:sp>
        <p:nvSpPr>
          <p:cNvPr id="324" name="Google Shape;324;p25"/>
          <p:cNvSpPr txBox="1"/>
          <p:nvPr>
            <p:ph idx="1" type="body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60"/>
              <a:buFont typeface="Noto Sans Symbols"/>
              <a:buChar char="▪"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Duality Principle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– every valid Boolean expression (equality) remains valid if the operators and identity elements are interchanged, as follows: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+ ↔ 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1 ↔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Clr>
                <a:srgbClr val="BBEAEA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Example: Given the expression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	a + (b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c) = (a+b)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(a+c)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then its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dual expression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	a 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(b+c) = (a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b) + (a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Duality</a:t>
            </a:r>
            <a:endParaRPr/>
          </a:p>
        </p:txBody>
      </p:sp>
      <p:sp>
        <p:nvSpPr>
          <p:cNvPr id="330" name="Google Shape;330;p26"/>
          <p:cNvSpPr txBox="1"/>
          <p:nvPr>
            <p:ph idx="1" type="body"/>
          </p:nvPr>
        </p:nvSpPr>
        <p:spPr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Duality gives free theorems – “two for the price of one”.  You prove one theorem and the other comes for free!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BBEAEA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If (x+y+z)' = x'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'z' is valid,  then its dual is also valid: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BEAEA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z)' = x'+y'+z’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BBEAEA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If x + 1 = 1 is valid, then its dual is also valid: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x </a:t>
            </a:r>
            <a:r>
              <a:rPr b="1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0 = 0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0" y="5334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Basic Theorems of Boolean Algebra</a:t>
            </a:r>
            <a:endParaRPr/>
          </a:p>
        </p:txBody>
      </p:sp>
      <p:sp>
        <p:nvSpPr>
          <p:cNvPr id="336" name="Google Shape;336;p27"/>
          <p:cNvSpPr txBox="1"/>
          <p:nvPr>
            <p:ph idx="1" type="body"/>
          </p:nvPr>
        </p:nvSpPr>
        <p:spPr>
          <a:xfrm>
            <a:off x="685800" y="16764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Postulate 5 (a) x+0=x (b) x.1=x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Postulate 3 (a) x+x’=1 (b) x.x’=0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 1            (a) x+x=x (b) x.x=x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 2            (a) x+1=1 (b) x.0=0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 3, involution  (x’)’=x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Pos 2          (a) x+y=y+x (b) xy=yx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 4            (a) x(yz)=(xy)z (b)x+(y+z)=(x+y)+z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Pos 6          (a) x(y+z)=xy+xz (b) x+yz=(x+y)(x+z)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 5, DeMorgan (a) (x+y)’=x’y’ (b) (xy)’=x’+y’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 6, Absorption (a) x+xy=x (b) x(x+y)=x</a:t>
            </a:r>
            <a:endParaRPr/>
          </a:p>
        </p:txBody>
      </p:sp>
      <p:sp>
        <p:nvSpPr>
          <p:cNvPr id="337" name="Google Shape;337;p27"/>
          <p:cNvSpPr txBox="1"/>
          <p:nvPr/>
        </p:nvSpPr>
        <p:spPr>
          <a:xfrm rot="-240000">
            <a:off x="5456237" y="1577975"/>
            <a:ext cx="1001712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endParaRPr/>
          </a:p>
        </p:txBody>
      </p:sp>
      <p:sp>
        <p:nvSpPr>
          <p:cNvPr id="338" name="Google Shape;338;p27"/>
          <p:cNvSpPr txBox="1"/>
          <p:nvPr/>
        </p:nvSpPr>
        <p:spPr>
          <a:xfrm rot="-240000">
            <a:off x="5461000" y="2058987"/>
            <a:ext cx="161925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complement</a:t>
            </a:r>
            <a:endParaRPr/>
          </a:p>
        </p:txBody>
      </p:sp>
      <p:sp>
        <p:nvSpPr>
          <p:cNvPr id="339" name="Google Shape;339;p27"/>
          <p:cNvSpPr txBox="1"/>
          <p:nvPr/>
        </p:nvSpPr>
        <p:spPr>
          <a:xfrm rot="-180000">
            <a:off x="5722937" y="3387725"/>
            <a:ext cx="175895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commutative</a:t>
            </a:r>
            <a:endParaRPr/>
          </a:p>
        </p:txBody>
      </p:sp>
      <p:sp>
        <p:nvSpPr>
          <p:cNvPr id="340" name="Google Shape;340;p27"/>
          <p:cNvSpPr txBox="1"/>
          <p:nvPr/>
        </p:nvSpPr>
        <p:spPr>
          <a:xfrm rot="-180000">
            <a:off x="7842250" y="4068762"/>
            <a:ext cx="1287462" cy="635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Distributi--ve</a:t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1703387" y="5648325"/>
            <a:ext cx="6450012" cy="1057275"/>
          </a:xfrm>
          <a:prstGeom prst="wedgeEllipseCallout">
            <a:avLst>
              <a:gd fmla="val 9429" name="adj1"/>
              <a:gd fmla="val -5072" name="adj2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are very very important!</a:t>
            </a:r>
            <a:b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228600" y="533400"/>
            <a:ext cx="8915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Basic Theorems of Boolean Algebra</a:t>
            </a:r>
            <a:endParaRPr/>
          </a:p>
        </p:txBody>
      </p:sp>
      <p:sp>
        <p:nvSpPr>
          <p:cNvPr id="347" name="Google Shape;347;p28"/>
          <p:cNvSpPr txBox="1"/>
          <p:nvPr>
            <p:ph idx="1" type="body"/>
          </p:nvPr>
        </p:nvSpPr>
        <p:spPr>
          <a:xfrm>
            <a:off x="685800" y="19050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840"/>
              <a:buFont typeface="Noto Sans Symbols"/>
              <a:buChar char="▪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Theorems can be proved using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truth table </a:t>
            </a: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method.  (Exercise: Prove De-Morgan’s theorem using the truth table.)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BBEAEA"/>
              </a:buClr>
              <a:buSzPts val="3840"/>
              <a:buFont typeface="Noto Sans Symbols"/>
              <a:buChar char="▪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They can also be proved by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algebraic manipulation </a:t>
            </a: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using axioms/postulates or other basic theorems.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Theorem 2a can be proved by: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           x + 1= x+(x+x’) (complement)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	     = (x+x)+x’  (Th. 4)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	     =  x+x’         (complement)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		     = 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BBEAEA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By duality, theorem 2b: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                     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(0)= 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BBEAEA"/>
              </a:buClr>
              <a:buSzPts val="2880"/>
              <a:buFont typeface="Noto Sans Symbols"/>
              <a:buChar char="▪"/>
            </a:pPr>
            <a:r>
              <a:rPr b="0" i="1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Note: There can be other ways of making this proof. See Morris Mano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Logic Gates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609600" y="17526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The most basic digital devices are called gates.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 gate has one or more inputs and produces an output that is a function of the current input values.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The relationship between the input and the output is based on a </a:t>
            </a:r>
            <a:r>
              <a:rPr b="1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certain logic</a:t>
            </a: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>
            <p:ph type="title"/>
          </p:nvPr>
        </p:nvSpPr>
        <p:spPr>
          <a:xfrm>
            <a:off x="228600" y="533400"/>
            <a:ext cx="8915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Basic Theorems of Boolean Algebra</a:t>
            </a:r>
            <a:endParaRPr/>
          </a:p>
        </p:txBody>
      </p:sp>
      <p:sp>
        <p:nvSpPr>
          <p:cNvPr id="359" name="Google Shape;359;p30"/>
          <p:cNvSpPr txBox="1"/>
          <p:nvPr>
            <p:ph idx="1" type="body"/>
          </p:nvPr>
        </p:nvSpPr>
        <p:spPr>
          <a:xfrm>
            <a:off x="685800" y="20574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Theorem 6a (absorption) can be proved by: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           x +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y =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+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y     (identity)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                      =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(1 + y)      (distributivity)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                      =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(y + 1)      (commutativity)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                      =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             (Theorem 2a)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                      = x                 (identity)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BBEAEA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By duality, theorem 6b: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                        x</a:t>
            </a:r>
            <a:r>
              <a:rPr b="1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(x+y) = 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BBEAEA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Try prove this by algebraic manipulation.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BBEAEA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Operator Precedence</a:t>
            </a:r>
            <a:endParaRPr/>
          </a:p>
        </p:txBody>
      </p:sp>
      <p:sp>
        <p:nvSpPr>
          <p:cNvPr id="365" name="Google Shape;365;p31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Parenthesis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  <p:sp>
        <p:nvSpPr>
          <p:cNvPr id="366" name="Google Shape;366;p31"/>
          <p:cNvSpPr/>
          <p:nvPr/>
        </p:nvSpPr>
        <p:spPr>
          <a:xfrm>
            <a:off x="3962400" y="1752600"/>
            <a:ext cx="914400" cy="2819400"/>
          </a:xfrm>
          <a:prstGeom prst="downArrow">
            <a:avLst>
              <a:gd fmla="val 18097" name="adj1"/>
              <a:gd fmla="val 50000" name="adj2"/>
            </a:avLst>
          </a:prstGeom>
          <a:gradFill>
            <a:gsLst>
              <a:gs pos="0">
                <a:srgbClr val="C00000"/>
              </a:gs>
              <a:gs pos="50000">
                <a:srgbClr val="FF0000"/>
              </a:gs>
              <a:gs pos="100000">
                <a:srgbClr val="FFFF0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5029200" y="1752600"/>
            <a:ext cx="16002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Highest</a:t>
            </a:r>
            <a:endParaRPr/>
          </a:p>
        </p:txBody>
      </p:sp>
      <p:sp>
        <p:nvSpPr>
          <p:cNvPr id="368" name="Google Shape;368;p31"/>
          <p:cNvSpPr txBox="1"/>
          <p:nvPr/>
        </p:nvSpPr>
        <p:spPr>
          <a:xfrm>
            <a:off x="5029200" y="3924300"/>
            <a:ext cx="16002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Lowest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Ven Diagram</a:t>
            </a:r>
            <a:endParaRPr/>
          </a:p>
        </p:txBody>
      </p:sp>
      <p:sp>
        <p:nvSpPr>
          <p:cNvPr id="374" name="Google Shape;374;p32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sng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ven diagram for boolean algebra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3556000"/>
            <a:ext cx="4495800" cy="250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Boolean Functions (Solve ?)</a:t>
            </a:r>
            <a:endParaRPr/>
          </a:p>
        </p:txBody>
      </p:sp>
      <p:sp>
        <p:nvSpPr>
          <p:cNvPr id="381" name="Google Shape;381;p33"/>
          <p:cNvSpPr txBox="1"/>
          <p:nvPr>
            <p:ph idx="1" type="body"/>
          </p:nvPr>
        </p:nvSpPr>
        <p:spPr>
          <a:xfrm>
            <a:off x="609600" y="1676400"/>
            <a:ext cx="4800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F1= xyz'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F2= x + y'z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F3=(x'y'z)+(x'yz)+(xy')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     F4=xy'+x'z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33"/>
          <p:cNvGraphicFramePr/>
          <p:nvPr/>
        </p:nvGraphicFramePr>
        <p:xfrm>
          <a:off x="5105400" y="1524000"/>
          <a:ext cx="3735387" cy="3200400"/>
        </p:xfrm>
        <a:graphic>
          <a:graphicData uri="http://schemas.openxmlformats.org/presentationml/2006/ole">
            <mc:AlternateContent>
              <mc:Choice Requires="v">
                <p:oleObj r:id="rId4" imgH="3200400" imgW="3735387" progId="Word.Document.8" spid="_x0000_s1">
                  <p:embed/>
                </p:oleObj>
              </mc:Choice>
              <mc:Fallback>
                <p:oleObj r:id="rId5" imgH="3200400" imgW="3735387" progId="Word.Document.8">
                  <p:embed/>
                  <p:pic>
                    <p:nvPicPr>
                      <p:cNvPr id="382" name="Google Shape;382;p33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105400" y="1524000"/>
                        <a:ext cx="3735387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" name="Google Shape;383;p33"/>
          <p:cNvSpPr txBox="1"/>
          <p:nvPr/>
        </p:nvSpPr>
        <p:spPr>
          <a:xfrm>
            <a:off x="914400" y="4724400"/>
            <a:ext cx="74676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From the truth table, F3=F4.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Can you also prove by algebraic manipulation that F3=F4?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4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F3=(x'y'z)+(x'yz)+(xy')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= x’y’z+x’yz+xy’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=x’z(y’+y)+xy’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=x’z(1)+xy’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=x’z+xy’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=F4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/>
          <p:nvPr>
            <p:ph type="title"/>
          </p:nvPr>
        </p:nvSpPr>
        <p:spPr>
          <a:xfrm>
            <a:off x="541337" y="6794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Try it yourself</a:t>
            </a:r>
            <a:endParaRPr/>
          </a:p>
        </p:txBody>
      </p:sp>
      <p:sp>
        <p:nvSpPr>
          <p:cNvPr id="395" name="Google Shape;395;p35"/>
          <p:cNvSpPr txBox="1"/>
          <p:nvPr>
            <p:ph idx="1" type="body"/>
          </p:nvPr>
        </p:nvSpPr>
        <p:spPr>
          <a:xfrm>
            <a:off x="685800" y="1752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a)Simplify to minimum literals: xy+xy’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b)Reduce to 4 literals(variables) : BC+AC’+AB+BCD</a:t>
            </a:r>
            <a:endParaRPr/>
          </a:p>
        </p:txBody>
      </p:sp>
      <p:pic>
        <p:nvPicPr>
          <p:cNvPr id="396" name="Google Shape;396;p3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23" y="3429000"/>
            <a:ext cx="7879200" cy="3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402" name="Google Shape;402;p36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A) xy+xy’=x(y+y’)=x(1)=x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B)BC+AC’+AB+BCD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=BC(1+D)+AC’+AB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=BC(1)+AC’+AB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=BC+AB+AC’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=B(C+A)+AC’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Try it yourself: simplify the following equations</a:t>
            </a:r>
            <a:endParaRPr/>
          </a:p>
        </p:txBody>
      </p:sp>
      <p:sp>
        <p:nvSpPr>
          <p:cNvPr id="408" name="Google Shape;408;p37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1. x+x’y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BEAEA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2. x(x’+y)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BEAEA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3. x’y’z+x’yz+xy’</a:t>
            </a:r>
            <a:endParaRPr/>
          </a:p>
          <a:p>
            <a:pPr indent="-114300" lvl="0" marL="342900" marR="0" rtl="0" algn="l">
              <a:spcBef>
                <a:spcPts val="720"/>
              </a:spcBef>
              <a:spcAft>
                <a:spcPts val="0"/>
              </a:spcAft>
              <a:buClr>
                <a:srgbClr val="BBEAEA"/>
              </a:buClr>
              <a:buSzPts val="3600"/>
              <a:buFont typeface="Arial"/>
              <a:buNone/>
            </a:pPr>
            <a:r>
              <a:t/>
            </a:r>
            <a:endParaRPr b="0" i="0" sz="36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7" y="3581400"/>
            <a:ext cx="78962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415" name="Google Shape;415;p3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1. x+x’y=(x+x’).(x+y)=1.(x+y)=x+y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BEAEA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2. x(x’+y)=xx’+xy=0+xy=xy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BBEAEA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3. x’y’z+x’yz+xy’ = x’z(y’+y)+xy’=x’z+xy’</a:t>
            </a:r>
            <a:endParaRPr/>
          </a:p>
        </p:txBody>
      </p:sp>
      <p:sp>
        <p:nvSpPr>
          <p:cNvPr id="416" name="Google Shape;416;p38"/>
          <p:cNvSpPr/>
          <p:nvPr/>
        </p:nvSpPr>
        <p:spPr>
          <a:xfrm>
            <a:off x="762000" y="4495800"/>
            <a:ext cx="7620000" cy="1905000"/>
          </a:xfrm>
          <a:custGeom>
            <a:rect b="b" l="l" r="r" t="t"/>
            <a:pathLst>
              <a:path extrusionOk="0" h="43200" w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extrusionOk="0" fill="none" h="43200" w="4320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Now Try Proving Using Truth Table!!!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Complementing a function</a:t>
            </a:r>
            <a:endParaRPr/>
          </a:p>
        </p:txBody>
      </p:sp>
      <p:sp>
        <p:nvSpPr>
          <p:cNvPr id="422" name="Google Shape;422;p39"/>
          <p:cNvSpPr txBox="1"/>
          <p:nvPr>
            <p:ph idx="1" type="body"/>
          </p:nvPr>
        </p:nvSpPr>
        <p:spPr>
          <a:xfrm>
            <a:off x="211137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Take dual of the function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Complement each literals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sng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F1= x’yz’+x’y’z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Dual of the function F1 is (x’+y+z’)(x’+y’+z)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Complement each literal= (x+y’+z)(x+y+z’)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Therefore, F1’= (x+y’+z)(x+y+z’)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9"/>
          <p:cNvSpPr/>
          <p:nvPr/>
        </p:nvSpPr>
        <p:spPr>
          <a:xfrm>
            <a:off x="5562600" y="2667000"/>
            <a:ext cx="3352800" cy="4038600"/>
          </a:xfrm>
          <a:prstGeom prst="irregularSeal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Same as applying De-Morgan’s law on the function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All Logic Gates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914400" y="1638300"/>
            <a:ext cx="77724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XOR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XNOR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NOR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Try it yourself</a:t>
            </a:r>
            <a:endParaRPr/>
          </a:p>
        </p:txBody>
      </p:sp>
      <p:sp>
        <p:nvSpPr>
          <p:cNvPr id="429" name="Google Shape;429;p40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What is the complement of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	F2=x(y’z’+yz)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435" name="Google Shape;435;p41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F2’= (x(y’z’+yz))’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Duality: x+(y’+z’)(y+z)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Complement= x’+(y’+z’)(y+z)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Therefore F2’ =x’+(y+z)(y’+z’)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More Practice:</a:t>
            </a:r>
            <a:endParaRPr/>
          </a:p>
        </p:txBody>
      </p:sp>
      <p:sp>
        <p:nvSpPr>
          <p:cNvPr id="441" name="Google Shape;441;p42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Simplify the following Boolean expression to a minimum number literals: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xy + xy</a:t>
            </a:r>
            <a:r>
              <a:rPr b="0" i="0" lang="en-US" sz="3200" u="none">
                <a:solidFill>
                  <a:srgbClr val="BBEAE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′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(x + y)(x + y</a:t>
            </a:r>
            <a:r>
              <a:rPr b="0" i="0" lang="en-US" sz="3200" u="none">
                <a:solidFill>
                  <a:srgbClr val="BBEAE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′</a:t>
            </a: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xyz + x</a:t>
            </a:r>
            <a:r>
              <a:rPr b="0" i="0" lang="en-US" sz="3200" u="none">
                <a:solidFill>
                  <a:srgbClr val="BBEAE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′</a:t>
            </a: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+ xyz</a:t>
            </a:r>
            <a:r>
              <a:rPr b="0" i="0" lang="en-US" sz="3200" u="none">
                <a:solidFill>
                  <a:srgbClr val="BBEAE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′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(A+B)</a:t>
            </a:r>
            <a:r>
              <a:rPr b="0" i="0" lang="en-US" sz="3200" u="none">
                <a:solidFill>
                  <a:srgbClr val="BBEAE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′</a:t>
            </a: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</a:t>
            </a:r>
            <a:r>
              <a:rPr b="0" i="0" lang="en-US" sz="3200" u="none">
                <a:solidFill>
                  <a:srgbClr val="BBEAE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′</a:t>
            </a: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</a:t>
            </a:r>
            <a:r>
              <a:rPr b="0" i="0" lang="en-US" sz="3200" u="none">
                <a:solidFill>
                  <a:srgbClr val="BBEAE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′</a:t>
            </a:r>
            <a:r>
              <a:rPr b="0" i="0" lang="en-US" sz="3200" u="none">
                <a:solidFill>
                  <a:srgbClr val="BBEA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3200" u="none">
                <a:solidFill>
                  <a:srgbClr val="BBEAE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′</a:t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448" name="Google Shape;448;p43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a) xy + xy′ = x ( y+y′)= x.1 =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b) (x+y)(x+y′) = xx + xy′ + yx+yy′ = x + xy′ + xy + 0 = x (1+ y′ + y) = x.1=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Also (x+y)(x+y′) =x+ yy′ = x + 0 =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c) xyz + x′y + xyz′ = xy(z+z′) + x′y = xy +x′y = y(x+x′)=y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d) (A+B)′(A′+B′)′= (A′B′).(AB) = 0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Practice! Practice! Practice! </a:t>
            </a:r>
            <a:endParaRPr/>
          </a:p>
        </p:txBody>
      </p:sp>
      <p:sp>
        <p:nvSpPr>
          <p:cNvPr id="454" name="Google Shape;454;p44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Find the complement of the following expressions: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a) xy′+x′y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b) (AB′+C)D′+E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c) (x+y′+z)(x′+z′)(x+y)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460" name="Google Shape;460;p45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a) [xy′+x′y]′ = (xy′)′ . (x′y)′ = (x′+y).(x+y′) = xx′ + yy′ + xy+x’y’=xy+x’y’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b) [(AB′+C)D′+E]′ = [(AB′+C)D′]′.E′ = [(AB′+C)′+D] . E′= [(A′+B).C′ +D].E′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= (A′+B+D).(C′+D).E′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c) [(x+y′+z)(x′+z′)(x+y)]′ = (x+y′+z)′+(x′+z′)′+(x+y)′= x′yz′ + xz + x′y′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685800" y="3810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Truth Table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685800" y="1447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840"/>
              <a:buFont typeface="Noto Sans Symbols"/>
              <a:buChar char="▪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Provides a 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listing</a:t>
            </a: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 of every possible combination of inputs and its corresponding outputs.</a:t>
            </a:r>
            <a:endParaRPr/>
          </a:p>
          <a:p>
            <a:pPr indent="-99059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84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059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84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BB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" name="Google Shape;126;p5"/>
          <p:cNvGraphicFramePr/>
          <p:nvPr/>
        </p:nvGraphicFramePr>
        <p:xfrm>
          <a:off x="2324100" y="3390900"/>
          <a:ext cx="4495800" cy="2514600"/>
        </p:xfrm>
        <a:graphic>
          <a:graphicData uri="http://schemas.openxmlformats.org/presentationml/2006/ole">
            <mc:AlternateContent>
              <mc:Choice Requires="v">
                <p:oleObj r:id="rId4" imgH="2514600" imgW="4495800" progId="Word.Document.8" spid="_x0000_s1">
                  <p:embed/>
                </p:oleObj>
              </mc:Choice>
              <mc:Fallback>
                <p:oleObj r:id="rId5" imgH="2514600" imgW="4495800" progId="Word.Document.8">
                  <p:embed/>
                  <p:pic>
                    <p:nvPicPr>
                      <p:cNvPr id="126" name="Google Shape;126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24100" y="3390900"/>
                        <a:ext cx="44958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Most Important logic gates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BEAEA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762000" y="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2-input AND gate</a:t>
            </a:r>
            <a:endParaRPr/>
          </a:p>
        </p:txBody>
      </p:sp>
      <p:graphicFrame>
        <p:nvGraphicFramePr>
          <p:cNvPr id="138" name="Google Shape;138;p7"/>
          <p:cNvGraphicFramePr/>
          <p:nvPr/>
        </p:nvGraphicFramePr>
        <p:xfrm>
          <a:off x="2522537" y="2798762"/>
          <a:ext cx="4251325" cy="3444875"/>
        </p:xfrm>
        <a:graphic>
          <a:graphicData uri="http://schemas.openxmlformats.org/presentationml/2006/ole">
            <mc:AlternateContent>
              <mc:Choice Requires="v">
                <p:oleObj r:id="rId4" imgH="3444875" imgW="4251325" progId="Word.Document.8" spid="_x0000_s1">
                  <p:embed/>
                </p:oleObj>
              </mc:Choice>
              <mc:Fallback>
                <p:oleObj r:id="rId5" imgH="3444875" imgW="4251325" progId="Word.Document.8">
                  <p:embed/>
                  <p:pic>
                    <p:nvPicPr>
                      <p:cNvPr id="138" name="Google Shape;138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22537" y="2798762"/>
                        <a:ext cx="4251325" cy="344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9" name="Google Shape;13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33687" y="1066800"/>
            <a:ext cx="34766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/>
          <p:nvPr/>
        </p:nvSpPr>
        <p:spPr>
          <a:xfrm>
            <a:off x="990600" y="5529262"/>
            <a:ext cx="7162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Output will be 1 only when both inputs are 1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7696200" y="3595687"/>
            <a:ext cx="13033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= 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0 = off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762000" y="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2-input OR gate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1008062" y="5638800"/>
            <a:ext cx="71199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Output will be 1 when at least one input is 1</a:t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7696200" y="3595687"/>
            <a:ext cx="13033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= 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0 = off</a:t>
            </a:r>
            <a:endParaRPr/>
          </a:p>
        </p:txBody>
      </p:sp>
      <p:graphicFrame>
        <p:nvGraphicFramePr>
          <p:cNvPr id="149" name="Google Shape;149;p8"/>
          <p:cNvGraphicFramePr/>
          <p:nvPr/>
        </p:nvGraphicFramePr>
        <p:xfrm>
          <a:off x="2830512" y="2727325"/>
          <a:ext cx="3475037" cy="3200400"/>
        </p:xfrm>
        <a:graphic>
          <a:graphicData uri="http://schemas.openxmlformats.org/presentationml/2006/ole">
            <mc:AlternateContent>
              <mc:Choice Requires="v">
                <p:oleObj r:id="rId4" imgH="3200400" imgW="3475037" progId="Word.Document.8" spid="_x0000_s1">
                  <p:embed/>
                </p:oleObj>
              </mc:Choice>
              <mc:Fallback>
                <p:oleObj r:id="rId5" imgH="3200400" imgW="3475037" progId="Word.Document.8">
                  <p:embed/>
                  <p:pic>
                    <p:nvPicPr>
                      <p:cNvPr id="149" name="Google Shape;149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30512" y="2727325"/>
                        <a:ext cx="3475037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" name="Google Shape;150;p8"/>
          <p:cNvGrpSpPr/>
          <p:nvPr/>
        </p:nvGrpSpPr>
        <p:grpSpPr>
          <a:xfrm>
            <a:off x="3105150" y="1219200"/>
            <a:ext cx="3200400" cy="838200"/>
            <a:chOff x="1584" y="1536"/>
            <a:chExt cx="1584" cy="412"/>
          </a:xfrm>
        </p:grpSpPr>
        <p:cxnSp>
          <p:nvCxnSpPr>
            <p:cNvPr id="151" name="Google Shape;151;p8"/>
            <p:cNvCxnSpPr/>
            <p:nvPr/>
          </p:nvCxnSpPr>
          <p:spPr>
            <a:xfrm>
              <a:off x="1824" y="1632"/>
              <a:ext cx="288" cy="0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" name="Google Shape;152;p8"/>
            <p:cNvCxnSpPr/>
            <p:nvPr/>
          </p:nvCxnSpPr>
          <p:spPr>
            <a:xfrm>
              <a:off x="1824" y="1872"/>
              <a:ext cx="288" cy="0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" name="Google Shape;153;p8"/>
            <p:cNvCxnSpPr/>
            <p:nvPr/>
          </p:nvCxnSpPr>
          <p:spPr>
            <a:xfrm>
              <a:off x="2489" y="1742"/>
              <a:ext cx="288" cy="0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4" name="Google Shape;154;p8"/>
            <p:cNvSpPr txBox="1"/>
            <p:nvPr/>
          </p:nvSpPr>
          <p:spPr>
            <a:xfrm>
              <a:off x="1584" y="1536"/>
              <a:ext cx="192" cy="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55" name="Google Shape;155;p8"/>
            <p:cNvSpPr txBox="1"/>
            <p:nvPr/>
          </p:nvSpPr>
          <p:spPr>
            <a:xfrm>
              <a:off x="2784" y="1632"/>
              <a:ext cx="38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A+B</a:t>
              </a:r>
              <a:endParaRPr/>
            </a:p>
          </p:txBody>
        </p:sp>
        <p:grpSp>
          <p:nvGrpSpPr>
            <p:cNvPr id="156" name="Google Shape;156;p8"/>
            <p:cNvGrpSpPr/>
            <p:nvPr/>
          </p:nvGrpSpPr>
          <p:grpSpPr>
            <a:xfrm>
              <a:off x="2099" y="1602"/>
              <a:ext cx="384" cy="302"/>
              <a:chOff x="6768" y="11808"/>
              <a:chExt cx="1008" cy="792"/>
            </a:xfrm>
          </p:grpSpPr>
          <p:sp>
            <p:nvSpPr>
              <p:cNvPr id="157" name="Google Shape;157;p8"/>
              <p:cNvSpPr/>
              <p:nvPr/>
            </p:nvSpPr>
            <p:spPr>
              <a:xfrm>
                <a:off x="6768" y="11808"/>
                <a:ext cx="144" cy="79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25400">
                <a:solidFill>
                  <a:srgbClr val="33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8" name="Google Shape;158;p8"/>
              <p:cNvCxnSpPr/>
              <p:nvPr/>
            </p:nvCxnSpPr>
            <p:spPr>
              <a:xfrm>
                <a:off x="6768" y="11808"/>
                <a:ext cx="36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8"/>
              <p:cNvCxnSpPr/>
              <p:nvPr/>
            </p:nvCxnSpPr>
            <p:spPr>
              <a:xfrm>
                <a:off x="6768" y="12600"/>
                <a:ext cx="36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33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0" name="Google Shape;160;p8"/>
              <p:cNvSpPr/>
              <p:nvPr/>
            </p:nvSpPr>
            <p:spPr>
              <a:xfrm>
                <a:off x="7128" y="1180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25400">
                <a:solidFill>
                  <a:srgbClr val="33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 flipH="1" rot="10800000">
                <a:off x="7128" y="1216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25400">
                <a:solidFill>
                  <a:srgbClr val="33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NOT gate (Inverter)</a:t>
            </a:r>
            <a:endParaRPr/>
          </a:p>
        </p:txBody>
      </p:sp>
      <p:graphicFrame>
        <p:nvGraphicFramePr>
          <p:cNvPr id="167" name="Google Shape;167;p9"/>
          <p:cNvGraphicFramePr/>
          <p:nvPr/>
        </p:nvGraphicFramePr>
        <p:xfrm>
          <a:off x="3581400" y="3498850"/>
          <a:ext cx="1503362" cy="1771650"/>
        </p:xfrm>
        <a:graphic>
          <a:graphicData uri="http://schemas.openxmlformats.org/presentationml/2006/ole">
            <mc:AlternateContent>
              <mc:Choice Requires="v">
                <p:oleObj r:id="rId4" imgH="1771650" imgW="1503362" progId="Word.Document.8" spid="_x0000_s1">
                  <p:embed/>
                </p:oleObj>
              </mc:Choice>
              <mc:Fallback>
                <p:oleObj r:id="rId5" imgH="1771650" imgW="1503362" progId="Word.Document.8">
                  <p:embed/>
                  <p:pic>
                    <p:nvPicPr>
                      <p:cNvPr id="167" name="Google Shape;167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581400" y="3498850"/>
                        <a:ext cx="1503362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" name="Google Shape;168;p9"/>
          <p:cNvGrpSpPr/>
          <p:nvPr/>
        </p:nvGrpSpPr>
        <p:grpSpPr>
          <a:xfrm>
            <a:off x="2133600" y="2209006"/>
            <a:ext cx="1981200" cy="457200"/>
            <a:chOff x="1255" y="1392"/>
            <a:chExt cx="1248" cy="288"/>
          </a:xfrm>
        </p:grpSpPr>
        <p:grpSp>
          <p:nvGrpSpPr>
            <p:cNvPr id="169" name="Google Shape;169;p9"/>
            <p:cNvGrpSpPr/>
            <p:nvPr/>
          </p:nvGrpSpPr>
          <p:grpSpPr>
            <a:xfrm>
              <a:off x="1728" y="1392"/>
              <a:ext cx="308" cy="288"/>
              <a:chOff x="2160" y="1584"/>
              <a:chExt cx="308" cy="288"/>
            </a:xfrm>
          </p:grpSpPr>
          <p:sp>
            <p:nvSpPr>
              <p:cNvPr id="170" name="Google Shape;170;p9"/>
              <p:cNvSpPr/>
              <p:nvPr/>
            </p:nvSpPr>
            <p:spPr>
              <a:xfrm rot="-5400000">
                <a:off x="2126" y="1617"/>
                <a:ext cx="288" cy="221"/>
              </a:xfrm>
              <a:prstGeom prst="flowChartMerge">
                <a:avLst/>
              </a:prstGeom>
              <a:noFill/>
              <a:ln cap="flat" cmpd="sng" w="25400">
                <a:solidFill>
                  <a:srgbClr val="33CC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2388" y="1688"/>
                <a:ext cx="80" cy="68"/>
              </a:xfrm>
              <a:prstGeom prst="ellipse">
                <a:avLst/>
              </a:prstGeom>
              <a:noFill/>
              <a:ln cap="flat" cmpd="sng" w="25400">
                <a:solidFill>
                  <a:srgbClr val="33CC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2" name="Google Shape;172;p9"/>
            <p:cNvCxnSpPr/>
            <p:nvPr/>
          </p:nvCxnSpPr>
          <p:spPr>
            <a:xfrm>
              <a:off x="1454" y="1536"/>
              <a:ext cx="264" cy="2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3" name="Google Shape;173;p9"/>
            <p:cNvSpPr txBox="1"/>
            <p:nvPr/>
          </p:nvSpPr>
          <p:spPr>
            <a:xfrm>
              <a:off x="1255" y="1440"/>
              <a:ext cx="19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74" name="Google Shape;174;p9"/>
            <p:cNvSpPr txBox="1"/>
            <p:nvPr/>
          </p:nvSpPr>
          <p:spPr>
            <a:xfrm>
              <a:off x="2263" y="1440"/>
              <a:ext cx="2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A'</a:t>
              </a:r>
              <a:endParaRPr/>
            </a:p>
          </p:txBody>
        </p:sp>
        <p:cxnSp>
          <p:nvCxnSpPr>
            <p:cNvPr id="175" name="Google Shape;175;p9"/>
            <p:cNvCxnSpPr/>
            <p:nvPr/>
          </p:nvCxnSpPr>
          <p:spPr>
            <a:xfrm>
              <a:off x="2051" y="1536"/>
              <a:ext cx="226" cy="0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76" name="Google Shape;176;p9"/>
          <p:cNvGrpSpPr/>
          <p:nvPr/>
        </p:nvGrpSpPr>
        <p:grpSpPr>
          <a:xfrm>
            <a:off x="5181600" y="2209006"/>
            <a:ext cx="2025650" cy="457200"/>
            <a:chOff x="2770" y="1392"/>
            <a:chExt cx="1276" cy="288"/>
          </a:xfrm>
        </p:grpSpPr>
        <p:grpSp>
          <p:nvGrpSpPr>
            <p:cNvPr id="177" name="Google Shape;177;p9"/>
            <p:cNvGrpSpPr/>
            <p:nvPr/>
          </p:nvGrpSpPr>
          <p:grpSpPr>
            <a:xfrm>
              <a:off x="3258" y="1392"/>
              <a:ext cx="316" cy="288"/>
              <a:chOff x="3258" y="1392"/>
              <a:chExt cx="316" cy="288"/>
            </a:xfrm>
          </p:grpSpPr>
          <p:sp>
            <p:nvSpPr>
              <p:cNvPr id="178" name="Google Shape;178;p9"/>
              <p:cNvSpPr/>
              <p:nvPr/>
            </p:nvSpPr>
            <p:spPr>
              <a:xfrm rot="-5400000">
                <a:off x="3319" y="1425"/>
                <a:ext cx="288" cy="221"/>
              </a:xfrm>
              <a:prstGeom prst="flowChartMerge">
                <a:avLst/>
              </a:prstGeom>
              <a:noFill/>
              <a:ln cap="flat" cmpd="sng" w="25400">
                <a:solidFill>
                  <a:srgbClr val="33CC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3258" y="1507"/>
                <a:ext cx="80" cy="68"/>
              </a:xfrm>
              <a:prstGeom prst="ellipse">
                <a:avLst/>
              </a:prstGeom>
              <a:noFill/>
              <a:ln cap="flat" cmpd="sng" w="25400">
                <a:solidFill>
                  <a:srgbClr val="33CC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>
                  <a:solidFill>
                    <a:srgbClr val="BBEAE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0" name="Google Shape;180;p9"/>
            <p:cNvCxnSpPr/>
            <p:nvPr/>
          </p:nvCxnSpPr>
          <p:spPr>
            <a:xfrm>
              <a:off x="2976" y="1536"/>
              <a:ext cx="264" cy="2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1" name="Google Shape;181;p9"/>
            <p:cNvSpPr txBox="1"/>
            <p:nvPr/>
          </p:nvSpPr>
          <p:spPr>
            <a:xfrm>
              <a:off x="2770" y="1440"/>
              <a:ext cx="19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82" name="Google Shape;182;p9"/>
            <p:cNvSpPr txBox="1"/>
            <p:nvPr/>
          </p:nvSpPr>
          <p:spPr>
            <a:xfrm>
              <a:off x="3806" y="1440"/>
              <a:ext cx="2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A'</a:t>
              </a:r>
              <a:endParaRPr/>
            </a:p>
          </p:txBody>
        </p:sp>
        <p:cxnSp>
          <p:nvCxnSpPr>
            <p:cNvPr id="183" name="Google Shape;183;p9"/>
            <p:cNvCxnSpPr/>
            <p:nvPr/>
          </p:nvCxnSpPr>
          <p:spPr>
            <a:xfrm>
              <a:off x="3587" y="1536"/>
              <a:ext cx="226" cy="0"/>
            </a:xfrm>
            <a:prstGeom prst="straightConnector1">
              <a:avLst/>
            </a:prstGeom>
            <a:noFill/>
            <a:ln cap="sq" cmpd="sng" w="19050">
              <a:solidFill>
                <a:srgbClr val="33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84" name="Google Shape;184;p9"/>
          <p:cNvSpPr txBox="1"/>
          <p:nvPr/>
        </p:nvSpPr>
        <p:spPr>
          <a:xfrm>
            <a:off x="1233487" y="5561012"/>
            <a:ext cx="61991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Output will be the inverse of the input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7696200" y="3595687"/>
            <a:ext cx="13033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1 = 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EAEA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BBEAEA"/>
                </a:solidFill>
                <a:latin typeface="Arial"/>
                <a:ea typeface="Arial"/>
                <a:cs typeface="Arial"/>
                <a:sym typeface="Arial"/>
              </a:rPr>
              <a:t>0 = off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eave">
  <a:themeElements>
    <a:clrScheme name="Weave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Weave">
  <a:themeElements>
    <a:clrScheme name="Weave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khadija rasul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