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22" r:id="rId13"/>
    <p:sldId id="267" r:id="rId14"/>
    <p:sldId id="268" r:id="rId15"/>
    <p:sldId id="269" r:id="rId16"/>
    <p:sldId id="270" r:id="rId17"/>
    <p:sldId id="325" r:id="rId18"/>
    <p:sldId id="326" r:id="rId19"/>
    <p:sldId id="271" r:id="rId20"/>
    <p:sldId id="310" r:id="rId21"/>
    <p:sldId id="311" r:id="rId22"/>
    <p:sldId id="32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27" r:id="rId31"/>
    <p:sldId id="319" r:id="rId32"/>
    <p:sldId id="320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23" r:id="rId53"/>
    <p:sldId id="324" r:id="rId54"/>
    <p:sldId id="304" r:id="rId55"/>
    <p:sldId id="305" r:id="rId56"/>
    <p:sldId id="306" r:id="rId57"/>
    <p:sldId id="307" r:id="rId58"/>
    <p:sldId id="308" r:id="rId59"/>
    <p:sldId id="309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6004F-779C-49A9-8358-DE059CD8EBC7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1F876-FCB5-4440-97B2-FF49CB674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0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6B0DAE-C3C8-4E32-8705-3F6F1019251C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7680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4175" y="685800"/>
            <a:ext cx="6091238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26" tIns="46013" rIns="92026" bIns="4601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5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26" tIns="46013" rIns="92026" bIns="46013" anchor="b"/>
          <a:lstStyle>
            <a:lvl1pPr defTabSz="920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14D86E6B-229F-4A1D-8964-26FC432DB216}" type="slidenum">
              <a:rPr lang="en-US" sz="1200">
                <a:cs typeface="Arial" panose="020B0604020202020204" pitchFamily="34" charset="0"/>
              </a:rPr>
              <a:pPr algn="r"/>
              <a:t>37</a:t>
            </a:fld>
            <a:endParaRPr 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9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1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194376C-A186-4F15-A912-E51C0854E1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7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7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6B8-3C70-4AF4-BD5E-10EB1592ED4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4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CB6B8-3C70-4AF4-BD5E-10EB1592ED40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96A9B-B7AE-41CB-9A60-B840041C1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4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Microsoft_Word_97_-_2003_Document5.doc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8lhlAX2JMk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MSI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9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981200" y="131764"/>
            <a:ext cx="7772400" cy="782637"/>
          </a:xfrm>
        </p:spPr>
        <p:txBody>
          <a:bodyPr/>
          <a:lstStyle/>
          <a:p>
            <a:pPr eaLnBrk="1" hangingPunct="1"/>
            <a:r>
              <a:rPr lang="en-US" smtClean="0"/>
              <a:t>Application of Decoder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4343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Example 2: BCD to Decimal decoder: 4 input-10 output . We can use don’t cares for simplification.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</p:txBody>
      </p:sp>
      <p:pic>
        <p:nvPicPr>
          <p:cNvPr id="2765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265239"/>
            <a:ext cx="413385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5105400" y="1981201"/>
            <a:ext cx="914400" cy="257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29200" y="3962400"/>
            <a:ext cx="990600" cy="58578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765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3124201"/>
            <a:ext cx="3810000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005888" y="3962400"/>
            <a:ext cx="381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36050" y="5675314"/>
            <a:ext cx="381000" cy="420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77200" y="5181600"/>
            <a:ext cx="838200" cy="8382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GB" sz="3600" b="1"/>
              <a:t>Demultiplexer</a:t>
            </a:r>
            <a:endParaRPr lang="en-GB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772400" cy="1828800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GB" sz="2400" dirty="0"/>
              <a:t>Given an input line and a set of selection lines, the </a:t>
            </a:r>
            <a:r>
              <a:rPr lang="en-GB" sz="2400" dirty="0" err="1"/>
              <a:t>demultiplexer</a:t>
            </a:r>
            <a:r>
              <a:rPr lang="en-GB" sz="2400" dirty="0"/>
              <a:t> will direct data from input to a </a:t>
            </a:r>
            <a:r>
              <a:rPr lang="en-GB" sz="2400" dirty="0">
                <a:solidFill>
                  <a:srgbClr val="FF0000"/>
                </a:solidFill>
              </a:rPr>
              <a:t>selected output line.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z="2400" dirty="0"/>
              <a:t>An example of a 1-to-4 </a:t>
            </a:r>
            <a:r>
              <a:rPr lang="en-GB" sz="2400" dirty="0" err="1"/>
              <a:t>demultiplexer</a:t>
            </a:r>
            <a:r>
              <a:rPr lang="en-GB" sz="2400" dirty="0"/>
              <a:t>: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7315201" y="3581400"/>
          <a:ext cx="286702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Document" r:id="rId3" imgW="2881884" imgH="1610868" progId="Word.Document.8">
                  <p:embed/>
                </p:oleObj>
              </mc:Choice>
              <mc:Fallback>
                <p:oleObj name="Document" r:id="rId3" imgW="2881884" imgH="1610868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3581400"/>
                        <a:ext cx="2867025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2971800" y="3200400"/>
            <a:ext cx="4495800" cy="2774950"/>
            <a:chOff x="912" y="2016"/>
            <a:chExt cx="2832" cy="1748"/>
          </a:xfrm>
        </p:grpSpPr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1872" y="2688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demux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1392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2400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2400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 flipV="1">
              <a:off x="2064" y="307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>
              <a:off x="2400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2400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912" y="2688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Data D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9710" name="Text Box 14"/>
            <p:cNvSpPr txBox="1">
              <a:spLocks noChangeArrowheads="1"/>
            </p:cNvSpPr>
            <p:nvPr/>
          </p:nvSpPr>
          <p:spPr bwMode="auto">
            <a:xfrm>
              <a:off x="2832" y="2016"/>
              <a:ext cx="6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Outputs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9711" name="AutoShape 15"/>
            <p:cNvSpPr>
              <a:spLocks noChangeArrowheads="1"/>
            </p:cNvSpPr>
            <p:nvPr/>
          </p:nvSpPr>
          <p:spPr bwMode="auto">
            <a:xfrm rot="16200000" flipH="1">
              <a:off x="1536" y="2400"/>
              <a:ext cx="960" cy="76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 flipV="1">
              <a:off x="1824" y="2928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1728" y="3552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select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9714" name="Text Box 18"/>
            <p:cNvSpPr txBox="1">
              <a:spLocks noChangeArrowheads="1"/>
            </p:cNvSpPr>
            <p:nvPr/>
          </p:nvSpPr>
          <p:spPr bwMode="auto">
            <a:xfrm>
              <a:off x="1728" y="3312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  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2688" y="2304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Y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r>
                <a:rPr lang="en-GB" sz="1600">
                  <a:latin typeface="Arial" panose="020B0604020202020204" pitchFamily="34" charset="0"/>
                </a:rPr>
                <a:t> = D.S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'.S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r>
                <a:rPr lang="en-GB" sz="1600">
                  <a:latin typeface="Arial" panose="020B0604020202020204" pitchFamily="34" charset="0"/>
                </a:rPr>
                <a:t>'</a:t>
              </a:r>
            </a:p>
          </p:txBody>
        </p:sp>
        <p:sp>
          <p:nvSpPr>
            <p:cNvPr id="29716" name="Text Box 20"/>
            <p:cNvSpPr txBox="1">
              <a:spLocks noChangeArrowheads="1"/>
            </p:cNvSpPr>
            <p:nvPr/>
          </p:nvSpPr>
          <p:spPr bwMode="auto">
            <a:xfrm>
              <a:off x="2688" y="2544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Y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 = D.S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'.S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2688" y="2784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Y</a:t>
              </a:r>
              <a:r>
                <a:rPr lang="en-GB" sz="1600" baseline="-25000">
                  <a:latin typeface="Arial" panose="020B0604020202020204" pitchFamily="34" charset="0"/>
                </a:rPr>
                <a:t>2</a:t>
              </a:r>
              <a:r>
                <a:rPr lang="en-GB" sz="1600">
                  <a:latin typeface="Arial" panose="020B0604020202020204" pitchFamily="34" charset="0"/>
                </a:rPr>
                <a:t> = D.S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.S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r>
                <a:rPr lang="en-GB" sz="1600">
                  <a:latin typeface="Arial" panose="020B0604020202020204" pitchFamily="34" charset="0"/>
                </a:rPr>
                <a:t>'</a:t>
              </a:r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2688" y="3024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Y</a:t>
              </a:r>
              <a:r>
                <a:rPr lang="en-GB" sz="1600" baseline="-25000">
                  <a:latin typeface="Arial" panose="020B0604020202020204" pitchFamily="34" charset="0"/>
                </a:rPr>
                <a:t>3</a:t>
              </a:r>
              <a:r>
                <a:rPr lang="en-GB" sz="1600">
                  <a:latin typeface="Arial" panose="020B0604020202020204" pitchFamily="34" charset="0"/>
                </a:rPr>
                <a:t> = D.S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.S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16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3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31100" y="464694"/>
            <a:ext cx="7966830" cy="5697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Demultiplexer</a:t>
            </a:r>
          </a:p>
        </p:txBody>
      </p:sp>
      <p:sp>
        <p:nvSpPr>
          <p:cNvPr id="30723" name="Content Placeholder 6"/>
          <p:cNvSpPr>
            <a:spLocks noGrp="1"/>
          </p:cNvSpPr>
          <p:nvPr>
            <p:ph idx="1"/>
          </p:nvPr>
        </p:nvSpPr>
        <p:spPr>
          <a:xfrm>
            <a:off x="2100263" y="806450"/>
            <a:ext cx="7772400" cy="4114800"/>
          </a:xfrm>
        </p:spPr>
        <p:txBody>
          <a:bodyPr/>
          <a:lstStyle/>
          <a:p>
            <a:pPr eaLnBrk="1" hangingPunct="1"/>
            <a:r>
              <a:rPr lang="en-GB" dirty="0" smtClean="0"/>
              <a:t>The </a:t>
            </a:r>
            <a:r>
              <a:rPr lang="en-GB" dirty="0" err="1" smtClean="0"/>
              <a:t>demultiplexer</a:t>
            </a:r>
            <a:r>
              <a:rPr lang="en-GB" dirty="0" smtClean="0"/>
              <a:t> is actually identical to a decoder with enable.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decoder with an enable</a:t>
            </a:r>
            <a:r>
              <a:rPr lang="en-US" dirty="0" smtClean="0"/>
              <a:t> input can function as a </a:t>
            </a:r>
            <a:r>
              <a:rPr lang="en-US" dirty="0" err="1" smtClean="0"/>
              <a:t>demultiplexer</a:t>
            </a:r>
            <a:r>
              <a:rPr lang="en-US" dirty="0" smtClean="0"/>
              <a:t> (or </a:t>
            </a:r>
            <a:r>
              <a:rPr lang="en-US" dirty="0" err="1" smtClean="0"/>
              <a:t>demux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Decoder + enable= </a:t>
            </a:r>
            <a:r>
              <a:rPr lang="en-US" dirty="0" err="1" smtClean="0"/>
              <a:t>demultiplexer</a:t>
            </a:r>
            <a:endParaRPr lang="en-US" dirty="0" smtClean="0"/>
          </a:p>
          <a:p>
            <a:pPr eaLnBrk="1" hangingPunct="1"/>
            <a:r>
              <a:rPr lang="en-US" dirty="0" smtClean="0"/>
              <a:t>The selection of a specific output line is controlled by the bit values of ‘n’-selection lines.</a:t>
            </a: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2006600" y="4452938"/>
            <a:ext cx="8026400" cy="2165350"/>
            <a:chOff x="355600" y="2635250"/>
            <a:chExt cx="8026400" cy="2165350"/>
          </a:xfrm>
        </p:grpSpPr>
        <p:grpSp>
          <p:nvGrpSpPr>
            <p:cNvPr id="30725" name="Group 5"/>
            <p:cNvGrpSpPr>
              <a:grpSpLocks/>
            </p:cNvGrpSpPr>
            <p:nvPr/>
          </p:nvGrpSpPr>
          <p:grpSpPr bwMode="auto">
            <a:xfrm>
              <a:off x="4267200" y="2635250"/>
              <a:ext cx="4114800" cy="2165350"/>
              <a:chOff x="1824" y="1872"/>
              <a:chExt cx="2592" cy="1364"/>
            </a:xfrm>
          </p:grpSpPr>
          <p:sp>
            <p:nvSpPr>
              <p:cNvPr id="30740" name="Text Box 6"/>
              <p:cNvSpPr txBox="1">
                <a:spLocks noChangeArrowheads="1"/>
              </p:cNvSpPr>
              <p:nvPr/>
            </p:nvSpPr>
            <p:spPr bwMode="auto">
              <a:xfrm>
                <a:off x="2400" y="2016"/>
                <a:ext cx="624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2x4 Decoder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741" name="Line 7"/>
              <p:cNvSpPr>
                <a:spLocks noChangeShapeType="1"/>
              </p:cNvSpPr>
              <p:nvPr/>
            </p:nvSpPr>
            <p:spPr bwMode="auto">
              <a:xfrm>
                <a:off x="2064" y="225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2" name="Line 8"/>
              <p:cNvSpPr>
                <a:spLocks noChangeShapeType="1"/>
              </p:cNvSpPr>
              <p:nvPr/>
            </p:nvSpPr>
            <p:spPr bwMode="auto">
              <a:xfrm>
                <a:off x="3072" y="244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3" name="Line 9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4" name="Line 10"/>
              <p:cNvSpPr>
                <a:spLocks noChangeShapeType="1"/>
              </p:cNvSpPr>
              <p:nvPr/>
            </p:nvSpPr>
            <p:spPr bwMode="auto">
              <a:xfrm flipV="1">
                <a:off x="2688" y="2784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5" name="Line 11"/>
              <p:cNvSpPr>
                <a:spLocks noChangeShapeType="1"/>
              </p:cNvSpPr>
              <p:nvPr/>
            </p:nvSpPr>
            <p:spPr bwMode="auto">
              <a:xfrm>
                <a:off x="3072" y="220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6" name="Line 12"/>
              <p:cNvSpPr>
                <a:spLocks noChangeShapeType="1"/>
              </p:cNvSpPr>
              <p:nvPr/>
            </p:nvSpPr>
            <p:spPr bwMode="auto">
              <a:xfrm>
                <a:off x="3072" y="26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7" name="Text Box 13"/>
              <p:cNvSpPr txBox="1">
                <a:spLocks noChangeArrowheads="1"/>
              </p:cNvSpPr>
              <p:nvPr/>
            </p:nvSpPr>
            <p:spPr bwMode="auto">
              <a:xfrm>
                <a:off x="2577" y="302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D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748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112"/>
                <a:ext cx="288" cy="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S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749" name="Text Box 15"/>
              <p:cNvSpPr txBox="1">
                <a:spLocks noChangeArrowheads="1"/>
              </p:cNvSpPr>
              <p:nvPr/>
            </p:nvSpPr>
            <p:spPr bwMode="auto">
              <a:xfrm>
                <a:off x="3360" y="1872"/>
                <a:ext cx="10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Y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r>
                  <a:rPr lang="en-GB" sz="1600">
                    <a:latin typeface="Arial" panose="020B0604020202020204" pitchFamily="34" charset="0"/>
                  </a:rPr>
                  <a:t> = D.S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r>
                  <a:rPr lang="en-GB" sz="1600">
                    <a:latin typeface="Arial" panose="020B0604020202020204" pitchFamily="34" charset="0"/>
                  </a:rPr>
                  <a:t>'.S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r>
                  <a:rPr lang="en-GB" sz="1600">
                    <a:latin typeface="Arial" panose="020B0604020202020204" pitchFamily="34" charset="0"/>
                  </a:rPr>
                  <a:t>'</a:t>
                </a:r>
              </a:p>
            </p:txBody>
          </p:sp>
          <p:sp>
            <p:nvSpPr>
              <p:cNvPr id="30750" name="Text Box 16"/>
              <p:cNvSpPr txBox="1">
                <a:spLocks noChangeArrowheads="1"/>
              </p:cNvSpPr>
              <p:nvPr/>
            </p:nvSpPr>
            <p:spPr bwMode="auto">
              <a:xfrm>
                <a:off x="3360" y="2112"/>
                <a:ext cx="10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Y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r>
                  <a:rPr lang="en-GB" sz="1600">
                    <a:latin typeface="Arial" panose="020B0604020202020204" pitchFamily="34" charset="0"/>
                  </a:rPr>
                  <a:t> = D.S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r>
                  <a:rPr lang="en-GB" sz="1600">
                    <a:latin typeface="Arial" panose="020B0604020202020204" pitchFamily="34" charset="0"/>
                  </a:rPr>
                  <a:t>'.S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0751" name="Text Box 17"/>
              <p:cNvSpPr txBox="1">
                <a:spLocks noChangeArrowheads="1"/>
              </p:cNvSpPr>
              <p:nvPr/>
            </p:nvSpPr>
            <p:spPr bwMode="auto">
              <a:xfrm>
                <a:off x="3360" y="2352"/>
                <a:ext cx="10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Y</a:t>
                </a:r>
                <a:r>
                  <a:rPr lang="en-GB" sz="1600" baseline="-25000">
                    <a:latin typeface="Arial" panose="020B0604020202020204" pitchFamily="34" charset="0"/>
                  </a:rPr>
                  <a:t>2</a:t>
                </a:r>
                <a:r>
                  <a:rPr lang="en-GB" sz="1600">
                    <a:latin typeface="Arial" panose="020B0604020202020204" pitchFamily="34" charset="0"/>
                  </a:rPr>
                  <a:t> = D.S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r>
                  <a:rPr lang="en-GB" sz="1600">
                    <a:latin typeface="Arial" panose="020B0604020202020204" pitchFamily="34" charset="0"/>
                  </a:rPr>
                  <a:t>.S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r>
                  <a:rPr lang="en-GB" sz="1600">
                    <a:latin typeface="Arial" panose="020B0604020202020204" pitchFamily="34" charset="0"/>
                  </a:rPr>
                  <a:t>'</a:t>
                </a:r>
              </a:p>
            </p:txBody>
          </p:sp>
          <p:sp>
            <p:nvSpPr>
              <p:cNvPr id="30752" name="Text Box 18"/>
              <p:cNvSpPr txBox="1">
                <a:spLocks noChangeArrowheads="1"/>
              </p:cNvSpPr>
              <p:nvPr/>
            </p:nvSpPr>
            <p:spPr bwMode="auto">
              <a:xfrm>
                <a:off x="3360" y="2592"/>
                <a:ext cx="10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Y</a:t>
                </a:r>
                <a:r>
                  <a:rPr lang="en-GB" sz="1600" baseline="-25000">
                    <a:latin typeface="Arial" panose="020B0604020202020204" pitchFamily="34" charset="0"/>
                  </a:rPr>
                  <a:t>3</a:t>
                </a:r>
                <a:r>
                  <a:rPr lang="en-GB" sz="1600">
                    <a:latin typeface="Arial" panose="020B0604020202020204" pitchFamily="34" charset="0"/>
                  </a:rPr>
                  <a:t> = D.S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r>
                  <a:rPr lang="en-GB" sz="1600">
                    <a:latin typeface="Arial" panose="020B0604020202020204" pitchFamily="34" charset="0"/>
                  </a:rPr>
                  <a:t>.S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0753" name="Rectangle 19"/>
              <p:cNvSpPr>
                <a:spLocks noChangeArrowheads="1"/>
              </p:cNvSpPr>
              <p:nvPr/>
            </p:nvSpPr>
            <p:spPr bwMode="auto">
              <a:xfrm>
                <a:off x="2304" y="1872"/>
                <a:ext cx="768" cy="9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0754" name="Line 20"/>
              <p:cNvSpPr>
                <a:spLocks noChangeShapeType="1"/>
              </p:cNvSpPr>
              <p:nvPr/>
            </p:nvSpPr>
            <p:spPr bwMode="auto">
              <a:xfrm>
                <a:off x="2064" y="244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5" name="Text Box 21"/>
              <p:cNvSpPr txBox="1">
                <a:spLocks noChangeArrowheads="1"/>
              </p:cNvSpPr>
              <p:nvPr/>
            </p:nvSpPr>
            <p:spPr bwMode="auto">
              <a:xfrm>
                <a:off x="2563" y="259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E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0726" name="Group 39"/>
            <p:cNvGrpSpPr>
              <a:grpSpLocks/>
            </p:cNvGrpSpPr>
            <p:nvPr/>
          </p:nvGrpSpPr>
          <p:grpSpPr bwMode="auto">
            <a:xfrm>
              <a:off x="355600" y="3055938"/>
              <a:ext cx="3048000" cy="1327150"/>
              <a:chOff x="3744" y="816"/>
              <a:chExt cx="1920" cy="836"/>
            </a:xfrm>
          </p:grpSpPr>
          <p:sp>
            <p:nvSpPr>
              <p:cNvPr id="30728" name="Text Box 40"/>
              <p:cNvSpPr txBox="1">
                <a:spLocks noChangeArrowheads="1"/>
              </p:cNvSpPr>
              <p:nvPr/>
            </p:nvSpPr>
            <p:spPr bwMode="auto">
              <a:xfrm>
                <a:off x="4436" y="982"/>
                <a:ext cx="5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demux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729" name="Line 41"/>
              <p:cNvSpPr>
                <a:spLocks noChangeShapeType="1"/>
              </p:cNvSpPr>
              <p:nvPr/>
            </p:nvSpPr>
            <p:spPr bwMode="auto">
              <a:xfrm>
                <a:off x="4080" y="110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0" name="Line 42"/>
              <p:cNvSpPr>
                <a:spLocks noChangeShapeType="1"/>
              </p:cNvSpPr>
              <p:nvPr/>
            </p:nvSpPr>
            <p:spPr bwMode="auto">
              <a:xfrm>
                <a:off x="4896" y="100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1" name="Line 43"/>
              <p:cNvSpPr>
                <a:spLocks noChangeShapeType="1"/>
              </p:cNvSpPr>
              <p:nvPr/>
            </p:nvSpPr>
            <p:spPr bwMode="auto">
              <a:xfrm>
                <a:off x="4896" y="86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2" name="Line 44"/>
              <p:cNvSpPr>
                <a:spLocks noChangeShapeType="1"/>
              </p:cNvSpPr>
              <p:nvPr/>
            </p:nvSpPr>
            <p:spPr bwMode="auto">
              <a:xfrm flipV="1">
                <a:off x="4704" y="129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3" name="Line 45"/>
              <p:cNvSpPr>
                <a:spLocks noChangeShapeType="1"/>
              </p:cNvSpPr>
              <p:nvPr/>
            </p:nvSpPr>
            <p:spPr bwMode="auto">
              <a:xfrm>
                <a:off x="4896" y="115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4" name="Line 46"/>
              <p:cNvSpPr>
                <a:spLocks noChangeShapeType="1"/>
              </p:cNvSpPr>
              <p:nvPr/>
            </p:nvSpPr>
            <p:spPr bwMode="auto">
              <a:xfrm>
                <a:off x="4896" y="129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5" name="Text Box 47"/>
              <p:cNvSpPr txBox="1">
                <a:spLocks noChangeArrowheads="1"/>
              </p:cNvSpPr>
              <p:nvPr/>
            </p:nvSpPr>
            <p:spPr bwMode="auto">
              <a:xfrm>
                <a:off x="3744" y="973"/>
                <a:ext cx="4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data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736" name="Text Box 48"/>
              <p:cNvSpPr txBox="1">
                <a:spLocks noChangeArrowheads="1"/>
              </p:cNvSpPr>
              <p:nvPr/>
            </p:nvSpPr>
            <p:spPr bwMode="auto">
              <a:xfrm>
                <a:off x="5184" y="960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output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737" name="AutoShape 49"/>
              <p:cNvSpPr>
                <a:spLocks noChangeArrowheads="1"/>
              </p:cNvSpPr>
              <p:nvPr/>
            </p:nvSpPr>
            <p:spPr bwMode="auto">
              <a:xfrm rot="16200000" flipH="1">
                <a:off x="4344" y="840"/>
                <a:ext cx="576" cy="52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0738" name="Line 50"/>
              <p:cNvSpPr>
                <a:spLocks noChangeShapeType="1"/>
              </p:cNvSpPr>
              <p:nvPr/>
            </p:nvSpPr>
            <p:spPr bwMode="auto">
              <a:xfrm flipV="1">
                <a:off x="4560" y="1200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9" name="Text Box 5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select</a:t>
                </a:r>
                <a:endParaRPr lang="en-GB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Right Arrow 6"/>
            <p:cNvSpPr/>
            <p:nvPr/>
          </p:nvSpPr>
          <p:spPr>
            <a:xfrm>
              <a:off x="3595688" y="3397250"/>
              <a:ext cx="549275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35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09800" y="6248400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73E3E763-040E-47D7-87BD-BA978814BA82}" type="slidenum">
              <a:rPr lang="en-US" sz="1400"/>
              <a:pPr algn="l"/>
              <a:t>14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82813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000" b="1"/>
              <a:t>2-to-4-Line Decoder  with Enable input</a:t>
            </a:r>
            <a:br>
              <a:rPr lang="en-US" sz="2000" b="1"/>
            </a:br>
            <a:r>
              <a:rPr lang="en-US" sz="2000" b="1" i="1"/>
              <a:t>Note: its constructed with NAND and Not gate </a:t>
            </a:r>
            <a:endParaRPr lang="en-US" i="1" smtClean="0"/>
          </a:p>
        </p:txBody>
      </p:sp>
      <p:pic>
        <p:nvPicPr>
          <p:cNvPr id="31748" name="Picture 4" descr="AACFLPC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371600"/>
            <a:ext cx="8610600" cy="5105400"/>
          </a:xfrm>
        </p:spPr>
      </p:pic>
      <p:sp>
        <p:nvSpPr>
          <p:cNvPr id="2" name="Rectangle 1"/>
          <p:cNvSpPr/>
          <p:nvPr/>
        </p:nvSpPr>
        <p:spPr>
          <a:xfrm>
            <a:off x="7467600" y="4648200"/>
            <a:ext cx="2971800" cy="990600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b="1" dirty="0">
                <a:solidFill>
                  <a:srgbClr val="990000"/>
                </a:solidFill>
              </a:rPr>
              <a:t>If enable ( E) is 0, circuit works as decoder. </a:t>
            </a:r>
          </a:p>
        </p:txBody>
      </p:sp>
      <p:sp>
        <p:nvSpPr>
          <p:cNvPr id="3" name="Oval 2"/>
          <p:cNvSpPr/>
          <p:nvPr/>
        </p:nvSpPr>
        <p:spPr>
          <a:xfrm>
            <a:off x="7315200" y="2819400"/>
            <a:ext cx="1371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Elbow Connector 4"/>
          <p:cNvCxnSpPr>
            <a:stCxn id="3" idx="2"/>
          </p:cNvCxnSpPr>
          <p:nvPr/>
        </p:nvCxnSpPr>
        <p:spPr>
          <a:xfrm rot="10800000" flipH="1" flipV="1">
            <a:off x="7315200" y="2933700"/>
            <a:ext cx="152400" cy="2324100"/>
          </a:xfrm>
          <a:prstGeom prst="bentConnector4">
            <a:avLst>
              <a:gd name="adj1" fmla="val -150000"/>
              <a:gd name="adj2" fmla="val 10061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 rot="19133888">
            <a:off x="1449388" y="685800"/>
            <a:ext cx="2438401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Note: Known as Active Low type decoder</a:t>
            </a:r>
          </a:p>
        </p:txBody>
      </p:sp>
      <p:sp>
        <p:nvSpPr>
          <p:cNvPr id="10" name="Oval 9"/>
          <p:cNvSpPr/>
          <p:nvPr/>
        </p:nvSpPr>
        <p:spPr>
          <a:xfrm rot="2181412">
            <a:off x="8545514" y="3449639"/>
            <a:ext cx="2022475" cy="27463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V="1">
            <a:off x="9039226" y="1371601"/>
            <a:ext cx="714375" cy="171291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915400" y="696914"/>
            <a:ext cx="1524000" cy="7318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At a time only 1 output is low</a:t>
            </a:r>
          </a:p>
        </p:txBody>
      </p:sp>
    </p:spTree>
    <p:extLst>
      <p:ext uri="{BB962C8B-B14F-4D97-AF65-F5344CB8AC3E}">
        <p14:creationId xmlns:p14="http://schemas.microsoft.com/office/powerpoint/2010/main" val="3552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09800" y="6248400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14E98189-EFAB-4290-AF45-641F05F26636}" type="slidenum">
              <a:rPr lang="en-US" sz="1400"/>
              <a:pPr algn="l"/>
              <a:t>15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4-line-to-16 line Decoder constructed with two 3-line-to-8 line decoders with enables</a:t>
            </a:r>
            <a:endParaRPr lang="en-US" smtClean="0"/>
          </a:p>
        </p:txBody>
      </p:sp>
      <p:pic>
        <p:nvPicPr>
          <p:cNvPr id="32772" name="Picture 4" descr="AACFLPD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1828800"/>
            <a:ext cx="7162800" cy="4586288"/>
          </a:xfrm>
        </p:spPr>
      </p:pic>
    </p:spTree>
    <p:extLst>
      <p:ext uri="{BB962C8B-B14F-4D97-AF65-F5344CB8AC3E}">
        <p14:creationId xmlns:p14="http://schemas.microsoft.com/office/powerpoint/2010/main" val="36797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09800" y="6248400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33244796-DFC2-43E6-80F3-24EB1D4F6F5A}" type="slidenum">
              <a:rPr lang="en-US" sz="1400"/>
              <a:pPr algn="l"/>
              <a:t>16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4-line-to-16 line Decoder constructed with two 3-line-to-8 line decoders with enables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610600" cy="4953000"/>
          </a:xfrm>
        </p:spPr>
        <p:txBody>
          <a:bodyPr/>
          <a:lstStyle/>
          <a:p>
            <a:pPr eaLnBrk="1" hangingPunct="1"/>
            <a:r>
              <a:rPr lang="en-US" smtClean="0"/>
              <a:t>When w=0, the top decoder is enabled and the other is disabled. The bottom decoder outputs are all 0’s , and the top eight outputs generate min-terms 0000 to 0111.</a:t>
            </a:r>
          </a:p>
          <a:p>
            <a:pPr eaLnBrk="1" hangingPunct="1"/>
            <a:r>
              <a:rPr lang="en-US" smtClean="0"/>
              <a:t>When w=1, the enable conditions are reversed. The bottom decoder outputs generate min-terms 1000 to 1111, while the outputs of the top decoder are all 0’s.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247775"/>
            <a:ext cx="11620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8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09800" y="6248400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14E98189-EFAB-4290-AF45-641F05F26636}" type="slidenum">
              <a:rPr lang="en-US" sz="1400"/>
              <a:pPr algn="l"/>
              <a:t>17</a:t>
            </a:fld>
            <a:endParaRPr lang="en-US" sz="140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5307" y="514736"/>
            <a:ext cx="9813701" cy="13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)=∑(0,1,3,5,12,13)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above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using 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3:8 Decoder(s).      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2:4 Decoder(s).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https://docs.google.com/a/bracu.ac.bd/drawings/d/sV7i5t_qjBkq3bOwZZ81YmQ/image?w=576&amp;h=2&amp;rev=1&amp;ac=1&amp;parent=1HhHUwkNvdgZSdZDYXBcIUGiJp5pCfPXDxAIiZaz6cJY"/>
          <p:cNvSpPr>
            <a:spLocks noChangeAspect="1" noChangeArrowheads="1"/>
          </p:cNvSpPr>
          <p:nvPr/>
        </p:nvSpPr>
        <p:spPr bwMode="auto">
          <a:xfrm>
            <a:off x="1814513" y="-373063"/>
            <a:ext cx="5486400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97" y="1874152"/>
            <a:ext cx="8860664" cy="437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09800" y="6248400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14E98189-EFAB-4290-AF45-641F05F26636}" type="slidenum">
              <a:rPr lang="en-US" sz="1400"/>
              <a:pPr algn="l"/>
              <a:t>18</a:t>
            </a:fld>
            <a:endParaRPr lang="en-US" sz="140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5307" y="514736"/>
            <a:ext cx="9813701" cy="13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)=∑(0,1,3,5,12,13)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above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using 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3:8 Decoder(s).      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2:4 Decoder(s).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https://docs.google.com/a/bracu.ac.bd/drawings/d/sV7i5t_qjBkq3bOwZZ81YmQ/image?w=576&amp;h=2&amp;rev=1&amp;ac=1&amp;parent=1HhHUwkNvdgZSdZDYXBcIUGiJp5pCfPXDxAIiZaz6cJY"/>
          <p:cNvSpPr>
            <a:spLocks noChangeAspect="1" noChangeArrowheads="1"/>
          </p:cNvSpPr>
          <p:nvPr/>
        </p:nvSpPr>
        <p:spPr bwMode="auto">
          <a:xfrm>
            <a:off x="1814513" y="-373063"/>
            <a:ext cx="5486400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168761"/>
            <a:ext cx="5182983" cy="52615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67369" y="2691535"/>
            <a:ext cx="376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have to connect D0,D1,D3,D5,D12 &amp; D13 with OR Gate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9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BCD to 7 segment display using a 4x16 line decoder</a:t>
            </a:r>
          </a:p>
        </p:txBody>
      </p:sp>
    </p:spTree>
    <p:extLst>
      <p:ext uri="{BB962C8B-B14F-4D97-AF65-F5344CB8AC3E}">
        <p14:creationId xmlns:p14="http://schemas.microsoft.com/office/powerpoint/2010/main" val="343408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65279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/>
              <a:t>Useful MSI circuits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467600" cy="2362200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US" sz="2400"/>
              <a:t>Four common and useful MSI circuits are:</a:t>
            </a:r>
          </a:p>
          <a:p>
            <a:pPr lvl="1" eaLnBrk="1" hangingPunct="1">
              <a:spcBef>
                <a:spcPct val="10000"/>
              </a:spcBef>
              <a:buSzPct val="90000"/>
              <a:buFont typeface="Wingdings" panose="05000000000000000000" pitchFamily="2" charset="2"/>
              <a:buChar char="v"/>
            </a:pPr>
            <a:r>
              <a:rPr lang="en-US" sz="2000"/>
              <a:t>Decoder</a:t>
            </a:r>
          </a:p>
          <a:p>
            <a:pPr lvl="1" eaLnBrk="1" hangingPunct="1">
              <a:spcBef>
                <a:spcPct val="10000"/>
              </a:spcBef>
              <a:buSzPct val="90000"/>
              <a:buFont typeface="Wingdings" panose="05000000000000000000" pitchFamily="2" charset="2"/>
              <a:buChar char="v"/>
            </a:pPr>
            <a:r>
              <a:rPr lang="en-US" sz="2000"/>
              <a:t>Demultiplexer</a:t>
            </a:r>
          </a:p>
          <a:p>
            <a:pPr lvl="1" eaLnBrk="1" hangingPunct="1">
              <a:spcBef>
                <a:spcPct val="10000"/>
              </a:spcBef>
              <a:buSzPct val="90000"/>
              <a:buFont typeface="Wingdings" panose="05000000000000000000" pitchFamily="2" charset="2"/>
              <a:buChar char="v"/>
            </a:pPr>
            <a:r>
              <a:rPr lang="en-US" sz="2000"/>
              <a:t>Encoder</a:t>
            </a:r>
          </a:p>
          <a:p>
            <a:pPr lvl="1" eaLnBrk="1" hangingPunct="1">
              <a:spcBef>
                <a:spcPct val="10000"/>
              </a:spcBef>
              <a:buSzPct val="90000"/>
              <a:buFont typeface="Wingdings" panose="05000000000000000000" pitchFamily="2" charset="2"/>
              <a:buChar char="v"/>
            </a:pPr>
            <a:r>
              <a:rPr lang="en-US" sz="2000"/>
              <a:t>Multiplexer</a:t>
            </a:r>
          </a:p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US" sz="2400"/>
              <a:t>Block-level outlines of MSI circuits: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3505200" y="3581400"/>
            <a:ext cx="3124200" cy="1066800"/>
            <a:chOff x="3696" y="816"/>
            <a:chExt cx="1968" cy="672"/>
          </a:xfrm>
        </p:grpSpPr>
        <p:sp>
          <p:nvSpPr>
            <p:cNvPr id="19498" name="Rectangle 5"/>
            <p:cNvSpPr>
              <a:spLocks noChangeArrowheads="1"/>
            </p:cNvSpPr>
            <p:nvPr/>
          </p:nvSpPr>
          <p:spPr bwMode="auto">
            <a:xfrm>
              <a:off x="4368" y="816"/>
              <a:ext cx="576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99" name="Text Box 6"/>
            <p:cNvSpPr txBox="1">
              <a:spLocks noChangeArrowheads="1"/>
            </p:cNvSpPr>
            <p:nvPr/>
          </p:nvSpPr>
          <p:spPr bwMode="auto">
            <a:xfrm>
              <a:off x="4368" y="960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decoder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500" name="Line 7"/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Line 8"/>
            <p:cNvSpPr>
              <a:spLocks noChangeShapeType="1"/>
            </p:cNvSpPr>
            <p:nvPr/>
          </p:nvSpPr>
          <p:spPr bwMode="auto">
            <a:xfrm>
              <a:off x="4944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Line 9"/>
            <p:cNvSpPr>
              <a:spLocks noChangeShapeType="1"/>
            </p:cNvSpPr>
            <p:nvPr/>
          </p:nvSpPr>
          <p:spPr bwMode="auto">
            <a:xfrm>
              <a:off x="4944" y="9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Line 10"/>
            <p:cNvSpPr>
              <a:spLocks noChangeShapeType="1"/>
            </p:cNvSpPr>
            <p:nvPr/>
          </p:nvSpPr>
          <p:spPr bwMode="auto">
            <a:xfrm>
              <a:off x="4080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Line 11"/>
            <p:cNvSpPr>
              <a:spLocks noChangeShapeType="1"/>
            </p:cNvSpPr>
            <p:nvPr/>
          </p:nvSpPr>
          <p:spPr bwMode="auto">
            <a:xfrm>
              <a:off x="4944" y="124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Line 12"/>
            <p:cNvSpPr>
              <a:spLocks noChangeShapeType="1"/>
            </p:cNvSpPr>
            <p:nvPr/>
          </p:nvSpPr>
          <p:spPr bwMode="auto">
            <a:xfrm>
              <a:off x="4944" y="13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Text Box 13"/>
            <p:cNvSpPr txBox="1">
              <a:spLocks noChangeArrowheads="1"/>
            </p:cNvSpPr>
            <p:nvPr/>
          </p:nvSpPr>
          <p:spPr bwMode="auto">
            <a:xfrm>
              <a:off x="3696" y="10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code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507" name="Text Box 14"/>
            <p:cNvSpPr txBox="1">
              <a:spLocks noChangeArrowheads="1"/>
            </p:cNvSpPr>
            <p:nvPr/>
          </p:nvSpPr>
          <p:spPr bwMode="auto">
            <a:xfrm>
              <a:off x="5232" y="10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entity</a:t>
              </a:r>
              <a:endParaRPr lang="en-GB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9461" name="Group 15"/>
          <p:cNvGrpSpPr>
            <a:grpSpLocks/>
          </p:cNvGrpSpPr>
          <p:nvPr/>
        </p:nvGrpSpPr>
        <p:grpSpPr bwMode="auto">
          <a:xfrm>
            <a:off x="6781800" y="3505200"/>
            <a:ext cx="3200400" cy="1066800"/>
            <a:chOff x="3648" y="816"/>
            <a:chExt cx="2016" cy="672"/>
          </a:xfrm>
        </p:grpSpPr>
        <p:sp>
          <p:nvSpPr>
            <p:cNvPr id="19488" name="Rectangle 16"/>
            <p:cNvSpPr>
              <a:spLocks noChangeArrowheads="1"/>
            </p:cNvSpPr>
            <p:nvPr/>
          </p:nvSpPr>
          <p:spPr bwMode="auto">
            <a:xfrm>
              <a:off x="4368" y="816"/>
              <a:ext cx="576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89" name="Text Box 17"/>
            <p:cNvSpPr txBox="1">
              <a:spLocks noChangeArrowheads="1"/>
            </p:cNvSpPr>
            <p:nvPr/>
          </p:nvSpPr>
          <p:spPr bwMode="auto">
            <a:xfrm>
              <a:off x="4368" y="960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encoder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90" name="Line 18"/>
            <p:cNvSpPr>
              <a:spLocks noChangeShapeType="1"/>
            </p:cNvSpPr>
            <p:nvPr/>
          </p:nvSpPr>
          <p:spPr bwMode="auto">
            <a:xfrm>
              <a:off x="4944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19"/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2" name="Line 20"/>
            <p:cNvSpPr>
              <a:spLocks noChangeShapeType="1"/>
            </p:cNvSpPr>
            <p:nvPr/>
          </p:nvSpPr>
          <p:spPr bwMode="auto">
            <a:xfrm>
              <a:off x="4080" y="9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Line 21"/>
            <p:cNvSpPr>
              <a:spLocks noChangeShapeType="1"/>
            </p:cNvSpPr>
            <p:nvPr/>
          </p:nvSpPr>
          <p:spPr bwMode="auto">
            <a:xfrm>
              <a:off x="4944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Line 22"/>
            <p:cNvSpPr>
              <a:spLocks noChangeShapeType="1"/>
            </p:cNvSpPr>
            <p:nvPr/>
          </p:nvSpPr>
          <p:spPr bwMode="auto">
            <a:xfrm>
              <a:off x="4080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23"/>
            <p:cNvSpPr>
              <a:spLocks noChangeShapeType="1"/>
            </p:cNvSpPr>
            <p:nvPr/>
          </p:nvSpPr>
          <p:spPr bwMode="auto">
            <a:xfrm>
              <a:off x="4080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Text Box 24"/>
            <p:cNvSpPr txBox="1">
              <a:spLocks noChangeArrowheads="1"/>
            </p:cNvSpPr>
            <p:nvPr/>
          </p:nvSpPr>
          <p:spPr bwMode="auto">
            <a:xfrm>
              <a:off x="5232" y="10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code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97" name="Text Box 25"/>
            <p:cNvSpPr txBox="1">
              <a:spLocks noChangeArrowheads="1"/>
            </p:cNvSpPr>
            <p:nvPr/>
          </p:nvSpPr>
          <p:spPr bwMode="auto">
            <a:xfrm>
              <a:off x="3648" y="10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entity</a:t>
              </a:r>
              <a:endParaRPr lang="en-GB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9462" name="Group 26"/>
          <p:cNvGrpSpPr>
            <a:grpSpLocks/>
          </p:cNvGrpSpPr>
          <p:nvPr/>
        </p:nvGrpSpPr>
        <p:grpSpPr bwMode="auto">
          <a:xfrm>
            <a:off x="3581400" y="4953000"/>
            <a:ext cx="3124200" cy="1327150"/>
            <a:chOff x="3648" y="816"/>
            <a:chExt cx="1968" cy="836"/>
          </a:xfrm>
        </p:grpSpPr>
        <p:sp>
          <p:nvSpPr>
            <p:cNvPr id="19476" name="Text Box 27"/>
            <p:cNvSpPr txBox="1">
              <a:spLocks noChangeArrowheads="1"/>
            </p:cNvSpPr>
            <p:nvPr/>
          </p:nvSpPr>
          <p:spPr bwMode="auto">
            <a:xfrm>
              <a:off x="4368" y="96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mux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77" name="Line 28"/>
            <p:cNvSpPr>
              <a:spLocks noChangeShapeType="1"/>
            </p:cNvSpPr>
            <p:nvPr/>
          </p:nvSpPr>
          <p:spPr bwMode="auto">
            <a:xfrm>
              <a:off x="4896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29"/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30"/>
            <p:cNvSpPr>
              <a:spLocks noChangeShapeType="1"/>
            </p:cNvSpPr>
            <p:nvPr/>
          </p:nvSpPr>
          <p:spPr bwMode="auto">
            <a:xfrm>
              <a:off x="4080" y="9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Line 31"/>
            <p:cNvSpPr>
              <a:spLocks noChangeShapeType="1"/>
            </p:cNvSpPr>
            <p:nvPr/>
          </p:nvSpPr>
          <p:spPr bwMode="auto">
            <a:xfrm flipV="1">
              <a:off x="4560" y="12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Line 32"/>
            <p:cNvSpPr>
              <a:spLocks noChangeShapeType="1"/>
            </p:cNvSpPr>
            <p:nvPr/>
          </p:nvSpPr>
          <p:spPr bwMode="auto">
            <a:xfrm>
              <a:off x="4080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33"/>
            <p:cNvSpPr>
              <a:spLocks noChangeShapeType="1"/>
            </p:cNvSpPr>
            <p:nvPr/>
          </p:nvSpPr>
          <p:spPr bwMode="auto">
            <a:xfrm>
              <a:off x="4080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Text Box 34"/>
            <p:cNvSpPr txBox="1">
              <a:spLocks noChangeArrowheads="1"/>
            </p:cNvSpPr>
            <p:nvPr/>
          </p:nvSpPr>
          <p:spPr bwMode="auto">
            <a:xfrm>
              <a:off x="5184" y="1008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data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84" name="Text Box 35"/>
            <p:cNvSpPr txBox="1">
              <a:spLocks noChangeArrowheads="1"/>
            </p:cNvSpPr>
            <p:nvPr/>
          </p:nvSpPr>
          <p:spPr bwMode="auto">
            <a:xfrm>
              <a:off x="3648" y="10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input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85" name="AutoShape 36"/>
            <p:cNvSpPr>
              <a:spLocks noChangeArrowheads="1"/>
            </p:cNvSpPr>
            <p:nvPr/>
          </p:nvSpPr>
          <p:spPr bwMode="auto">
            <a:xfrm rot="5400000">
              <a:off x="4344" y="840"/>
              <a:ext cx="576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86" name="Line 37"/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Text Box 38"/>
            <p:cNvSpPr txBox="1">
              <a:spLocks noChangeArrowheads="1"/>
            </p:cNvSpPr>
            <p:nvPr/>
          </p:nvSpPr>
          <p:spPr bwMode="auto">
            <a:xfrm>
              <a:off x="4416" y="144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select</a:t>
              </a:r>
              <a:endParaRPr lang="en-GB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9463" name="Group 39"/>
          <p:cNvGrpSpPr>
            <a:grpSpLocks/>
          </p:cNvGrpSpPr>
          <p:nvPr/>
        </p:nvGrpSpPr>
        <p:grpSpPr bwMode="auto">
          <a:xfrm>
            <a:off x="6934200" y="4953000"/>
            <a:ext cx="3048000" cy="1327150"/>
            <a:chOff x="3744" y="816"/>
            <a:chExt cx="1920" cy="836"/>
          </a:xfrm>
        </p:grpSpPr>
        <p:sp>
          <p:nvSpPr>
            <p:cNvPr id="19464" name="Text Box 40"/>
            <p:cNvSpPr txBox="1">
              <a:spLocks noChangeArrowheads="1"/>
            </p:cNvSpPr>
            <p:nvPr/>
          </p:nvSpPr>
          <p:spPr bwMode="auto">
            <a:xfrm>
              <a:off x="4436" y="982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demux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65" name="Line 41"/>
            <p:cNvSpPr>
              <a:spLocks noChangeShapeType="1"/>
            </p:cNvSpPr>
            <p:nvPr/>
          </p:nvSpPr>
          <p:spPr bwMode="auto">
            <a:xfrm>
              <a:off x="4080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Line 42"/>
            <p:cNvSpPr>
              <a:spLocks noChangeShapeType="1"/>
            </p:cNvSpPr>
            <p:nvPr/>
          </p:nvSpPr>
          <p:spPr bwMode="auto">
            <a:xfrm>
              <a:off x="4896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Line 43"/>
            <p:cNvSpPr>
              <a:spLocks noChangeShapeType="1"/>
            </p:cNvSpPr>
            <p:nvPr/>
          </p:nvSpPr>
          <p:spPr bwMode="auto">
            <a:xfrm>
              <a:off x="4896" y="86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44"/>
            <p:cNvSpPr>
              <a:spLocks noChangeShapeType="1"/>
            </p:cNvSpPr>
            <p:nvPr/>
          </p:nvSpPr>
          <p:spPr bwMode="auto">
            <a:xfrm flipV="1">
              <a:off x="4704" y="12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Line 45"/>
            <p:cNvSpPr>
              <a:spLocks noChangeShapeType="1"/>
            </p:cNvSpPr>
            <p:nvPr/>
          </p:nvSpPr>
          <p:spPr bwMode="auto">
            <a:xfrm>
              <a:off x="4896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46"/>
            <p:cNvSpPr>
              <a:spLocks noChangeShapeType="1"/>
            </p:cNvSpPr>
            <p:nvPr/>
          </p:nvSpPr>
          <p:spPr bwMode="auto">
            <a:xfrm>
              <a:off x="4896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Text Box 47"/>
            <p:cNvSpPr txBox="1">
              <a:spLocks noChangeArrowheads="1"/>
            </p:cNvSpPr>
            <p:nvPr/>
          </p:nvSpPr>
          <p:spPr bwMode="auto">
            <a:xfrm>
              <a:off x="3744" y="973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data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72" name="Text Box 48"/>
            <p:cNvSpPr txBox="1">
              <a:spLocks noChangeArrowheads="1"/>
            </p:cNvSpPr>
            <p:nvPr/>
          </p:nvSpPr>
          <p:spPr bwMode="auto">
            <a:xfrm>
              <a:off x="5184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output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19473" name="AutoShape 49"/>
            <p:cNvSpPr>
              <a:spLocks noChangeArrowheads="1"/>
            </p:cNvSpPr>
            <p:nvPr/>
          </p:nvSpPr>
          <p:spPr bwMode="auto">
            <a:xfrm rot="16200000" flipH="1">
              <a:off x="4344" y="840"/>
              <a:ext cx="576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74" name="Line 50"/>
            <p:cNvSpPr>
              <a:spLocks noChangeShapeType="1"/>
            </p:cNvSpPr>
            <p:nvPr/>
          </p:nvSpPr>
          <p:spPr bwMode="auto">
            <a:xfrm flipV="1">
              <a:off x="4560" y="120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Text Box 51"/>
            <p:cNvSpPr txBox="1">
              <a:spLocks noChangeArrowheads="1"/>
            </p:cNvSpPr>
            <p:nvPr/>
          </p:nvSpPr>
          <p:spPr bwMode="auto">
            <a:xfrm>
              <a:off x="4416" y="144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select</a:t>
              </a:r>
              <a:endParaRPr lang="en-GB" sz="20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3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r>
              <a:rPr lang="en-GB" sz="3600" b="1"/>
              <a:t>Multiplexer</a:t>
            </a:r>
            <a:endParaRPr lang="en-GB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772400" cy="2667000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GB" sz="2400" dirty="0"/>
              <a:t>A multiplexer is a device which has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GB" sz="2400" dirty="0"/>
              <a:t>                  (</a:t>
            </a:r>
            <a:r>
              <a:rPr lang="en-GB" sz="2400" dirty="0" err="1"/>
              <a:t>i</a:t>
            </a:r>
            <a:r>
              <a:rPr lang="en-GB" sz="2400" dirty="0"/>
              <a:t>) a number of </a:t>
            </a:r>
            <a:r>
              <a:rPr lang="en-GB" sz="2400" i="1" dirty="0"/>
              <a:t>input</a:t>
            </a:r>
            <a:r>
              <a:rPr lang="en-GB" sz="2400" dirty="0"/>
              <a:t> lines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GB" sz="2400" dirty="0"/>
              <a:t>                  (ii) a number of </a:t>
            </a:r>
            <a:r>
              <a:rPr lang="en-GB" sz="2400" i="1" dirty="0"/>
              <a:t>selection</a:t>
            </a:r>
            <a:r>
              <a:rPr lang="en-GB" sz="2400" dirty="0"/>
              <a:t> lines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GB" sz="2400" dirty="0"/>
              <a:t>                  (iii) one </a:t>
            </a:r>
            <a:r>
              <a:rPr lang="en-GB" sz="2400" i="1" dirty="0"/>
              <a:t>output</a:t>
            </a:r>
            <a:r>
              <a:rPr lang="en-GB" sz="2400" dirty="0"/>
              <a:t> line</a:t>
            </a:r>
          </a:p>
          <a:p>
            <a:pPr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z="2400" dirty="0"/>
              <a:t>A Multiplexer steers one of 2</a:t>
            </a:r>
            <a:r>
              <a:rPr lang="en-GB" sz="2400" i="1" baseline="50000" dirty="0"/>
              <a:t>n</a:t>
            </a:r>
            <a:r>
              <a:rPr lang="en-GB" sz="2400" dirty="0"/>
              <a:t> inputs to a single output line, using </a:t>
            </a:r>
            <a:r>
              <a:rPr lang="en-GB" sz="2400" i="1" dirty="0"/>
              <a:t>n</a:t>
            </a:r>
            <a:r>
              <a:rPr lang="en-GB" sz="2400" dirty="0"/>
              <a:t> selection lines.  Also known as a </a:t>
            </a:r>
            <a:r>
              <a:rPr lang="en-GB" sz="2400" i="1" dirty="0">
                <a:solidFill>
                  <a:srgbClr val="FF0000"/>
                </a:solidFill>
              </a:rPr>
              <a:t>data selector</a:t>
            </a:r>
            <a:r>
              <a:rPr lang="en-GB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096000" y="4038600"/>
            <a:ext cx="1219200" cy="1066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096000" y="4267201"/>
            <a:ext cx="1295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600">
                <a:latin typeface="Arial" panose="020B0604020202020204" pitchFamily="34" charset="0"/>
              </a:rPr>
              <a:t>2</a:t>
            </a:r>
            <a:r>
              <a:rPr lang="en-GB" sz="1600" baseline="30000">
                <a:latin typeface="Arial" panose="020B0604020202020204" pitchFamily="34" charset="0"/>
              </a:rPr>
              <a:t>n</a:t>
            </a:r>
            <a:r>
              <a:rPr lang="en-GB" sz="1600">
                <a:latin typeface="Arial" panose="020B0604020202020204" pitchFamily="34" charset="0"/>
              </a:rPr>
              <a:t>:1</a:t>
            </a:r>
          </a:p>
          <a:p>
            <a:pPr algn="ctr"/>
            <a:r>
              <a:rPr lang="en-GB" sz="1600">
                <a:latin typeface="Arial" panose="020B0604020202020204" pitchFamily="34" charset="0"/>
              </a:rPr>
              <a:t>Multiplexer</a:t>
            </a:r>
            <a:endParaRPr lang="en-GB" sz="2000">
              <a:latin typeface="Arial" panose="020B0604020202020204" pitchFamily="34" charset="0"/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7315200" y="45720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5638800" y="43434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5638800" y="41910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 flipV="1">
            <a:off x="6400800" y="51054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638800" y="44958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5638800" y="49530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7772400" y="44196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800">
                <a:latin typeface="Arial" panose="020B0604020202020204" pitchFamily="34" charset="0"/>
              </a:rPr>
              <a:t>output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4724400" y="44196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800">
                <a:latin typeface="Arial" panose="020B0604020202020204" pitchFamily="34" charset="0"/>
              </a:rPr>
              <a:t>inputs</a:t>
            </a:r>
            <a:endParaRPr lang="en-GB" sz="2000">
              <a:latin typeface="Arial" panose="020B0604020202020204" pitchFamily="34" charset="0"/>
            </a:endParaRP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 flipV="1">
            <a:off x="6553200" y="51054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5715000" y="45720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 b="1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5638800" y="46482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6324600" y="54864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800">
                <a:latin typeface="Arial" panose="020B0604020202020204" pitchFamily="34" charset="0"/>
              </a:rPr>
              <a:t>select</a:t>
            </a:r>
            <a:endParaRPr lang="en-GB" sz="2000">
              <a:latin typeface="Arial" panose="020B0604020202020204" pitchFamily="34" charset="0"/>
            </a:endParaRPr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 flipV="1">
            <a:off x="6705600" y="51054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 flipV="1">
            <a:off x="7162800" y="51054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6781800" y="5181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 b="1">
                <a:latin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089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r>
              <a:rPr lang="en-GB" sz="3600" b="1"/>
              <a:t>Multiplexer</a:t>
            </a:r>
            <a:endParaRPr lang="en-GB" sz="40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371600"/>
            <a:ext cx="7772400" cy="457200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GB" sz="2400"/>
              <a:t>Truth table for a 4-to-1 multiplexer:</a:t>
            </a:r>
            <a:endParaRPr lang="en-GB" smtClean="0"/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7315200" y="3657600"/>
            <a:ext cx="2743200" cy="2393950"/>
            <a:chOff x="3456" y="2304"/>
            <a:chExt cx="1728" cy="1508"/>
          </a:xfrm>
        </p:grpSpPr>
        <p:sp>
          <p:nvSpPr>
            <p:cNvPr id="45088" name="Text Box 5"/>
            <p:cNvSpPr txBox="1">
              <a:spLocks noChangeArrowheads="1"/>
            </p:cNvSpPr>
            <p:nvPr/>
          </p:nvSpPr>
          <p:spPr bwMode="auto">
            <a:xfrm>
              <a:off x="4128" y="2832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mux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89" name="Line 6"/>
            <p:cNvSpPr>
              <a:spLocks noChangeShapeType="1"/>
            </p:cNvSpPr>
            <p:nvPr/>
          </p:nvSpPr>
          <p:spPr bwMode="auto">
            <a:xfrm>
              <a:off x="4752" y="292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0" name="Line 7"/>
            <p:cNvSpPr>
              <a:spLocks noChangeShapeType="1"/>
            </p:cNvSpPr>
            <p:nvPr/>
          </p:nvSpPr>
          <p:spPr bwMode="auto">
            <a:xfrm>
              <a:off x="3792" y="302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1" name="Line 8"/>
            <p:cNvSpPr>
              <a:spLocks noChangeShapeType="1"/>
            </p:cNvSpPr>
            <p:nvPr/>
          </p:nvSpPr>
          <p:spPr bwMode="auto">
            <a:xfrm>
              <a:off x="3792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2" name="Line 9"/>
            <p:cNvSpPr>
              <a:spLocks noChangeShapeType="1"/>
            </p:cNvSpPr>
            <p:nvPr/>
          </p:nvSpPr>
          <p:spPr bwMode="auto">
            <a:xfrm flipV="1">
              <a:off x="4320" y="321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3" name="Line 10"/>
            <p:cNvSpPr>
              <a:spLocks noChangeShapeType="1"/>
            </p:cNvSpPr>
            <p:nvPr/>
          </p:nvSpPr>
          <p:spPr bwMode="auto">
            <a:xfrm>
              <a:off x="3792" y="283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Line 11"/>
            <p:cNvSpPr>
              <a:spLocks noChangeShapeType="1"/>
            </p:cNvSpPr>
            <p:nvPr/>
          </p:nvSpPr>
          <p:spPr bwMode="auto">
            <a:xfrm>
              <a:off x="3792" y="321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5" name="Text Box 12"/>
            <p:cNvSpPr txBox="1">
              <a:spLocks noChangeArrowheads="1"/>
            </p:cNvSpPr>
            <p:nvPr/>
          </p:nvSpPr>
          <p:spPr bwMode="auto">
            <a:xfrm>
              <a:off x="4992" y="2832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Y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96" name="Text Box 13"/>
            <p:cNvSpPr txBox="1">
              <a:spLocks noChangeArrowheads="1"/>
            </p:cNvSpPr>
            <p:nvPr/>
          </p:nvSpPr>
          <p:spPr bwMode="auto">
            <a:xfrm>
              <a:off x="3456" y="2304"/>
              <a:ext cx="6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Inputs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97" name="AutoShape 14"/>
            <p:cNvSpPr>
              <a:spLocks noChangeArrowheads="1"/>
            </p:cNvSpPr>
            <p:nvPr/>
          </p:nvSpPr>
          <p:spPr bwMode="auto">
            <a:xfrm rot="5400000">
              <a:off x="3984" y="2592"/>
              <a:ext cx="864" cy="672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45098" name="Line 15"/>
            <p:cNvSpPr>
              <a:spLocks noChangeShapeType="1"/>
            </p:cNvSpPr>
            <p:nvPr/>
          </p:nvSpPr>
          <p:spPr bwMode="auto">
            <a:xfrm flipV="1">
              <a:off x="4512" y="3120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Text Box 16"/>
            <p:cNvSpPr txBox="1">
              <a:spLocks noChangeArrowheads="1"/>
            </p:cNvSpPr>
            <p:nvPr/>
          </p:nvSpPr>
          <p:spPr bwMode="auto">
            <a:xfrm>
              <a:off x="4176" y="360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select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100" name="Text Box 17"/>
            <p:cNvSpPr txBox="1">
              <a:spLocks noChangeArrowheads="1"/>
            </p:cNvSpPr>
            <p:nvPr/>
          </p:nvSpPr>
          <p:spPr bwMode="auto">
            <a:xfrm>
              <a:off x="4176" y="340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  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101" name="Text Box 18"/>
            <p:cNvSpPr txBox="1">
              <a:spLocks noChangeArrowheads="1"/>
            </p:cNvSpPr>
            <p:nvPr/>
          </p:nvSpPr>
          <p:spPr bwMode="auto">
            <a:xfrm>
              <a:off x="3600" y="2496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45102" name="Text Box 19"/>
            <p:cNvSpPr txBox="1">
              <a:spLocks noChangeArrowheads="1"/>
            </p:cNvSpPr>
            <p:nvPr/>
          </p:nvSpPr>
          <p:spPr bwMode="auto">
            <a:xfrm>
              <a:off x="3600" y="2688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45103" name="Text Box 20"/>
            <p:cNvSpPr txBox="1">
              <a:spLocks noChangeArrowheads="1"/>
            </p:cNvSpPr>
            <p:nvPr/>
          </p:nvSpPr>
          <p:spPr bwMode="auto">
            <a:xfrm>
              <a:off x="3600" y="288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2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45104" name="Text Box 21"/>
            <p:cNvSpPr txBox="1">
              <a:spLocks noChangeArrowheads="1"/>
            </p:cNvSpPr>
            <p:nvPr/>
          </p:nvSpPr>
          <p:spPr bwMode="auto">
            <a:xfrm>
              <a:off x="3600" y="3072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3</a:t>
              </a:r>
              <a:endParaRPr lang="en-GB" sz="1600">
                <a:latin typeface="Arial" panose="020B0604020202020204" pitchFamily="34" charset="0"/>
              </a:endParaRPr>
            </a:p>
          </p:txBody>
        </p:sp>
      </p:grpSp>
      <p:grpSp>
        <p:nvGrpSpPr>
          <p:cNvPr id="45061" name="Group 22"/>
          <p:cNvGrpSpPr>
            <a:grpSpLocks/>
          </p:cNvGrpSpPr>
          <p:nvPr/>
        </p:nvGrpSpPr>
        <p:grpSpPr bwMode="auto">
          <a:xfrm>
            <a:off x="3505200" y="1905000"/>
            <a:ext cx="2973388" cy="1549400"/>
            <a:chOff x="1248" y="1200"/>
            <a:chExt cx="1873" cy="976"/>
          </a:xfrm>
        </p:grpSpPr>
        <p:graphicFrame>
          <p:nvGraphicFramePr>
            <p:cNvPr id="45086" name="Object 23"/>
            <p:cNvGraphicFramePr>
              <a:graphicFrameLocks noChangeAspect="1"/>
            </p:cNvGraphicFramePr>
            <p:nvPr/>
          </p:nvGraphicFramePr>
          <p:xfrm>
            <a:off x="1248" y="1200"/>
            <a:ext cx="1873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6" name="Document" r:id="rId3" imgW="3020568" imgH="1574292" progId="Word.Document.8">
                    <p:embed/>
                  </p:oleObj>
                </mc:Choice>
                <mc:Fallback>
                  <p:oleObj name="Document" r:id="rId3" imgW="3020568" imgH="1574292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200"/>
                          <a:ext cx="1873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7" name="Line 24"/>
            <p:cNvSpPr>
              <a:spLocks noChangeShapeType="1"/>
            </p:cNvSpPr>
            <p:nvPr/>
          </p:nvSpPr>
          <p:spPr bwMode="auto">
            <a:xfrm>
              <a:off x="1298" y="1414"/>
              <a:ext cx="17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62" name="Group 25"/>
          <p:cNvGrpSpPr>
            <a:grpSpLocks/>
          </p:cNvGrpSpPr>
          <p:nvPr/>
        </p:nvGrpSpPr>
        <p:grpSpPr bwMode="auto">
          <a:xfrm>
            <a:off x="7312026" y="1905000"/>
            <a:ext cx="1319213" cy="1549400"/>
            <a:chOff x="3646" y="1200"/>
            <a:chExt cx="831" cy="976"/>
          </a:xfrm>
        </p:grpSpPr>
        <p:graphicFrame>
          <p:nvGraphicFramePr>
            <p:cNvPr id="45084" name="Object 26"/>
            <p:cNvGraphicFramePr>
              <a:graphicFrameLocks noChangeAspect="1"/>
            </p:cNvGraphicFramePr>
            <p:nvPr/>
          </p:nvGraphicFramePr>
          <p:xfrm>
            <a:off x="3646" y="1200"/>
            <a:ext cx="831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7" name="Document" r:id="rId5" imgW="1336548" imgH="1574292" progId="Word.Document.8">
                    <p:embed/>
                  </p:oleObj>
                </mc:Choice>
                <mc:Fallback>
                  <p:oleObj name="Document" r:id="rId5" imgW="1336548" imgH="1574292" progId="Word.Document.8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1200"/>
                          <a:ext cx="831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5" name="Line 27"/>
            <p:cNvSpPr>
              <a:spLocks noChangeShapeType="1"/>
            </p:cNvSpPr>
            <p:nvPr/>
          </p:nvSpPr>
          <p:spPr bwMode="auto">
            <a:xfrm flipV="1">
              <a:off x="3725" y="1405"/>
              <a:ext cx="72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63" name="Group 28"/>
          <p:cNvGrpSpPr>
            <a:grpSpLocks/>
          </p:cNvGrpSpPr>
          <p:nvPr/>
        </p:nvGrpSpPr>
        <p:grpSpPr bwMode="auto">
          <a:xfrm>
            <a:off x="3505200" y="3581400"/>
            <a:ext cx="3276600" cy="2393950"/>
            <a:chOff x="1392" y="2256"/>
            <a:chExt cx="2064" cy="1508"/>
          </a:xfrm>
        </p:grpSpPr>
        <p:sp>
          <p:nvSpPr>
            <p:cNvPr id="45065" name="Text Box 29"/>
            <p:cNvSpPr txBox="1">
              <a:spLocks noChangeArrowheads="1"/>
            </p:cNvSpPr>
            <p:nvPr/>
          </p:nvSpPr>
          <p:spPr bwMode="auto">
            <a:xfrm>
              <a:off x="2064" y="2592"/>
              <a:ext cx="4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4:1</a:t>
              </a:r>
            </a:p>
            <a:p>
              <a:pPr algn="ctr"/>
              <a:r>
                <a:rPr lang="en-GB" sz="1600">
                  <a:latin typeface="Arial" panose="020B0604020202020204" pitchFamily="34" charset="0"/>
                </a:rPr>
                <a:t>MUX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66" name="Line 30"/>
            <p:cNvSpPr>
              <a:spLocks noChangeShapeType="1"/>
            </p:cNvSpPr>
            <p:nvPr/>
          </p:nvSpPr>
          <p:spPr bwMode="auto">
            <a:xfrm>
              <a:off x="2640" y="29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Line 31"/>
            <p:cNvSpPr>
              <a:spLocks noChangeShapeType="1"/>
            </p:cNvSpPr>
            <p:nvPr/>
          </p:nvSpPr>
          <p:spPr bwMode="auto">
            <a:xfrm>
              <a:off x="1680" y="29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Line 32"/>
            <p:cNvSpPr>
              <a:spLocks noChangeShapeType="1"/>
            </p:cNvSpPr>
            <p:nvPr/>
          </p:nvSpPr>
          <p:spPr bwMode="auto">
            <a:xfrm>
              <a:off x="1680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Line 33"/>
            <p:cNvSpPr>
              <a:spLocks noChangeShapeType="1"/>
            </p:cNvSpPr>
            <p:nvPr/>
          </p:nvSpPr>
          <p:spPr bwMode="auto">
            <a:xfrm flipV="1">
              <a:off x="2208" y="340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0" name="Line 34"/>
            <p:cNvSpPr>
              <a:spLocks noChangeShapeType="1"/>
            </p:cNvSpPr>
            <p:nvPr/>
          </p:nvSpPr>
          <p:spPr bwMode="auto">
            <a:xfrm>
              <a:off x="1680" y="27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1" name="Line 35"/>
            <p:cNvSpPr>
              <a:spLocks noChangeShapeType="1"/>
            </p:cNvSpPr>
            <p:nvPr/>
          </p:nvSpPr>
          <p:spPr bwMode="auto">
            <a:xfrm>
              <a:off x="1680" y="31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Text Box 36"/>
            <p:cNvSpPr txBox="1">
              <a:spLocks noChangeArrowheads="1"/>
            </p:cNvSpPr>
            <p:nvPr/>
          </p:nvSpPr>
          <p:spPr bwMode="auto">
            <a:xfrm>
              <a:off x="2463" y="2845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Y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73" name="Text Box 37"/>
            <p:cNvSpPr txBox="1">
              <a:spLocks noChangeArrowheads="1"/>
            </p:cNvSpPr>
            <p:nvPr/>
          </p:nvSpPr>
          <p:spPr bwMode="auto">
            <a:xfrm>
              <a:off x="1392" y="2256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Inputs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74" name="Line 38"/>
            <p:cNvSpPr>
              <a:spLocks noChangeShapeType="1"/>
            </p:cNvSpPr>
            <p:nvPr/>
          </p:nvSpPr>
          <p:spPr bwMode="auto">
            <a:xfrm flipV="1">
              <a:off x="2400" y="340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5" name="Text Box 39"/>
            <p:cNvSpPr txBox="1">
              <a:spLocks noChangeArrowheads="1"/>
            </p:cNvSpPr>
            <p:nvPr/>
          </p:nvSpPr>
          <p:spPr bwMode="auto">
            <a:xfrm>
              <a:off x="2064" y="3552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select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76" name="Text Box 40"/>
            <p:cNvSpPr txBox="1">
              <a:spLocks noChangeArrowheads="1"/>
            </p:cNvSpPr>
            <p:nvPr/>
          </p:nvSpPr>
          <p:spPr bwMode="auto">
            <a:xfrm>
              <a:off x="2064" y="316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r>
                <a:rPr lang="en-GB" sz="1600">
                  <a:latin typeface="Arial" panose="020B0604020202020204" pitchFamily="34" charset="0"/>
                </a:rPr>
                <a:t>  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77" name="Text Box 41"/>
            <p:cNvSpPr txBox="1">
              <a:spLocks noChangeArrowheads="1"/>
            </p:cNvSpPr>
            <p:nvPr/>
          </p:nvSpPr>
          <p:spPr bwMode="auto">
            <a:xfrm>
              <a:off x="1488" y="2448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45078" name="Text Box 42"/>
            <p:cNvSpPr txBox="1">
              <a:spLocks noChangeArrowheads="1"/>
            </p:cNvSpPr>
            <p:nvPr/>
          </p:nvSpPr>
          <p:spPr bwMode="auto">
            <a:xfrm>
              <a:off x="1488" y="264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45079" name="Text Box 43"/>
            <p:cNvSpPr txBox="1">
              <a:spLocks noChangeArrowheads="1"/>
            </p:cNvSpPr>
            <p:nvPr/>
          </p:nvSpPr>
          <p:spPr bwMode="auto">
            <a:xfrm>
              <a:off x="1488" y="2832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2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45080" name="Text Box 44"/>
            <p:cNvSpPr txBox="1">
              <a:spLocks noChangeArrowheads="1"/>
            </p:cNvSpPr>
            <p:nvPr/>
          </p:nvSpPr>
          <p:spPr bwMode="auto">
            <a:xfrm>
              <a:off x="1488" y="3024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latin typeface="Arial" panose="020B0604020202020204" pitchFamily="34" charset="0"/>
                </a:rPr>
                <a:t>3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45081" name="Rectangle 45"/>
            <p:cNvSpPr>
              <a:spLocks noChangeArrowheads="1"/>
            </p:cNvSpPr>
            <p:nvPr/>
          </p:nvSpPr>
          <p:spPr bwMode="auto">
            <a:xfrm>
              <a:off x="1968" y="2448"/>
              <a:ext cx="672" cy="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45082" name="Text Box 46"/>
            <p:cNvSpPr txBox="1">
              <a:spLocks noChangeArrowheads="1"/>
            </p:cNvSpPr>
            <p:nvPr/>
          </p:nvSpPr>
          <p:spPr bwMode="auto">
            <a:xfrm>
              <a:off x="1940" y="2496"/>
              <a:ext cx="192" cy="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GB" sz="1600">
                  <a:latin typeface="Arial" panose="020B0604020202020204" pitchFamily="34" charset="0"/>
                </a:rPr>
                <a:t>0</a:t>
              </a:r>
            </a:p>
            <a:p>
              <a:pPr>
                <a:spcBef>
                  <a:spcPct val="20000"/>
                </a:spcBef>
              </a:pPr>
              <a:r>
                <a:rPr lang="en-GB" sz="1600">
                  <a:latin typeface="Arial" panose="020B0604020202020204" pitchFamily="34" charset="0"/>
                </a:rPr>
                <a:t>1</a:t>
              </a:r>
            </a:p>
            <a:p>
              <a:pPr>
                <a:spcBef>
                  <a:spcPct val="20000"/>
                </a:spcBef>
              </a:pPr>
              <a:r>
                <a:rPr lang="en-GB" sz="1600">
                  <a:latin typeface="Arial" panose="020B0604020202020204" pitchFamily="34" charset="0"/>
                </a:rPr>
                <a:t>2</a:t>
              </a:r>
            </a:p>
            <a:p>
              <a:pPr>
                <a:spcBef>
                  <a:spcPct val="20000"/>
                </a:spcBef>
              </a:pPr>
              <a:r>
                <a:rPr lang="en-GB" sz="1600">
                  <a:latin typeface="Arial" panose="020B0604020202020204" pitchFamily="34" charset="0"/>
                </a:rPr>
                <a:t>3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45083" name="Text Box 47"/>
            <p:cNvSpPr txBox="1">
              <a:spLocks noChangeArrowheads="1"/>
            </p:cNvSpPr>
            <p:nvPr/>
          </p:nvSpPr>
          <p:spPr bwMode="auto">
            <a:xfrm>
              <a:off x="2928" y="2880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Output</a:t>
              </a:r>
              <a:endParaRPr lang="en-GB" sz="2000">
                <a:latin typeface="Arial" panose="020B0604020202020204" pitchFamily="34" charset="0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6629401" y="2514600"/>
            <a:ext cx="68262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3966" y="355813"/>
            <a:ext cx="8334531" cy="598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r>
              <a:rPr lang="en-GB" sz="3600" b="1"/>
              <a:t>Multiplexer</a:t>
            </a:r>
            <a:endParaRPr lang="en-GB" sz="400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371600"/>
            <a:ext cx="7772400" cy="4876800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GB" smtClean="0"/>
              <a:t>Output of multiplexer is</a:t>
            </a:r>
          </a:p>
          <a:p>
            <a:pPr>
              <a:buFontTx/>
              <a:buNone/>
            </a:pPr>
            <a:r>
              <a:rPr lang="en-GB" sz="3100"/>
              <a:t>	    “sum of the (product of </a:t>
            </a:r>
            <a:r>
              <a:rPr lang="en-GB" sz="3100" i="1"/>
              <a:t>data lines</a:t>
            </a:r>
            <a:r>
              <a:rPr lang="en-GB" sz="3100"/>
              <a:t> and </a:t>
            </a:r>
            <a:r>
              <a:rPr lang="en-GB" sz="3100" i="1"/>
              <a:t>selection lines</a:t>
            </a:r>
            <a:r>
              <a:rPr lang="en-GB" sz="3100"/>
              <a:t>)”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100"/>
              <a:t>Often known as Data selector as it selects one of the many inputs and steers the binary information to the output line.</a:t>
            </a:r>
            <a:endParaRPr lang="en-GB" smtClean="0"/>
          </a:p>
          <a:p>
            <a:pPr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mtClean="0"/>
              <a:t>Example: the output of a 4-to-1 multiplexer is:</a:t>
            </a:r>
          </a:p>
          <a:p>
            <a:pPr>
              <a:buFontTx/>
              <a:buNone/>
            </a:pPr>
            <a:r>
              <a:rPr lang="en-GB" b="1">
                <a:solidFill>
                  <a:srgbClr val="FF0000"/>
                </a:solidFill>
              </a:rPr>
              <a:t>Y = I</a:t>
            </a:r>
            <a:r>
              <a:rPr lang="en-GB" b="1" baseline="-25000">
                <a:solidFill>
                  <a:srgbClr val="FF0000"/>
                </a:solidFill>
              </a:rPr>
              <a:t>0</a:t>
            </a:r>
            <a:r>
              <a:rPr lang="en-GB" b="1">
                <a:solidFill>
                  <a:srgbClr val="FF0000"/>
                </a:solidFill>
              </a:rPr>
              <a:t>.(S</a:t>
            </a:r>
            <a:r>
              <a:rPr lang="en-GB" b="1" baseline="-25000">
                <a:solidFill>
                  <a:srgbClr val="FF0000"/>
                </a:solidFill>
              </a:rPr>
              <a:t>1</a:t>
            </a:r>
            <a:r>
              <a:rPr lang="en-GB" b="1">
                <a:solidFill>
                  <a:srgbClr val="FF0000"/>
                </a:solidFill>
              </a:rPr>
              <a:t>’.S</a:t>
            </a:r>
            <a:r>
              <a:rPr lang="en-GB" b="1" baseline="-25000">
                <a:solidFill>
                  <a:srgbClr val="FF0000"/>
                </a:solidFill>
              </a:rPr>
              <a:t>0</a:t>
            </a:r>
            <a:r>
              <a:rPr lang="en-GB" b="1">
                <a:solidFill>
                  <a:srgbClr val="FF0000"/>
                </a:solidFill>
              </a:rPr>
              <a:t>') + I</a:t>
            </a:r>
            <a:r>
              <a:rPr lang="en-GB" b="1" baseline="-25000">
                <a:solidFill>
                  <a:srgbClr val="FF0000"/>
                </a:solidFill>
              </a:rPr>
              <a:t>1</a:t>
            </a:r>
            <a:r>
              <a:rPr lang="en-GB" b="1">
                <a:solidFill>
                  <a:srgbClr val="FF0000"/>
                </a:solidFill>
              </a:rPr>
              <a:t>.(S</a:t>
            </a:r>
            <a:r>
              <a:rPr lang="en-GB" b="1" baseline="-25000">
                <a:solidFill>
                  <a:srgbClr val="FF0000"/>
                </a:solidFill>
              </a:rPr>
              <a:t>1</a:t>
            </a:r>
            <a:r>
              <a:rPr lang="en-GB" b="1">
                <a:solidFill>
                  <a:srgbClr val="FF0000"/>
                </a:solidFill>
              </a:rPr>
              <a:t>’.S</a:t>
            </a:r>
            <a:r>
              <a:rPr lang="en-GB" b="1" baseline="-25000">
                <a:solidFill>
                  <a:srgbClr val="FF0000"/>
                </a:solidFill>
              </a:rPr>
              <a:t>0</a:t>
            </a:r>
            <a:r>
              <a:rPr lang="en-GB" b="1">
                <a:solidFill>
                  <a:srgbClr val="FF0000"/>
                </a:solidFill>
              </a:rPr>
              <a:t>) + I</a:t>
            </a:r>
            <a:r>
              <a:rPr lang="en-GB" b="1" baseline="-25000">
                <a:solidFill>
                  <a:srgbClr val="FF0000"/>
                </a:solidFill>
              </a:rPr>
              <a:t>2</a:t>
            </a:r>
            <a:r>
              <a:rPr lang="en-GB" b="1">
                <a:solidFill>
                  <a:srgbClr val="FF0000"/>
                </a:solidFill>
              </a:rPr>
              <a:t>.(S</a:t>
            </a:r>
            <a:r>
              <a:rPr lang="en-GB" b="1" baseline="-25000">
                <a:solidFill>
                  <a:srgbClr val="FF0000"/>
                </a:solidFill>
              </a:rPr>
              <a:t>1</a:t>
            </a:r>
            <a:r>
              <a:rPr lang="en-GB" b="1">
                <a:solidFill>
                  <a:srgbClr val="FF0000"/>
                </a:solidFill>
              </a:rPr>
              <a:t>.S</a:t>
            </a:r>
            <a:r>
              <a:rPr lang="en-GB" b="1" baseline="-25000">
                <a:solidFill>
                  <a:srgbClr val="FF0000"/>
                </a:solidFill>
              </a:rPr>
              <a:t>0</a:t>
            </a:r>
            <a:r>
              <a:rPr lang="en-GB" b="1">
                <a:solidFill>
                  <a:srgbClr val="FF0000"/>
                </a:solidFill>
              </a:rPr>
              <a:t>') + I</a:t>
            </a:r>
            <a:r>
              <a:rPr lang="en-GB" b="1" baseline="-25000">
                <a:solidFill>
                  <a:srgbClr val="FF0000"/>
                </a:solidFill>
              </a:rPr>
              <a:t>3</a:t>
            </a:r>
            <a:r>
              <a:rPr lang="en-GB" b="1">
                <a:solidFill>
                  <a:srgbClr val="FF0000"/>
                </a:solidFill>
              </a:rPr>
              <a:t>.(S</a:t>
            </a:r>
            <a:r>
              <a:rPr lang="en-GB" b="1" baseline="-25000">
                <a:solidFill>
                  <a:srgbClr val="FF0000"/>
                </a:solidFill>
              </a:rPr>
              <a:t>1</a:t>
            </a:r>
            <a:r>
              <a:rPr lang="en-GB" b="1">
                <a:solidFill>
                  <a:srgbClr val="FF0000"/>
                </a:solidFill>
              </a:rPr>
              <a:t>.S</a:t>
            </a:r>
            <a:r>
              <a:rPr lang="en-GB" b="1" baseline="-25000">
                <a:solidFill>
                  <a:srgbClr val="FF0000"/>
                </a:solidFill>
              </a:rPr>
              <a:t>0</a:t>
            </a:r>
            <a:r>
              <a:rPr lang="en-GB" b="1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10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it yourself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solidFill>
                  <a:srgbClr val="A50021"/>
                </a:solidFill>
              </a:rPr>
              <a:t>Draw the internal circuit diagram (logic diagram) of a 4-to-1 multiplexer.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295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smtClean="0"/>
              <a:t>Solution</a:t>
            </a:r>
          </a:p>
        </p:txBody>
      </p:sp>
      <p:pic>
        <p:nvPicPr>
          <p:cNvPr id="4813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6875" y="1981200"/>
            <a:ext cx="6318250" cy="4114800"/>
          </a:xfrm>
        </p:spPr>
      </p:pic>
      <p:sp>
        <p:nvSpPr>
          <p:cNvPr id="5" name="Rectangle 4"/>
          <p:cNvSpPr/>
          <p:nvPr/>
        </p:nvSpPr>
        <p:spPr>
          <a:xfrm>
            <a:off x="2209800" y="1409700"/>
            <a:ext cx="685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/>
              <a:t>Y = I</a:t>
            </a:r>
            <a:r>
              <a:rPr lang="en-GB" baseline="-25000" dirty="0"/>
              <a:t>0</a:t>
            </a:r>
            <a:r>
              <a:rPr lang="en-GB" dirty="0"/>
              <a:t>.(S</a:t>
            </a:r>
            <a:r>
              <a:rPr lang="en-GB" baseline="-25000" dirty="0"/>
              <a:t>1</a:t>
            </a:r>
            <a:r>
              <a:rPr lang="en-GB" dirty="0"/>
              <a:t>’.S</a:t>
            </a:r>
            <a:r>
              <a:rPr lang="en-GB" baseline="-25000" dirty="0"/>
              <a:t>0</a:t>
            </a:r>
            <a:r>
              <a:rPr lang="en-GB" dirty="0"/>
              <a:t>') + I</a:t>
            </a:r>
            <a:r>
              <a:rPr lang="en-GB" baseline="-25000" dirty="0"/>
              <a:t>1</a:t>
            </a:r>
            <a:r>
              <a:rPr lang="en-GB" dirty="0"/>
              <a:t>.(S</a:t>
            </a:r>
            <a:r>
              <a:rPr lang="en-GB" baseline="-25000" dirty="0"/>
              <a:t>1</a:t>
            </a:r>
            <a:r>
              <a:rPr lang="en-GB" dirty="0"/>
              <a:t>’.S</a:t>
            </a:r>
            <a:r>
              <a:rPr lang="en-GB" baseline="-25000" dirty="0"/>
              <a:t>0</a:t>
            </a:r>
            <a:r>
              <a:rPr lang="en-GB" dirty="0"/>
              <a:t>) + I</a:t>
            </a:r>
            <a:r>
              <a:rPr lang="en-GB" baseline="-25000" dirty="0"/>
              <a:t>2</a:t>
            </a:r>
            <a:r>
              <a:rPr lang="en-GB" dirty="0"/>
              <a:t>.(S</a:t>
            </a:r>
            <a:r>
              <a:rPr lang="en-GB" baseline="-25000" dirty="0"/>
              <a:t>1</a:t>
            </a:r>
            <a:r>
              <a:rPr lang="en-GB" dirty="0"/>
              <a:t>.S</a:t>
            </a:r>
            <a:r>
              <a:rPr lang="en-GB" baseline="-25000" dirty="0"/>
              <a:t>0</a:t>
            </a:r>
            <a:r>
              <a:rPr lang="en-GB" dirty="0"/>
              <a:t>') + I</a:t>
            </a:r>
            <a:r>
              <a:rPr lang="en-GB" baseline="-25000" dirty="0"/>
              <a:t>3</a:t>
            </a:r>
            <a:r>
              <a:rPr lang="en-GB" dirty="0"/>
              <a:t>.(S</a:t>
            </a:r>
            <a:r>
              <a:rPr lang="en-GB" baseline="-25000" dirty="0"/>
              <a:t>1</a:t>
            </a:r>
            <a:r>
              <a:rPr lang="en-GB" dirty="0"/>
              <a:t>.S</a:t>
            </a:r>
            <a:r>
              <a:rPr lang="en-GB" baseline="-25000" dirty="0"/>
              <a:t>0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3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r>
              <a:rPr lang="en-GB" sz="3600" b="1"/>
              <a:t>Larger Multiplexers</a:t>
            </a:r>
            <a:endParaRPr lang="en-GB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GB" sz="2400"/>
              <a:t>Larger multiplexers can be constructed from smaller ones.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z="2400">
                <a:solidFill>
                  <a:srgbClr val="A50021"/>
                </a:solidFill>
              </a:rPr>
              <a:t>An 8-to-1 multiplexer can be constructed from smaller multiplexers like this (from two 4x1 and one 2x1):</a:t>
            </a:r>
          </a:p>
        </p:txBody>
      </p:sp>
      <p:grpSp>
        <p:nvGrpSpPr>
          <p:cNvPr id="49156" name="Group 44"/>
          <p:cNvGrpSpPr>
            <a:grpSpLocks/>
          </p:cNvGrpSpPr>
          <p:nvPr/>
        </p:nvGrpSpPr>
        <p:grpSpPr bwMode="auto">
          <a:xfrm>
            <a:off x="8001000" y="3276601"/>
            <a:ext cx="1695450" cy="2595563"/>
            <a:chOff x="4080" y="2064"/>
            <a:chExt cx="1068" cy="1635"/>
          </a:xfrm>
        </p:grpSpPr>
        <p:graphicFrame>
          <p:nvGraphicFramePr>
            <p:cNvPr id="49157" name="Object 45"/>
            <p:cNvGraphicFramePr>
              <a:graphicFrameLocks noChangeAspect="1"/>
            </p:cNvGraphicFramePr>
            <p:nvPr/>
          </p:nvGraphicFramePr>
          <p:xfrm>
            <a:off x="4080" y="2064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6" name="Document" r:id="rId3" imgW="1720596" imgH="2625852" progId="Word.Document.8">
                    <p:embed/>
                  </p:oleObj>
                </mc:Choice>
                <mc:Fallback>
                  <p:oleObj name="Document" r:id="rId3" imgW="1720596" imgH="2625852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64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8" name="Line 46"/>
            <p:cNvSpPr>
              <a:spLocks noChangeShapeType="1"/>
            </p:cNvSpPr>
            <p:nvPr/>
          </p:nvSpPr>
          <p:spPr bwMode="auto">
            <a:xfrm>
              <a:off x="4128" y="227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9" name="Line 47"/>
            <p:cNvSpPr>
              <a:spLocks noChangeShapeType="1"/>
            </p:cNvSpPr>
            <p:nvPr/>
          </p:nvSpPr>
          <p:spPr bwMode="auto">
            <a:xfrm>
              <a:off x="4128" y="295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0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r>
              <a:rPr lang="en-GB" sz="3600" b="1"/>
              <a:t>Larger Multiplexers</a:t>
            </a:r>
            <a:endParaRPr lang="en-GB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GB" sz="2400"/>
              <a:t>Larger multiplexers can be constructed from smaller ones.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z="2400">
                <a:solidFill>
                  <a:srgbClr val="A50021"/>
                </a:solidFill>
              </a:rPr>
              <a:t>An 8-to-1 multiplexer can be constructed from smaller multiplexers like this (from two 4x1 and one 2x1):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3962400" y="3124201"/>
            <a:ext cx="3657600" cy="3076575"/>
            <a:chOff x="1056" y="2064"/>
            <a:chExt cx="2304" cy="1938"/>
          </a:xfrm>
        </p:grpSpPr>
        <p:grpSp>
          <p:nvGrpSpPr>
            <p:cNvPr id="50191" name="Group 5"/>
            <p:cNvGrpSpPr>
              <a:grpSpLocks/>
            </p:cNvGrpSpPr>
            <p:nvPr/>
          </p:nvGrpSpPr>
          <p:grpSpPr bwMode="auto">
            <a:xfrm>
              <a:off x="1056" y="2064"/>
              <a:ext cx="1002" cy="978"/>
              <a:chOff x="1056" y="2064"/>
              <a:chExt cx="1002" cy="978"/>
            </a:xfrm>
          </p:grpSpPr>
          <p:sp>
            <p:nvSpPr>
              <p:cNvPr id="50215" name="Rectangle 6"/>
              <p:cNvSpPr>
                <a:spLocks noChangeArrowheads="1"/>
              </p:cNvSpPr>
              <p:nvPr/>
            </p:nvSpPr>
            <p:spPr bwMode="auto">
              <a:xfrm>
                <a:off x="1482" y="211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216" name="Text Box 7"/>
              <p:cNvSpPr txBox="1">
                <a:spLocks noChangeArrowheads="1"/>
              </p:cNvSpPr>
              <p:nvPr/>
            </p:nvSpPr>
            <p:spPr bwMode="auto">
              <a:xfrm>
                <a:off x="1530" y="2254"/>
                <a:ext cx="480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4:1 MUX</a:t>
                </a:r>
              </a:p>
            </p:txBody>
          </p:sp>
          <p:sp>
            <p:nvSpPr>
              <p:cNvPr id="50217" name="Line 8"/>
              <p:cNvSpPr>
                <a:spLocks noChangeShapeType="1"/>
              </p:cNvSpPr>
              <p:nvPr/>
            </p:nvSpPr>
            <p:spPr bwMode="auto">
              <a:xfrm flipV="1">
                <a:off x="1626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8" name="Line 9"/>
              <p:cNvSpPr>
                <a:spLocks noChangeShapeType="1"/>
              </p:cNvSpPr>
              <p:nvPr/>
            </p:nvSpPr>
            <p:spPr bwMode="auto">
              <a:xfrm flipV="1">
                <a:off x="1818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9" name="Line 10"/>
              <p:cNvSpPr>
                <a:spLocks noChangeShapeType="1"/>
              </p:cNvSpPr>
              <p:nvPr/>
            </p:nvSpPr>
            <p:spPr bwMode="auto">
              <a:xfrm flipV="1">
                <a:off x="1242" y="220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0" name="Line 11"/>
              <p:cNvSpPr>
                <a:spLocks noChangeShapeType="1"/>
              </p:cNvSpPr>
              <p:nvPr/>
            </p:nvSpPr>
            <p:spPr bwMode="auto">
              <a:xfrm flipV="1">
                <a:off x="1242" y="235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1" name="Line 12"/>
              <p:cNvSpPr>
                <a:spLocks noChangeShapeType="1"/>
              </p:cNvSpPr>
              <p:nvPr/>
            </p:nvSpPr>
            <p:spPr bwMode="auto">
              <a:xfrm flipV="1">
                <a:off x="1242" y="249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2" name="Line 13"/>
              <p:cNvSpPr>
                <a:spLocks noChangeShapeType="1"/>
              </p:cNvSpPr>
              <p:nvPr/>
            </p:nvSpPr>
            <p:spPr bwMode="auto">
              <a:xfrm flipV="1">
                <a:off x="1242" y="263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3" name="Text Box 14"/>
              <p:cNvSpPr txBox="1">
                <a:spLocks noChangeArrowheads="1"/>
              </p:cNvSpPr>
              <p:nvPr/>
            </p:nvSpPr>
            <p:spPr bwMode="auto">
              <a:xfrm>
                <a:off x="1056" y="2064"/>
                <a:ext cx="240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2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3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50224" name="Text Box 15"/>
              <p:cNvSpPr txBox="1">
                <a:spLocks noChangeArrowheads="1"/>
              </p:cNvSpPr>
              <p:nvPr/>
            </p:nvSpPr>
            <p:spPr bwMode="auto">
              <a:xfrm>
                <a:off x="1530" y="2830"/>
                <a:ext cx="5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sz="1600">
                    <a:latin typeface="Arial" panose="020B0604020202020204" pitchFamily="34" charset="0"/>
                  </a:rPr>
                  <a:t>S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r>
                  <a:rPr lang="en-GB" sz="1600">
                    <a:latin typeface="Arial" panose="020B0604020202020204" pitchFamily="34" charset="0"/>
                  </a:rPr>
                  <a:t>  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0192" name="Group 16"/>
            <p:cNvGrpSpPr>
              <a:grpSpLocks/>
            </p:cNvGrpSpPr>
            <p:nvPr/>
          </p:nvGrpSpPr>
          <p:grpSpPr bwMode="auto">
            <a:xfrm>
              <a:off x="1056" y="3024"/>
              <a:ext cx="1002" cy="978"/>
              <a:chOff x="1056" y="3024"/>
              <a:chExt cx="1002" cy="978"/>
            </a:xfrm>
          </p:grpSpPr>
          <p:sp>
            <p:nvSpPr>
              <p:cNvPr id="50205" name="Rectangle 17"/>
              <p:cNvSpPr>
                <a:spLocks noChangeArrowheads="1"/>
              </p:cNvSpPr>
              <p:nvPr/>
            </p:nvSpPr>
            <p:spPr bwMode="auto">
              <a:xfrm>
                <a:off x="1482" y="307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206" name="Text Box 18"/>
              <p:cNvSpPr txBox="1">
                <a:spLocks noChangeArrowheads="1"/>
              </p:cNvSpPr>
              <p:nvPr/>
            </p:nvSpPr>
            <p:spPr bwMode="auto">
              <a:xfrm>
                <a:off x="1530" y="3214"/>
                <a:ext cx="480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4:1 MUX</a:t>
                </a:r>
              </a:p>
            </p:txBody>
          </p:sp>
          <p:sp>
            <p:nvSpPr>
              <p:cNvPr id="50207" name="Line 19"/>
              <p:cNvSpPr>
                <a:spLocks noChangeShapeType="1"/>
              </p:cNvSpPr>
              <p:nvPr/>
            </p:nvSpPr>
            <p:spPr bwMode="auto">
              <a:xfrm flipV="1">
                <a:off x="1626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8" name="Line 20"/>
              <p:cNvSpPr>
                <a:spLocks noChangeShapeType="1"/>
              </p:cNvSpPr>
              <p:nvPr/>
            </p:nvSpPr>
            <p:spPr bwMode="auto">
              <a:xfrm flipV="1">
                <a:off x="1818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9" name="Line 21"/>
              <p:cNvSpPr>
                <a:spLocks noChangeShapeType="1"/>
              </p:cNvSpPr>
              <p:nvPr/>
            </p:nvSpPr>
            <p:spPr bwMode="auto">
              <a:xfrm flipV="1">
                <a:off x="1242" y="316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0" name="Line 22"/>
              <p:cNvSpPr>
                <a:spLocks noChangeShapeType="1"/>
              </p:cNvSpPr>
              <p:nvPr/>
            </p:nvSpPr>
            <p:spPr bwMode="auto">
              <a:xfrm flipV="1">
                <a:off x="1242" y="331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1" name="Line 23"/>
              <p:cNvSpPr>
                <a:spLocks noChangeShapeType="1"/>
              </p:cNvSpPr>
              <p:nvPr/>
            </p:nvSpPr>
            <p:spPr bwMode="auto">
              <a:xfrm flipV="1">
                <a:off x="1242" y="345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2" name="Line 24"/>
              <p:cNvSpPr>
                <a:spLocks noChangeShapeType="1"/>
              </p:cNvSpPr>
              <p:nvPr/>
            </p:nvSpPr>
            <p:spPr bwMode="auto">
              <a:xfrm flipV="1">
                <a:off x="1242" y="35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3" name="Text Box 25"/>
              <p:cNvSpPr txBox="1">
                <a:spLocks noChangeArrowheads="1"/>
              </p:cNvSpPr>
              <p:nvPr/>
            </p:nvSpPr>
            <p:spPr bwMode="auto">
              <a:xfrm>
                <a:off x="1056" y="3024"/>
                <a:ext cx="240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4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5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6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7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50214" name="Text Box 26"/>
              <p:cNvSpPr txBox="1">
                <a:spLocks noChangeArrowheads="1"/>
              </p:cNvSpPr>
              <p:nvPr/>
            </p:nvSpPr>
            <p:spPr bwMode="auto">
              <a:xfrm>
                <a:off x="1530" y="3790"/>
                <a:ext cx="5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sz="1600">
                    <a:latin typeface="Arial" panose="020B0604020202020204" pitchFamily="34" charset="0"/>
                  </a:rPr>
                  <a:t>S</a:t>
                </a:r>
                <a:r>
                  <a:rPr lang="en-GB" sz="1600" baseline="-25000">
                    <a:latin typeface="Arial" panose="020B0604020202020204" pitchFamily="34" charset="0"/>
                  </a:rPr>
                  <a:t>1</a:t>
                </a:r>
                <a:r>
                  <a:rPr lang="en-GB" sz="1600">
                    <a:latin typeface="Arial" panose="020B0604020202020204" pitchFamily="34" charset="0"/>
                  </a:rPr>
                  <a:t>  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0193" name="Line 27"/>
            <p:cNvSpPr>
              <a:spLocks noChangeShapeType="1"/>
            </p:cNvSpPr>
            <p:nvPr/>
          </p:nvSpPr>
          <p:spPr bwMode="auto">
            <a:xfrm>
              <a:off x="2016" y="240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Line 28"/>
            <p:cNvSpPr>
              <a:spLocks noChangeShapeType="1"/>
            </p:cNvSpPr>
            <p:nvPr/>
          </p:nvSpPr>
          <p:spPr bwMode="auto">
            <a:xfrm>
              <a:off x="2016" y="34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Line 29"/>
            <p:cNvSpPr>
              <a:spLocks noChangeShapeType="1"/>
            </p:cNvSpPr>
            <p:nvPr/>
          </p:nvSpPr>
          <p:spPr bwMode="auto">
            <a:xfrm>
              <a:off x="2208" y="2400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Line 30"/>
            <p:cNvSpPr>
              <a:spLocks noChangeShapeType="1"/>
            </p:cNvSpPr>
            <p:nvPr/>
          </p:nvSpPr>
          <p:spPr bwMode="auto">
            <a:xfrm flipV="1">
              <a:off x="2208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7" name="Line 31"/>
            <p:cNvSpPr>
              <a:spLocks noChangeShapeType="1"/>
            </p:cNvSpPr>
            <p:nvPr/>
          </p:nvSpPr>
          <p:spPr bwMode="auto">
            <a:xfrm>
              <a:off x="2208" y="302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8" name="Line 32"/>
            <p:cNvSpPr>
              <a:spLocks noChangeShapeType="1"/>
            </p:cNvSpPr>
            <p:nvPr/>
          </p:nvSpPr>
          <p:spPr bwMode="auto">
            <a:xfrm flipV="1">
              <a:off x="2208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9" name="Rectangle 33"/>
            <p:cNvSpPr>
              <a:spLocks noChangeArrowheads="1"/>
            </p:cNvSpPr>
            <p:nvPr/>
          </p:nvSpPr>
          <p:spPr bwMode="auto">
            <a:xfrm>
              <a:off x="2448" y="2640"/>
              <a:ext cx="432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0200" name="Text Box 34"/>
            <p:cNvSpPr txBox="1">
              <a:spLocks noChangeArrowheads="1"/>
            </p:cNvSpPr>
            <p:nvPr/>
          </p:nvSpPr>
          <p:spPr bwMode="auto">
            <a:xfrm>
              <a:off x="2448" y="2736"/>
              <a:ext cx="4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2:1 MUX</a:t>
              </a:r>
            </a:p>
          </p:txBody>
        </p:sp>
        <p:sp>
          <p:nvSpPr>
            <p:cNvPr id="50201" name="Line 35"/>
            <p:cNvSpPr>
              <a:spLocks noChangeShapeType="1"/>
            </p:cNvSpPr>
            <p:nvPr/>
          </p:nvSpPr>
          <p:spPr bwMode="auto">
            <a:xfrm flipV="1">
              <a:off x="2640" y="32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2" name="Text Box 36"/>
            <p:cNvSpPr txBox="1">
              <a:spLocks noChangeArrowheads="1"/>
            </p:cNvSpPr>
            <p:nvPr/>
          </p:nvSpPr>
          <p:spPr bwMode="auto">
            <a:xfrm>
              <a:off x="2496" y="340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600">
                  <a:latin typeface="Arial" panose="020B0604020202020204" pitchFamily="34" charset="0"/>
                </a:rPr>
                <a:t>S</a:t>
              </a:r>
              <a:r>
                <a:rPr lang="en-GB" sz="1600" baseline="-25000">
                  <a:latin typeface="Arial" panose="020B0604020202020204" pitchFamily="34" charset="0"/>
                </a:rPr>
                <a:t>2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50203" name="Line 37"/>
            <p:cNvSpPr>
              <a:spLocks noChangeShapeType="1"/>
            </p:cNvSpPr>
            <p:nvPr/>
          </p:nvSpPr>
          <p:spPr bwMode="auto">
            <a:xfrm flipV="1">
              <a:off x="2880" y="292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4" name="Text Box 38"/>
            <p:cNvSpPr txBox="1">
              <a:spLocks noChangeArrowheads="1"/>
            </p:cNvSpPr>
            <p:nvPr/>
          </p:nvSpPr>
          <p:spPr bwMode="auto">
            <a:xfrm>
              <a:off x="3120" y="2832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600">
                  <a:latin typeface="Arial" panose="020B0604020202020204" pitchFamily="34" charset="0"/>
                </a:rPr>
                <a:t>Y</a:t>
              </a:r>
            </a:p>
          </p:txBody>
        </p:sp>
      </p:grpSp>
      <p:grpSp>
        <p:nvGrpSpPr>
          <p:cNvPr id="50181" name="Group 39"/>
          <p:cNvGrpSpPr>
            <a:grpSpLocks/>
          </p:cNvGrpSpPr>
          <p:nvPr/>
        </p:nvGrpSpPr>
        <p:grpSpPr bwMode="auto">
          <a:xfrm>
            <a:off x="5791200" y="3505200"/>
            <a:ext cx="381000" cy="2012950"/>
            <a:chOff x="2688" y="2208"/>
            <a:chExt cx="240" cy="1268"/>
          </a:xfrm>
        </p:grpSpPr>
        <p:sp>
          <p:nvSpPr>
            <p:cNvPr id="50189" name="Text Box 40"/>
            <p:cNvSpPr txBox="1">
              <a:spLocks noChangeArrowheads="1"/>
            </p:cNvSpPr>
            <p:nvPr/>
          </p:nvSpPr>
          <p:spPr bwMode="auto">
            <a:xfrm>
              <a:off x="2688" y="2208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solidFill>
                    <a:srgbClr val="0000CC"/>
                  </a:solidFill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solidFill>
                    <a:srgbClr val="0000CC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0190" name="Text Box 41"/>
            <p:cNvSpPr txBox="1">
              <a:spLocks noChangeArrowheads="1"/>
            </p:cNvSpPr>
            <p:nvPr/>
          </p:nvSpPr>
          <p:spPr bwMode="auto">
            <a:xfrm>
              <a:off x="2688" y="3264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solidFill>
                    <a:srgbClr val="0000CC"/>
                  </a:solidFill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solidFill>
                    <a:srgbClr val="0000CC"/>
                  </a:solidFill>
                  <a:latin typeface="Arial" panose="020B0604020202020204" pitchFamily="34" charset="0"/>
                </a:rPr>
                <a:t>4</a:t>
              </a:r>
              <a:endParaRPr lang="en-GB" sz="16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50182" name="Text Box 42"/>
          <p:cNvSpPr txBox="1">
            <a:spLocks noChangeArrowheads="1"/>
          </p:cNvSpPr>
          <p:nvPr/>
        </p:nvSpPr>
        <p:spPr bwMode="auto">
          <a:xfrm>
            <a:off x="6934200" y="41148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>
                <a:solidFill>
                  <a:srgbClr val="990033"/>
                </a:solidFill>
                <a:latin typeface="Arial" panose="020B0604020202020204" pitchFamily="34" charset="0"/>
              </a:rPr>
              <a:t>I</a:t>
            </a:r>
            <a:r>
              <a:rPr lang="en-GB" sz="1600" baseline="-25000">
                <a:solidFill>
                  <a:srgbClr val="990033"/>
                </a:solidFill>
                <a:latin typeface="Arial" panose="020B0604020202020204" pitchFamily="34" charset="0"/>
              </a:rPr>
              <a:t>0</a:t>
            </a:r>
            <a:endParaRPr lang="en-GB" sz="1600" baseline="-25000">
              <a:latin typeface="Arial" panose="020B0604020202020204" pitchFamily="34" charset="0"/>
            </a:endParaRPr>
          </a:p>
        </p:txBody>
      </p:sp>
      <p:sp>
        <p:nvSpPr>
          <p:cNvPr id="50183" name="Text Box 43"/>
          <p:cNvSpPr txBox="1">
            <a:spLocks noChangeArrowheads="1"/>
          </p:cNvSpPr>
          <p:nvPr/>
        </p:nvSpPr>
        <p:spPr bwMode="auto">
          <a:xfrm>
            <a:off x="6248400" y="3200401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>
                <a:latin typeface="Arial" panose="020B0604020202020204" pitchFamily="34" charset="0"/>
              </a:rPr>
              <a:t>When </a:t>
            </a:r>
          </a:p>
          <a:p>
            <a:r>
              <a:rPr lang="en-GB" sz="1600">
                <a:latin typeface="Arial" panose="020B0604020202020204" pitchFamily="34" charset="0"/>
              </a:rPr>
              <a:t>S</a:t>
            </a:r>
            <a:r>
              <a:rPr lang="en-GB" sz="1600" baseline="-25000">
                <a:latin typeface="Arial" panose="020B0604020202020204" pitchFamily="34" charset="0"/>
              </a:rPr>
              <a:t>2</a:t>
            </a:r>
            <a:r>
              <a:rPr lang="en-GB" sz="1600">
                <a:latin typeface="Arial" panose="020B0604020202020204" pitchFamily="34" charset="0"/>
              </a:rPr>
              <a:t>S</a:t>
            </a:r>
            <a:r>
              <a:rPr lang="en-GB" sz="1600" baseline="-25000">
                <a:latin typeface="Arial" panose="020B0604020202020204" pitchFamily="34" charset="0"/>
              </a:rPr>
              <a:t>1</a:t>
            </a:r>
            <a:r>
              <a:rPr lang="en-GB" sz="1600">
                <a:latin typeface="Arial" panose="020B0604020202020204" pitchFamily="34" charset="0"/>
              </a:rPr>
              <a:t>S</a:t>
            </a:r>
            <a:r>
              <a:rPr lang="en-GB" sz="1600" baseline="-25000">
                <a:latin typeface="Arial" panose="020B0604020202020204" pitchFamily="34" charset="0"/>
              </a:rPr>
              <a:t>0</a:t>
            </a:r>
            <a:r>
              <a:rPr lang="en-GB" sz="1600">
                <a:latin typeface="Arial" panose="020B0604020202020204" pitchFamily="34" charset="0"/>
              </a:rPr>
              <a:t> = 000</a:t>
            </a:r>
            <a:endParaRPr lang="en-GB" sz="1600" baseline="-25000">
              <a:latin typeface="Arial" panose="020B0604020202020204" pitchFamily="34" charset="0"/>
            </a:endParaRPr>
          </a:p>
        </p:txBody>
      </p:sp>
      <p:grpSp>
        <p:nvGrpSpPr>
          <p:cNvPr id="50184" name="Group 44"/>
          <p:cNvGrpSpPr>
            <a:grpSpLocks/>
          </p:cNvGrpSpPr>
          <p:nvPr/>
        </p:nvGrpSpPr>
        <p:grpSpPr bwMode="auto">
          <a:xfrm>
            <a:off x="8001000" y="3276601"/>
            <a:ext cx="1695450" cy="2595563"/>
            <a:chOff x="4080" y="2064"/>
            <a:chExt cx="1068" cy="1635"/>
          </a:xfrm>
        </p:grpSpPr>
        <p:graphicFrame>
          <p:nvGraphicFramePr>
            <p:cNvPr id="50186" name="Object 45"/>
            <p:cNvGraphicFramePr>
              <a:graphicFrameLocks noChangeAspect="1"/>
            </p:cNvGraphicFramePr>
            <p:nvPr/>
          </p:nvGraphicFramePr>
          <p:xfrm>
            <a:off x="4080" y="2064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0" name="Document" r:id="rId3" imgW="1720596" imgH="2625852" progId="Word.Document.8">
                    <p:embed/>
                  </p:oleObj>
                </mc:Choice>
                <mc:Fallback>
                  <p:oleObj name="Document" r:id="rId3" imgW="1720596" imgH="2625852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64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7" name="Line 46"/>
            <p:cNvSpPr>
              <a:spLocks noChangeShapeType="1"/>
            </p:cNvSpPr>
            <p:nvPr/>
          </p:nvSpPr>
          <p:spPr bwMode="auto">
            <a:xfrm>
              <a:off x="4128" y="227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8" name="Line 47"/>
            <p:cNvSpPr>
              <a:spLocks noChangeShapeType="1"/>
            </p:cNvSpPr>
            <p:nvPr/>
          </p:nvSpPr>
          <p:spPr bwMode="auto">
            <a:xfrm>
              <a:off x="4128" y="295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4495801" y="4267201"/>
            <a:ext cx="981075" cy="409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r>
              <a:rPr lang="en-GB" sz="3600" b="1"/>
              <a:t>Larger Multiplexers</a:t>
            </a:r>
            <a:endParaRPr lang="en-GB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772400" cy="914400"/>
          </a:xfrm>
        </p:spPr>
        <p:txBody>
          <a:bodyPr/>
          <a:lstStyle/>
          <a:p>
            <a:pPr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z="2400">
                <a:solidFill>
                  <a:srgbClr val="A50021"/>
                </a:solidFill>
              </a:rPr>
              <a:t>Another implementation of an 8-to-1 multiplexer using smaller multiplexers (four 2x1 and one 4x1):</a:t>
            </a:r>
          </a:p>
        </p:txBody>
      </p:sp>
      <p:grpSp>
        <p:nvGrpSpPr>
          <p:cNvPr id="51204" name="Group 63"/>
          <p:cNvGrpSpPr>
            <a:grpSpLocks/>
          </p:cNvGrpSpPr>
          <p:nvPr/>
        </p:nvGrpSpPr>
        <p:grpSpPr bwMode="auto">
          <a:xfrm>
            <a:off x="8610600" y="2209801"/>
            <a:ext cx="1695450" cy="2595563"/>
            <a:chOff x="4464" y="1392"/>
            <a:chExt cx="1068" cy="1635"/>
          </a:xfrm>
        </p:grpSpPr>
        <p:graphicFrame>
          <p:nvGraphicFramePr>
            <p:cNvPr id="51205" name="Object 64"/>
            <p:cNvGraphicFramePr>
              <a:graphicFrameLocks noChangeAspect="1"/>
            </p:cNvGraphicFramePr>
            <p:nvPr/>
          </p:nvGraphicFramePr>
          <p:xfrm>
            <a:off x="4464" y="1392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4" name="Document" r:id="rId3" imgW="1720596" imgH="2625852" progId="Word.Document.8">
                    <p:embed/>
                  </p:oleObj>
                </mc:Choice>
                <mc:Fallback>
                  <p:oleObj name="Document" r:id="rId3" imgW="1720596" imgH="2625852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392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6" name="Line 65"/>
            <p:cNvSpPr>
              <a:spLocks noChangeShapeType="1"/>
            </p:cNvSpPr>
            <p:nvPr/>
          </p:nvSpPr>
          <p:spPr bwMode="auto">
            <a:xfrm flipV="1">
              <a:off x="4512" y="160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7" name="Line 66"/>
            <p:cNvSpPr>
              <a:spLocks noChangeShapeType="1"/>
            </p:cNvSpPr>
            <p:nvPr/>
          </p:nvSpPr>
          <p:spPr bwMode="auto">
            <a:xfrm>
              <a:off x="4512" y="1938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8" name="Line 67"/>
            <p:cNvSpPr>
              <a:spLocks noChangeShapeType="1"/>
            </p:cNvSpPr>
            <p:nvPr/>
          </p:nvSpPr>
          <p:spPr bwMode="auto">
            <a:xfrm>
              <a:off x="4512" y="226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9" name="Line 68"/>
            <p:cNvSpPr>
              <a:spLocks noChangeShapeType="1"/>
            </p:cNvSpPr>
            <p:nvPr/>
          </p:nvSpPr>
          <p:spPr bwMode="auto">
            <a:xfrm>
              <a:off x="4512" y="2604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21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r>
              <a:rPr lang="en-GB" sz="3600" b="1"/>
              <a:t>Larger Multiplexers</a:t>
            </a:r>
            <a:endParaRPr lang="en-GB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772400" cy="914400"/>
          </a:xfrm>
        </p:spPr>
        <p:txBody>
          <a:bodyPr/>
          <a:lstStyle/>
          <a:p>
            <a:pPr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sz="2400">
                <a:solidFill>
                  <a:srgbClr val="A50021"/>
                </a:solidFill>
              </a:rPr>
              <a:t>Another implementation of an 8-to-1 multiplexer using smaller multiplexers (four 2x1 and one 4x1):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772400" y="3886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6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467600" y="3657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>
                <a:solidFill>
                  <a:srgbClr val="990033"/>
                </a:solidFill>
                <a:latin typeface="Arial" panose="020B0604020202020204" pitchFamily="34" charset="0"/>
              </a:rPr>
              <a:t>I</a:t>
            </a:r>
            <a:r>
              <a:rPr lang="en-GB" sz="1600" baseline="-25000">
                <a:solidFill>
                  <a:srgbClr val="990033"/>
                </a:solidFill>
                <a:latin typeface="Arial" panose="020B0604020202020204" pitchFamily="34" charset="0"/>
              </a:rPr>
              <a:t>0</a:t>
            </a:r>
            <a:endParaRPr lang="en-GB" sz="1600" baseline="-25000">
              <a:latin typeface="Arial" panose="020B0604020202020204" pitchFamily="34" charset="0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705600" y="1981201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>
                <a:latin typeface="Arial" panose="020B0604020202020204" pitchFamily="34" charset="0"/>
              </a:rPr>
              <a:t>When </a:t>
            </a:r>
          </a:p>
          <a:p>
            <a:r>
              <a:rPr lang="en-GB" sz="1600">
                <a:latin typeface="Arial" panose="020B0604020202020204" pitchFamily="34" charset="0"/>
              </a:rPr>
              <a:t>S</a:t>
            </a:r>
            <a:r>
              <a:rPr lang="en-GB" sz="1600" baseline="-25000">
                <a:latin typeface="Arial" panose="020B0604020202020204" pitchFamily="34" charset="0"/>
              </a:rPr>
              <a:t>2</a:t>
            </a:r>
            <a:r>
              <a:rPr lang="en-GB" sz="1600">
                <a:latin typeface="Arial" panose="020B0604020202020204" pitchFamily="34" charset="0"/>
              </a:rPr>
              <a:t>S</a:t>
            </a:r>
            <a:r>
              <a:rPr lang="en-GB" sz="1600" baseline="-25000">
                <a:latin typeface="Arial" panose="020B0604020202020204" pitchFamily="34" charset="0"/>
              </a:rPr>
              <a:t>1</a:t>
            </a:r>
            <a:r>
              <a:rPr lang="en-GB" sz="1600">
                <a:latin typeface="Arial" panose="020B0604020202020204" pitchFamily="34" charset="0"/>
              </a:rPr>
              <a:t>S</a:t>
            </a:r>
            <a:r>
              <a:rPr lang="en-GB" sz="1600" baseline="-25000">
                <a:latin typeface="Arial" panose="020B0604020202020204" pitchFamily="34" charset="0"/>
              </a:rPr>
              <a:t>0</a:t>
            </a:r>
            <a:r>
              <a:rPr lang="en-GB" sz="1600">
                <a:latin typeface="Arial" panose="020B0604020202020204" pitchFamily="34" charset="0"/>
              </a:rPr>
              <a:t> = 000</a:t>
            </a:r>
            <a:endParaRPr lang="en-GB" sz="1600" baseline="-25000">
              <a:latin typeface="Arial" panose="020B0604020202020204" pitchFamily="34" charset="0"/>
            </a:endParaRPr>
          </a:p>
        </p:txBody>
      </p:sp>
      <p:grpSp>
        <p:nvGrpSpPr>
          <p:cNvPr id="23559" name="Group 7"/>
          <p:cNvGrpSpPr>
            <a:grpSpLocks/>
          </p:cNvGrpSpPr>
          <p:nvPr/>
        </p:nvGrpSpPr>
        <p:grpSpPr bwMode="auto">
          <a:xfrm>
            <a:off x="3505200" y="2209800"/>
            <a:ext cx="4267200" cy="4070350"/>
            <a:chOff x="1248" y="1392"/>
            <a:chExt cx="2688" cy="2564"/>
          </a:xfrm>
        </p:grpSpPr>
        <p:sp>
          <p:nvSpPr>
            <p:cNvPr id="52246" name="Rectangle 8"/>
            <p:cNvSpPr>
              <a:spLocks noChangeArrowheads="1"/>
            </p:cNvSpPr>
            <p:nvPr/>
          </p:nvSpPr>
          <p:spPr bwMode="auto">
            <a:xfrm>
              <a:off x="3168" y="2208"/>
              <a:ext cx="528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2247" name="Text Box 9"/>
            <p:cNvSpPr txBox="1">
              <a:spLocks noChangeArrowheads="1"/>
            </p:cNvSpPr>
            <p:nvPr/>
          </p:nvSpPr>
          <p:spPr bwMode="auto">
            <a:xfrm>
              <a:off x="3216" y="2352"/>
              <a:ext cx="4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4:1 MUX</a:t>
              </a:r>
            </a:p>
          </p:txBody>
        </p:sp>
        <p:sp>
          <p:nvSpPr>
            <p:cNvPr id="52248" name="Line 10"/>
            <p:cNvSpPr>
              <a:spLocks noChangeShapeType="1"/>
            </p:cNvSpPr>
            <p:nvPr/>
          </p:nvSpPr>
          <p:spPr bwMode="auto">
            <a:xfrm flipV="1">
              <a:off x="3360" y="283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9" name="Line 11"/>
            <p:cNvSpPr>
              <a:spLocks noChangeShapeType="1"/>
            </p:cNvSpPr>
            <p:nvPr/>
          </p:nvSpPr>
          <p:spPr bwMode="auto">
            <a:xfrm flipV="1">
              <a:off x="2256" y="259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Line 12"/>
            <p:cNvSpPr>
              <a:spLocks noChangeShapeType="1"/>
            </p:cNvSpPr>
            <p:nvPr/>
          </p:nvSpPr>
          <p:spPr bwMode="auto">
            <a:xfrm flipV="1">
              <a:off x="2928" y="27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1" name="Text Box 13"/>
            <p:cNvSpPr txBox="1">
              <a:spLocks noChangeArrowheads="1"/>
            </p:cNvSpPr>
            <p:nvPr/>
          </p:nvSpPr>
          <p:spPr bwMode="auto">
            <a:xfrm>
              <a:off x="3216" y="2976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600">
                  <a:latin typeface="Arial" panose="020B0604020202020204" pitchFamily="34" charset="0"/>
                </a:rPr>
                <a:t>S</a:t>
              </a:r>
              <a:r>
                <a:rPr lang="en-GB" sz="1600" baseline="-25000">
                  <a:latin typeface="Arial" panose="020B0604020202020204" pitchFamily="34" charset="0"/>
                </a:rPr>
                <a:t>2</a:t>
              </a:r>
              <a:r>
                <a:rPr lang="en-GB" sz="1600">
                  <a:latin typeface="Arial" panose="020B0604020202020204" pitchFamily="34" charset="0"/>
                </a:rPr>
                <a:t>  S</a:t>
              </a:r>
              <a:r>
                <a:rPr lang="en-GB" sz="1600" baseline="-25000">
                  <a:latin typeface="Arial" panose="020B0604020202020204" pitchFamily="34" charset="0"/>
                </a:rPr>
                <a:t>1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52252" name="Line 14"/>
            <p:cNvSpPr>
              <a:spLocks noChangeShapeType="1"/>
            </p:cNvSpPr>
            <p:nvPr/>
          </p:nvSpPr>
          <p:spPr bwMode="auto">
            <a:xfrm>
              <a:off x="2928" y="1632"/>
              <a:ext cx="0" cy="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3" name="Line 15"/>
            <p:cNvSpPr>
              <a:spLocks noChangeShapeType="1"/>
            </p:cNvSpPr>
            <p:nvPr/>
          </p:nvSpPr>
          <p:spPr bwMode="auto">
            <a:xfrm>
              <a:off x="2928" y="2736"/>
              <a:ext cx="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4" name="Line 16"/>
            <p:cNvSpPr>
              <a:spLocks noChangeShapeType="1"/>
            </p:cNvSpPr>
            <p:nvPr/>
          </p:nvSpPr>
          <p:spPr bwMode="auto">
            <a:xfrm flipV="1">
              <a:off x="2208" y="153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5" name="Line 17"/>
            <p:cNvSpPr>
              <a:spLocks noChangeShapeType="1"/>
            </p:cNvSpPr>
            <p:nvPr/>
          </p:nvSpPr>
          <p:spPr bwMode="auto">
            <a:xfrm flipV="1">
              <a:off x="2208" y="17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6" name="Text Box 18"/>
            <p:cNvSpPr txBox="1">
              <a:spLocks noChangeArrowheads="1"/>
            </p:cNvSpPr>
            <p:nvPr/>
          </p:nvSpPr>
          <p:spPr bwMode="auto">
            <a:xfrm>
              <a:off x="2016" y="1392"/>
              <a:ext cx="240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GB" sz="1600" dirty="0">
                  <a:latin typeface="Arial" panose="020B0604020202020204" pitchFamily="34" charset="0"/>
                </a:rPr>
                <a:t>I</a:t>
              </a:r>
              <a:r>
                <a:rPr lang="en-GB" sz="1600" baseline="-25000" dirty="0">
                  <a:latin typeface="Arial" panose="020B0604020202020204" pitchFamily="34" charset="0"/>
                </a:rPr>
                <a:t>0</a:t>
              </a:r>
              <a:endParaRPr lang="en-GB" sz="1600" dirty="0">
                <a:latin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GB" sz="1600" dirty="0">
                  <a:latin typeface="Arial" panose="020B0604020202020204" pitchFamily="34" charset="0"/>
                </a:rPr>
                <a:t>I</a:t>
              </a:r>
              <a:r>
                <a:rPr lang="en-GB" sz="1600" baseline="-25000" dirty="0">
                  <a:latin typeface="Arial" panose="020B0604020202020204" pitchFamily="34" charset="0"/>
                </a:rPr>
                <a:t>1</a:t>
              </a:r>
              <a:endParaRPr lang="en-GB" sz="1600" dirty="0">
                <a:latin typeface="Arial" panose="020B0604020202020204" pitchFamily="34" charset="0"/>
              </a:endParaRPr>
            </a:p>
          </p:txBody>
        </p:sp>
        <p:sp>
          <p:nvSpPr>
            <p:cNvPr id="52257" name="Rectangle 19"/>
            <p:cNvSpPr>
              <a:spLocks noChangeArrowheads="1"/>
            </p:cNvSpPr>
            <p:nvPr/>
          </p:nvSpPr>
          <p:spPr bwMode="auto">
            <a:xfrm>
              <a:off x="2352" y="1392"/>
              <a:ext cx="432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52258" name="Text Box 20"/>
            <p:cNvSpPr txBox="1">
              <a:spLocks noChangeArrowheads="1"/>
            </p:cNvSpPr>
            <p:nvPr/>
          </p:nvSpPr>
          <p:spPr bwMode="auto">
            <a:xfrm>
              <a:off x="2352" y="1440"/>
              <a:ext cx="4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1600" dirty="0">
                  <a:latin typeface="Arial" panose="020B0604020202020204" pitchFamily="34" charset="0"/>
                </a:rPr>
                <a:t>2:1 MUX</a:t>
              </a:r>
            </a:p>
          </p:txBody>
        </p:sp>
        <p:sp>
          <p:nvSpPr>
            <p:cNvPr id="52259" name="Line 21"/>
            <p:cNvSpPr>
              <a:spLocks noChangeShapeType="1"/>
            </p:cNvSpPr>
            <p:nvPr/>
          </p:nvSpPr>
          <p:spPr bwMode="auto">
            <a:xfrm flipV="1">
              <a:off x="2544" y="187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0" name="Text Box 22"/>
            <p:cNvSpPr txBox="1">
              <a:spLocks noChangeArrowheads="1"/>
            </p:cNvSpPr>
            <p:nvPr/>
          </p:nvSpPr>
          <p:spPr bwMode="auto">
            <a:xfrm>
              <a:off x="2496" y="192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600">
                  <a:latin typeface="Arial" panose="020B0604020202020204" pitchFamily="34" charset="0"/>
                </a:rPr>
                <a:t>S</a:t>
              </a:r>
              <a:r>
                <a:rPr lang="en-GB" sz="1600" baseline="-25000">
                  <a:latin typeface="Arial" panose="020B0604020202020204" pitchFamily="34" charset="0"/>
                </a:rPr>
                <a:t>0</a:t>
              </a:r>
              <a:endParaRPr lang="en-GB" sz="1600">
                <a:latin typeface="Arial" panose="020B0604020202020204" pitchFamily="34" charset="0"/>
              </a:endParaRPr>
            </a:p>
          </p:txBody>
        </p:sp>
        <p:sp>
          <p:nvSpPr>
            <p:cNvPr id="52261" name="Line 23"/>
            <p:cNvSpPr>
              <a:spLocks noChangeShapeType="1"/>
            </p:cNvSpPr>
            <p:nvPr/>
          </p:nvSpPr>
          <p:spPr bwMode="auto">
            <a:xfrm flipV="1">
              <a:off x="3696" y="25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2" name="Line 24"/>
            <p:cNvSpPr>
              <a:spLocks noChangeShapeType="1"/>
            </p:cNvSpPr>
            <p:nvPr/>
          </p:nvSpPr>
          <p:spPr bwMode="auto">
            <a:xfrm flipV="1">
              <a:off x="3504" y="283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63" name="Group 25"/>
            <p:cNvGrpSpPr>
              <a:grpSpLocks/>
            </p:cNvGrpSpPr>
            <p:nvPr/>
          </p:nvGrpSpPr>
          <p:grpSpPr bwMode="auto">
            <a:xfrm>
              <a:off x="1248" y="1920"/>
              <a:ext cx="864" cy="740"/>
              <a:chOff x="1248" y="1920"/>
              <a:chExt cx="864" cy="740"/>
            </a:xfrm>
          </p:grpSpPr>
          <p:sp>
            <p:nvSpPr>
              <p:cNvPr id="52288" name="Line 26"/>
              <p:cNvSpPr>
                <a:spLocks noChangeShapeType="1"/>
              </p:cNvSpPr>
              <p:nvPr/>
            </p:nvSpPr>
            <p:spPr bwMode="auto">
              <a:xfrm flipV="1">
                <a:off x="1440" y="206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9" name="Line 27"/>
              <p:cNvSpPr>
                <a:spLocks noChangeShapeType="1"/>
              </p:cNvSpPr>
              <p:nvPr/>
            </p:nvSpPr>
            <p:spPr bwMode="auto">
              <a:xfrm flipV="1">
                <a:off x="1440" y="225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0" name="Text Box 28"/>
              <p:cNvSpPr txBox="1">
                <a:spLocks noChangeArrowheads="1"/>
              </p:cNvSpPr>
              <p:nvPr/>
            </p:nvSpPr>
            <p:spPr bwMode="auto">
              <a:xfrm>
                <a:off x="1248" y="1920"/>
                <a:ext cx="240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2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3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52291" name="Rectangle 29"/>
              <p:cNvSpPr>
                <a:spLocks noChangeArrowheads="1"/>
              </p:cNvSpPr>
              <p:nvPr/>
            </p:nvSpPr>
            <p:spPr bwMode="auto">
              <a:xfrm>
                <a:off x="1632" y="1920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292" name="Text Box 30"/>
              <p:cNvSpPr txBox="1">
                <a:spLocks noChangeArrowheads="1"/>
              </p:cNvSpPr>
              <p:nvPr/>
            </p:nvSpPr>
            <p:spPr bwMode="auto">
              <a:xfrm>
                <a:off x="1632" y="1968"/>
                <a:ext cx="480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2:1 MUX</a:t>
                </a:r>
              </a:p>
            </p:txBody>
          </p:sp>
          <p:sp>
            <p:nvSpPr>
              <p:cNvPr id="52293" name="Line 31"/>
              <p:cNvSpPr>
                <a:spLocks noChangeShapeType="1"/>
              </p:cNvSpPr>
              <p:nvPr/>
            </p:nvSpPr>
            <p:spPr bwMode="auto">
              <a:xfrm flipV="1">
                <a:off x="1824" y="240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4" name="Text Box 32"/>
              <p:cNvSpPr txBox="1">
                <a:spLocks noChangeArrowheads="1"/>
              </p:cNvSpPr>
              <p:nvPr/>
            </p:nvSpPr>
            <p:spPr bwMode="auto">
              <a:xfrm>
                <a:off x="1776" y="2448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sz="1600">
                    <a:latin typeface="Arial" panose="020B0604020202020204" pitchFamily="34" charset="0"/>
                  </a:rPr>
                  <a:t>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2264" name="Line 33"/>
            <p:cNvSpPr>
              <a:spLocks noChangeShapeType="1"/>
            </p:cNvSpPr>
            <p:nvPr/>
          </p:nvSpPr>
          <p:spPr bwMode="auto">
            <a:xfrm flipV="1">
              <a:off x="2928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5" name="Line 34"/>
            <p:cNvSpPr>
              <a:spLocks noChangeShapeType="1"/>
            </p:cNvSpPr>
            <p:nvPr/>
          </p:nvSpPr>
          <p:spPr bwMode="auto">
            <a:xfrm flipV="1">
              <a:off x="2256" y="244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66" name="Group 35"/>
            <p:cNvGrpSpPr>
              <a:grpSpLocks/>
            </p:cNvGrpSpPr>
            <p:nvPr/>
          </p:nvGrpSpPr>
          <p:grpSpPr bwMode="auto">
            <a:xfrm>
              <a:off x="1248" y="2688"/>
              <a:ext cx="864" cy="740"/>
              <a:chOff x="1248" y="2688"/>
              <a:chExt cx="864" cy="740"/>
            </a:xfrm>
          </p:grpSpPr>
          <p:sp>
            <p:nvSpPr>
              <p:cNvPr id="52281" name="Line 36"/>
              <p:cNvSpPr>
                <a:spLocks noChangeShapeType="1"/>
              </p:cNvSpPr>
              <p:nvPr/>
            </p:nvSpPr>
            <p:spPr bwMode="auto">
              <a:xfrm flipV="1">
                <a:off x="1440" y="283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2" name="Line 37"/>
              <p:cNvSpPr>
                <a:spLocks noChangeShapeType="1"/>
              </p:cNvSpPr>
              <p:nvPr/>
            </p:nvSpPr>
            <p:spPr bwMode="auto">
              <a:xfrm flipV="1">
                <a:off x="1440" y="302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3" name="Text Box 38"/>
              <p:cNvSpPr txBox="1">
                <a:spLocks noChangeArrowheads="1"/>
              </p:cNvSpPr>
              <p:nvPr/>
            </p:nvSpPr>
            <p:spPr bwMode="auto">
              <a:xfrm>
                <a:off x="1248" y="2688"/>
                <a:ext cx="240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4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5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52284" name="Rectangle 39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285" name="Text Box 40"/>
              <p:cNvSpPr txBox="1">
                <a:spLocks noChangeArrowheads="1"/>
              </p:cNvSpPr>
              <p:nvPr/>
            </p:nvSpPr>
            <p:spPr bwMode="auto">
              <a:xfrm>
                <a:off x="1632" y="2736"/>
                <a:ext cx="480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2:1 MUX</a:t>
                </a:r>
              </a:p>
            </p:txBody>
          </p:sp>
          <p:sp>
            <p:nvSpPr>
              <p:cNvPr id="52286" name="Line 41"/>
              <p:cNvSpPr>
                <a:spLocks noChangeShapeType="1"/>
              </p:cNvSpPr>
              <p:nvPr/>
            </p:nvSpPr>
            <p:spPr bwMode="auto">
              <a:xfrm flipV="1">
                <a:off x="1824" y="316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7" name="Text Box 42"/>
              <p:cNvSpPr txBox="1">
                <a:spLocks noChangeArrowheads="1"/>
              </p:cNvSpPr>
              <p:nvPr/>
            </p:nvSpPr>
            <p:spPr bwMode="auto">
              <a:xfrm>
                <a:off x="1776" y="3216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sz="1600">
                    <a:latin typeface="Arial" panose="020B0604020202020204" pitchFamily="34" charset="0"/>
                  </a:rPr>
                  <a:t>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267" name="Group 43"/>
            <p:cNvGrpSpPr>
              <a:grpSpLocks/>
            </p:cNvGrpSpPr>
            <p:nvPr/>
          </p:nvGrpSpPr>
          <p:grpSpPr bwMode="auto">
            <a:xfrm>
              <a:off x="1968" y="3216"/>
              <a:ext cx="864" cy="740"/>
              <a:chOff x="2016" y="3216"/>
              <a:chExt cx="864" cy="740"/>
            </a:xfrm>
          </p:grpSpPr>
          <p:sp>
            <p:nvSpPr>
              <p:cNvPr id="52274" name="Line 44"/>
              <p:cNvSpPr>
                <a:spLocks noChangeShapeType="1"/>
              </p:cNvSpPr>
              <p:nvPr/>
            </p:nvSpPr>
            <p:spPr bwMode="auto">
              <a:xfrm flipV="1">
                <a:off x="2208" y="336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5" name="Line 45"/>
              <p:cNvSpPr>
                <a:spLocks noChangeShapeType="1"/>
              </p:cNvSpPr>
              <p:nvPr/>
            </p:nvSpPr>
            <p:spPr bwMode="auto">
              <a:xfrm flipV="1">
                <a:off x="2208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6" name="Text Box 46"/>
              <p:cNvSpPr txBox="1">
                <a:spLocks noChangeArrowheads="1"/>
              </p:cNvSpPr>
              <p:nvPr/>
            </p:nvSpPr>
            <p:spPr bwMode="auto">
              <a:xfrm>
                <a:off x="2016" y="3216"/>
                <a:ext cx="240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6</a:t>
                </a:r>
                <a:endParaRPr lang="en-GB" sz="1600">
                  <a:latin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GB" sz="1600">
                    <a:latin typeface="Arial" panose="020B0604020202020204" pitchFamily="34" charset="0"/>
                  </a:rPr>
                  <a:t>I</a:t>
                </a:r>
                <a:r>
                  <a:rPr lang="en-GB" sz="1600" baseline="-25000">
                    <a:latin typeface="Arial" panose="020B0604020202020204" pitchFamily="34" charset="0"/>
                  </a:rPr>
                  <a:t>7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52277" name="Rectangle 47"/>
              <p:cNvSpPr>
                <a:spLocks noChangeArrowheads="1"/>
              </p:cNvSpPr>
              <p:nvPr/>
            </p:nvSpPr>
            <p:spPr bwMode="auto">
              <a:xfrm>
                <a:off x="2400" y="3216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278" name="Text Box 48"/>
              <p:cNvSpPr txBox="1">
                <a:spLocks noChangeArrowheads="1"/>
              </p:cNvSpPr>
              <p:nvPr/>
            </p:nvSpPr>
            <p:spPr bwMode="auto">
              <a:xfrm>
                <a:off x="2400" y="3264"/>
                <a:ext cx="480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sz="1600">
                    <a:latin typeface="Arial" panose="020B0604020202020204" pitchFamily="34" charset="0"/>
                  </a:rPr>
                  <a:t>2:1 MUX</a:t>
                </a:r>
              </a:p>
            </p:txBody>
          </p:sp>
          <p:sp>
            <p:nvSpPr>
              <p:cNvPr id="52279" name="Line 49"/>
              <p:cNvSpPr>
                <a:spLocks noChangeShapeType="1"/>
              </p:cNvSpPr>
              <p:nvPr/>
            </p:nvSpPr>
            <p:spPr bwMode="auto">
              <a:xfrm flipV="1">
                <a:off x="2592" y="369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0" name="Text Box 50"/>
              <p:cNvSpPr txBox="1">
                <a:spLocks noChangeArrowheads="1"/>
              </p:cNvSpPr>
              <p:nvPr/>
            </p:nvSpPr>
            <p:spPr bwMode="auto">
              <a:xfrm>
                <a:off x="2544" y="3744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GB" sz="1600">
                    <a:latin typeface="Arial" panose="020B0604020202020204" pitchFamily="34" charset="0"/>
                  </a:rPr>
                  <a:t>S</a:t>
                </a:r>
                <a:r>
                  <a:rPr lang="en-GB" sz="1600" baseline="-25000">
                    <a:latin typeface="Arial" panose="020B0604020202020204" pitchFamily="34" charset="0"/>
                  </a:rPr>
                  <a:t>0</a:t>
                </a:r>
                <a:endParaRPr lang="en-GB" sz="16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2268" name="Line 51"/>
            <p:cNvSpPr>
              <a:spLocks noChangeShapeType="1"/>
            </p:cNvSpPr>
            <p:nvPr/>
          </p:nvSpPr>
          <p:spPr bwMode="auto">
            <a:xfrm>
              <a:off x="2784" y="163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9" name="Line 52"/>
            <p:cNvSpPr>
              <a:spLocks noChangeShapeType="1"/>
            </p:cNvSpPr>
            <p:nvPr/>
          </p:nvSpPr>
          <p:spPr bwMode="auto">
            <a:xfrm>
              <a:off x="2784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0" name="Line 53"/>
            <p:cNvSpPr>
              <a:spLocks noChangeShapeType="1"/>
            </p:cNvSpPr>
            <p:nvPr/>
          </p:nvSpPr>
          <p:spPr bwMode="auto">
            <a:xfrm>
              <a:off x="2064" y="216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1" name="Line 54"/>
            <p:cNvSpPr>
              <a:spLocks noChangeShapeType="1"/>
            </p:cNvSpPr>
            <p:nvPr/>
          </p:nvSpPr>
          <p:spPr bwMode="auto">
            <a:xfrm>
              <a:off x="2064" y="292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2" name="Line 55"/>
            <p:cNvSpPr>
              <a:spLocks noChangeShapeType="1"/>
            </p:cNvSpPr>
            <p:nvPr/>
          </p:nvSpPr>
          <p:spPr bwMode="auto">
            <a:xfrm>
              <a:off x="2256" y="2160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3" name="Line 56"/>
            <p:cNvSpPr>
              <a:spLocks noChangeShapeType="1"/>
            </p:cNvSpPr>
            <p:nvPr/>
          </p:nvSpPr>
          <p:spPr bwMode="auto">
            <a:xfrm>
              <a:off x="2256" y="2592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609" name="Group 57"/>
          <p:cNvGrpSpPr>
            <a:grpSpLocks/>
          </p:cNvGrpSpPr>
          <p:nvPr/>
        </p:nvGrpSpPr>
        <p:grpSpPr bwMode="auto">
          <a:xfrm>
            <a:off x="4800600" y="2286000"/>
            <a:ext cx="1676400" cy="3460750"/>
            <a:chOff x="2064" y="1440"/>
            <a:chExt cx="1056" cy="2180"/>
          </a:xfrm>
        </p:grpSpPr>
        <p:sp>
          <p:nvSpPr>
            <p:cNvPr id="52242" name="Text Box 58"/>
            <p:cNvSpPr txBox="1">
              <a:spLocks noChangeArrowheads="1"/>
            </p:cNvSpPr>
            <p:nvPr/>
          </p:nvSpPr>
          <p:spPr bwMode="auto">
            <a:xfrm>
              <a:off x="2880" y="144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solidFill>
                    <a:srgbClr val="0000CC"/>
                  </a:solidFill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solidFill>
                    <a:srgbClr val="0000CC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2243" name="Text Box 59"/>
            <p:cNvSpPr txBox="1">
              <a:spLocks noChangeArrowheads="1"/>
            </p:cNvSpPr>
            <p:nvPr/>
          </p:nvSpPr>
          <p:spPr bwMode="auto">
            <a:xfrm>
              <a:off x="2064" y="2688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solidFill>
                    <a:srgbClr val="0000CC"/>
                  </a:solidFill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solidFill>
                    <a:srgbClr val="0000CC"/>
                  </a:solidFill>
                  <a:latin typeface="Arial" panose="020B0604020202020204" pitchFamily="34" charset="0"/>
                </a:rPr>
                <a:t>4</a:t>
              </a:r>
              <a:endParaRPr lang="en-GB" sz="1600" baseline="-25000">
                <a:latin typeface="Arial" panose="020B0604020202020204" pitchFamily="34" charset="0"/>
              </a:endParaRPr>
            </a:p>
          </p:txBody>
        </p:sp>
        <p:sp>
          <p:nvSpPr>
            <p:cNvPr id="52244" name="Text Box 60"/>
            <p:cNvSpPr txBox="1">
              <a:spLocks noChangeArrowheads="1"/>
            </p:cNvSpPr>
            <p:nvPr/>
          </p:nvSpPr>
          <p:spPr bwMode="auto">
            <a:xfrm>
              <a:off x="2112" y="19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solidFill>
                    <a:srgbClr val="0000CC"/>
                  </a:solidFill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solidFill>
                    <a:srgbClr val="0000CC"/>
                  </a:solidFill>
                  <a:latin typeface="Arial" panose="020B0604020202020204" pitchFamily="34" charset="0"/>
                </a:rPr>
                <a:t>2</a:t>
              </a:r>
              <a:endParaRPr lang="en-GB" sz="1600" baseline="-25000">
                <a:latin typeface="Arial" panose="020B0604020202020204" pitchFamily="34" charset="0"/>
              </a:endParaRPr>
            </a:p>
          </p:txBody>
        </p:sp>
        <p:sp>
          <p:nvSpPr>
            <p:cNvPr id="52245" name="Text Box 61"/>
            <p:cNvSpPr txBox="1">
              <a:spLocks noChangeArrowheads="1"/>
            </p:cNvSpPr>
            <p:nvPr/>
          </p:nvSpPr>
          <p:spPr bwMode="auto">
            <a:xfrm>
              <a:off x="2880" y="3408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solidFill>
                    <a:srgbClr val="0000CC"/>
                  </a:solidFill>
                  <a:latin typeface="Arial" panose="020B0604020202020204" pitchFamily="34" charset="0"/>
                </a:rPr>
                <a:t>I</a:t>
              </a:r>
              <a:r>
                <a:rPr lang="en-GB" sz="1600" baseline="-25000">
                  <a:solidFill>
                    <a:srgbClr val="0000CC"/>
                  </a:solidFill>
                  <a:latin typeface="Arial" panose="020B0604020202020204" pitchFamily="34" charset="0"/>
                </a:rPr>
                <a:t>6</a:t>
              </a:r>
              <a:endParaRPr lang="en-GB" sz="16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23614" name="Text Box 62"/>
          <p:cNvSpPr txBox="1">
            <a:spLocks noChangeArrowheads="1"/>
          </p:cNvSpPr>
          <p:nvPr/>
        </p:nvSpPr>
        <p:spPr bwMode="auto">
          <a:xfrm>
            <a:off x="6248400" y="6096001"/>
            <a:ext cx="441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800" b="1">
                <a:solidFill>
                  <a:srgbClr val="CC0000"/>
                </a:solidFill>
                <a:latin typeface="Arial" panose="020B0604020202020204" pitchFamily="34" charset="0"/>
              </a:rPr>
              <a:t>Q: Can we use only 2:1 multiplexers?</a:t>
            </a:r>
          </a:p>
        </p:txBody>
      </p:sp>
      <p:grpSp>
        <p:nvGrpSpPr>
          <p:cNvPr id="52234" name="Group 63"/>
          <p:cNvGrpSpPr>
            <a:grpSpLocks/>
          </p:cNvGrpSpPr>
          <p:nvPr/>
        </p:nvGrpSpPr>
        <p:grpSpPr bwMode="auto">
          <a:xfrm>
            <a:off x="8610600" y="2209801"/>
            <a:ext cx="1695450" cy="2595563"/>
            <a:chOff x="4464" y="1392"/>
            <a:chExt cx="1068" cy="1635"/>
          </a:xfrm>
        </p:grpSpPr>
        <p:graphicFrame>
          <p:nvGraphicFramePr>
            <p:cNvPr id="52237" name="Object 64"/>
            <p:cNvGraphicFramePr>
              <a:graphicFrameLocks noChangeAspect="1"/>
            </p:cNvGraphicFramePr>
            <p:nvPr/>
          </p:nvGraphicFramePr>
          <p:xfrm>
            <a:off x="4464" y="1392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8" name="Document" r:id="rId3" imgW="1720596" imgH="2625852" progId="Word.Document.8">
                    <p:embed/>
                  </p:oleObj>
                </mc:Choice>
                <mc:Fallback>
                  <p:oleObj name="Document" r:id="rId3" imgW="1720596" imgH="2625852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392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8" name="Line 65"/>
            <p:cNvSpPr>
              <a:spLocks noChangeShapeType="1"/>
            </p:cNvSpPr>
            <p:nvPr/>
          </p:nvSpPr>
          <p:spPr bwMode="auto">
            <a:xfrm flipV="1">
              <a:off x="4512" y="160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9" name="Line 66"/>
            <p:cNvSpPr>
              <a:spLocks noChangeShapeType="1"/>
            </p:cNvSpPr>
            <p:nvPr/>
          </p:nvSpPr>
          <p:spPr bwMode="auto">
            <a:xfrm>
              <a:off x="4512" y="1938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0" name="Line 67"/>
            <p:cNvSpPr>
              <a:spLocks noChangeShapeType="1"/>
            </p:cNvSpPr>
            <p:nvPr/>
          </p:nvSpPr>
          <p:spPr bwMode="auto">
            <a:xfrm>
              <a:off x="4512" y="226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1" name="Line 68"/>
            <p:cNvSpPr>
              <a:spLocks noChangeShapeType="1"/>
            </p:cNvSpPr>
            <p:nvPr/>
          </p:nvSpPr>
          <p:spPr bwMode="auto">
            <a:xfrm>
              <a:off x="4512" y="2604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Oval 68"/>
          <p:cNvSpPr/>
          <p:nvPr/>
        </p:nvSpPr>
        <p:spPr>
          <a:xfrm>
            <a:off x="6553201" y="4649789"/>
            <a:ext cx="981075" cy="409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064001" y="3916364"/>
            <a:ext cx="828675" cy="257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7" grpId="0"/>
      <p:bldP spid="236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b="1" smtClean="0"/>
              <a:t>Decoders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19200"/>
            <a:ext cx="7772400" cy="4648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00CC"/>
                </a:solidFill>
              </a:rPr>
              <a:t>Convert binary information from </a:t>
            </a:r>
            <a:r>
              <a:rPr lang="en-US" i="1" smtClean="0">
                <a:solidFill>
                  <a:srgbClr val="0000CC"/>
                </a:solidFill>
              </a:rPr>
              <a:t>n</a:t>
            </a:r>
            <a:r>
              <a:rPr lang="en-US" smtClean="0">
                <a:solidFill>
                  <a:srgbClr val="0000CC"/>
                </a:solidFill>
              </a:rPr>
              <a:t> input lines to (max. of) 2</a:t>
            </a:r>
            <a:r>
              <a:rPr lang="en-US" i="1" baseline="50000" smtClean="0">
                <a:solidFill>
                  <a:srgbClr val="0000CC"/>
                </a:solidFill>
              </a:rPr>
              <a:t>n</a:t>
            </a:r>
            <a:r>
              <a:rPr lang="en-US" smtClean="0">
                <a:solidFill>
                  <a:srgbClr val="0000CC"/>
                </a:solidFill>
              </a:rPr>
              <a:t> output lines.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smtClean="0"/>
              <a:t>Known as </a:t>
            </a:r>
            <a:r>
              <a:rPr lang="en-US" i="1" smtClean="0"/>
              <a:t>n</a:t>
            </a:r>
            <a:r>
              <a:rPr lang="en-US" smtClean="0"/>
              <a:t>-to-</a:t>
            </a:r>
            <a:r>
              <a:rPr lang="en-US" i="1" smtClean="0"/>
              <a:t>m</a:t>
            </a:r>
            <a:r>
              <a:rPr lang="en-US" smtClean="0"/>
              <a:t>-line decoder, or simply </a:t>
            </a:r>
            <a:r>
              <a:rPr lang="en-US" i="1" smtClean="0"/>
              <a:t>n</a:t>
            </a:r>
            <a:r>
              <a:rPr lang="en-US" smtClean="0"/>
              <a:t>:</a:t>
            </a:r>
            <a:r>
              <a:rPr lang="en-US" i="1" smtClean="0"/>
              <a:t>m</a:t>
            </a:r>
            <a:r>
              <a:rPr lang="en-US" smtClean="0"/>
              <a:t> or </a:t>
            </a:r>
            <a:r>
              <a:rPr lang="en-US" i="1" smtClean="0"/>
              <a:t>n</a:t>
            </a:r>
            <a:r>
              <a:rPr lang="en-US" smtClean="0"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i="1" smtClean="0"/>
              <a:t>m</a:t>
            </a:r>
            <a:r>
              <a:rPr lang="en-US" smtClean="0"/>
              <a:t> decoder (</a:t>
            </a:r>
            <a:r>
              <a:rPr lang="en-US" i="1" smtClean="0"/>
              <a:t>m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</a:t>
            </a:r>
            <a:r>
              <a:rPr lang="en-US" smtClean="0"/>
              <a:t> 2</a:t>
            </a:r>
            <a:r>
              <a:rPr lang="en-US" i="1" baseline="50000" smtClean="0"/>
              <a:t>n</a:t>
            </a:r>
            <a:r>
              <a:rPr lang="en-US" smtClean="0"/>
              <a:t>).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smtClean="0"/>
              <a:t>May be used to generate 2</a:t>
            </a:r>
            <a:r>
              <a:rPr lang="en-US" i="1" baseline="50000" smtClean="0"/>
              <a:t>n</a:t>
            </a:r>
            <a:r>
              <a:rPr lang="en-US" smtClean="0"/>
              <a:t> (or fewer) minterms of </a:t>
            </a:r>
            <a:r>
              <a:rPr lang="en-US" i="1" smtClean="0"/>
              <a:t>n</a:t>
            </a:r>
            <a:r>
              <a:rPr lang="en-US" smtClean="0"/>
              <a:t> input variables.</a:t>
            </a:r>
          </a:p>
        </p:txBody>
      </p:sp>
    </p:spTree>
    <p:extLst>
      <p:ext uri="{BB962C8B-B14F-4D97-AF65-F5344CB8AC3E}">
        <p14:creationId xmlns:p14="http://schemas.microsoft.com/office/powerpoint/2010/main" val="38261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r>
              <a:rPr lang="en-GB" sz="3600" b="1"/>
              <a:t>Larger Multiplexers</a:t>
            </a:r>
            <a:endParaRPr lang="en-GB" smtClean="0"/>
          </a:p>
        </p:txBody>
      </p:sp>
      <p:sp>
        <p:nvSpPr>
          <p:cNvPr id="23614" name="Text Box 62"/>
          <p:cNvSpPr txBox="1">
            <a:spLocks noChangeArrowheads="1"/>
          </p:cNvSpPr>
          <p:nvPr/>
        </p:nvSpPr>
        <p:spPr bwMode="auto">
          <a:xfrm>
            <a:off x="2133600" y="1029315"/>
            <a:ext cx="441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800" b="1" dirty="0">
                <a:solidFill>
                  <a:srgbClr val="CC0000"/>
                </a:solidFill>
                <a:latin typeface="Arial" panose="020B0604020202020204" pitchFamily="34" charset="0"/>
              </a:rPr>
              <a:t>Q: Can we use only 2:1 multiplexers?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98" y="1733549"/>
            <a:ext cx="9026012" cy="449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8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7902" y="255431"/>
            <a:ext cx="7772400" cy="1143000"/>
          </a:xfrm>
        </p:spPr>
        <p:txBody>
          <a:bodyPr/>
          <a:lstStyle/>
          <a:p>
            <a:r>
              <a:rPr lang="en-GB" sz="3600" b="1" dirty="0"/>
              <a:t>Try it </a:t>
            </a:r>
            <a:r>
              <a:rPr lang="en-GB" sz="3600" b="1" dirty="0" smtClean="0"/>
              <a:t>yourself: Larger </a:t>
            </a:r>
            <a:r>
              <a:rPr lang="en-GB" sz="3600" b="1" dirty="0"/>
              <a:t>Multiplexers</a:t>
            </a:r>
            <a:endParaRPr lang="en-GB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7902" y="1295400"/>
            <a:ext cx="9426262" cy="1600200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A50021"/>
                </a:solidFill>
              </a:rPr>
              <a:t>A 16-to-1 multiplexer can be constructed from only 4-to-1 multiplexers:</a:t>
            </a:r>
          </a:p>
        </p:txBody>
      </p:sp>
    </p:spTree>
    <p:extLst>
      <p:ext uri="{BB962C8B-B14F-4D97-AF65-F5344CB8AC3E}">
        <p14:creationId xmlns:p14="http://schemas.microsoft.com/office/powerpoint/2010/main" val="40119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smtClean="0"/>
              <a:t>Multiplexer with enable input</a:t>
            </a:r>
          </a:p>
        </p:txBody>
      </p:sp>
      <p:pic>
        <p:nvPicPr>
          <p:cNvPr id="5632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8600" y="1524000"/>
            <a:ext cx="4770438" cy="5029200"/>
          </a:xfrm>
        </p:spPr>
      </p:pic>
      <p:sp>
        <p:nvSpPr>
          <p:cNvPr id="5" name="Rectangle 4"/>
          <p:cNvSpPr/>
          <p:nvPr/>
        </p:nvSpPr>
        <p:spPr>
          <a:xfrm>
            <a:off x="1676400" y="2155825"/>
            <a:ext cx="17526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We can construct it using four 2x1 line multiplexer for inserting </a:t>
            </a:r>
            <a:r>
              <a:rPr lang="en-US"/>
              <a:t>the input </a:t>
            </a:r>
            <a:r>
              <a:rPr lang="en-US" dirty="0"/>
              <a:t>and then three 2x1 line multiplexer  for combining the result</a:t>
            </a:r>
          </a:p>
        </p:txBody>
      </p:sp>
    </p:spTree>
    <p:extLst>
      <p:ext uri="{BB962C8B-B14F-4D97-AF65-F5344CB8AC3E}">
        <p14:creationId xmlns:p14="http://schemas.microsoft.com/office/powerpoint/2010/main" val="1702339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Encoder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Encoder is a digital function that produces a </a:t>
            </a:r>
            <a:r>
              <a:rPr lang="en-US" dirty="0" smtClean="0">
                <a:solidFill>
                  <a:srgbClr val="FF0000"/>
                </a:solidFill>
              </a:rPr>
              <a:t>reverse</a:t>
            </a:r>
            <a:r>
              <a:rPr lang="en-US" dirty="0" smtClean="0"/>
              <a:t> operation </a:t>
            </a:r>
            <a:r>
              <a:rPr lang="en-US" dirty="0" smtClean="0">
                <a:solidFill>
                  <a:srgbClr val="FF0000"/>
                </a:solidFill>
              </a:rPr>
              <a:t>of a decoder</a:t>
            </a:r>
            <a:r>
              <a:rPr lang="en-US" dirty="0" smtClean="0"/>
              <a:t>!</a:t>
            </a:r>
          </a:p>
          <a:p>
            <a:r>
              <a:rPr lang="en-US" dirty="0" smtClean="0"/>
              <a:t>It has 2</a:t>
            </a:r>
            <a:r>
              <a:rPr lang="en-US" baseline="30000" dirty="0" smtClean="0"/>
              <a:t>n</a:t>
            </a:r>
            <a:r>
              <a:rPr lang="en-US" dirty="0" smtClean="0"/>
              <a:t> input lines and n output lines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6140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smtClean="0"/>
              <a:t>Example: Octal-binary encoder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686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990601"/>
            <a:ext cx="7096125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4872039"/>
            <a:ext cx="3046413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30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209800" y="196850"/>
            <a:ext cx="7772400" cy="1143000"/>
          </a:xfrm>
        </p:spPr>
        <p:txBody>
          <a:bodyPr>
            <a:normAutofit/>
          </a:bodyPr>
          <a:lstStyle/>
          <a:p>
            <a:r>
              <a:rPr lang="en-US" smtClean="0"/>
              <a:t>Example: Octal-binary encoder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789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1200329"/>
            <a:ext cx="86741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12913" y="5357611"/>
            <a:ext cx="4412087" cy="1157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There are 8 input variables so there will 2</a:t>
            </a:r>
            <a:r>
              <a:rPr lang="en-US" sz="2000" baseline="30000" dirty="0"/>
              <a:t>8</a:t>
            </a:r>
            <a:r>
              <a:rPr lang="en-US" sz="2000" dirty="0"/>
              <a:t>  input combination, amongst which in Octal-binary encoder only 8 are useful</a:t>
            </a:r>
          </a:p>
        </p:txBody>
      </p:sp>
    </p:spTree>
    <p:extLst>
      <p:ext uri="{BB962C8B-B14F-4D97-AF65-F5344CB8AC3E}">
        <p14:creationId xmlns:p14="http://schemas.microsoft.com/office/powerpoint/2010/main" val="1466387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Priority Encoder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Design a priority encoder, which will allow more than one input to exist and encodes only the highest priority input line. For example, 8x3 encoder in a if user give D2 and D7 together, it will allow data of D7 to pass.</a:t>
            </a:r>
          </a:p>
        </p:txBody>
      </p:sp>
    </p:spTree>
    <p:extLst>
      <p:ext uri="{BB962C8B-B14F-4D97-AF65-F5344CB8AC3E}">
        <p14:creationId xmlns:p14="http://schemas.microsoft.com/office/powerpoint/2010/main" val="3149810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752600"/>
            <a:ext cx="79248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/>
              <a:t>Accepts multiple values and encodes them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Works when more than one input is active</a:t>
            </a:r>
          </a:p>
          <a:p>
            <a:pPr lvl="1">
              <a:lnSpc>
                <a:spcPct val="90000"/>
              </a:lnSpc>
            </a:pPr>
            <a:r>
              <a:rPr lang="en-US"/>
              <a:t>Consists of: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Inputs (2</a:t>
            </a:r>
            <a:r>
              <a:rPr lang="en-US" baseline="30000" smtClean="0"/>
              <a:t>n</a:t>
            </a:r>
            <a:r>
              <a:rPr lang="en-US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Outputs</a:t>
            </a:r>
          </a:p>
          <a:p>
            <a:pPr lvl="3">
              <a:lnSpc>
                <a:spcPct val="90000"/>
              </a:lnSpc>
            </a:pPr>
            <a:r>
              <a:rPr lang="en-US" sz="2400"/>
              <a:t> when more than one output is active, sets output to correspond to highest input</a:t>
            </a:r>
          </a:p>
          <a:p>
            <a:pPr lvl="3">
              <a:lnSpc>
                <a:spcPct val="90000"/>
              </a:lnSpc>
            </a:pPr>
            <a:r>
              <a:rPr lang="en-US" sz="2400"/>
              <a:t>V (indicates whether any of the inputs are active). This helps to show the output when all inputs are 0s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Selectors / Enable</a:t>
            </a:r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590800" y="533400"/>
            <a:ext cx="7772400" cy="1143000"/>
          </a:xfrm>
        </p:spPr>
        <p:txBody>
          <a:bodyPr/>
          <a:lstStyle/>
          <a:p>
            <a:r>
              <a:rPr lang="en-US" sz="3600"/>
              <a:t>Priority Encoder</a:t>
            </a:r>
          </a:p>
        </p:txBody>
      </p:sp>
    </p:spTree>
    <p:extLst>
      <p:ext uri="{BB962C8B-B14F-4D97-AF65-F5344CB8AC3E}">
        <p14:creationId xmlns:p14="http://schemas.microsoft.com/office/powerpoint/2010/main" val="3777625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84" name="Group 164"/>
          <p:cNvGraphicFramePr>
            <a:graphicFrameLocks noGrp="1"/>
          </p:cNvGraphicFramePr>
          <p:nvPr>
            <p:ph idx="1"/>
          </p:nvPr>
        </p:nvGraphicFramePr>
        <p:xfrm>
          <a:off x="4648200" y="457200"/>
          <a:ext cx="4648200" cy="5699182"/>
        </p:xfrm>
        <a:graphic>
          <a:graphicData uri="http://schemas.openxmlformats.org/drawingml/2006/table">
            <a:tbl>
              <a:tblPr/>
              <a:tblGrid>
                <a:gridCol w="663575"/>
                <a:gridCol w="665163"/>
                <a:gridCol w="665162"/>
                <a:gridCol w="660400"/>
                <a:gridCol w="665163"/>
                <a:gridCol w="665162"/>
                <a:gridCol w="663575"/>
              </a:tblGrid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D3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D0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5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4648200" y="3124200"/>
            <a:ext cx="2667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895600" y="3276600"/>
            <a:ext cx="1752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714500" y="3810000"/>
            <a:ext cx="2362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Note: Amongst all 3 input, D2 is highest so output reflects the binary value of 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991600" y="609600"/>
            <a:ext cx="7620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601200" y="1066800"/>
            <a:ext cx="838200" cy="403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Note: V is not really an output, just shows whether there is an active input or not.</a:t>
            </a:r>
          </a:p>
        </p:txBody>
      </p:sp>
    </p:spTree>
    <p:extLst>
      <p:ext uri="{BB962C8B-B14F-4D97-AF65-F5344CB8AC3E}">
        <p14:creationId xmlns:p14="http://schemas.microsoft.com/office/powerpoint/2010/main" val="1109709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Priority Encoder</a:t>
            </a:r>
          </a:p>
        </p:txBody>
      </p:sp>
      <p:pic>
        <p:nvPicPr>
          <p:cNvPr id="4198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09800"/>
            <a:ext cx="70866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90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/>
              <a:t>Decoders</a:t>
            </a:r>
            <a:endParaRPr lang="en-US" sz="40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95400"/>
            <a:ext cx="7772400" cy="990600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US" sz="2400"/>
              <a:t>Example: if codes 00, 01, 10, 11 are used to identify four light bulbs, we may use a 2-bit decoder: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724400" y="2362200"/>
            <a:ext cx="3581400" cy="1219200"/>
            <a:chOff x="1392" y="1632"/>
            <a:chExt cx="2256" cy="768"/>
          </a:xfrm>
        </p:grpSpPr>
        <p:sp>
          <p:nvSpPr>
            <p:cNvPr id="21514" name="Rectangle 5"/>
            <p:cNvSpPr>
              <a:spLocks noChangeArrowheads="1"/>
            </p:cNvSpPr>
            <p:nvPr/>
          </p:nvSpPr>
          <p:spPr bwMode="auto">
            <a:xfrm>
              <a:off x="2064" y="1632"/>
              <a:ext cx="624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15" name="Text Box 6"/>
            <p:cNvSpPr txBox="1">
              <a:spLocks noChangeArrowheads="1"/>
            </p:cNvSpPr>
            <p:nvPr/>
          </p:nvSpPr>
          <p:spPr bwMode="auto">
            <a:xfrm>
              <a:off x="2112" y="1632"/>
              <a:ext cx="4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 sz="1600">
                  <a:latin typeface="Arial" panose="020B0604020202020204" pitchFamily="34" charset="0"/>
                </a:rPr>
                <a:t>2x4</a:t>
              </a:r>
            </a:p>
            <a:p>
              <a:pPr algn="ctr"/>
              <a:r>
                <a:rPr lang="en-GB" sz="1600">
                  <a:latin typeface="Arial" panose="020B0604020202020204" pitchFamily="34" charset="0"/>
                </a:rPr>
                <a:t>Dec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1516" name="Line 7"/>
            <p:cNvSpPr>
              <a:spLocks noChangeShapeType="1"/>
            </p:cNvSpPr>
            <p:nvPr/>
          </p:nvSpPr>
          <p:spPr bwMode="auto">
            <a:xfrm>
              <a:off x="1776" y="19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8"/>
            <p:cNvSpPr>
              <a:spLocks noChangeShapeType="1"/>
            </p:cNvSpPr>
            <p:nvPr/>
          </p:nvSpPr>
          <p:spPr bwMode="auto">
            <a:xfrm>
              <a:off x="2688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>
              <a:off x="2688" y="182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10"/>
            <p:cNvSpPr>
              <a:spLocks noChangeShapeType="1"/>
            </p:cNvSpPr>
            <p:nvPr/>
          </p:nvSpPr>
          <p:spPr bwMode="auto">
            <a:xfrm>
              <a:off x="1776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11"/>
            <p:cNvSpPr>
              <a:spLocks noChangeShapeType="1"/>
            </p:cNvSpPr>
            <p:nvPr/>
          </p:nvSpPr>
          <p:spPr bwMode="auto">
            <a:xfrm>
              <a:off x="2688" y="21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Line 12"/>
            <p:cNvSpPr>
              <a:spLocks noChangeShapeType="1"/>
            </p:cNvSpPr>
            <p:nvPr/>
          </p:nvSpPr>
          <p:spPr bwMode="auto">
            <a:xfrm>
              <a:off x="2688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Text Box 13"/>
            <p:cNvSpPr txBox="1">
              <a:spLocks noChangeArrowheads="1"/>
            </p:cNvSpPr>
            <p:nvPr/>
          </p:nvSpPr>
          <p:spPr bwMode="auto">
            <a:xfrm>
              <a:off x="1392" y="1824"/>
              <a:ext cx="43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>
                  <a:latin typeface="Arial" panose="020B0604020202020204" pitchFamily="34" charset="0"/>
                </a:rPr>
                <a:t>2-bit code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1523" name="Text Box 14"/>
            <p:cNvSpPr txBox="1">
              <a:spLocks noChangeArrowheads="1"/>
            </p:cNvSpPr>
            <p:nvPr/>
          </p:nvSpPr>
          <p:spPr bwMode="auto">
            <a:xfrm>
              <a:off x="2036" y="1824"/>
              <a:ext cx="240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400" b="1">
                  <a:latin typeface="Arial" panose="020B0604020202020204" pitchFamily="34" charset="0"/>
                </a:rPr>
                <a:t>X</a:t>
              </a:r>
              <a:endParaRPr lang="en-GB" sz="1600">
                <a:latin typeface="Arial" panose="020B0604020202020204" pitchFamily="34" charset="0"/>
              </a:endParaRPr>
            </a:p>
            <a:p>
              <a:endParaRPr lang="en-GB" sz="1000">
                <a:latin typeface="Arial" panose="020B0604020202020204" pitchFamily="34" charset="0"/>
              </a:endParaRPr>
            </a:p>
            <a:p>
              <a:r>
                <a:rPr lang="en-GB" sz="1400" b="1">
                  <a:latin typeface="Arial" panose="020B0604020202020204" pitchFamily="34" charset="0"/>
                </a:rPr>
                <a:t>Y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1524" name="Text Box 15"/>
            <p:cNvSpPr txBox="1">
              <a:spLocks noChangeArrowheads="1"/>
            </p:cNvSpPr>
            <p:nvPr/>
          </p:nvSpPr>
          <p:spPr bwMode="auto">
            <a:xfrm>
              <a:off x="2496" y="1728"/>
              <a:ext cx="24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1400" b="1">
                  <a:latin typeface="Arial" panose="020B0604020202020204" pitchFamily="34" charset="0"/>
                </a:rPr>
                <a:t>F</a:t>
              </a:r>
              <a:r>
                <a:rPr lang="en-GB" sz="1400" b="1" baseline="-25000">
                  <a:latin typeface="Arial" panose="020B0604020202020204" pitchFamily="34" charset="0"/>
                </a:rPr>
                <a:t>0 </a:t>
              </a:r>
              <a:r>
                <a:rPr lang="en-GB" sz="1400" b="1">
                  <a:latin typeface="Arial" panose="020B0604020202020204" pitchFamily="34" charset="0"/>
                </a:rPr>
                <a:t>F</a:t>
              </a:r>
              <a:r>
                <a:rPr lang="en-GB" sz="1400" b="1" baseline="-25000">
                  <a:latin typeface="Arial" panose="020B0604020202020204" pitchFamily="34" charset="0"/>
                </a:rPr>
                <a:t>1 </a:t>
              </a:r>
              <a:r>
                <a:rPr lang="en-GB" sz="1400" b="1">
                  <a:latin typeface="Arial" panose="020B0604020202020204" pitchFamily="34" charset="0"/>
                </a:rPr>
                <a:t>F</a:t>
              </a:r>
              <a:r>
                <a:rPr lang="en-GB" sz="1400" b="1" baseline="-25000">
                  <a:latin typeface="Arial" panose="020B0604020202020204" pitchFamily="34" charset="0"/>
                </a:rPr>
                <a:t>2 </a:t>
              </a:r>
              <a:r>
                <a:rPr lang="en-GB" sz="1400" b="1">
                  <a:latin typeface="Arial" panose="020B0604020202020204" pitchFamily="34" charset="0"/>
                </a:rPr>
                <a:t>F</a:t>
              </a:r>
              <a:r>
                <a:rPr lang="en-GB" sz="1400" b="1" baseline="-25000">
                  <a:latin typeface="Arial" panose="020B0604020202020204" pitchFamily="34" charset="0"/>
                </a:rPr>
                <a:t>3</a:t>
              </a:r>
              <a:endParaRPr lang="en-GB" sz="1400" b="1">
                <a:latin typeface="Arial" panose="020B0604020202020204" pitchFamily="34" charset="0"/>
              </a:endParaRPr>
            </a:p>
          </p:txBody>
        </p:sp>
        <p:sp>
          <p:nvSpPr>
            <p:cNvPr id="21525" name="Text Box 16"/>
            <p:cNvSpPr txBox="1">
              <a:spLocks noChangeArrowheads="1"/>
            </p:cNvSpPr>
            <p:nvPr/>
          </p:nvSpPr>
          <p:spPr bwMode="auto">
            <a:xfrm>
              <a:off x="2976" y="1728"/>
              <a:ext cx="672" cy="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GB" sz="1400" b="1">
                  <a:latin typeface="Arial" panose="020B0604020202020204" pitchFamily="34" charset="0"/>
                </a:rPr>
                <a:t>Bulb 0</a:t>
              </a:r>
            </a:p>
            <a:p>
              <a:pPr>
                <a:spcBef>
                  <a:spcPct val="10000"/>
                </a:spcBef>
              </a:pPr>
              <a:r>
                <a:rPr lang="en-GB" sz="1400" b="1">
                  <a:latin typeface="Arial" panose="020B0604020202020204" pitchFamily="34" charset="0"/>
                </a:rPr>
                <a:t>Bulb 1</a:t>
              </a:r>
            </a:p>
            <a:p>
              <a:pPr>
                <a:spcBef>
                  <a:spcPct val="10000"/>
                </a:spcBef>
              </a:pPr>
              <a:r>
                <a:rPr lang="en-GB" sz="1400" b="1">
                  <a:latin typeface="Arial" panose="020B0604020202020204" pitchFamily="34" charset="0"/>
                </a:rPr>
                <a:t>Bulb 2</a:t>
              </a:r>
            </a:p>
            <a:p>
              <a:pPr>
                <a:spcBef>
                  <a:spcPct val="10000"/>
                </a:spcBef>
              </a:pPr>
              <a:r>
                <a:rPr lang="en-GB" sz="1400" b="1">
                  <a:latin typeface="Arial" panose="020B0604020202020204" pitchFamily="34" charset="0"/>
                </a:rPr>
                <a:t>Bulb 3</a:t>
              </a:r>
              <a:endParaRPr lang="en-GB" sz="2000">
                <a:latin typeface="Arial" panose="020B0604020202020204" pitchFamily="34" charset="0"/>
              </a:endParaRPr>
            </a:p>
          </p:txBody>
        </p:sp>
      </p:grpSp>
      <p:sp>
        <p:nvSpPr>
          <p:cNvPr id="21509" name="Rectangle 17"/>
          <p:cNvSpPr>
            <a:spLocks noChangeArrowheads="1"/>
          </p:cNvSpPr>
          <p:nvPr/>
        </p:nvSpPr>
        <p:spPr bwMode="auto">
          <a:xfrm>
            <a:off x="2667000" y="37338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/>
              <a:t>This is a 2</a:t>
            </a:r>
            <a:r>
              <a:rPr lang="en-US">
                <a:sym typeface="Symbol" panose="05050102010706020507" pitchFamily="18" charset="2"/>
              </a:rPr>
              <a:t></a:t>
            </a:r>
            <a:r>
              <a:rPr lang="en-US"/>
              <a:t>4 decoder which selects an output line based on the 2-bit code supplied.</a:t>
            </a:r>
          </a:p>
          <a:p>
            <a:pPr eaLnBrk="1" hangingPunct="1"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/>
              <a:t>Truth table:</a:t>
            </a:r>
          </a:p>
        </p:txBody>
      </p:sp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4953001" y="4648201"/>
          <a:ext cx="2816225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Document" r:id="rId3" imgW="2825496" imgH="1524000" progId="Word.Document.8">
                  <p:embed/>
                </p:oleObj>
              </mc:Choice>
              <mc:Fallback>
                <p:oleObj name="Document" r:id="rId3" imgW="2825496" imgH="1524000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4648201"/>
                        <a:ext cx="2816225" cy="152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1" name="Group 19"/>
          <p:cNvGrpSpPr>
            <a:grpSpLocks/>
          </p:cNvGrpSpPr>
          <p:nvPr/>
        </p:nvGrpSpPr>
        <p:grpSpPr bwMode="auto">
          <a:xfrm>
            <a:off x="4973638" y="4648200"/>
            <a:ext cx="2667000" cy="1295400"/>
            <a:chOff x="2173" y="2928"/>
            <a:chExt cx="1680" cy="816"/>
          </a:xfrm>
        </p:grpSpPr>
        <p:sp>
          <p:nvSpPr>
            <p:cNvPr id="21512" name="Line 20"/>
            <p:cNvSpPr>
              <a:spLocks noChangeShapeType="1"/>
            </p:cNvSpPr>
            <p:nvPr/>
          </p:nvSpPr>
          <p:spPr bwMode="auto">
            <a:xfrm>
              <a:off x="2173" y="3105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Line 21"/>
            <p:cNvSpPr>
              <a:spLocks noChangeShapeType="1"/>
            </p:cNvSpPr>
            <p:nvPr/>
          </p:nvSpPr>
          <p:spPr bwMode="auto">
            <a:xfrm>
              <a:off x="2736" y="29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113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Priority Encoder</a:t>
            </a:r>
          </a:p>
        </p:txBody>
      </p:sp>
      <p:pic>
        <p:nvPicPr>
          <p:cNvPr id="430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14601"/>
            <a:ext cx="72390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137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 Function implementation using MSI</a:t>
            </a:r>
          </a:p>
        </p:txBody>
      </p:sp>
      <p:sp>
        <p:nvSpPr>
          <p:cNvPr id="5837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88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it yourself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Using 4:1 MUX  design </a:t>
            </a:r>
          </a:p>
          <a:p>
            <a:pPr>
              <a:defRPr/>
            </a:pPr>
            <a:r>
              <a:rPr lang="en-US" dirty="0" smtClean="0"/>
              <a:t>AND gate</a:t>
            </a:r>
          </a:p>
          <a:p>
            <a:pPr>
              <a:defRPr/>
            </a:pPr>
            <a:r>
              <a:rPr lang="en-US" dirty="0" smtClean="0"/>
              <a:t>OR gate</a:t>
            </a:r>
          </a:p>
          <a:p>
            <a:pPr>
              <a:defRPr/>
            </a:pPr>
            <a:r>
              <a:rPr lang="en-US" dirty="0" smtClean="0"/>
              <a:t>NOT 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04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4343400"/>
            <a:ext cx="15430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Connector 32"/>
          <p:cNvCxnSpPr/>
          <p:nvPr/>
        </p:nvCxnSpPr>
        <p:spPr>
          <a:xfrm flipH="1">
            <a:off x="4343401" y="4648200"/>
            <a:ext cx="981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343401" y="5410200"/>
            <a:ext cx="1071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091113" y="49530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006975" y="51816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425" name="Group 42"/>
          <p:cNvGrpSpPr>
            <a:grpSpLocks/>
          </p:cNvGrpSpPr>
          <p:nvPr/>
        </p:nvGrpSpPr>
        <p:grpSpPr bwMode="auto">
          <a:xfrm>
            <a:off x="1752601" y="2324101"/>
            <a:ext cx="2752725" cy="1706563"/>
            <a:chOff x="228600" y="2323686"/>
            <a:chExt cx="2752014" cy="1706811"/>
          </a:xfrm>
        </p:grpSpPr>
        <p:grpSp>
          <p:nvGrpSpPr>
            <p:cNvPr id="60445" name="Group 28"/>
            <p:cNvGrpSpPr>
              <a:grpSpLocks/>
            </p:cNvGrpSpPr>
            <p:nvPr/>
          </p:nvGrpSpPr>
          <p:grpSpPr bwMode="auto">
            <a:xfrm>
              <a:off x="990600" y="2601747"/>
              <a:ext cx="1990014" cy="1428750"/>
              <a:chOff x="990600" y="2601747"/>
              <a:chExt cx="1990014" cy="142875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1263383" y="3447799"/>
                <a:ext cx="3809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450" name="Group 26"/>
              <p:cNvGrpSpPr>
                <a:grpSpLocks/>
              </p:cNvGrpSpPr>
              <p:nvPr/>
            </p:nvGrpSpPr>
            <p:grpSpPr bwMode="auto">
              <a:xfrm>
                <a:off x="990600" y="2601747"/>
                <a:ext cx="1990014" cy="1428750"/>
                <a:chOff x="990600" y="2601747"/>
                <a:chExt cx="1990014" cy="1428750"/>
              </a:xfrm>
            </p:grpSpPr>
            <p:pic>
              <p:nvPicPr>
                <p:cNvPr id="60451" name="Picture 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7564" y="2601747"/>
                  <a:ext cx="1543050" cy="1428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60452" name="Group 16"/>
                <p:cNvGrpSpPr>
                  <a:grpSpLocks/>
                </p:cNvGrpSpPr>
                <p:nvPr/>
              </p:nvGrpSpPr>
              <p:grpSpPr bwMode="auto">
                <a:xfrm>
                  <a:off x="1236828" y="2626910"/>
                  <a:ext cx="404457" cy="820287"/>
                  <a:chOff x="1236828" y="2626910"/>
                  <a:chExt cx="404457" cy="820287"/>
                </a:xfrm>
              </p:grpSpPr>
              <p:cxnSp>
                <p:nvCxnSpPr>
                  <p:cNvPr id="6" name="Straight Connector 5"/>
                  <p:cNvCxnSpPr/>
                  <p:nvPr/>
                </p:nvCxnSpPr>
                <p:spPr>
                  <a:xfrm>
                    <a:off x="1260208" y="2626943"/>
                    <a:ext cx="0" cy="82085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 flipH="1">
                    <a:off x="1236402" y="2895269"/>
                    <a:ext cx="38090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1260208" y="3200113"/>
                    <a:ext cx="38090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90403" y="3684372"/>
                  <a:ext cx="43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0446" name="TextBox 39"/>
            <p:cNvSpPr txBox="1">
              <a:spLocks noChangeArrowheads="1"/>
            </p:cNvSpPr>
            <p:nvPr/>
          </p:nvSpPr>
          <p:spPr bwMode="auto">
            <a:xfrm>
              <a:off x="386615" y="2562807"/>
              <a:ext cx="9803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GND</a:t>
              </a:r>
            </a:p>
          </p:txBody>
        </p:sp>
        <p:sp>
          <p:nvSpPr>
            <p:cNvPr id="60447" name="TextBox 40"/>
            <p:cNvSpPr txBox="1">
              <a:spLocks noChangeArrowheads="1"/>
            </p:cNvSpPr>
            <p:nvPr/>
          </p:nvSpPr>
          <p:spPr bwMode="auto">
            <a:xfrm>
              <a:off x="228600" y="3479468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+5v</a:t>
              </a:r>
            </a:p>
          </p:txBody>
        </p:sp>
        <p:sp>
          <p:nvSpPr>
            <p:cNvPr id="60448" name="TextBox 41"/>
            <p:cNvSpPr txBox="1">
              <a:spLocks noChangeArrowheads="1"/>
            </p:cNvSpPr>
            <p:nvPr/>
          </p:nvSpPr>
          <p:spPr bwMode="auto">
            <a:xfrm>
              <a:off x="1807334" y="2323686"/>
              <a:ext cx="10111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AND</a:t>
              </a:r>
            </a:p>
          </p:txBody>
        </p:sp>
      </p:grpSp>
      <p:grpSp>
        <p:nvGrpSpPr>
          <p:cNvPr id="60426" name="Group 44"/>
          <p:cNvGrpSpPr>
            <a:grpSpLocks/>
          </p:cNvGrpSpPr>
          <p:nvPr/>
        </p:nvGrpSpPr>
        <p:grpSpPr bwMode="auto">
          <a:xfrm>
            <a:off x="5988050" y="2608263"/>
            <a:ext cx="3251200" cy="1428750"/>
            <a:chOff x="4464399" y="2608713"/>
            <a:chExt cx="3250851" cy="1428750"/>
          </a:xfrm>
        </p:grpSpPr>
        <p:grpSp>
          <p:nvGrpSpPr>
            <p:cNvPr id="60432" name="Group 29"/>
            <p:cNvGrpSpPr>
              <a:grpSpLocks/>
            </p:cNvGrpSpPr>
            <p:nvPr/>
          </p:nvGrpSpPr>
          <p:grpSpPr bwMode="auto">
            <a:xfrm>
              <a:off x="5084610" y="2608713"/>
              <a:ext cx="2630640" cy="1428750"/>
              <a:chOff x="5084610" y="2608713"/>
              <a:chExt cx="2630640" cy="1428750"/>
            </a:xfrm>
          </p:grpSpPr>
          <p:pic>
            <p:nvPicPr>
              <p:cNvPr id="60435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2200" y="2608713"/>
                <a:ext cx="1543050" cy="1428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0436" name="Group 24"/>
              <p:cNvGrpSpPr>
                <a:grpSpLocks/>
              </p:cNvGrpSpPr>
              <p:nvPr/>
            </p:nvGrpSpPr>
            <p:grpSpPr bwMode="auto">
              <a:xfrm>
                <a:off x="5084610" y="2921900"/>
                <a:ext cx="1289818" cy="804365"/>
                <a:chOff x="5084610" y="2921900"/>
                <a:chExt cx="1289818" cy="804365"/>
              </a:xfrm>
            </p:grpSpPr>
            <p:grpSp>
              <p:nvGrpSpPr>
                <p:cNvPr id="60437" name="Group 17"/>
                <p:cNvGrpSpPr>
                  <a:grpSpLocks/>
                </p:cNvGrpSpPr>
                <p:nvPr/>
              </p:nvGrpSpPr>
              <p:grpSpPr bwMode="auto">
                <a:xfrm>
                  <a:off x="5969971" y="3037053"/>
                  <a:ext cx="404457" cy="689212"/>
                  <a:chOff x="5969971" y="2757985"/>
                  <a:chExt cx="404457" cy="689212"/>
                </a:xfrm>
              </p:grpSpPr>
              <p:grpSp>
                <p:nvGrpSpPr>
                  <p:cNvPr id="60440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5969971" y="2757985"/>
                    <a:ext cx="404457" cy="689212"/>
                    <a:chOff x="1236828" y="2757985"/>
                    <a:chExt cx="404457" cy="689212"/>
                  </a:xfrm>
                </p:grpSpPr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1259855" y="2758270"/>
                      <a:ext cx="0" cy="68897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 flipH="1">
                      <a:off x="1236044" y="2896382"/>
                      <a:ext cx="38095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 flipH="1">
                      <a:off x="1259855" y="3201182"/>
                      <a:ext cx="38095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" name="Straight Connector 23"/>
                  <p:cNvCxnSpPr/>
                  <p:nvPr/>
                </p:nvCxnSpPr>
                <p:spPr>
                  <a:xfrm flipH="1">
                    <a:off x="5992998" y="3447245"/>
                    <a:ext cx="38095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5723152" y="2921450"/>
                  <a:ext cx="4365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5085045" y="3037338"/>
                  <a:ext cx="88414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0433" name="TextBox 45"/>
            <p:cNvSpPr txBox="1">
              <a:spLocks noChangeArrowheads="1"/>
            </p:cNvSpPr>
            <p:nvPr/>
          </p:nvSpPr>
          <p:spPr bwMode="auto">
            <a:xfrm>
              <a:off x="5084610" y="2620562"/>
              <a:ext cx="9481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GND</a:t>
              </a:r>
            </a:p>
          </p:txBody>
        </p:sp>
        <p:sp>
          <p:nvSpPr>
            <p:cNvPr id="60434" name="TextBox 46"/>
            <p:cNvSpPr txBox="1">
              <a:spLocks noChangeArrowheads="1"/>
            </p:cNvSpPr>
            <p:nvPr/>
          </p:nvSpPr>
          <p:spPr bwMode="auto">
            <a:xfrm>
              <a:off x="4464399" y="2909064"/>
              <a:ext cx="7369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+5v</a:t>
              </a:r>
            </a:p>
          </p:txBody>
        </p:sp>
      </p:grpSp>
      <p:sp>
        <p:nvSpPr>
          <p:cNvPr id="60427" name="TextBox 49"/>
          <p:cNvSpPr txBox="1">
            <a:spLocks noChangeArrowheads="1"/>
          </p:cNvSpPr>
          <p:nvPr/>
        </p:nvSpPr>
        <p:spPr bwMode="auto">
          <a:xfrm>
            <a:off x="3556000" y="5181601"/>
            <a:ext cx="979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GND</a:t>
            </a:r>
          </a:p>
        </p:txBody>
      </p:sp>
      <p:sp>
        <p:nvSpPr>
          <p:cNvPr id="60428" name="TextBox 50"/>
          <p:cNvSpPr txBox="1">
            <a:spLocks noChangeArrowheads="1"/>
          </p:cNvSpPr>
          <p:nvPr/>
        </p:nvSpPr>
        <p:spPr bwMode="auto">
          <a:xfrm>
            <a:off x="3781425" y="4418014"/>
            <a:ext cx="76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+5v</a:t>
            </a:r>
          </a:p>
        </p:txBody>
      </p:sp>
      <p:sp>
        <p:nvSpPr>
          <p:cNvPr id="60429" name="TextBox 47"/>
          <p:cNvSpPr txBox="1">
            <a:spLocks noChangeArrowheads="1"/>
          </p:cNvSpPr>
          <p:nvPr/>
        </p:nvSpPr>
        <p:spPr bwMode="auto">
          <a:xfrm>
            <a:off x="8043864" y="2324101"/>
            <a:ext cx="719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OR</a:t>
            </a:r>
          </a:p>
        </p:txBody>
      </p:sp>
      <p:sp>
        <p:nvSpPr>
          <p:cNvPr id="60430" name="TextBox 48"/>
          <p:cNvSpPr txBox="1">
            <a:spLocks noChangeArrowheads="1"/>
          </p:cNvSpPr>
          <p:nvPr/>
        </p:nvSpPr>
        <p:spPr bwMode="auto">
          <a:xfrm>
            <a:off x="5724526" y="4067176"/>
            <a:ext cx="1006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NOT</a:t>
            </a:r>
          </a:p>
        </p:txBody>
      </p:sp>
      <p:sp>
        <p:nvSpPr>
          <p:cNvPr id="60431" name="TextBox 51"/>
          <p:cNvSpPr txBox="1">
            <a:spLocks noChangeArrowheads="1"/>
          </p:cNvSpPr>
          <p:nvPr/>
        </p:nvSpPr>
        <p:spPr bwMode="auto">
          <a:xfrm>
            <a:off x="4737100" y="4641850"/>
            <a:ext cx="304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  <a:p>
            <a:r>
              <a:rPr lang="en-U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70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it yourself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a)Built the following function using 8x1 Mux.</a:t>
            </a:r>
          </a:p>
          <a:p>
            <a:pPr marL="0" indent="0">
              <a:buNone/>
            </a:pPr>
            <a:r>
              <a:rPr lang="en-US" smtClean="0"/>
              <a:t>F=∑(0,4,5)</a:t>
            </a:r>
            <a:br>
              <a:rPr lang="en-US" smtClean="0"/>
            </a:br>
            <a:r>
              <a:rPr lang="en-US" smtClean="0"/>
              <a:t>b)Design same thing with 3x8 decoder</a:t>
            </a:r>
          </a:p>
          <a:p>
            <a:pPr marL="0" indent="0">
              <a:buNone/>
            </a:pPr>
            <a:r>
              <a:rPr lang="en-US" smtClean="0"/>
              <a:t>c) Try designing it with single 4x1 Mux</a:t>
            </a:r>
          </a:p>
        </p:txBody>
      </p:sp>
    </p:spTree>
    <p:extLst>
      <p:ext uri="{BB962C8B-B14F-4D97-AF65-F5344CB8AC3E}">
        <p14:creationId xmlns:p14="http://schemas.microsoft.com/office/powerpoint/2010/main" val="27985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Solution</a:t>
            </a:r>
          </a:p>
        </p:txBody>
      </p:sp>
      <p:sp>
        <p:nvSpPr>
          <p:cNvPr id="62467" name="Content Placeholder 4"/>
          <p:cNvSpPr>
            <a:spLocks noGrp="1"/>
          </p:cNvSpPr>
          <p:nvPr>
            <p:ph idx="1"/>
          </p:nvPr>
        </p:nvSpPr>
        <p:spPr>
          <a:xfrm>
            <a:off x="2286000" y="2041525"/>
            <a:ext cx="7772400" cy="4114800"/>
          </a:xfrm>
        </p:spPr>
        <p:txBody>
          <a:bodyPr/>
          <a:lstStyle/>
          <a:p>
            <a:r>
              <a:rPr lang="en-US" dirty="0" smtClean="0"/>
              <a:t>F=∑(0,4,5)</a:t>
            </a:r>
          </a:p>
        </p:txBody>
      </p:sp>
      <p:grpSp>
        <p:nvGrpSpPr>
          <p:cNvPr id="62468" name="Group 27"/>
          <p:cNvGrpSpPr>
            <a:grpSpLocks/>
          </p:cNvGrpSpPr>
          <p:nvPr/>
        </p:nvGrpSpPr>
        <p:grpSpPr bwMode="auto">
          <a:xfrm>
            <a:off x="2057401" y="2724151"/>
            <a:ext cx="3128963" cy="2405063"/>
            <a:chOff x="533400" y="2724150"/>
            <a:chExt cx="3128963" cy="2405063"/>
          </a:xfrm>
        </p:grpSpPr>
        <p:pic>
          <p:nvPicPr>
            <p:cNvPr id="6247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8763" y="2724150"/>
              <a:ext cx="2133600" cy="240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2480" name="Group 18"/>
            <p:cNvGrpSpPr>
              <a:grpSpLocks/>
            </p:cNvGrpSpPr>
            <p:nvPr/>
          </p:nvGrpSpPr>
          <p:grpSpPr bwMode="auto">
            <a:xfrm>
              <a:off x="533400" y="2935288"/>
              <a:ext cx="1133475" cy="1909762"/>
              <a:chOff x="2286000" y="3124200"/>
              <a:chExt cx="1134036" cy="1909465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H="1">
                <a:off x="2438475" y="3124200"/>
                <a:ext cx="9815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438475" y="3886081"/>
                <a:ext cx="9815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2438475" y="4119407"/>
                <a:ext cx="98156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438475" y="3124200"/>
                <a:ext cx="0" cy="13713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485" name="TextBox 17"/>
              <p:cNvSpPr txBox="1">
                <a:spLocks noChangeArrowheads="1"/>
              </p:cNvSpPr>
              <p:nvPr/>
            </p:nvSpPr>
            <p:spPr bwMode="auto">
              <a:xfrm>
                <a:off x="2286000" y="4572000"/>
                <a:ext cx="9906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/>
                  <a:t>5V</a:t>
                </a:r>
              </a:p>
            </p:txBody>
          </p:sp>
        </p:grpSp>
      </p:grpSp>
      <p:pic>
        <p:nvPicPr>
          <p:cNvPr id="6246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13" y="2484438"/>
            <a:ext cx="1981200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470" name="Group 26"/>
          <p:cNvGrpSpPr>
            <a:grpSpLocks/>
          </p:cNvGrpSpPr>
          <p:nvPr/>
        </p:nvGrpSpPr>
        <p:grpSpPr bwMode="auto">
          <a:xfrm>
            <a:off x="7954964" y="2724150"/>
            <a:ext cx="2586037" cy="1333500"/>
            <a:chOff x="6482887" y="2724150"/>
            <a:chExt cx="2586473" cy="1332783"/>
          </a:xfrm>
        </p:grpSpPr>
        <p:pic>
          <p:nvPicPr>
            <p:cNvPr id="6247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4997" y="3374306"/>
              <a:ext cx="824363" cy="650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474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5987" y="2724150"/>
              <a:ext cx="824363" cy="650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Elbow Connector 6"/>
            <p:cNvCxnSpPr>
              <a:endCxn id="62474" idx="1"/>
            </p:cNvCxnSpPr>
            <p:nvPr/>
          </p:nvCxnSpPr>
          <p:spPr>
            <a:xfrm>
              <a:off x="6482887" y="2724150"/>
              <a:ext cx="752602" cy="32526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flipV="1">
              <a:off x="6482887" y="3200144"/>
              <a:ext cx="752602" cy="60927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6524169" y="3850669"/>
              <a:ext cx="1708438" cy="20626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62474" idx="3"/>
              <a:endCxn id="62473" idx="1"/>
            </p:cNvCxnSpPr>
            <p:nvPr/>
          </p:nvCxnSpPr>
          <p:spPr>
            <a:xfrm>
              <a:off x="8061128" y="3049413"/>
              <a:ext cx="184181" cy="650525"/>
            </a:xfrm>
            <a:prstGeom prst="bentConnector3">
              <a:avLst>
                <a:gd name="adj1" fmla="val -913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471" name="TextBox 24"/>
          <p:cNvSpPr txBox="1">
            <a:spLocks noChangeArrowheads="1"/>
          </p:cNvSpPr>
          <p:nvPr/>
        </p:nvSpPr>
        <p:spPr bwMode="auto">
          <a:xfrm>
            <a:off x="5638800" y="2484438"/>
            <a:ext cx="53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b)</a:t>
            </a:r>
          </a:p>
        </p:txBody>
      </p:sp>
      <p:sp>
        <p:nvSpPr>
          <p:cNvPr id="62472" name="TextBox 25"/>
          <p:cNvSpPr txBox="1">
            <a:spLocks noChangeArrowheads="1"/>
          </p:cNvSpPr>
          <p:nvPr/>
        </p:nvSpPr>
        <p:spPr bwMode="auto">
          <a:xfrm>
            <a:off x="1674814" y="2484438"/>
            <a:ext cx="458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36632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2208213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Rules: for using smaller mux to build larger equation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0" indent="0">
              <a:buNone/>
            </a:pPr>
            <a:r>
              <a:rPr lang="en-US" smtClean="0"/>
              <a:t>                        </a:t>
            </a: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9" y="1371600"/>
            <a:ext cx="83724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493" name="Group 16"/>
          <p:cNvGrpSpPr>
            <a:grpSpLocks/>
          </p:cNvGrpSpPr>
          <p:nvPr/>
        </p:nvGrpSpPr>
        <p:grpSpPr bwMode="auto">
          <a:xfrm>
            <a:off x="5794376" y="4500564"/>
            <a:ext cx="2524125" cy="1595437"/>
            <a:chOff x="3307662" y="4581525"/>
            <a:chExt cx="2524125" cy="1595140"/>
          </a:xfrm>
        </p:grpSpPr>
        <p:grpSp>
          <p:nvGrpSpPr>
            <p:cNvPr id="63501" name="Group 15"/>
            <p:cNvGrpSpPr>
              <a:grpSpLocks/>
            </p:cNvGrpSpPr>
            <p:nvPr/>
          </p:nvGrpSpPr>
          <p:grpSpPr bwMode="auto">
            <a:xfrm>
              <a:off x="3307662" y="4581525"/>
              <a:ext cx="2524125" cy="1514475"/>
              <a:chOff x="3307662" y="4581525"/>
              <a:chExt cx="2524125" cy="1514475"/>
            </a:xfrm>
          </p:grpSpPr>
          <p:pic>
            <p:nvPicPr>
              <p:cNvPr id="63503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7662" y="4581525"/>
                <a:ext cx="2524125" cy="151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Oval 5"/>
              <p:cNvSpPr/>
              <p:nvPr/>
            </p:nvSpPr>
            <p:spPr>
              <a:xfrm>
                <a:off x="3961712" y="5029117"/>
                <a:ext cx="152400" cy="2285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961712" y="5341795"/>
                <a:ext cx="152400" cy="2285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417325" y="5357667"/>
                <a:ext cx="152400" cy="2285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63502" name="TextBox 6"/>
            <p:cNvSpPr txBox="1">
              <a:spLocks noChangeArrowheads="1"/>
            </p:cNvSpPr>
            <p:nvPr/>
          </p:nvSpPr>
          <p:spPr bwMode="auto">
            <a:xfrm>
              <a:off x="3886200" y="5715000"/>
              <a:ext cx="175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1     A   0    0</a:t>
              </a:r>
            </a:p>
          </p:txBody>
        </p:sp>
      </p:grpSp>
      <p:grpSp>
        <p:nvGrpSpPr>
          <p:cNvPr id="63494" name="Group 14"/>
          <p:cNvGrpSpPr>
            <a:grpSpLocks/>
          </p:cNvGrpSpPr>
          <p:nvPr/>
        </p:nvGrpSpPr>
        <p:grpSpPr bwMode="auto">
          <a:xfrm>
            <a:off x="8666163" y="4286251"/>
            <a:ext cx="1890712" cy="1890713"/>
            <a:chOff x="6665212" y="4286458"/>
            <a:chExt cx="1889482" cy="1890206"/>
          </a:xfrm>
        </p:grpSpPr>
        <p:sp>
          <p:nvSpPr>
            <p:cNvPr id="63497" name="TextBox 7"/>
            <p:cNvSpPr txBox="1">
              <a:spLocks noChangeArrowheads="1"/>
            </p:cNvSpPr>
            <p:nvPr/>
          </p:nvSpPr>
          <p:spPr bwMode="auto">
            <a:xfrm>
              <a:off x="7335494" y="5714999"/>
              <a:ext cx="1219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B   C</a:t>
              </a:r>
            </a:p>
          </p:txBody>
        </p:sp>
        <p:grpSp>
          <p:nvGrpSpPr>
            <p:cNvPr id="63498" name="Group 13"/>
            <p:cNvGrpSpPr>
              <a:grpSpLocks/>
            </p:cNvGrpSpPr>
            <p:nvPr/>
          </p:nvGrpSpPr>
          <p:grpSpPr bwMode="auto">
            <a:xfrm>
              <a:off x="6665212" y="4286458"/>
              <a:ext cx="1817411" cy="1705532"/>
              <a:chOff x="6665212" y="4286458"/>
              <a:chExt cx="1817411" cy="1705532"/>
            </a:xfrm>
          </p:grpSpPr>
          <p:pic>
            <p:nvPicPr>
              <p:cNvPr id="63499" name="Picture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9174" y="4286458"/>
                <a:ext cx="1543449" cy="1428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500" name="TextBox 8"/>
              <p:cNvSpPr txBox="1">
                <a:spLocks noChangeArrowheads="1"/>
              </p:cNvSpPr>
              <p:nvPr/>
            </p:nvSpPr>
            <p:spPr bwMode="auto">
              <a:xfrm>
                <a:off x="6665212" y="4360774"/>
                <a:ext cx="403781" cy="1631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000"/>
                  <a:t>1</a:t>
                </a:r>
                <a:br>
                  <a:rPr lang="en-US" sz="2000"/>
                </a:br>
                <a:r>
                  <a:rPr lang="en-US" sz="2000"/>
                  <a:t>A</a:t>
                </a:r>
              </a:p>
              <a:p>
                <a:r>
                  <a:rPr lang="en-US" sz="2000"/>
                  <a:t>0</a:t>
                </a:r>
              </a:p>
              <a:p>
                <a:r>
                  <a:rPr lang="en-US" sz="2000"/>
                  <a:t>0</a:t>
                </a:r>
                <a:br>
                  <a:rPr lang="en-US" sz="2000"/>
                </a:br>
                <a:endParaRPr lang="en-US" sz="2000"/>
              </a:p>
            </p:txBody>
          </p:sp>
        </p:grpSp>
      </p:grpSp>
      <p:pic>
        <p:nvPicPr>
          <p:cNvPr id="63495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9" y="3648076"/>
            <a:ext cx="30384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6" name="TextBox 17"/>
          <p:cNvSpPr txBox="1">
            <a:spLocks noChangeArrowheads="1"/>
          </p:cNvSpPr>
          <p:nvPr/>
        </p:nvSpPr>
        <p:spPr bwMode="auto">
          <a:xfrm>
            <a:off x="5156200" y="3409950"/>
            <a:ext cx="2616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Answer: Part ( c )</a:t>
            </a:r>
          </a:p>
        </p:txBody>
      </p:sp>
    </p:spTree>
    <p:extLst>
      <p:ext uri="{BB962C8B-B14F-4D97-AF65-F5344CB8AC3E}">
        <p14:creationId xmlns:p14="http://schemas.microsoft.com/office/powerpoint/2010/main" val="36350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 the following function using 4x1 Mux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2133601"/>
            <a:ext cx="3286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2657475"/>
            <a:ext cx="4975225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2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it yourself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lphaLcParenR"/>
            </a:pPr>
            <a:r>
              <a:rPr lang="en-US" dirty="0" smtClean="0"/>
              <a:t>Implement the below function using a 8x1 </a:t>
            </a:r>
            <a:r>
              <a:rPr lang="en-US" dirty="0" err="1" smtClean="0"/>
              <a:t>Mux</a:t>
            </a:r>
            <a:r>
              <a:rPr lang="en-US" dirty="0" smtClean="0"/>
              <a:t>.</a:t>
            </a:r>
          </a:p>
          <a:p>
            <a:pPr marL="514350" indent="-514350">
              <a:buFontTx/>
              <a:buAutoNum type="alphaLcParenR"/>
            </a:pPr>
            <a:r>
              <a:rPr lang="en-US" dirty="0" smtClean="0"/>
              <a:t>Implement the below function using a 4x16 decoder and OR gates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4064001"/>
            <a:ext cx="5324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8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438400"/>
            <a:ext cx="7599363" cy="359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/>
              <a:t>Decoders</a:t>
            </a:r>
            <a:endParaRPr lang="en-US" sz="40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95400"/>
            <a:ext cx="3505200" cy="2514600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US" sz="2400"/>
              <a:t>From truth table, circuit for 2</a:t>
            </a:r>
            <a:r>
              <a:rPr lang="en-US" sz="2400">
                <a:sym typeface="Symbol" panose="05050102010706020507" pitchFamily="18" charset="2"/>
              </a:rPr>
              <a:t></a:t>
            </a:r>
            <a:r>
              <a:rPr lang="en-US" sz="2400"/>
              <a:t>4 decoder is: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sz="2400"/>
              <a:t>Note: Each output is a 2-variable minterm (</a:t>
            </a:r>
            <a:r>
              <a:rPr lang="en-US" sz="2400" b="1"/>
              <a:t>X'Y', X'Y, XY' </a:t>
            </a:r>
            <a:r>
              <a:rPr lang="en-US" sz="2400"/>
              <a:t>or </a:t>
            </a:r>
            <a:r>
              <a:rPr lang="en-US" sz="2400" b="1"/>
              <a:t>XY</a:t>
            </a:r>
            <a:r>
              <a:rPr lang="en-US" sz="2400"/>
              <a:t>)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6248401" y="1219200"/>
            <a:ext cx="2290763" cy="1308100"/>
            <a:chOff x="3072" y="768"/>
            <a:chExt cx="1443" cy="824"/>
          </a:xfrm>
        </p:grpSpPr>
        <p:graphicFrame>
          <p:nvGraphicFramePr>
            <p:cNvPr id="22576" name="Object 5"/>
            <p:cNvGraphicFramePr>
              <a:graphicFrameLocks noChangeAspect="1"/>
            </p:cNvGraphicFramePr>
            <p:nvPr/>
          </p:nvGraphicFramePr>
          <p:xfrm>
            <a:off x="3072" y="768"/>
            <a:ext cx="1443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" name="Document" r:id="rId3" imgW="2330196" imgH="1328928" progId="Word.Document.8">
                    <p:embed/>
                  </p:oleObj>
                </mc:Choice>
                <mc:Fallback>
                  <p:oleObj name="Document" r:id="rId3" imgW="2330196" imgH="1328928" progId="Word.Document.8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768"/>
                          <a:ext cx="1443" cy="8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7" name="Line 6"/>
            <p:cNvSpPr>
              <a:spLocks noChangeShapeType="1"/>
            </p:cNvSpPr>
            <p:nvPr/>
          </p:nvSpPr>
          <p:spPr bwMode="auto">
            <a:xfrm flipV="1">
              <a:off x="3120" y="91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8" name="Line 7"/>
            <p:cNvSpPr>
              <a:spLocks noChangeShapeType="1"/>
            </p:cNvSpPr>
            <p:nvPr/>
          </p:nvSpPr>
          <p:spPr bwMode="auto">
            <a:xfrm>
              <a:off x="3504" y="76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4" name="Group 8"/>
          <p:cNvGrpSpPr>
            <a:grpSpLocks/>
          </p:cNvGrpSpPr>
          <p:nvPr/>
        </p:nvGrpSpPr>
        <p:grpSpPr bwMode="auto">
          <a:xfrm>
            <a:off x="6324600" y="2590801"/>
            <a:ext cx="3086100" cy="3567113"/>
            <a:chOff x="3024" y="1632"/>
            <a:chExt cx="1944" cy="2247"/>
          </a:xfrm>
        </p:grpSpPr>
        <p:sp>
          <p:nvSpPr>
            <p:cNvPr id="22534" name="AutoShape 9"/>
            <p:cNvSpPr>
              <a:spLocks noChangeArrowheads="1"/>
            </p:cNvSpPr>
            <p:nvPr/>
          </p:nvSpPr>
          <p:spPr bwMode="auto">
            <a:xfrm>
              <a:off x="3816" y="292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35" name="Line 10"/>
            <p:cNvSpPr>
              <a:spLocks noChangeShapeType="1"/>
            </p:cNvSpPr>
            <p:nvPr/>
          </p:nvSpPr>
          <p:spPr bwMode="auto">
            <a:xfrm>
              <a:off x="3192" y="1680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36" name="Group 11"/>
            <p:cNvGrpSpPr>
              <a:grpSpLocks/>
            </p:cNvGrpSpPr>
            <p:nvPr/>
          </p:nvGrpSpPr>
          <p:grpSpPr bwMode="auto">
            <a:xfrm flipV="1">
              <a:off x="3528" y="3264"/>
              <a:ext cx="176" cy="180"/>
              <a:chOff x="3096" y="3240"/>
              <a:chExt cx="792" cy="792"/>
            </a:xfrm>
          </p:grpSpPr>
          <p:sp>
            <p:nvSpPr>
              <p:cNvPr id="22574" name="AutoShape 12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22575" name="Oval 13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22537" name="Line 14"/>
            <p:cNvSpPr>
              <a:spLocks noChangeShapeType="1"/>
            </p:cNvSpPr>
            <p:nvPr/>
          </p:nvSpPr>
          <p:spPr bwMode="auto">
            <a:xfrm>
              <a:off x="3624" y="3443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Line 15"/>
            <p:cNvSpPr>
              <a:spLocks noChangeShapeType="1"/>
            </p:cNvSpPr>
            <p:nvPr/>
          </p:nvSpPr>
          <p:spPr bwMode="auto">
            <a:xfrm>
              <a:off x="3192" y="3444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Line 16"/>
            <p:cNvSpPr>
              <a:spLocks noChangeShapeType="1"/>
            </p:cNvSpPr>
            <p:nvPr/>
          </p:nvSpPr>
          <p:spPr bwMode="auto">
            <a:xfrm>
              <a:off x="3624" y="1824"/>
              <a:ext cx="0" cy="14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AutoShape 17"/>
            <p:cNvSpPr>
              <a:spLocks noChangeArrowheads="1"/>
            </p:cNvSpPr>
            <p:nvPr/>
          </p:nvSpPr>
          <p:spPr bwMode="auto">
            <a:xfrm>
              <a:off x="3816" y="163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41" name="AutoShape 18"/>
            <p:cNvSpPr>
              <a:spLocks noChangeArrowheads="1"/>
            </p:cNvSpPr>
            <p:nvPr/>
          </p:nvSpPr>
          <p:spPr bwMode="auto">
            <a:xfrm>
              <a:off x="3816" y="20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42" name="AutoShape 19"/>
            <p:cNvSpPr>
              <a:spLocks noChangeArrowheads="1"/>
            </p:cNvSpPr>
            <p:nvPr/>
          </p:nvSpPr>
          <p:spPr bwMode="auto">
            <a:xfrm>
              <a:off x="3816" y="249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43" name="Line 20"/>
            <p:cNvSpPr>
              <a:spLocks noChangeShapeType="1"/>
            </p:cNvSpPr>
            <p:nvPr/>
          </p:nvSpPr>
          <p:spPr bwMode="auto">
            <a:xfrm>
              <a:off x="3192" y="1680"/>
              <a:ext cx="0" cy="15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44" name="Group 21"/>
            <p:cNvGrpSpPr>
              <a:grpSpLocks/>
            </p:cNvGrpSpPr>
            <p:nvPr/>
          </p:nvGrpSpPr>
          <p:grpSpPr bwMode="auto">
            <a:xfrm flipV="1">
              <a:off x="3096" y="3264"/>
              <a:ext cx="176" cy="180"/>
              <a:chOff x="3096" y="3240"/>
              <a:chExt cx="792" cy="792"/>
            </a:xfrm>
          </p:grpSpPr>
          <p:sp>
            <p:nvSpPr>
              <p:cNvPr id="22572" name="AutoShape 22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22573" name="Oval 23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22545" name="Line 24"/>
            <p:cNvSpPr>
              <a:spLocks noChangeShapeType="1"/>
            </p:cNvSpPr>
            <p:nvPr/>
          </p:nvSpPr>
          <p:spPr bwMode="auto">
            <a:xfrm>
              <a:off x="3480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25"/>
            <p:cNvSpPr>
              <a:spLocks noChangeShapeType="1"/>
            </p:cNvSpPr>
            <p:nvPr/>
          </p:nvSpPr>
          <p:spPr bwMode="auto">
            <a:xfrm>
              <a:off x="3048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26"/>
            <p:cNvSpPr>
              <a:spLocks noChangeShapeType="1"/>
            </p:cNvSpPr>
            <p:nvPr/>
          </p:nvSpPr>
          <p:spPr bwMode="auto">
            <a:xfrm>
              <a:off x="3480" y="22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27"/>
            <p:cNvSpPr>
              <a:spLocks noChangeShapeType="1"/>
            </p:cNvSpPr>
            <p:nvPr/>
          </p:nvSpPr>
          <p:spPr bwMode="auto">
            <a:xfrm>
              <a:off x="3048" y="2544"/>
              <a:ext cx="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28"/>
            <p:cNvSpPr>
              <a:spLocks noChangeShapeType="1"/>
            </p:cNvSpPr>
            <p:nvPr/>
          </p:nvSpPr>
          <p:spPr bwMode="auto">
            <a:xfrm>
              <a:off x="3048" y="2976"/>
              <a:ext cx="7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29"/>
            <p:cNvSpPr>
              <a:spLocks noChangeShapeType="1"/>
            </p:cNvSpPr>
            <p:nvPr/>
          </p:nvSpPr>
          <p:spPr bwMode="auto">
            <a:xfrm>
              <a:off x="3480" y="3120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30"/>
            <p:cNvSpPr>
              <a:spLocks noChangeShapeType="1"/>
            </p:cNvSpPr>
            <p:nvPr/>
          </p:nvSpPr>
          <p:spPr bwMode="auto">
            <a:xfrm flipV="1">
              <a:off x="3048" y="2544"/>
              <a:ext cx="7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31"/>
            <p:cNvSpPr>
              <a:spLocks noChangeShapeType="1"/>
            </p:cNvSpPr>
            <p:nvPr/>
          </p:nvSpPr>
          <p:spPr bwMode="auto">
            <a:xfrm>
              <a:off x="3624" y="26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32"/>
            <p:cNvSpPr>
              <a:spLocks noChangeShapeType="1"/>
            </p:cNvSpPr>
            <p:nvPr/>
          </p:nvSpPr>
          <p:spPr bwMode="auto">
            <a:xfrm>
              <a:off x="3480" y="225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33"/>
            <p:cNvSpPr>
              <a:spLocks noChangeShapeType="1"/>
            </p:cNvSpPr>
            <p:nvPr/>
          </p:nvSpPr>
          <p:spPr bwMode="auto">
            <a:xfrm>
              <a:off x="3192" y="2112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Line 34"/>
            <p:cNvSpPr>
              <a:spLocks noChangeShapeType="1"/>
            </p:cNvSpPr>
            <p:nvPr/>
          </p:nvSpPr>
          <p:spPr bwMode="auto">
            <a:xfrm>
              <a:off x="3624" y="182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Line 35"/>
            <p:cNvSpPr>
              <a:spLocks noChangeShapeType="1"/>
            </p:cNvSpPr>
            <p:nvPr/>
          </p:nvSpPr>
          <p:spPr bwMode="auto">
            <a:xfrm>
              <a:off x="4104" y="175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Line 36"/>
            <p:cNvSpPr>
              <a:spLocks noChangeShapeType="1"/>
            </p:cNvSpPr>
            <p:nvPr/>
          </p:nvSpPr>
          <p:spPr bwMode="auto">
            <a:xfrm>
              <a:off x="4104" y="21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Line 37"/>
            <p:cNvSpPr>
              <a:spLocks noChangeShapeType="1"/>
            </p:cNvSpPr>
            <p:nvPr/>
          </p:nvSpPr>
          <p:spPr bwMode="auto">
            <a:xfrm>
              <a:off x="4104" y="262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Line 38"/>
            <p:cNvSpPr>
              <a:spLocks noChangeShapeType="1"/>
            </p:cNvSpPr>
            <p:nvPr/>
          </p:nvSpPr>
          <p:spPr bwMode="auto">
            <a:xfrm>
              <a:off x="4104" y="30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Text Box 39"/>
            <p:cNvSpPr txBox="1">
              <a:spLocks noChangeArrowheads="1"/>
            </p:cNvSpPr>
            <p:nvPr/>
          </p:nvSpPr>
          <p:spPr bwMode="auto">
            <a:xfrm>
              <a:off x="4296" y="1632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800">
                  <a:latin typeface="Arial" panose="020B0604020202020204" pitchFamily="34" charset="0"/>
                </a:rPr>
                <a:t>F</a:t>
              </a:r>
              <a:r>
                <a:rPr lang="en-GB" sz="1800" baseline="-25000">
                  <a:latin typeface="Arial" panose="020B0604020202020204" pitchFamily="34" charset="0"/>
                </a:rPr>
                <a:t>0</a:t>
              </a:r>
              <a:r>
                <a:rPr lang="en-GB" sz="1800">
                  <a:latin typeface="Arial" panose="020B0604020202020204" pitchFamily="34" charset="0"/>
                </a:rPr>
                <a:t> = X'Y'</a:t>
              </a:r>
            </a:p>
          </p:txBody>
        </p:sp>
        <p:sp>
          <p:nvSpPr>
            <p:cNvPr id="22561" name="Text Box 40"/>
            <p:cNvSpPr txBox="1">
              <a:spLocks noChangeArrowheads="1"/>
            </p:cNvSpPr>
            <p:nvPr/>
          </p:nvSpPr>
          <p:spPr bwMode="auto">
            <a:xfrm>
              <a:off x="4296" y="2064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800">
                  <a:latin typeface="Arial" panose="020B0604020202020204" pitchFamily="34" charset="0"/>
                </a:rPr>
                <a:t>F</a:t>
              </a:r>
              <a:r>
                <a:rPr lang="en-GB" sz="1800" baseline="-25000">
                  <a:latin typeface="Arial" panose="020B0604020202020204" pitchFamily="34" charset="0"/>
                </a:rPr>
                <a:t>1</a:t>
              </a:r>
              <a:r>
                <a:rPr lang="en-GB" sz="1800">
                  <a:latin typeface="Arial" panose="020B0604020202020204" pitchFamily="34" charset="0"/>
                </a:rPr>
                <a:t> = X'Y</a:t>
              </a:r>
            </a:p>
          </p:txBody>
        </p:sp>
        <p:sp>
          <p:nvSpPr>
            <p:cNvPr id="22562" name="Text Box 41"/>
            <p:cNvSpPr txBox="1">
              <a:spLocks noChangeArrowheads="1"/>
            </p:cNvSpPr>
            <p:nvPr/>
          </p:nvSpPr>
          <p:spPr bwMode="auto">
            <a:xfrm>
              <a:off x="4296" y="2496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800">
                  <a:latin typeface="Arial" panose="020B0604020202020204" pitchFamily="34" charset="0"/>
                </a:rPr>
                <a:t>F</a:t>
              </a:r>
              <a:r>
                <a:rPr lang="en-GB" sz="1800" baseline="-25000">
                  <a:latin typeface="Arial" panose="020B0604020202020204" pitchFamily="34" charset="0"/>
                </a:rPr>
                <a:t>2</a:t>
              </a:r>
              <a:r>
                <a:rPr lang="en-GB" sz="1800">
                  <a:latin typeface="Arial" panose="020B0604020202020204" pitchFamily="34" charset="0"/>
                </a:rPr>
                <a:t> = XY'</a:t>
              </a:r>
            </a:p>
          </p:txBody>
        </p:sp>
        <p:sp>
          <p:nvSpPr>
            <p:cNvPr id="22563" name="Text Box 42"/>
            <p:cNvSpPr txBox="1">
              <a:spLocks noChangeArrowheads="1"/>
            </p:cNvSpPr>
            <p:nvPr/>
          </p:nvSpPr>
          <p:spPr bwMode="auto">
            <a:xfrm>
              <a:off x="4296" y="2928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800">
                  <a:latin typeface="Arial" panose="020B0604020202020204" pitchFamily="34" charset="0"/>
                </a:rPr>
                <a:t>F</a:t>
              </a:r>
              <a:r>
                <a:rPr lang="en-GB" sz="1800" baseline="-25000">
                  <a:latin typeface="Arial" panose="020B0604020202020204" pitchFamily="34" charset="0"/>
                </a:rPr>
                <a:t>3</a:t>
              </a:r>
              <a:r>
                <a:rPr lang="en-GB" sz="1800">
                  <a:latin typeface="Arial" panose="020B0604020202020204" pitchFamily="34" charset="0"/>
                </a:rPr>
                <a:t> = XY</a:t>
              </a:r>
            </a:p>
          </p:txBody>
        </p:sp>
        <p:sp>
          <p:nvSpPr>
            <p:cNvPr id="22564" name="Text Box 43"/>
            <p:cNvSpPr txBox="1">
              <a:spLocks noChangeArrowheads="1"/>
            </p:cNvSpPr>
            <p:nvPr/>
          </p:nvSpPr>
          <p:spPr bwMode="auto">
            <a:xfrm>
              <a:off x="3096" y="364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800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22565" name="Text Box 44"/>
            <p:cNvSpPr txBox="1">
              <a:spLocks noChangeArrowheads="1"/>
            </p:cNvSpPr>
            <p:nvPr/>
          </p:nvSpPr>
          <p:spPr bwMode="auto">
            <a:xfrm>
              <a:off x="3528" y="364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80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2566" name="Oval 45"/>
            <p:cNvSpPr>
              <a:spLocks noChangeArrowheads="1"/>
            </p:cNvSpPr>
            <p:nvPr/>
          </p:nvSpPr>
          <p:spPr bwMode="auto">
            <a:xfrm>
              <a:off x="3168" y="20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67" name="Oval 46"/>
            <p:cNvSpPr>
              <a:spLocks noChangeArrowheads="1"/>
            </p:cNvSpPr>
            <p:nvPr/>
          </p:nvSpPr>
          <p:spPr bwMode="auto">
            <a:xfrm>
              <a:off x="3600" y="26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68" name="Oval 47"/>
            <p:cNvSpPr>
              <a:spLocks noChangeArrowheads="1"/>
            </p:cNvSpPr>
            <p:nvPr/>
          </p:nvSpPr>
          <p:spPr bwMode="auto">
            <a:xfrm>
              <a:off x="3456" y="31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69" name="Oval 48"/>
            <p:cNvSpPr>
              <a:spLocks noChangeArrowheads="1"/>
            </p:cNvSpPr>
            <p:nvPr/>
          </p:nvSpPr>
          <p:spPr bwMode="auto">
            <a:xfrm>
              <a:off x="3024" y="29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70" name="Oval 49"/>
            <p:cNvSpPr>
              <a:spLocks noChangeArrowheads="1"/>
            </p:cNvSpPr>
            <p:nvPr/>
          </p:nvSpPr>
          <p:spPr bwMode="auto">
            <a:xfrm>
              <a:off x="3164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2571" name="Oval 50"/>
            <p:cNvSpPr>
              <a:spLocks noChangeArrowheads="1"/>
            </p:cNvSpPr>
            <p:nvPr/>
          </p:nvSpPr>
          <p:spPr bwMode="auto">
            <a:xfrm>
              <a:off x="3600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53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Home-task: Try it yourself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Using 2:1 MUX  design </a:t>
            </a:r>
          </a:p>
          <a:p>
            <a:pPr>
              <a:defRPr/>
            </a:pPr>
            <a:r>
              <a:rPr lang="en-US" dirty="0" smtClean="0"/>
              <a:t>AND gate</a:t>
            </a:r>
          </a:p>
          <a:p>
            <a:pPr>
              <a:defRPr/>
            </a:pPr>
            <a:r>
              <a:rPr lang="en-US" dirty="0" smtClean="0"/>
              <a:t>OR gate</a:t>
            </a:r>
          </a:p>
          <a:p>
            <a:pPr>
              <a:defRPr/>
            </a:pPr>
            <a:r>
              <a:rPr lang="en-US" dirty="0" smtClean="0"/>
              <a:t>NOT 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Note: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Both mux and decoder can be used to design combinational circuit.</a:t>
            </a:r>
          </a:p>
          <a:p>
            <a:pPr algn="just"/>
            <a:r>
              <a:rPr lang="en-US" dirty="0" smtClean="0"/>
              <a:t>Decoder are mostly used to decoding binary information and mux are mostly used to select path between multiple sources and a single destination. </a:t>
            </a:r>
          </a:p>
        </p:txBody>
      </p:sp>
    </p:spTree>
    <p:extLst>
      <p:ext uri="{BB962C8B-B14F-4D97-AF65-F5344CB8AC3E}">
        <p14:creationId xmlns:p14="http://schemas.microsoft.com/office/powerpoint/2010/main" val="27199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64" y="968314"/>
            <a:ext cx="9813702" cy="50074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48085" y="229636"/>
            <a:ext cx="5075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16 variables with 4x1 Mux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3771608" y="6068144"/>
            <a:ext cx="4849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https://www.youtube.com/watch?v=c8lhlAX2JMk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5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6215" y="348338"/>
            <a:ext cx="54745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F(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a,b,c,d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)=∑(0,1,4,5,9,14,15)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 descr="https://docs.google.com/a/bracu.ac.bd/drawings/d/s7Hr1Q-GS5CTS55bKDBgInA/image?w=576&amp;h=2&amp;rev=1&amp;ac=1&amp;parent=1b7FczUuTTOwRSjhC_W-jlHpv9P562tAtPC6r6nBKgXE"/>
          <p:cNvSpPr>
            <a:spLocks noChangeAspect="1" noChangeArrowheads="1"/>
          </p:cNvSpPr>
          <p:nvPr/>
        </p:nvSpPr>
        <p:spPr bwMode="auto">
          <a:xfrm>
            <a:off x="0" y="0"/>
            <a:ext cx="548640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96215" y="1262401"/>
            <a:ext cx="108440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Implement the above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boolean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function using  4:1 MUX(s) and 2:1 MUX(s).      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00087" y="1961021"/>
            <a:ext cx="6496863" cy="2658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4" y="5188436"/>
            <a:ext cx="7173532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5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Combining MSI to build Combinational Design Circuit</a:t>
            </a:r>
          </a:p>
        </p:txBody>
      </p:sp>
      <p:sp>
        <p:nvSpPr>
          <p:cNvPr id="69635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2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time!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Design a BCD to Excess 3 code converter using ‘4x16’ decoder and ‘16x4’ encoder</a:t>
            </a:r>
          </a:p>
        </p:txBody>
      </p:sp>
    </p:spTree>
    <p:extLst>
      <p:ext uri="{BB962C8B-B14F-4D97-AF65-F5344CB8AC3E}">
        <p14:creationId xmlns:p14="http://schemas.microsoft.com/office/powerpoint/2010/main" val="2220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2057400" y="609600"/>
            <a:ext cx="7772400" cy="1143000"/>
          </a:xfrm>
        </p:spPr>
        <p:txBody>
          <a:bodyPr/>
          <a:lstStyle/>
          <a:p>
            <a:r>
              <a:rPr lang="en-US" smtClean="0"/>
              <a:t>Solution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7543800" y="2928938"/>
            <a:ext cx="11430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>
            <a:endCxn id="4" idx="1"/>
          </p:cNvCxnSpPr>
          <p:nvPr/>
        </p:nvCxnSpPr>
        <p:spPr>
          <a:xfrm>
            <a:off x="7239000" y="4300538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686" name="Group 12"/>
          <p:cNvGrpSpPr>
            <a:grpSpLocks/>
          </p:cNvGrpSpPr>
          <p:nvPr/>
        </p:nvGrpSpPr>
        <p:grpSpPr bwMode="auto">
          <a:xfrm>
            <a:off x="7239000" y="2928938"/>
            <a:ext cx="304800" cy="576262"/>
            <a:chOff x="5715000" y="2929252"/>
            <a:chExt cx="304800" cy="57594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15000" y="35052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5000" y="2929252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715000" y="3124408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15000" y="3352883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87" name="Group 16"/>
          <p:cNvGrpSpPr>
            <a:grpSpLocks/>
          </p:cNvGrpSpPr>
          <p:nvPr/>
        </p:nvGrpSpPr>
        <p:grpSpPr bwMode="auto">
          <a:xfrm>
            <a:off x="7239000" y="5019676"/>
            <a:ext cx="304800" cy="652463"/>
            <a:chOff x="5715000" y="2929252"/>
            <a:chExt cx="304800" cy="65214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715000" y="35814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15000" y="2929252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715000" y="3124421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15000" y="335291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88" name="Group 21"/>
          <p:cNvGrpSpPr>
            <a:grpSpLocks/>
          </p:cNvGrpSpPr>
          <p:nvPr/>
        </p:nvGrpSpPr>
        <p:grpSpPr bwMode="auto">
          <a:xfrm>
            <a:off x="7267575" y="3648076"/>
            <a:ext cx="304800" cy="652463"/>
            <a:chOff x="5715000" y="2929252"/>
            <a:chExt cx="304800" cy="652148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15000" y="35814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715000" y="2929252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715000" y="3124421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15000" y="335291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89" name="Group 26"/>
          <p:cNvGrpSpPr>
            <a:grpSpLocks/>
          </p:cNvGrpSpPr>
          <p:nvPr/>
        </p:nvGrpSpPr>
        <p:grpSpPr bwMode="auto">
          <a:xfrm>
            <a:off x="7219950" y="4419600"/>
            <a:ext cx="323850" cy="457200"/>
            <a:chOff x="5715000" y="3005452"/>
            <a:chExt cx="323499" cy="4572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715000" y="3462652"/>
              <a:ext cx="3044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734029" y="3005452"/>
              <a:ext cx="3044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734029" y="3157852"/>
              <a:ext cx="3044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734029" y="3353115"/>
              <a:ext cx="3044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90" name="Group 31"/>
          <p:cNvGrpSpPr>
            <a:grpSpLocks/>
          </p:cNvGrpSpPr>
          <p:nvPr/>
        </p:nvGrpSpPr>
        <p:grpSpPr bwMode="auto">
          <a:xfrm>
            <a:off x="8686800" y="3975101"/>
            <a:ext cx="304800" cy="652463"/>
            <a:chOff x="5715000" y="2929252"/>
            <a:chExt cx="304800" cy="652148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5715000" y="35814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715000" y="2929252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15000" y="3124421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715000" y="335291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691" name="TextBox 37"/>
          <p:cNvSpPr txBox="1">
            <a:spLocks noChangeArrowheads="1"/>
          </p:cNvSpPr>
          <p:nvPr/>
        </p:nvSpPr>
        <p:spPr bwMode="auto">
          <a:xfrm>
            <a:off x="7696200" y="3843339"/>
            <a:ext cx="83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/>
              <a:t>16:4 encoder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876800" y="3048000"/>
            <a:ext cx="2362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876801" y="3200400"/>
            <a:ext cx="2390775" cy="47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876800" y="3365500"/>
            <a:ext cx="2362200" cy="47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876800" y="4521201"/>
            <a:ext cx="2362200" cy="49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997450" y="4406900"/>
            <a:ext cx="222250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876800" y="4170364"/>
            <a:ext cx="2362200" cy="60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927600" y="4025900"/>
            <a:ext cx="2292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876800" y="3860800"/>
            <a:ext cx="229235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911726" y="3671888"/>
            <a:ext cx="2327275" cy="627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894263" y="3568700"/>
            <a:ext cx="2362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2816226"/>
            <a:ext cx="23336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6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3"/>
          <p:cNvSpPr>
            <a:spLocks noGrp="1"/>
          </p:cNvSpPr>
          <p:nvPr>
            <p:ph type="title"/>
          </p:nvPr>
        </p:nvSpPr>
        <p:spPr>
          <a:xfrm>
            <a:off x="2133600" y="609600"/>
            <a:ext cx="7772400" cy="1143000"/>
          </a:xfrm>
        </p:spPr>
        <p:txBody>
          <a:bodyPr/>
          <a:lstStyle/>
          <a:p>
            <a:r>
              <a:rPr lang="en-US" smtClean="0"/>
              <a:t>Try it yourself</a:t>
            </a:r>
          </a:p>
        </p:txBody>
      </p:sp>
      <p:sp>
        <p:nvSpPr>
          <p:cNvPr id="7270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Design a full adder using ‘3x8’ decoder and ‘4x2’ encoder</a:t>
            </a:r>
          </a:p>
        </p:txBody>
      </p:sp>
    </p:spTree>
    <p:extLst>
      <p:ext uri="{BB962C8B-B14F-4D97-AF65-F5344CB8AC3E}">
        <p14:creationId xmlns:p14="http://schemas.microsoft.com/office/powerpoint/2010/main" val="40952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grpSp>
        <p:nvGrpSpPr>
          <p:cNvPr id="73732" name="Group 1"/>
          <p:cNvGrpSpPr>
            <a:grpSpLocks/>
          </p:cNvGrpSpPr>
          <p:nvPr/>
        </p:nvGrpSpPr>
        <p:grpSpPr bwMode="auto">
          <a:xfrm>
            <a:off x="2895601" y="2590800"/>
            <a:ext cx="7108825" cy="3200400"/>
            <a:chOff x="1371600" y="2590800"/>
            <a:chExt cx="7108825" cy="3200400"/>
          </a:xfrm>
        </p:grpSpPr>
        <p:pic>
          <p:nvPicPr>
            <p:cNvPr id="73741" name="Picture 2" descr="http://upload.wikimedia.org/wikipedia/commons/thumb/6/66/3x8_decoder_symbol.svg/512px-3x8_decoder_symbol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2590800"/>
              <a:ext cx="3200400" cy="32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3200400"/>
              <a:ext cx="2613025" cy="173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" name="Straight Connector 4"/>
          <p:cNvCxnSpPr/>
          <p:nvPr/>
        </p:nvCxnSpPr>
        <p:spPr>
          <a:xfrm>
            <a:off x="5867400" y="3048000"/>
            <a:ext cx="1524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1200" y="3352800"/>
            <a:ext cx="1600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29300" y="3733800"/>
            <a:ext cx="1600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67400" y="3962400"/>
            <a:ext cx="1524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829300" y="3810000"/>
            <a:ext cx="15621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867400" y="4229100"/>
            <a:ext cx="15240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829300" y="4229100"/>
            <a:ext cx="1562100" cy="70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829300" y="4648200"/>
            <a:ext cx="15621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2590800"/>
            <a:ext cx="28321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9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it yourself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Design ‘4x1’ mux using ‘2x4’ decoder</a:t>
            </a:r>
          </a:p>
          <a:p>
            <a:r>
              <a:rPr lang="en-US" smtClean="0"/>
              <a:t>Design ‘4x1’ demux using ‘2x4’ decoder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92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/>
              <a:t>Decoders</a:t>
            </a:r>
            <a:endParaRPr lang="en-US" sz="40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295400"/>
            <a:ext cx="5943600" cy="609600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US" sz="2400"/>
              <a:t>Design a 3</a:t>
            </a:r>
            <a:r>
              <a:rPr lang="en-US" sz="2400">
                <a:sym typeface="Symbol" panose="05050102010706020507" pitchFamily="18" charset="2"/>
              </a:rPr>
              <a:t></a:t>
            </a:r>
            <a:r>
              <a:rPr lang="en-US" sz="2400"/>
              <a:t>8 decoder </a:t>
            </a:r>
            <a:r>
              <a:rPr lang="en-US" sz="2400">
                <a:solidFill>
                  <a:srgbClr val="A50021"/>
                </a:solidFill>
              </a:rPr>
              <a:t>by yourself.</a:t>
            </a:r>
          </a:p>
        </p:txBody>
      </p:sp>
      <p:sp>
        <p:nvSpPr>
          <p:cNvPr id="23556" name="Rectangle 102"/>
          <p:cNvSpPr>
            <a:spLocks noChangeArrowheads="1"/>
          </p:cNvSpPr>
          <p:nvPr/>
        </p:nvSpPr>
        <p:spPr bwMode="auto">
          <a:xfrm>
            <a:off x="2667000" y="4343400"/>
            <a:ext cx="3657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120000"/>
              <a:buFont typeface="Wingdings" panose="05000000000000000000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8" r="7477"/>
          <a:stretch>
            <a:fillRect/>
          </a:stretch>
        </p:blipFill>
        <p:spPr bwMode="auto">
          <a:xfrm>
            <a:off x="1943100" y="762000"/>
            <a:ext cx="83058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66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/>
              <a:t>Decoders</a:t>
            </a:r>
            <a:endParaRPr lang="en-US" sz="40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371600"/>
            <a:ext cx="7772400" cy="838200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US" sz="2400"/>
              <a:t>In general, for an </a:t>
            </a:r>
            <a:r>
              <a:rPr lang="en-US" sz="2400" i="1"/>
              <a:t>n</a:t>
            </a:r>
            <a:r>
              <a:rPr lang="en-US" sz="2400"/>
              <a:t>-bit code, a decoder could select up to 2</a:t>
            </a:r>
            <a:r>
              <a:rPr lang="en-US" sz="2400" i="1" baseline="40000"/>
              <a:t>n</a:t>
            </a:r>
            <a:r>
              <a:rPr lang="en-US" sz="2400"/>
              <a:t> lines: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3962400" y="2667000"/>
            <a:ext cx="5638800" cy="1219200"/>
            <a:chOff x="1536" y="1680"/>
            <a:chExt cx="3552" cy="768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2544" y="1680"/>
              <a:ext cx="1200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2112" y="177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2112" y="192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2112" y="230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2208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 b="1">
                  <a:latin typeface="Arial" panose="020B0604020202020204" pitchFamily="34" charset="0"/>
                </a:rPr>
                <a:t>: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3744" y="1728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3744" y="187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3744" y="235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3840" y="201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000" b="1">
                  <a:latin typeface="Arial" panose="020B0604020202020204" pitchFamily="34" charset="0"/>
                </a:rPr>
                <a:t>:</a:t>
              </a:r>
              <a:endParaRPr lang="en-GB" sz="2000">
                <a:latin typeface="Arial" panose="020B0604020202020204" pitchFamily="34" charset="0"/>
              </a:endParaRPr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>
              <a:off x="3744" y="182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3744" y="177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>
              <a:off x="3744" y="192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1536" y="1824"/>
              <a:ext cx="67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 sz="2000" i="1">
                  <a:latin typeface="Arial" panose="020B0604020202020204" pitchFamily="34" charset="0"/>
                </a:rPr>
                <a:t>n</a:t>
              </a:r>
              <a:r>
                <a:rPr lang="en-GB" sz="2000">
                  <a:latin typeface="Arial" panose="020B0604020202020204" pitchFamily="34" charset="0"/>
                </a:rPr>
                <a:t>-bit</a:t>
              </a:r>
            </a:p>
            <a:p>
              <a:pPr algn="ctr"/>
              <a:r>
                <a:rPr lang="en-GB" sz="2000">
                  <a:latin typeface="Arial" panose="020B0604020202020204" pitchFamily="34" charset="0"/>
                </a:rPr>
                <a:t>code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2688" y="1824"/>
              <a:ext cx="96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 sz="2000" i="1">
                  <a:latin typeface="Arial" panose="020B0604020202020204" pitchFamily="34" charset="0"/>
                </a:rPr>
                <a:t>n</a:t>
              </a:r>
              <a:r>
                <a:rPr lang="en-GB" sz="2000">
                  <a:latin typeface="Arial" panose="020B0604020202020204" pitchFamily="34" charset="0"/>
                </a:rPr>
                <a:t> to 2</a:t>
              </a:r>
              <a:r>
                <a:rPr lang="en-GB" sz="2000" i="1" baseline="50000">
                  <a:latin typeface="Arial" panose="020B0604020202020204" pitchFamily="34" charset="0"/>
                </a:rPr>
                <a:t>n</a:t>
              </a:r>
            </a:p>
            <a:p>
              <a:pPr algn="ctr"/>
              <a:r>
                <a:rPr lang="en-GB" sz="2000">
                  <a:latin typeface="Arial" panose="020B0604020202020204" pitchFamily="34" charset="0"/>
                </a:rPr>
                <a:t>decoder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4128" y="1824"/>
              <a:ext cx="96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 sz="2000">
                  <a:latin typeface="Arial" panose="020B0604020202020204" pitchFamily="34" charset="0"/>
                </a:rPr>
                <a:t>up to 2</a:t>
              </a:r>
              <a:r>
                <a:rPr lang="en-GB" sz="2000" i="1" baseline="50000">
                  <a:latin typeface="Arial" panose="020B0604020202020204" pitchFamily="34" charset="0"/>
                </a:rPr>
                <a:t>n</a:t>
              </a:r>
            </a:p>
            <a:p>
              <a:pPr algn="ctr"/>
              <a:r>
                <a:rPr lang="en-GB" sz="2000">
                  <a:latin typeface="Arial" panose="020B0604020202020204" pitchFamily="34" charset="0"/>
                </a:rPr>
                <a:t>output lines</a:t>
              </a: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2" name="Cloud Callout 1"/>
          <p:cNvSpPr/>
          <p:nvPr/>
        </p:nvSpPr>
        <p:spPr>
          <a:xfrm>
            <a:off x="1981200" y="4648200"/>
            <a:ext cx="8305800" cy="1905000"/>
          </a:xfrm>
          <a:prstGeom prst="cloudCallout">
            <a:avLst>
              <a:gd name="adj1" fmla="val -46302"/>
              <a:gd name="adj2" fmla="val -6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As n input generates 2^n output, which reminds us of canonical SOP, thus a decoder can be used to generate any function</a:t>
            </a:r>
          </a:p>
        </p:txBody>
      </p:sp>
    </p:spTree>
    <p:extLst>
      <p:ext uri="{BB962C8B-B14F-4D97-AF65-F5344CB8AC3E}">
        <p14:creationId xmlns:p14="http://schemas.microsoft.com/office/powerpoint/2010/main" val="30458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209800" y="15875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Application of Decoder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219325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Example 1: Full adder circuit with decoder (3 x 8 decoder) </a:t>
            </a:r>
          </a:p>
        </p:txBody>
      </p:sp>
      <p:pic>
        <p:nvPicPr>
          <p:cNvPr id="2662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4" y="2341564"/>
            <a:ext cx="336867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90"/>
          <a:stretch/>
        </p:blipFill>
        <p:spPr bwMode="auto">
          <a:xfrm>
            <a:off x="1828800" y="2514600"/>
            <a:ext cx="5334000" cy="355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7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1554</Words>
  <Application>Microsoft Office PowerPoint</Application>
  <PresentationFormat>Widescreen</PresentationFormat>
  <Paragraphs>440</Paragraphs>
  <Slides>59</Slides>
  <Notes>1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Document</vt:lpstr>
      <vt:lpstr>MSI Circuits</vt:lpstr>
      <vt:lpstr>Useful MSI circuits</vt:lpstr>
      <vt:lpstr>Decoders</vt:lpstr>
      <vt:lpstr>Decoders</vt:lpstr>
      <vt:lpstr>Decoders</vt:lpstr>
      <vt:lpstr>Decoders</vt:lpstr>
      <vt:lpstr>Solution</vt:lpstr>
      <vt:lpstr>Decoders</vt:lpstr>
      <vt:lpstr>Application of Decoder</vt:lpstr>
      <vt:lpstr>Application of Decoder</vt:lpstr>
      <vt:lpstr>Demultiplexer</vt:lpstr>
      <vt:lpstr>PowerPoint Presentation</vt:lpstr>
      <vt:lpstr>Demultiplexer</vt:lpstr>
      <vt:lpstr>2-to-4-Line Decoder  with Enable input Note: its constructed with NAND and Not gate </vt:lpstr>
      <vt:lpstr>4-line-to-16 line Decoder constructed with two 3-line-to-8 line decoders with enables</vt:lpstr>
      <vt:lpstr>4-line-to-16 line Decoder constructed with two 3-line-to-8 line decoders with enables</vt:lpstr>
      <vt:lpstr>PowerPoint Presentation</vt:lpstr>
      <vt:lpstr>PowerPoint Presentation</vt:lpstr>
      <vt:lpstr>HomeWork</vt:lpstr>
      <vt:lpstr>Multiplexer</vt:lpstr>
      <vt:lpstr>Multiplexer</vt:lpstr>
      <vt:lpstr>PowerPoint Presentation</vt:lpstr>
      <vt:lpstr>Multiplexer</vt:lpstr>
      <vt:lpstr>Try it yourself</vt:lpstr>
      <vt:lpstr>Solution</vt:lpstr>
      <vt:lpstr>Larger Multiplexers</vt:lpstr>
      <vt:lpstr>Larger Multiplexers</vt:lpstr>
      <vt:lpstr>Larger Multiplexers</vt:lpstr>
      <vt:lpstr>Larger Multiplexers</vt:lpstr>
      <vt:lpstr>Larger Multiplexers</vt:lpstr>
      <vt:lpstr>Try it yourself: Larger Multiplexers</vt:lpstr>
      <vt:lpstr>Multiplexer with enable input</vt:lpstr>
      <vt:lpstr>Encoder</vt:lpstr>
      <vt:lpstr>Example: Octal-binary encoder</vt:lpstr>
      <vt:lpstr>Example: Octal-binary encoder</vt:lpstr>
      <vt:lpstr>Example: Priority Encoder</vt:lpstr>
      <vt:lpstr>Priority Encoder</vt:lpstr>
      <vt:lpstr>PowerPoint Presentation</vt:lpstr>
      <vt:lpstr>Priority Encoder</vt:lpstr>
      <vt:lpstr>Priority Encoder</vt:lpstr>
      <vt:lpstr>Boolean Function implementation using MSI</vt:lpstr>
      <vt:lpstr>Try it yourself</vt:lpstr>
      <vt:lpstr>Solution</vt:lpstr>
      <vt:lpstr>Try it yourself</vt:lpstr>
      <vt:lpstr>Solution</vt:lpstr>
      <vt:lpstr>Rules: for using smaller mux to build larger equation</vt:lpstr>
      <vt:lpstr>Built the following function using 4x1 Mux</vt:lpstr>
      <vt:lpstr>Try it yourself</vt:lpstr>
      <vt:lpstr>Solution</vt:lpstr>
      <vt:lpstr>Home-task: Try it yourself</vt:lpstr>
      <vt:lpstr>Note:</vt:lpstr>
      <vt:lpstr>PowerPoint Presentation</vt:lpstr>
      <vt:lpstr>PowerPoint Presentation</vt:lpstr>
      <vt:lpstr>Combining MSI to build Combinational Design Circuit</vt:lpstr>
      <vt:lpstr>Exercise time!</vt:lpstr>
      <vt:lpstr>Solution</vt:lpstr>
      <vt:lpstr>Try it yourself</vt:lpstr>
      <vt:lpstr>Solution:</vt:lpstr>
      <vt:lpstr>Try it yourself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MSI Circuits</dc:title>
  <dc:creator>Khadija</dc:creator>
  <cp:lastModifiedBy>Nadia Rubaiyat</cp:lastModifiedBy>
  <cp:revision>32</cp:revision>
  <dcterms:created xsi:type="dcterms:W3CDTF">2014-11-11T17:41:31Z</dcterms:created>
  <dcterms:modified xsi:type="dcterms:W3CDTF">2019-07-21T08:04:47Z</dcterms:modified>
</cp:coreProperties>
</file>