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10" r:id="rId26"/>
    <p:sldId id="311"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9144000" cy="5143500" type="screen16x9"/>
  <p:notesSz cx="6858000" cy="9144000"/>
  <p:embeddedFontLst>
    <p:embeddedFont>
      <p:font typeface="Impact" panose="020B0806030902050204" pitchFamily="34" charset="0"/>
      <p:regular r:id="rId53"/>
    </p:embeddedFont>
    <p:embeddedFont>
      <p:font typeface="Nunito" pitchFamily="2" charset="0"/>
      <p:regular r:id="rId54"/>
      <p:bold r:id="rId55"/>
      <p:italic r:id="rId56"/>
      <p:boldItalic r:id="rId57"/>
    </p:embeddedFont>
    <p:embeddedFont>
      <p:font typeface="Spectral"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gV6Kgfj2tSO3FazQLoEz4t/og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B5C35F-9C41-49E7-9AE2-D0BA1C768449}">
  <a:tblStyle styleId="{06B5C35F-9C41-49E7-9AE2-D0BA1C76844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0392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9687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f87bb044f2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1f87bb044f2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f87bb044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1f87bb044f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f87718430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1f87718430a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f87718430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1f87718430a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f87718430a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g1f87718430a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f87718430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1f87718430a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f87718430a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1f87718430a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f87718430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1f87718430a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f87718430a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g1f87718430a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f87718430a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1f87718430a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f87718430a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1f87718430a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f87718430a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1f87718430a_0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f87718430a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g1f87718430a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f87718430a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g1f87718430a_0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f87718430a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1f87718430a_0_1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f87718430a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g1f87718430a_0_1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8"/>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8"/>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8"/>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28"/>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Arial"/>
              <a:buNone/>
              <a:defRPr sz="2100">
                <a:latin typeface="Arial"/>
                <a:ea typeface="Arial"/>
                <a:cs typeface="Arial"/>
                <a:sym typeface="Arial"/>
              </a:defRPr>
            </a:lvl1pPr>
            <a:lvl2pPr lvl="1" algn="ctr">
              <a:lnSpc>
                <a:spcPct val="100000"/>
              </a:lnSpc>
              <a:spcBef>
                <a:spcPts val="0"/>
              </a:spcBef>
              <a:spcAft>
                <a:spcPts val="0"/>
              </a:spcAft>
              <a:buSzPts val="2100"/>
              <a:buFont typeface="Arial"/>
              <a:buNone/>
              <a:defRPr sz="2100">
                <a:latin typeface="Arial"/>
                <a:ea typeface="Arial"/>
                <a:cs typeface="Arial"/>
                <a:sym typeface="Arial"/>
              </a:defRPr>
            </a:lvl2pPr>
            <a:lvl3pPr lvl="2" algn="ctr">
              <a:lnSpc>
                <a:spcPct val="100000"/>
              </a:lnSpc>
              <a:spcBef>
                <a:spcPts val="0"/>
              </a:spcBef>
              <a:spcAft>
                <a:spcPts val="0"/>
              </a:spcAft>
              <a:buSzPts val="2100"/>
              <a:buFont typeface="Arial"/>
              <a:buNone/>
              <a:defRPr sz="2100">
                <a:latin typeface="Arial"/>
                <a:ea typeface="Arial"/>
                <a:cs typeface="Arial"/>
                <a:sym typeface="Arial"/>
              </a:defRPr>
            </a:lvl3pPr>
            <a:lvl4pPr lvl="3" algn="ctr">
              <a:lnSpc>
                <a:spcPct val="100000"/>
              </a:lnSpc>
              <a:spcBef>
                <a:spcPts val="0"/>
              </a:spcBef>
              <a:spcAft>
                <a:spcPts val="0"/>
              </a:spcAft>
              <a:buSzPts val="2100"/>
              <a:buFont typeface="Arial"/>
              <a:buNone/>
              <a:defRPr sz="2100">
                <a:latin typeface="Arial"/>
                <a:ea typeface="Arial"/>
                <a:cs typeface="Arial"/>
                <a:sym typeface="Arial"/>
              </a:defRPr>
            </a:lvl4pPr>
            <a:lvl5pPr lvl="4" algn="ctr">
              <a:lnSpc>
                <a:spcPct val="100000"/>
              </a:lnSpc>
              <a:spcBef>
                <a:spcPts val="0"/>
              </a:spcBef>
              <a:spcAft>
                <a:spcPts val="0"/>
              </a:spcAft>
              <a:buSzPts val="2100"/>
              <a:buFont typeface="Arial"/>
              <a:buNone/>
              <a:defRPr sz="2100">
                <a:latin typeface="Arial"/>
                <a:ea typeface="Arial"/>
                <a:cs typeface="Arial"/>
                <a:sym typeface="Arial"/>
              </a:defRPr>
            </a:lvl5pPr>
            <a:lvl6pPr lvl="5" algn="ctr">
              <a:lnSpc>
                <a:spcPct val="100000"/>
              </a:lnSpc>
              <a:spcBef>
                <a:spcPts val="0"/>
              </a:spcBef>
              <a:spcAft>
                <a:spcPts val="0"/>
              </a:spcAft>
              <a:buSzPts val="2100"/>
              <a:buFont typeface="Arial"/>
              <a:buNone/>
              <a:defRPr sz="2100">
                <a:latin typeface="Arial"/>
                <a:ea typeface="Arial"/>
                <a:cs typeface="Arial"/>
                <a:sym typeface="Arial"/>
              </a:defRPr>
            </a:lvl6pPr>
            <a:lvl7pPr lvl="6" algn="ctr">
              <a:lnSpc>
                <a:spcPct val="100000"/>
              </a:lnSpc>
              <a:spcBef>
                <a:spcPts val="0"/>
              </a:spcBef>
              <a:spcAft>
                <a:spcPts val="0"/>
              </a:spcAft>
              <a:buSzPts val="2100"/>
              <a:buFont typeface="Arial"/>
              <a:buNone/>
              <a:defRPr sz="2100">
                <a:latin typeface="Arial"/>
                <a:ea typeface="Arial"/>
                <a:cs typeface="Arial"/>
                <a:sym typeface="Arial"/>
              </a:defRPr>
            </a:lvl7pPr>
            <a:lvl8pPr lvl="7" algn="ctr">
              <a:lnSpc>
                <a:spcPct val="100000"/>
              </a:lnSpc>
              <a:spcBef>
                <a:spcPts val="0"/>
              </a:spcBef>
              <a:spcAft>
                <a:spcPts val="0"/>
              </a:spcAft>
              <a:buSzPts val="2100"/>
              <a:buFont typeface="Arial"/>
              <a:buNone/>
              <a:defRPr sz="2100">
                <a:latin typeface="Arial"/>
                <a:ea typeface="Arial"/>
                <a:cs typeface="Arial"/>
                <a:sym typeface="Arial"/>
              </a:defRPr>
            </a:lvl8pPr>
            <a:lvl9pPr lvl="8" algn="ctr">
              <a:lnSpc>
                <a:spcPct val="100000"/>
              </a:lnSpc>
              <a:spcBef>
                <a:spcPts val="0"/>
              </a:spcBef>
              <a:spcAft>
                <a:spcPts val="0"/>
              </a:spcAft>
              <a:buSzPts val="2100"/>
              <a:buFont typeface="Arial"/>
              <a:buNone/>
              <a:defRPr sz="2100">
                <a:latin typeface="Arial"/>
                <a:ea typeface="Arial"/>
                <a:cs typeface="Arial"/>
                <a:sym typeface="Arial"/>
              </a:defRPr>
            </a:lvl9pPr>
          </a:lstStyle>
          <a:p>
            <a:endParaRPr/>
          </a:p>
        </p:txBody>
      </p:sp>
      <p:sp>
        <p:nvSpPr>
          <p:cNvPr id="14" name="Google Shape;1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37"/>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7"/>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37"/>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5" name="Google Shape;55;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2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8" name="Google Shape;18;p29"/>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0"/>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2" name="Google Shape;22;p30"/>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3" name="Google Shape;23;p30"/>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3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7" name="Google Shape;27;p31"/>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31"/>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3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2" name="Google Shape;3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 name="Google Shape;35;p33"/>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3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4"/>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35"/>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 name="Google Shape;43;p3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35"/>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5" name="Google Shape;45;p35"/>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Arial"/>
              <a:buNone/>
              <a:defRPr sz="2400">
                <a:latin typeface="Arial"/>
                <a:ea typeface="Arial"/>
                <a:cs typeface="Arial"/>
                <a:sym typeface="Arial"/>
              </a:defRPr>
            </a:lvl1pPr>
            <a:lvl2pPr lvl="1" algn="ctr">
              <a:lnSpc>
                <a:spcPct val="100000"/>
              </a:lnSpc>
              <a:spcBef>
                <a:spcPts val="0"/>
              </a:spcBef>
              <a:spcAft>
                <a:spcPts val="0"/>
              </a:spcAft>
              <a:buSzPts val="2400"/>
              <a:buFont typeface="Arial"/>
              <a:buNone/>
              <a:defRPr sz="2400">
                <a:latin typeface="Arial"/>
                <a:ea typeface="Arial"/>
                <a:cs typeface="Arial"/>
                <a:sym typeface="Arial"/>
              </a:defRPr>
            </a:lvl2pPr>
            <a:lvl3pPr lvl="2" algn="ctr">
              <a:lnSpc>
                <a:spcPct val="100000"/>
              </a:lnSpc>
              <a:spcBef>
                <a:spcPts val="0"/>
              </a:spcBef>
              <a:spcAft>
                <a:spcPts val="0"/>
              </a:spcAft>
              <a:buSzPts val="2400"/>
              <a:buFont typeface="Arial"/>
              <a:buNone/>
              <a:defRPr sz="2400">
                <a:latin typeface="Arial"/>
                <a:ea typeface="Arial"/>
                <a:cs typeface="Arial"/>
                <a:sym typeface="Arial"/>
              </a:defRPr>
            </a:lvl3pPr>
            <a:lvl4pPr lvl="3" algn="ctr">
              <a:lnSpc>
                <a:spcPct val="100000"/>
              </a:lnSpc>
              <a:spcBef>
                <a:spcPts val="0"/>
              </a:spcBef>
              <a:spcAft>
                <a:spcPts val="0"/>
              </a:spcAft>
              <a:buSzPts val="2400"/>
              <a:buFont typeface="Arial"/>
              <a:buNone/>
              <a:defRPr sz="2400">
                <a:latin typeface="Arial"/>
                <a:ea typeface="Arial"/>
                <a:cs typeface="Arial"/>
                <a:sym typeface="Arial"/>
              </a:defRPr>
            </a:lvl4pPr>
            <a:lvl5pPr lvl="4" algn="ctr">
              <a:lnSpc>
                <a:spcPct val="100000"/>
              </a:lnSpc>
              <a:spcBef>
                <a:spcPts val="0"/>
              </a:spcBef>
              <a:spcAft>
                <a:spcPts val="0"/>
              </a:spcAft>
              <a:buSzPts val="2400"/>
              <a:buFont typeface="Arial"/>
              <a:buNone/>
              <a:defRPr sz="2400">
                <a:latin typeface="Arial"/>
                <a:ea typeface="Arial"/>
                <a:cs typeface="Arial"/>
                <a:sym typeface="Arial"/>
              </a:defRPr>
            </a:lvl5pPr>
            <a:lvl6pPr lvl="5" algn="ctr">
              <a:lnSpc>
                <a:spcPct val="100000"/>
              </a:lnSpc>
              <a:spcBef>
                <a:spcPts val="0"/>
              </a:spcBef>
              <a:spcAft>
                <a:spcPts val="0"/>
              </a:spcAft>
              <a:buSzPts val="2400"/>
              <a:buFont typeface="Arial"/>
              <a:buNone/>
              <a:defRPr sz="2400">
                <a:latin typeface="Arial"/>
                <a:ea typeface="Arial"/>
                <a:cs typeface="Arial"/>
                <a:sym typeface="Arial"/>
              </a:defRPr>
            </a:lvl6pPr>
            <a:lvl7pPr lvl="6" algn="ctr">
              <a:lnSpc>
                <a:spcPct val="100000"/>
              </a:lnSpc>
              <a:spcBef>
                <a:spcPts val="0"/>
              </a:spcBef>
              <a:spcAft>
                <a:spcPts val="0"/>
              </a:spcAft>
              <a:buSzPts val="2400"/>
              <a:buFont typeface="Arial"/>
              <a:buNone/>
              <a:defRPr sz="2400">
                <a:latin typeface="Arial"/>
                <a:ea typeface="Arial"/>
                <a:cs typeface="Arial"/>
                <a:sym typeface="Arial"/>
              </a:defRPr>
            </a:lvl7pPr>
            <a:lvl8pPr lvl="7" algn="ctr">
              <a:lnSpc>
                <a:spcPct val="100000"/>
              </a:lnSpc>
              <a:spcBef>
                <a:spcPts val="0"/>
              </a:spcBef>
              <a:spcAft>
                <a:spcPts val="0"/>
              </a:spcAft>
              <a:buSzPts val="2400"/>
              <a:buFont typeface="Arial"/>
              <a:buNone/>
              <a:defRPr sz="2400">
                <a:latin typeface="Arial"/>
                <a:ea typeface="Arial"/>
                <a:cs typeface="Arial"/>
                <a:sym typeface="Arial"/>
              </a:defRPr>
            </a:lvl8pPr>
            <a:lvl9pPr lvl="8" algn="ctr">
              <a:lnSpc>
                <a:spcPct val="100000"/>
              </a:lnSpc>
              <a:spcBef>
                <a:spcPts val="0"/>
              </a:spcBef>
              <a:spcAft>
                <a:spcPts val="0"/>
              </a:spcAft>
              <a:buSzPts val="2400"/>
              <a:buFont typeface="Arial"/>
              <a:buNone/>
              <a:defRPr sz="2400">
                <a:latin typeface="Arial"/>
                <a:ea typeface="Arial"/>
                <a:cs typeface="Arial"/>
                <a:sym typeface="Arial"/>
              </a:defRPr>
            </a:lvl9pPr>
          </a:lstStyle>
          <a:p>
            <a:endParaRPr/>
          </a:p>
        </p:txBody>
      </p:sp>
      <p:sp>
        <p:nvSpPr>
          <p:cNvPr id="46" name="Google Shape;46;p3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7" name="Google Shape;47;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36"/>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Arial"/>
              <a:buNone/>
              <a:defRPr sz="2400">
                <a:latin typeface="Arial"/>
                <a:ea typeface="Arial"/>
                <a:cs typeface="Arial"/>
                <a:sym typeface="Arial"/>
              </a:defRPr>
            </a:lvl1pPr>
          </a:lstStyle>
          <a:p>
            <a:endParaRPr/>
          </a:p>
        </p:txBody>
      </p:sp>
      <p:sp>
        <p:nvSpPr>
          <p:cNvPr id="50" name="Google Shape;50;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endParaRPr/>
          </a:p>
        </p:txBody>
      </p:sp>
      <p:sp>
        <p:nvSpPr>
          <p:cNvPr id="7" name="Google Shape;7;p27"/>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 name="Google Shape;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1934128" y="1906350"/>
            <a:ext cx="5275744" cy="13308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 sz="3000"/>
              <a:t>CSE321: Operating Systems</a:t>
            </a:r>
            <a:endParaRPr sz="3000"/>
          </a:p>
          <a:p>
            <a:pPr marL="0" lvl="0" indent="0" algn="ctr" rtl="0">
              <a:lnSpc>
                <a:spcPct val="100000"/>
              </a:lnSpc>
              <a:spcBef>
                <a:spcPts val="0"/>
              </a:spcBef>
              <a:spcAft>
                <a:spcPts val="0"/>
              </a:spcAft>
              <a:buSzPts val="4200"/>
              <a:buNone/>
            </a:pPr>
            <a:r>
              <a:rPr lang="en" b="1">
                <a:solidFill>
                  <a:srgbClr val="38761D"/>
                </a:solidFill>
              </a:rPr>
              <a:t>Introduction</a:t>
            </a:r>
            <a:endParaRPr b="1">
              <a:solidFill>
                <a:srgbClr val="38761D"/>
              </a:solidFill>
            </a:endParaRPr>
          </a:p>
        </p:txBody>
      </p:sp>
      <p:sp>
        <p:nvSpPr>
          <p:cNvPr id="63" name="Google Shape;63;p1"/>
          <p:cNvSpPr txBox="1"/>
          <p:nvPr/>
        </p:nvSpPr>
        <p:spPr>
          <a:xfrm>
            <a:off x="8348000" y="4655050"/>
            <a:ext cx="695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FBA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Timeline of OS</a:t>
            </a:r>
            <a:endParaRPr sz="3600">
              <a:latin typeface="Impact"/>
              <a:ea typeface="Impact"/>
              <a:cs typeface="Impact"/>
              <a:sym typeface="Impact"/>
            </a:endParaRPr>
          </a:p>
        </p:txBody>
      </p:sp>
      <p:sp>
        <p:nvSpPr>
          <p:cNvPr id="127" name="Google Shape;127;p22"/>
          <p:cNvSpPr txBox="1">
            <a:spLocks noGrp="1"/>
          </p:cNvSpPr>
          <p:nvPr>
            <p:ph type="body" idx="1"/>
          </p:nvPr>
        </p:nvSpPr>
        <p:spPr>
          <a:xfrm>
            <a:off x="688410" y="1823646"/>
            <a:ext cx="2670876" cy="1664012"/>
          </a:xfrm>
          <a:prstGeom prst="rect">
            <a:avLst/>
          </a:prstGeom>
          <a:solidFill>
            <a:srgbClr val="F2F2F2"/>
          </a:solidFill>
          <a:ln>
            <a:noFill/>
          </a:ln>
        </p:spPr>
        <p:txBody>
          <a:bodyPr spcFirstLastPara="1" wrap="square" lIns="91425" tIns="91425" rIns="91425" bIns="91425" anchor="t" anchorCtr="0">
            <a:normAutofit lnSpcReduction="10000"/>
          </a:bodyPr>
          <a:lstStyle/>
          <a:p>
            <a:pPr marL="457200" lvl="0" indent="-317500" algn="l" rtl="0">
              <a:lnSpc>
                <a:spcPct val="95000"/>
              </a:lnSpc>
              <a:spcBef>
                <a:spcPts val="1200"/>
              </a:spcBef>
              <a:spcAft>
                <a:spcPts val="0"/>
              </a:spcAft>
              <a:buSzPts val="1400"/>
              <a:buFont typeface="Arial"/>
              <a:buChar char="●"/>
            </a:pPr>
            <a:r>
              <a:rPr lang="en" sz="1400">
                <a:latin typeface="Arial"/>
                <a:ea typeface="Arial"/>
                <a:cs typeface="Arial"/>
                <a:sym typeface="Arial"/>
              </a:rPr>
              <a:t>Xerox 8010 Star (released in 1981) was the first system that was referred to as a fully integrated desktop computer including applications and a GUI</a:t>
            </a:r>
            <a:endParaRPr/>
          </a:p>
        </p:txBody>
      </p:sp>
      <p:pic>
        <p:nvPicPr>
          <p:cNvPr id="128" name="Google Shape;128;p22"/>
          <p:cNvPicPr preferRelativeResize="0"/>
          <p:nvPr/>
        </p:nvPicPr>
        <p:blipFill rotWithShape="1">
          <a:blip r:embed="rId3">
            <a:alphaModFix/>
          </a:blip>
          <a:srcRect/>
          <a:stretch/>
        </p:blipFill>
        <p:spPr>
          <a:xfrm>
            <a:off x="3430553" y="428018"/>
            <a:ext cx="5640589" cy="44552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Timeline of OS</a:t>
            </a:r>
            <a:endParaRPr sz="3600">
              <a:latin typeface="Impact"/>
              <a:ea typeface="Impact"/>
              <a:cs typeface="Impact"/>
              <a:sym typeface="Impact"/>
            </a:endParaRPr>
          </a:p>
        </p:txBody>
      </p:sp>
      <p:sp>
        <p:nvSpPr>
          <p:cNvPr id="134" name="Google Shape;134;p23"/>
          <p:cNvSpPr txBox="1">
            <a:spLocks noGrp="1"/>
          </p:cNvSpPr>
          <p:nvPr>
            <p:ph type="body" idx="1"/>
          </p:nvPr>
        </p:nvSpPr>
        <p:spPr>
          <a:xfrm>
            <a:off x="688409" y="1823646"/>
            <a:ext cx="8059999" cy="1664012"/>
          </a:xfrm>
          <a:prstGeom prst="rect">
            <a:avLst/>
          </a:prstGeom>
          <a:solidFill>
            <a:srgbClr val="F2F2F2"/>
          </a:solidFill>
          <a:ln>
            <a:noFill/>
          </a:ln>
        </p:spPr>
        <p:txBody>
          <a:bodyPr spcFirstLastPara="1" wrap="square" lIns="91425" tIns="91425" rIns="91425" bIns="91425" anchor="t" anchorCtr="0">
            <a:normAutofit/>
          </a:bodyPr>
          <a:lstStyle/>
          <a:p>
            <a:pPr marL="457200" lvl="0" indent="-317500" algn="l" rtl="0">
              <a:lnSpc>
                <a:spcPct val="95000"/>
              </a:lnSpc>
              <a:spcBef>
                <a:spcPts val="1200"/>
              </a:spcBef>
              <a:spcAft>
                <a:spcPts val="0"/>
              </a:spcAft>
              <a:buSzPts val="1400"/>
              <a:buFont typeface="Arial"/>
              <a:buChar char="●"/>
            </a:pPr>
            <a:r>
              <a:rPr lang="en" sz="1400">
                <a:latin typeface="Arial"/>
                <a:ea typeface="Arial"/>
                <a:cs typeface="Arial"/>
                <a:sym typeface="Arial"/>
              </a:rPr>
              <a:t>Bill Gates got lucky to sign the so-called “Deal of the Century” with IBM to design a new OS for IBM machines</a:t>
            </a:r>
            <a:endParaRPr/>
          </a:p>
          <a:p>
            <a:pPr marL="457200" lvl="0" indent="-317500" algn="l" rtl="0">
              <a:lnSpc>
                <a:spcPct val="95000"/>
              </a:lnSpc>
              <a:spcBef>
                <a:spcPts val="1200"/>
              </a:spcBef>
              <a:spcAft>
                <a:spcPts val="0"/>
              </a:spcAft>
              <a:buSzPts val="1400"/>
              <a:buFont typeface="Arial"/>
              <a:buChar char="●"/>
            </a:pPr>
            <a:r>
              <a:rPr lang="en" sz="1400"/>
              <a:t>The deal allowed Microsoft to add an OS with $50 per PC and IBM did not own copyright for the OS</a:t>
            </a:r>
            <a:endParaRPr/>
          </a:p>
          <a:p>
            <a:pPr marL="457200" lvl="0" indent="-317500" algn="l" rtl="0">
              <a:lnSpc>
                <a:spcPct val="95000"/>
              </a:lnSpc>
              <a:spcBef>
                <a:spcPts val="1200"/>
              </a:spcBef>
              <a:spcAft>
                <a:spcPts val="0"/>
              </a:spcAft>
              <a:buSzPts val="1400"/>
              <a:buFont typeface="Arial"/>
              <a:buChar char="●"/>
            </a:pPr>
            <a:r>
              <a:rPr lang="en" sz="1400">
                <a:latin typeface="Arial"/>
                <a:ea typeface="Arial"/>
                <a:cs typeface="Arial"/>
                <a:sym typeface="Arial"/>
              </a:rPr>
              <a:t>This allowed Microsoft to start the their OS dominance on the PC domain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Timeline of OS</a:t>
            </a:r>
            <a:endParaRPr sz="3600">
              <a:latin typeface="Impact"/>
              <a:ea typeface="Impact"/>
              <a:cs typeface="Impact"/>
              <a:sym typeface="Impact"/>
            </a:endParaRPr>
          </a:p>
        </p:txBody>
      </p:sp>
      <p:sp>
        <p:nvSpPr>
          <p:cNvPr id="140" name="Google Shape;140;p24"/>
          <p:cNvSpPr txBox="1">
            <a:spLocks noGrp="1"/>
          </p:cNvSpPr>
          <p:nvPr>
            <p:ph type="body" idx="1"/>
          </p:nvPr>
        </p:nvSpPr>
        <p:spPr>
          <a:xfrm>
            <a:off x="688409" y="1036403"/>
            <a:ext cx="4032748" cy="3743120"/>
          </a:xfrm>
          <a:prstGeom prst="rect">
            <a:avLst/>
          </a:prstGeom>
          <a:solidFill>
            <a:srgbClr val="F2F2F2"/>
          </a:solidFill>
          <a:ln>
            <a:noFill/>
          </a:ln>
        </p:spPr>
        <p:txBody>
          <a:bodyPr spcFirstLastPara="1" wrap="square" lIns="91425" tIns="91425" rIns="91425" bIns="91425" anchor="t" anchorCtr="0">
            <a:normAutofit fontScale="77500" lnSpcReduction="20000"/>
          </a:bodyPr>
          <a:lstStyle/>
          <a:p>
            <a:pPr marL="457200" lvl="0" indent="-317500" algn="l" rtl="0">
              <a:lnSpc>
                <a:spcPct val="95000"/>
              </a:lnSpc>
              <a:spcBef>
                <a:spcPts val="1200"/>
              </a:spcBef>
              <a:spcAft>
                <a:spcPts val="0"/>
              </a:spcAft>
              <a:buSzPct val="129032"/>
              <a:buFont typeface="Arial"/>
              <a:buChar char="●"/>
            </a:pPr>
            <a:r>
              <a:rPr lang="en" sz="1400">
                <a:latin typeface="Arial"/>
                <a:ea typeface="Arial"/>
                <a:cs typeface="Arial"/>
                <a:sym typeface="Arial"/>
              </a:rPr>
              <a:t>Developed by Apple Computer, Inc for their new product, the Macintosh home PC, The Macintosh 128K, was released in 1984</a:t>
            </a:r>
            <a:endParaRPr/>
          </a:p>
          <a:p>
            <a:pPr marL="457200" lvl="0" indent="-317500" algn="l" rtl="0">
              <a:lnSpc>
                <a:spcPct val="95000"/>
              </a:lnSpc>
              <a:spcBef>
                <a:spcPts val="1200"/>
              </a:spcBef>
              <a:spcAft>
                <a:spcPts val="0"/>
              </a:spcAft>
              <a:buSzPct val="129032"/>
              <a:buFont typeface="Arial"/>
              <a:buChar char="●"/>
            </a:pPr>
            <a:r>
              <a:rPr lang="en" sz="1400">
                <a:latin typeface="Arial"/>
                <a:ea typeface="Arial"/>
                <a:cs typeface="Arial"/>
                <a:sym typeface="Arial"/>
              </a:rPr>
              <a:t>was widely advertised (the famous 1984 commercial is available below). </a:t>
            </a:r>
            <a:endParaRPr/>
          </a:p>
          <a:p>
            <a:pPr marL="457200" lvl="0" indent="-317500" algn="l" rtl="0">
              <a:lnSpc>
                <a:spcPct val="95000"/>
              </a:lnSpc>
              <a:spcBef>
                <a:spcPts val="1200"/>
              </a:spcBef>
              <a:spcAft>
                <a:spcPts val="0"/>
              </a:spcAft>
              <a:buSzPct val="129032"/>
              <a:buFont typeface="Arial"/>
              <a:buChar char="●"/>
            </a:pPr>
            <a:r>
              <a:rPr lang="en" sz="1400">
                <a:latin typeface="Arial"/>
                <a:ea typeface="Arial"/>
                <a:cs typeface="Arial"/>
                <a:sym typeface="Arial"/>
              </a:rPr>
              <a:t>Mac OS was the first OS with a GUI built-in</a:t>
            </a:r>
            <a:endParaRPr/>
          </a:p>
          <a:p>
            <a:pPr marL="457200" lvl="0" indent="-317500" algn="l" rtl="0">
              <a:lnSpc>
                <a:spcPct val="95000"/>
              </a:lnSpc>
              <a:spcBef>
                <a:spcPts val="1200"/>
              </a:spcBef>
              <a:spcAft>
                <a:spcPts val="0"/>
              </a:spcAft>
              <a:buSzPct val="129032"/>
              <a:buFont typeface="Arial"/>
              <a:buChar char="●"/>
            </a:pPr>
            <a:r>
              <a:rPr lang="en" sz="1400"/>
              <a:t>It was also one of the first consumer computers with mouse!</a:t>
            </a:r>
            <a:endParaRPr/>
          </a:p>
          <a:p>
            <a:pPr marL="457200" lvl="0" indent="-317500" algn="l" rtl="0">
              <a:lnSpc>
                <a:spcPct val="95000"/>
              </a:lnSpc>
              <a:spcBef>
                <a:spcPts val="1200"/>
              </a:spcBef>
              <a:spcAft>
                <a:spcPts val="0"/>
              </a:spcAft>
              <a:buSzPct val="129032"/>
              <a:buFont typeface="Arial"/>
              <a:buChar char="●"/>
            </a:pPr>
            <a:r>
              <a:rPr lang="en" sz="1400"/>
              <a:t>Even though Microsoft introduced mouse in their PCs a bit earlier</a:t>
            </a:r>
            <a:endParaRPr/>
          </a:p>
          <a:p>
            <a:pPr marL="457200" lvl="0" indent="-317500" algn="l" rtl="0">
              <a:lnSpc>
                <a:spcPct val="95000"/>
              </a:lnSpc>
              <a:spcBef>
                <a:spcPts val="1200"/>
              </a:spcBef>
              <a:spcAft>
                <a:spcPts val="0"/>
              </a:spcAft>
              <a:buSzPct val="129032"/>
              <a:buFont typeface="Arial"/>
              <a:buChar char="●"/>
            </a:pPr>
            <a:r>
              <a:rPr lang="en" sz="1400"/>
              <a:t>The use of GUI with mouse was not Steve Job’s idea, the idea was taken during his visit in Xerox PARC (Palo Aalto Research Center)</a:t>
            </a:r>
            <a:endParaRPr/>
          </a:p>
          <a:p>
            <a:pPr marL="457200" lvl="0" indent="-317500" algn="l" rtl="0">
              <a:lnSpc>
                <a:spcPct val="95000"/>
              </a:lnSpc>
              <a:spcBef>
                <a:spcPts val="1200"/>
              </a:spcBef>
              <a:spcAft>
                <a:spcPts val="0"/>
              </a:spcAft>
              <a:buSzPct val="129032"/>
              <a:buFont typeface="Arial"/>
              <a:buChar char="●"/>
            </a:pPr>
            <a:r>
              <a:rPr lang="en" sz="1400"/>
              <a:t>Jobs reportedly traded US $1 million in stock options to Xerox for a detailed tour of their facilities and current projects</a:t>
            </a:r>
            <a:endParaRPr/>
          </a:p>
          <a:p>
            <a:pPr marL="457200" lvl="0" indent="-317500" algn="l" rtl="0">
              <a:lnSpc>
                <a:spcPct val="95000"/>
              </a:lnSpc>
              <a:spcBef>
                <a:spcPts val="1200"/>
              </a:spcBef>
              <a:spcAft>
                <a:spcPts val="0"/>
              </a:spcAft>
              <a:buSzPct val="129032"/>
              <a:buFont typeface="Arial"/>
              <a:buChar char="●"/>
            </a:pPr>
            <a:r>
              <a:rPr lang="en" sz="1400"/>
              <a:t>One of the things Xerox showed Jobs was the Alto, which sported a GUI and a three-button mouse</a:t>
            </a:r>
            <a:endParaRPr/>
          </a:p>
          <a:p>
            <a:pPr marL="457200" lvl="0" indent="-228600" algn="l" rtl="0">
              <a:lnSpc>
                <a:spcPct val="95000"/>
              </a:lnSpc>
              <a:spcBef>
                <a:spcPts val="1200"/>
              </a:spcBef>
              <a:spcAft>
                <a:spcPts val="0"/>
              </a:spcAft>
              <a:buSzPct val="129032"/>
              <a:buFont typeface="Arial"/>
              <a:buNone/>
            </a:pPr>
            <a:endParaRPr sz="1400">
              <a:latin typeface="Arial"/>
              <a:ea typeface="Arial"/>
              <a:cs typeface="Arial"/>
              <a:sym typeface="Arial"/>
            </a:endParaRPr>
          </a:p>
        </p:txBody>
      </p:sp>
      <p:pic>
        <p:nvPicPr>
          <p:cNvPr id="141" name="Google Shape;141;p24" descr="macintosh 1984 edit"/>
          <p:cNvPicPr preferRelativeResize="0"/>
          <p:nvPr/>
        </p:nvPicPr>
        <p:blipFill rotWithShape="1">
          <a:blip r:embed="rId3">
            <a:alphaModFix/>
          </a:blip>
          <a:srcRect/>
          <a:stretch/>
        </p:blipFill>
        <p:spPr>
          <a:xfrm>
            <a:off x="4916959" y="1270878"/>
            <a:ext cx="4081165" cy="26017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Timeline of OS</a:t>
            </a:r>
            <a:endParaRPr sz="3600">
              <a:latin typeface="Impact"/>
              <a:ea typeface="Impact"/>
              <a:cs typeface="Impact"/>
              <a:sym typeface="Impact"/>
            </a:endParaRPr>
          </a:p>
        </p:txBody>
      </p:sp>
      <p:pic>
        <p:nvPicPr>
          <p:cNvPr id="147" name="Google Shape;147;p25"/>
          <p:cNvPicPr preferRelativeResize="0"/>
          <p:nvPr/>
        </p:nvPicPr>
        <p:blipFill rotWithShape="1">
          <a:blip r:embed="rId3">
            <a:alphaModFix/>
          </a:blip>
          <a:srcRect/>
          <a:stretch/>
        </p:blipFill>
        <p:spPr>
          <a:xfrm>
            <a:off x="2487578" y="1236629"/>
            <a:ext cx="4168843" cy="31266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Timeline of OS</a:t>
            </a:r>
            <a:endParaRPr sz="3600">
              <a:latin typeface="Impact"/>
              <a:ea typeface="Impact"/>
              <a:cs typeface="Impact"/>
              <a:sym typeface="Impact"/>
            </a:endParaRPr>
          </a:p>
        </p:txBody>
      </p:sp>
      <p:pic>
        <p:nvPicPr>
          <p:cNvPr id="153" name="Google Shape;153;p26" descr="Windows 95"/>
          <p:cNvPicPr preferRelativeResize="0"/>
          <p:nvPr/>
        </p:nvPicPr>
        <p:blipFill rotWithShape="1">
          <a:blip r:embed="rId3">
            <a:alphaModFix/>
          </a:blip>
          <a:srcRect/>
          <a:stretch/>
        </p:blipFill>
        <p:spPr>
          <a:xfrm>
            <a:off x="5189310" y="1561059"/>
            <a:ext cx="3769847" cy="2826077"/>
          </a:xfrm>
          <a:prstGeom prst="rect">
            <a:avLst/>
          </a:prstGeom>
          <a:noFill/>
          <a:ln>
            <a:noFill/>
          </a:ln>
        </p:spPr>
      </p:pic>
      <p:pic>
        <p:nvPicPr>
          <p:cNvPr id="154" name="Google Shape;154;p26" descr="Windows 95"/>
          <p:cNvPicPr preferRelativeResize="0"/>
          <p:nvPr/>
        </p:nvPicPr>
        <p:blipFill rotWithShape="1">
          <a:blip r:embed="rId4">
            <a:alphaModFix/>
          </a:blip>
          <a:srcRect/>
          <a:stretch/>
        </p:blipFill>
        <p:spPr>
          <a:xfrm>
            <a:off x="789384" y="1561059"/>
            <a:ext cx="3769847" cy="28260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Timeline of OS</a:t>
            </a:r>
            <a:endParaRPr sz="3600">
              <a:latin typeface="Impact"/>
              <a:ea typeface="Impact"/>
              <a:cs typeface="Impact"/>
              <a:sym typeface="Impact"/>
            </a:endParaRPr>
          </a:p>
        </p:txBody>
      </p:sp>
      <p:sp>
        <p:nvSpPr>
          <p:cNvPr id="160" name="Google Shape;160;p39"/>
          <p:cNvSpPr txBox="1">
            <a:spLocks noGrp="1"/>
          </p:cNvSpPr>
          <p:nvPr>
            <p:ph type="body" idx="1"/>
          </p:nvPr>
        </p:nvSpPr>
        <p:spPr>
          <a:xfrm>
            <a:off x="675438" y="1906691"/>
            <a:ext cx="3137805" cy="2134814"/>
          </a:xfrm>
          <a:prstGeom prst="rect">
            <a:avLst/>
          </a:prstGeom>
          <a:solidFill>
            <a:srgbClr val="F2F2F2"/>
          </a:solidFill>
          <a:ln>
            <a:noFill/>
          </a:ln>
        </p:spPr>
        <p:txBody>
          <a:bodyPr spcFirstLastPara="1" wrap="square" lIns="91425" tIns="91425" rIns="91425" bIns="91425" anchor="t" anchorCtr="0">
            <a:normAutofit/>
          </a:bodyPr>
          <a:lstStyle/>
          <a:p>
            <a:pPr marL="457200" lvl="0" indent="-317500" algn="l" rtl="0">
              <a:lnSpc>
                <a:spcPct val="95000"/>
              </a:lnSpc>
              <a:spcBef>
                <a:spcPts val="1200"/>
              </a:spcBef>
              <a:spcAft>
                <a:spcPts val="0"/>
              </a:spcAft>
              <a:buSzPts val="1400"/>
              <a:buFont typeface="Arial"/>
              <a:buChar char="●"/>
            </a:pPr>
            <a:r>
              <a:rPr lang="en" sz="1400">
                <a:latin typeface="Arial"/>
                <a:ea typeface="Arial"/>
                <a:cs typeface="Arial"/>
                <a:sym typeface="Arial"/>
              </a:rPr>
              <a:t>Another revolution of OS came in the mobile computing domain, when Steve Jobs introduced iPhone with iOS in 2007</a:t>
            </a:r>
            <a:endParaRPr/>
          </a:p>
          <a:p>
            <a:pPr marL="457200" lvl="0" indent="-317500" algn="l" rtl="0">
              <a:lnSpc>
                <a:spcPct val="95000"/>
              </a:lnSpc>
              <a:spcBef>
                <a:spcPts val="1200"/>
              </a:spcBef>
              <a:spcAft>
                <a:spcPts val="0"/>
              </a:spcAft>
              <a:buSzPts val="1400"/>
              <a:buFont typeface="Arial"/>
              <a:buChar char="●"/>
            </a:pPr>
            <a:r>
              <a:rPr lang="en" sz="1400"/>
              <a:t>The iPhone introduction video is now regarded as a classic advertise video</a:t>
            </a:r>
            <a:endParaRPr sz="1400">
              <a:latin typeface="Arial"/>
              <a:ea typeface="Arial"/>
              <a:cs typeface="Arial"/>
              <a:sym typeface="Arial"/>
            </a:endParaRPr>
          </a:p>
        </p:txBody>
      </p:sp>
      <p:pic>
        <p:nvPicPr>
          <p:cNvPr id="161" name="Google Shape;161;p39"/>
          <p:cNvPicPr preferRelativeResize="0"/>
          <p:nvPr/>
        </p:nvPicPr>
        <p:blipFill rotWithShape="1">
          <a:blip r:embed="rId3">
            <a:alphaModFix/>
          </a:blip>
          <a:srcRect/>
          <a:stretch/>
        </p:blipFill>
        <p:spPr>
          <a:xfrm>
            <a:off x="4571999" y="1698557"/>
            <a:ext cx="3889983" cy="21978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40"/>
          <p:cNvPicPr preferRelativeResize="0"/>
          <p:nvPr/>
        </p:nvPicPr>
        <p:blipFill rotWithShape="1">
          <a:blip r:embed="rId3">
            <a:alphaModFix/>
          </a:blip>
          <a:srcRect/>
          <a:stretch/>
        </p:blipFill>
        <p:spPr>
          <a:xfrm>
            <a:off x="0" y="0"/>
            <a:ext cx="9144000" cy="55647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5"/>
          <p:cNvSpPr txBox="1">
            <a:spLocks noGrp="1"/>
          </p:cNvSpPr>
          <p:nvPr>
            <p:ph type="ctrTitle"/>
          </p:nvPr>
        </p:nvSpPr>
        <p:spPr>
          <a:xfrm>
            <a:off x="1980600" y="1906350"/>
            <a:ext cx="5182800" cy="13308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55555"/>
              <a:buNone/>
            </a:pPr>
            <a:r>
              <a:rPr lang="en" sz="3000"/>
              <a:t>Operating Systems</a:t>
            </a:r>
            <a:endParaRPr sz="3000"/>
          </a:p>
          <a:p>
            <a:pPr marL="0" lvl="0" indent="0" algn="ctr" rtl="0">
              <a:lnSpc>
                <a:spcPct val="100000"/>
              </a:lnSpc>
              <a:spcBef>
                <a:spcPts val="0"/>
              </a:spcBef>
              <a:spcAft>
                <a:spcPts val="0"/>
              </a:spcAft>
              <a:buSzPct val="111111"/>
              <a:buNone/>
            </a:pPr>
            <a:r>
              <a:rPr lang="en" b="1">
                <a:solidFill>
                  <a:srgbClr val="38761D"/>
                </a:solidFill>
              </a:rPr>
              <a:t>Computer System Organization</a:t>
            </a:r>
            <a:endParaRPr b="1">
              <a:solidFill>
                <a:srgbClr val="38761D"/>
              </a:solidFill>
            </a:endParaRPr>
          </a:p>
        </p:txBody>
      </p:sp>
      <p:sp>
        <p:nvSpPr>
          <p:cNvPr id="172" name="Google Shape;172;p5"/>
          <p:cNvSpPr txBox="1"/>
          <p:nvPr/>
        </p:nvSpPr>
        <p:spPr>
          <a:xfrm>
            <a:off x="8348000" y="4655050"/>
            <a:ext cx="695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FBA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6"/>
          <p:cNvSpPr txBox="1">
            <a:spLocks noGrp="1"/>
          </p:cNvSpPr>
          <p:nvPr>
            <p:ph type="title"/>
          </p:nvPr>
        </p:nvSpPr>
        <p:spPr>
          <a:xfrm>
            <a:off x="311700" y="315925"/>
            <a:ext cx="87171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Components of a Computer System</a:t>
            </a:r>
            <a:endParaRPr sz="3600">
              <a:latin typeface="Impact"/>
              <a:ea typeface="Impact"/>
              <a:cs typeface="Impact"/>
              <a:sym typeface="Impact"/>
            </a:endParaRPr>
          </a:p>
        </p:txBody>
      </p:sp>
      <p:pic>
        <p:nvPicPr>
          <p:cNvPr id="178" name="Google Shape;178;p6"/>
          <p:cNvPicPr preferRelativeResize="0"/>
          <p:nvPr/>
        </p:nvPicPr>
        <p:blipFill rotWithShape="1">
          <a:blip r:embed="rId3">
            <a:alphaModFix/>
          </a:blip>
          <a:srcRect/>
          <a:stretch/>
        </p:blipFill>
        <p:spPr>
          <a:xfrm>
            <a:off x="2357125" y="1147225"/>
            <a:ext cx="4429750" cy="3619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Kernel</a:t>
            </a:r>
            <a:endParaRPr sz="3600">
              <a:latin typeface="Impact"/>
              <a:ea typeface="Impact"/>
              <a:cs typeface="Impact"/>
              <a:sym typeface="Impact"/>
            </a:endParaRPr>
          </a:p>
        </p:txBody>
      </p:sp>
      <p:sp>
        <p:nvSpPr>
          <p:cNvPr id="184" name="Google Shape;184;p7"/>
          <p:cNvSpPr txBox="1">
            <a:spLocks noGrp="1"/>
          </p:cNvSpPr>
          <p:nvPr>
            <p:ph type="body" idx="1"/>
          </p:nvPr>
        </p:nvSpPr>
        <p:spPr>
          <a:xfrm>
            <a:off x="287400" y="1188500"/>
            <a:ext cx="8569200" cy="2541600"/>
          </a:xfrm>
          <a:prstGeom prst="rect">
            <a:avLst/>
          </a:prstGeom>
          <a:noFill/>
          <a:ln>
            <a:noFill/>
          </a:ln>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1800"/>
              <a:buNone/>
            </a:pPr>
            <a:r>
              <a:rPr lang="en" sz="1400">
                <a:latin typeface="Arial"/>
                <a:ea typeface="Arial"/>
                <a:cs typeface="Arial"/>
                <a:sym typeface="Arial"/>
              </a:rPr>
              <a:t>The one program running at all times. </a:t>
            </a:r>
            <a:endParaRPr sz="1400">
              <a:latin typeface="Arial"/>
              <a:ea typeface="Arial"/>
              <a:cs typeface="Arial"/>
              <a:sym typeface="Arial"/>
            </a:endParaRPr>
          </a:p>
          <a:p>
            <a:pPr marL="457200" lvl="0" indent="-317500" algn="l" rtl="0">
              <a:lnSpc>
                <a:spcPct val="95000"/>
              </a:lnSpc>
              <a:spcBef>
                <a:spcPts val="1200"/>
              </a:spcBef>
              <a:spcAft>
                <a:spcPts val="0"/>
              </a:spcAft>
              <a:buSzPts val="1400"/>
              <a:buFont typeface="Arial"/>
              <a:buChar char="●"/>
            </a:pPr>
            <a:r>
              <a:rPr lang="en" sz="1400">
                <a:latin typeface="Arial"/>
                <a:ea typeface="Arial"/>
                <a:cs typeface="Arial"/>
                <a:sym typeface="Arial"/>
              </a:rPr>
              <a:t>Kernel is the </a:t>
            </a:r>
            <a:r>
              <a:rPr lang="en" sz="1400">
                <a:highlight>
                  <a:srgbClr val="FF9900"/>
                </a:highlight>
                <a:latin typeface="Arial"/>
                <a:ea typeface="Arial"/>
                <a:cs typeface="Arial"/>
                <a:sym typeface="Arial"/>
              </a:rPr>
              <a:t>central module of an operating system</a:t>
            </a:r>
            <a:endParaRPr sz="1400">
              <a:highlight>
                <a:srgbClr val="FF9900"/>
              </a:highlight>
              <a:latin typeface="Arial"/>
              <a:ea typeface="Arial"/>
              <a:cs typeface="Arial"/>
              <a:sym typeface="Arial"/>
            </a:endParaRPr>
          </a:p>
          <a:p>
            <a:pPr marL="457200" lvl="0" indent="-317500" algn="l" rtl="0">
              <a:lnSpc>
                <a:spcPct val="95000"/>
              </a:lnSpc>
              <a:spcBef>
                <a:spcPts val="0"/>
              </a:spcBef>
              <a:spcAft>
                <a:spcPts val="0"/>
              </a:spcAft>
              <a:buSzPts val="1400"/>
              <a:buFont typeface="Arial"/>
              <a:buChar char="●"/>
            </a:pPr>
            <a:r>
              <a:rPr lang="en" sz="1400">
                <a:latin typeface="Arial"/>
                <a:ea typeface="Arial"/>
                <a:cs typeface="Arial"/>
                <a:sym typeface="Arial"/>
              </a:rPr>
              <a:t>Part of OS that loads first, and it remains in main memory. </a:t>
            </a:r>
            <a:endParaRPr sz="1400">
              <a:latin typeface="Arial"/>
              <a:ea typeface="Arial"/>
              <a:cs typeface="Arial"/>
              <a:sym typeface="Arial"/>
            </a:endParaRPr>
          </a:p>
          <a:p>
            <a:pPr marL="457200" lvl="0" indent="-317500" algn="l" rtl="0">
              <a:lnSpc>
                <a:spcPct val="95000"/>
              </a:lnSpc>
              <a:spcBef>
                <a:spcPts val="0"/>
              </a:spcBef>
              <a:spcAft>
                <a:spcPts val="0"/>
              </a:spcAft>
              <a:buSzPts val="1400"/>
              <a:buFont typeface="Arial"/>
              <a:buChar char="●"/>
            </a:pPr>
            <a:r>
              <a:rPr lang="en" sz="1400">
                <a:latin typeface="Arial"/>
                <a:ea typeface="Arial"/>
                <a:cs typeface="Arial"/>
                <a:sym typeface="Arial"/>
              </a:rPr>
              <a:t>As small as possible</a:t>
            </a:r>
            <a:endParaRPr sz="1400">
              <a:latin typeface="Arial"/>
              <a:ea typeface="Arial"/>
              <a:cs typeface="Arial"/>
              <a:sym typeface="Arial"/>
            </a:endParaRPr>
          </a:p>
          <a:p>
            <a:pPr marL="457200" lvl="0" indent="-317500" algn="l" rtl="0">
              <a:lnSpc>
                <a:spcPct val="95000"/>
              </a:lnSpc>
              <a:spcBef>
                <a:spcPts val="0"/>
              </a:spcBef>
              <a:spcAft>
                <a:spcPts val="0"/>
              </a:spcAft>
              <a:buSzPts val="1400"/>
              <a:buFont typeface="Arial"/>
              <a:buChar char="●"/>
            </a:pPr>
            <a:r>
              <a:rPr lang="en" sz="1400">
                <a:highlight>
                  <a:srgbClr val="FF9900"/>
                </a:highlight>
                <a:latin typeface="Arial"/>
                <a:ea typeface="Arial"/>
                <a:cs typeface="Arial"/>
                <a:sym typeface="Arial"/>
              </a:rPr>
              <a:t>Provide all the essential services</a:t>
            </a:r>
            <a:r>
              <a:rPr lang="en" sz="1400">
                <a:latin typeface="Arial"/>
                <a:ea typeface="Arial"/>
                <a:cs typeface="Arial"/>
                <a:sym typeface="Arial"/>
              </a:rPr>
              <a:t> required by other parts of the operating system and applications.</a:t>
            </a:r>
            <a:endParaRPr sz="1400">
              <a:latin typeface="Arial"/>
              <a:ea typeface="Arial"/>
              <a:cs typeface="Arial"/>
              <a:sym typeface="Arial"/>
            </a:endParaRPr>
          </a:p>
          <a:p>
            <a:pPr marL="457200" lvl="0" indent="-317500" algn="l" rtl="0">
              <a:lnSpc>
                <a:spcPct val="95000"/>
              </a:lnSpc>
              <a:spcBef>
                <a:spcPts val="0"/>
              </a:spcBef>
              <a:spcAft>
                <a:spcPts val="0"/>
              </a:spcAft>
              <a:buSzPts val="1400"/>
              <a:buFont typeface="Arial"/>
              <a:buChar char="●"/>
            </a:pPr>
            <a:r>
              <a:rPr lang="en" sz="1400">
                <a:latin typeface="Arial"/>
                <a:ea typeface="Arial"/>
                <a:cs typeface="Arial"/>
                <a:sym typeface="Arial"/>
              </a:rPr>
              <a:t>Kernel code is usually </a:t>
            </a:r>
            <a:r>
              <a:rPr lang="en" sz="1400">
                <a:highlight>
                  <a:srgbClr val="FF9900"/>
                </a:highlight>
                <a:latin typeface="Arial"/>
                <a:ea typeface="Arial"/>
                <a:cs typeface="Arial"/>
                <a:sym typeface="Arial"/>
              </a:rPr>
              <a:t>loaded into a protected area of memory</a:t>
            </a:r>
            <a:r>
              <a:rPr lang="en" sz="1400">
                <a:latin typeface="Arial"/>
                <a:ea typeface="Arial"/>
                <a:cs typeface="Arial"/>
                <a:sym typeface="Arial"/>
              </a:rPr>
              <a:t> to prevent it from being overwritten. </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800">
                <a:latin typeface="Impact"/>
                <a:ea typeface="Impact"/>
                <a:cs typeface="Impact"/>
                <a:sym typeface="Impact"/>
              </a:rPr>
              <a:t>Course Outcome</a:t>
            </a:r>
            <a:endParaRPr sz="3800">
              <a:latin typeface="Impact"/>
              <a:ea typeface="Impact"/>
              <a:cs typeface="Impact"/>
              <a:sym typeface="Impact"/>
            </a:endParaRPr>
          </a:p>
        </p:txBody>
      </p:sp>
      <p:sp>
        <p:nvSpPr>
          <p:cNvPr id="69" name="Google Shape;69;p9"/>
          <p:cNvSpPr txBox="1">
            <a:spLocks noGrp="1"/>
          </p:cNvSpPr>
          <p:nvPr>
            <p:ph type="body" idx="1"/>
          </p:nvPr>
        </p:nvSpPr>
        <p:spPr>
          <a:xfrm>
            <a:off x="311700" y="1147225"/>
            <a:ext cx="8603700" cy="25416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SzPts val="770"/>
              <a:buChar char="●"/>
            </a:pPr>
            <a:r>
              <a:rPr lang="en" sz="1600" b="1" i="0" u="none" strike="noStrike">
                <a:solidFill>
                  <a:srgbClr val="000000"/>
                </a:solidFill>
                <a:latin typeface="Arial"/>
                <a:ea typeface="Arial"/>
                <a:cs typeface="Arial"/>
                <a:sym typeface="Arial"/>
              </a:rPr>
              <a:t>To understand</a:t>
            </a:r>
            <a:r>
              <a:rPr lang="en" sz="1600" b="0" i="0" u="none" strike="noStrike">
                <a:solidFill>
                  <a:srgbClr val="000000"/>
                </a:solidFill>
                <a:latin typeface="Arial"/>
                <a:ea typeface="Arial"/>
                <a:cs typeface="Arial"/>
                <a:sym typeface="Arial"/>
              </a:rPr>
              <a:t> the fundamental concepts of computer system organization and the structure of operating systems.</a:t>
            </a:r>
            <a:endParaRPr/>
          </a:p>
          <a:p>
            <a:pPr marL="285750" lvl="0" indent="-285750" algn="l" rtl="0">
              <a:lnSpc>
                <a:spcPct val="150000"/>
              </a:lnSpc>
              <a:spcBef>
                <a:spcPts val="0"/>
              </a:spcBef>
              <a:spcAft>
                <a:spcPts val="0"/>
              </a:spcAft>
              <a:buSzPts val="770"/>
              <a:buChar char="●"/>
            </a:pPr>
            <a:r>
              <a:rPr lang="en" sz="1600" b="1" i="0" u="none" strike="noStrike">
                <a:solidFill>
                  <a:srgbClr val="000000"/>
                </a:solidFill>
                <a:latin typeface="Arial"/>
                <a:ea typeface="Arial"/>
                <a:cs typeface="Arial"/>
                <a:sym typeface="Arial"/>
              </a:rPr>
              <a:t>To explore </a:t>
            </a:r>
            <a:r>
              <a:rPr lang="en" sz="1600" b="0" i="0" u="none" strike="noStrike">
                <a:solidFill>
                  <a:srgbClr val="000000"/>
                </a:solidFill>
                <a:latin typeface="Arial"/>
                <a:ea typeface="Arial"/>
                <a:cs typeface="Arial"/>
                <a:sym typeface="Arial"/>
              </a:rPr>
              <a:t>various aspects of process management in operating system</a:t>
            </a:r>
            <a:endParaRPr/>
          </a:p>
          <a:p>
            <a:pPr marL="285750" lvl="0" indent="-285750" algn="l" rtl="0">
              <a:lnSpc>
                <a:spcPct val="150000"/>
              </a:lnSpc>
              <a:spcBef>
                <a:spcPts val="0"/>
              </a:spcBef>
              <a:spcAft>
                <a:spcPts val="0"/>
              </a:spcAft>
              <a:buSzPts val="770"/>
              <a:buChar char="●"/>
            </a:pPr>
            <a:r>
              <a:rPr lang="en" sz="1600" b="1" i="0" u="none" strike="noStrike">
                <a:solidFill>
                  <a:srgbClr val="000000"/>
                </a:solidFill>
                <a:latin typeface="Arial"/>
                <a:ea typeface="Arial"/>
                <a:cs typeface="Arial"/>
                <a:sym typeface="Arial"/>
              </a:rPr>
              <a:t>To know </a:t>
            </a:r>
            <a:r>
              <a:rPr lang="en" sz="1600" b="0" i="0" u="none" strike="noStrike">
                <a:solidFill>
                  <a:srgbClr val="000000"/>
                </a:solidFill>
                <a:latin typeface="Arial"/>
                <a:ea typeface="Arial"/>
                <a:cs typeface="Arial"/>
                <a:sym typeface="Arial"/>
              </a:rPr>
              <a:t>how different CPU scheduling algorithm works and their respective importance</a:t>
            </a:r>
            <a:endParaRPr/>
          </a:p>
          <a:p>
            <a:pPr marL="285750" lvl="0" indent="-285750" algn="l" rtl="0">
              <a:lnSpc>
                <a:spcPct val="150000"/>
              </a:lnSpc>
              <a:spcBef>
                <a:spcPts val="0"/>
              </a:spcBef>
              <a:spcAft>
                <a:spcPts val="0"/>
              </a:spcAft>
              <a:buSzPts val="770"/>
              <a:buChar char="●"/>
            </a:pPr>
            <a:r>
              <a:rPr lang="en" sz="1600" b="1" i="0" u="none" strike="noStrike">
                <a:solidFill>
                  <a:srgbClr val="000000"/>
                </a:solidFill>
                <a:latin typeface="Arial"/>
                <a:ea typeface="Arial"/>
                <a:cs typeface="Arial"/>
                <a:sym typeface="Arial"/>
              </a:rPr>
              <a:t>To develop practical knowledge on </a:t>
            </a:r>
            <a:r>
              <a:rPr lang="en" sz="1600" b="0" i="0" u="none" strike="noStrike">
                <a:solidFill>
                  <a:srgbClr val="000000"/>
                </a:solidFill>
                <a:latin typeface="Arial"/>
                <a:ea typeface="Arial"/>
                <a:cs typeface="Arial"/>
                <a:sym typeface="Arial"/>
              </a:rPr>
              <a:t>the concept of threads</a:t>
            </a:r>
            <a:endParaRPr/>
          </a:p>
          <a:p>
            <a:pPr marL="285750" lvl="0" indent="-285750" algn="l" rtl="0">
              <a:lnSpc>
                <a:spcPct val="150000"/>
              </a:lnSpc>
              <a:spcBef>
                <a:spcPts val="0"/>
              </a:spcBef>
              <a:spcAft>
                <a:spcPts val="0"/>
              </a:spcAft>
              <a:buSzPts val="770"/>
              <a:buChar char="●"/>
            </a:pPr>
            <a:r>
              <a:rPr lang="en" sz="1600" b="1" i="0" u="none" strike="noStrike">
                <a:solidFill>
                  <a:srgbClr val="000000"/>
                </a:solidFill>
                <a:latin typeface="Arial"/>
                <a:ea typeface="Arial"/>
                <a:cs typeface="Arial"/>
                <a:sym typeface="Arial"/>
              </a:rPr>
              <a:t>To inspect </a:t>
            </a:r>
            <a:r>
              <a:rPr lang="en" sz="1600" b="0" i="0" u="none" strike="noStrike">
                <a:solidFill>
                  <a:srgbClr val="000000"/>
                </a:solidFill>
                <a:latin typeface="Arial"/>
                <a:ea typeface="Arial"/>
                <a:cs typeface="Arial"/>
                <a:sym typeface="Arial"/>
              </a:rPr>
              <a:t>process synchronization mechanisms and deadlocks</a:t>
            </a:r>
            <a:endParaRPr/>
          </a:p>
          <a:p>
            <a:pPr marL="285750" lvl="0" indent="-285750" algn="l" rtl="0">
              <a:lnSpc>
                <a:spcPct val="150000"/>
              </a:lnSpc>
              <a:spcBef>
                <a:spcPts val="0"/>
              </a:spcBef>
              <a:spcAft>
                <a:spcPts val="0"/>
              </a:spcAft>
              <a:buSzPts val="770"/>
              <a:buChar char="●"/>
            </a:pPr>
            <a:r>
              <a:rPr lang="en" sz="1600" b="1" i="0" u="none" strike="noStrike">
                <a:solidFill>
                  <a:srgbClr val="000000"/>
                </a:solidFill>
                <a:latin typeface="Arial"/>
                <a:ea typeface="Arial"/>
                <a:cs typeface="Arial"/>
                <a:sym typeface="Arial"/>
              </a:rPr>
              <a:t>To be able to analyze </a:t>
            </a:r>
            <a:r>
              <a:rPr lang="en" sz="1600" b="0" i="0" u="none" strike="noStrike">
                <a:solidFill>
                  <a:srgbClr val="000000"/>
                </a:solidFill>
                <a:latin typeface="Arial"/>
                <a:ea typeface="Arial"/>
                <a:cs typeface="Arial"/>
                <a:sym typeface="Arial"/>
              </a:rPr>
              <a:t>the management of main and virtual memory</a:t>
            </a:r>
            <a:endParaRPr sz="12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Bootstrap Program</a:t>
            </a:r>
            <a:endParaRPr sz="3600">
              <a:latin typeface="Impact"/>
              <a:ea typeface="Impact"/>
              <a:cs typeface="Impact"/>
              <a:sym typeface="Impact"/>
            </a:endParaRPr>
          </a:p>
        </p:txBody>
      </p:sp>
      <p:sp>
        <p:nvSpPr>
          <p:cNvPr id="190" name="Google Shape;190;p8"/>
          <p:cNvSpPr txBox="1">
            <a:spLocks noGrp="1"/>
          </p:cNvSpPr>
          <p:nvPr>
            <p:ph type="body" idx="1"/>
          </p:nvPr>
        </p:nvSpPr>
        <p:spPr>
          <a:xfrm>
            <a:off x="311700" y="1197325"/>
            <a:ext cx="8520600" cy="254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688"/>
              <a:buNone/>
            </a:pPr>
            <a:r>
              <a:rPr lang="en" sz="1425">
                <a:latin typeface="Arial"/>
                <a:ea typeface="Arial"/>
                <a:cs typeface="Arial"/>
                <a:sym typeface="Arial"/>
              </a:rPr>
              <a:t>An </a:t>
            </a:r>
            <a:r>
              <a:rPr lang="en" sz="1425">
                <a:highlight>
                  <a:srgbClr val="FF9900"/>
                </a:highlight>
                <a:latin typeface="Arial"/>
                <a:ea typeface="Arial"/>
                <a:cs typeface="Arial"/>
                <a:sym typeface="Arial"/>
              </a:rPr>
              <a:t>initial program executed when a computer starts</a:t>
            </a:r>
            <a:r>
              <a:rPr lang="en" sz="1425">
                <a:latin typeface="Arial"/>
                <a:ea typeface="Arial"/>
                <a:cs typeface="Arial"/>
                <a:sym typeface="Arial"/>
              </a:rPr>
              <a:t> running. </a:t>
            </a:r>
            <a:endParaRPr sz="1425">
              <a:latin typeface="Arial"/>
              <a:ea typeface="Arial"/>
              <a:cs typeface="Arial"/>
              <a:sym typeface="Arial"/>
            </a:endParaRPr>
          </a:p>
          <a:p>
            <a:pPr marL="457200" lvl="0" indent="-319087" algn="l" rtl="0">
              <a:lnSpc>
                <a:spcPct val="115000"/>
              </a:lnSpc>
              <a:spcBef>
                <a:spcPts val="1200"/>
              </a:spcBef>
              <a:spcAft>
                <a:spcPts val="0"/>
              </a:spcAft>
              <a:buSzPts val="1425"/>
              <a:buFont typeface="Arial"/>
              <a:buChar char="●"/>
            </a:pPr>
            <a:r>
              <a:rPr lang="en" sz="1425">
                <a:latin typeface="Arial"/>
                <a:ea typeface="Arial"/>
                <a:cs typeface="Arial"/>
                <a:sym typeface="Arial"/>
              </a:rPr>
              <a:t>When a computers is powered up or rebooted, it is executed first. </a:t>
            </a:r>
            <a:endParaRPr sz="1425">
              <a:latin typeface="Arial"/>
              <a:ea typeface="Arial"/>
              <a:cs typeface="Arial"/>
              <a:sym typeface="Arial"/>
            </a:endParaRPr>
          </a:p>
          <a:p>
            <a:pPr marL="457200" lvl="0" indent="-319087" algn="l" rtl="0">
              <a:lnSpc>
                <a:spcPct val="115000"/>
              </a:lnSpc>
              <a:spcBef>
                <a:spcPts val="0"/>
              </a:spcBef>
              <a:spcAft>
                <a:spcPts val="0"/>
              </a:spcAft>
              <a:buSzPts val="1425"/>
              <a:buFont typeface="Arial"/>
              <a:buChar char="●"/>
            </a:pPr>
            <a:r>
              <a:rPr lang="en" sz="1425">
                <a:latin typeface="Arial"/>
                <a:ea typeface="Arial"/>
                <a:cs typeface="Arial"/>
                <a:sym typeface="Arial"/>
              </a:rPr>
              <a:t>Stored in the ROM or EEPROM, known as firmware</a:t>
            </a:r>
            <a:endParaRPr sz="1425">
              <a:latin typeface="Arial"/>
              <a:ea typeface="Arial"/>
              <a:cs typeface="Arial"/>
              <a:sym typeface="Arial"/>
            </a:endParaRPr>
          </a:p>
          <a:p>
            <a:pPr marL="457200" lvl="0" indent="-319087" algn="l" rtl="0">
              <a:lnSpc>
                <a:spcPct val="115000"/>
              </a:lnSpc>
              <a:spcBef>
                <a:spcPts val="0"/>
              </a:spcBef>
              <a:spcAft>
                <a:spcPts val="0"/>
              </a:spcAft>
              <a:buSzPts val="1425"/>
              <a:buFont typeface="Arial"/>
              <a:buChar char="●"/>
            </a:pPr>
            <a:r>
              <a:rPr lang="en" sz="1425">
                <a:latin typeface="Arial"/>
                <a:ea typeface="Arial"/>
                <a:cs typeface="Arial"/>
                <a:sym typeface="Arial"/>
              </a:rPr>
              <a:t>Initializes all aspects of the system, from CPU registers to device controllers to memory contents</a:t>
            </a:r>
            <a:endParaRPr sz="1425">
              <a:latin typeface="Arial"/>
              <a:ea typeface="Arial"/>
              <a:cs typeface="Arial"/>
              <a:sym typeface="Arial"/>
            </a:endParaRPr>
          </a:p>
          <a:p>
            <a:pPr marL="457200" lvl="0" indent="-319087" algn="l" rtl="0">
              <a:lnSpc>
                <a:spcPct val="115000"/>
              </a:lnSpc>
              <a:spcBef>
                <a:spcPts val="0"/>
              </a:spcBef>
              <a:spcAft>
                <a:spcPts val="0"/>
              </a:spcAft>
              <a:buSzPts val="1425"/>
              <a:buFont typeface="Arial"/>
              <a:buChar char="●"/>
            </a:pPr>
            <a:r>
              <a:rPr lang="en" sz="1425">
                <a:latin typeface="Arial"/>
                <a:ea typeface="Arial"/>
                <a:cs typeface="Arial"/>
                <a:sym typeface="Arial"/>
              </a:rPr>
              <a:t>bootstrap program must know how to load the operating system and how to start executing</a:t>
            </a:r>
            <a:endParaRPr sz="1425">
              <a:latin typeface="Arial"/>
              <a:ea typeface="Arial"/>
              <a:cs typeface="Arial"/>
              <a:sym typeface="Arial"/>
            </a:endParaRPr>
          </a:p>
          <a:p>
            <a:pPr marL="457200" lvl="0" indent="-319087" algn="l" rtl="0">
              <a:lnSpc>
                <a:spcPct val="115000"/>
              </a:lnSpc>
              <a:spcBef>
                <a:spcPts val="0"/>
              </a:spcBef>
              <a:spcAft>
                <a:spcPts val="0"/>
              </a:spcAft>
              <a:buSzPts val="1425"/>
              <a:buFont typeface="Arial"/>
              <a:buChar char="●"/>
            </a:pPr>
            <a:r>
              <a:rPr lang="en" sz="1425">
                <a:highlight>
                  <a:srgbClr val="FF9900"/>
                </a:highlight>
                <a:latin typeface="Arial"/>
                <a:ea typeface="Arial"/>
                <a:cs typeface="Arial"/>
                <a:sym typeface="Arial"/>
              </a:rPr>
              <a:t>Once the OS kernel is loaded and executing, it can start providing services to the system and its users</a:t>
            </a:r>
            <a:endParaRPr sz="1425">
              <a:highlight>
                <a:srgbClr val="FF9900"/>
              </a:highlight>
              <a:latin typeface="Arial"/>
              <a:ea typeface="Arial"/>
              <a:cs typeface="Arial"/>
              <a:sym typeface="Arial"/>
            </a:endParaRPr>
          </a:p>
          <a:p>
            <a:pPr marL="0" lvl="0" indent="0" algn="l" rtl="0">
              <a:lnSpc>
                <a:spcPct val="115000"/>
              </a:lnSpc>
              <a:spcBef>
                <a:spcPts val="1200"/>
              </a:spcBef>
              <a:spcAft>
                <a:spcPts val="0"/>
              </a:spcAft>
              <a:buSzPts val="688"/>
              <a:buNone/>
            </a:pPr>
            <a:endParaRPr sz="1425">
              <a:latin typeface="Arial"/>
              <a:ea typeface="Arial"/>
              <a:cs typeface="Arial"/>
              <a:sym typeface="Arial"/>
            </a:endParaRPr>
          </a:p>
          <a:p>
            <a:pPr marL="0" lvl="0" indent="0" algn="l" rtl="0">
              <a:lnSpc>
                <a:spcPct val="115000"/>
              </a:lnSpc>
              <a:spcBef>
                <a:spcPts val="1200"/>
              </a:spcBef>
              <a:spcAft>
                <a:spcPts val="1200"/>
              </a:spcAft>
              <a:buSzPts val="688"/>
              <a:buNone/>
            </a:pPr>
            <a:endParaRPr sz="1425">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Storage Structure</a:t>
            </a:r>
            <a:endParaRPr sz="3600">
              <a:latin typeface="Impact"/>
              <a:ea typeface="Impact"/>
              <a:cs typeface="Impact"/>
              <a:sym typeface="Impact"/>
            </a:endParaRPr>
          </a:p>
        </p:txBody>
      </p:sp>
      <p:sp>
        <p:nvSpPr>
          <p:cNvPr id="196" name="Google Shape;196;p12"/>
          <p:cNvSpPr txBox="1">
            <a:spLocks noGrp="1"/>
          </p:cNvSpPr>
          <p:nvPr>
            <p:ph type="body" idx="1"/>
          </p:nvPr>
        </p:nvSpPr>
        <p:spPr>
          <a:xfrm>
            <a:off x="311700" y="1147225"/>
            <a:ext cx="8480400" cy="3171900"/>
          </a:xfrm>
          <a:prstGeom prst="rect">
            <a:avLst/>
          </a:prstGeom>
          <a:noFill/>
          <a:ln>
            <a:noFill/>
          </a:ln>
        </p:spPr>
        <p:txBody>
          <a:bodyPr spcFirstLastPara="1" wrap="square" lIns="91425" tIns="91425" rIns="91425" bIns="91425" anchor="t" anchorCtr="0">
            <a:noAutofit/>
          </a:bodyPr>
          <a:lstStyle/>
          <a:p>
            <a:pPr marL="457200" lvl="0" indent="-317500" algn="l" rtl="0">
              <a:lnSpc>
                <a:spcPct val="95000"/>
              </a:lnSpc>
              <a:spcBef>
                <a:spcPts val="0"/>
              </a:spcBef>
              <a:spcAft>
                <a:spcPts val="0"/>
              </a:spcAft>
              <a:buSzPts val="1400"/>
              <a:buFont typeface="Arial"/>
              <a:buChar char="❏"/>
            </a:pPr>
            <a:r>
              <a:rPr lang="en" sz="1400">
                <a:latin typeface="Arial"/>
                <a:ea typeface="Arial"/>
                <a:cs typeface="Arial"/>
                <a:sym typeface="Arial"/>
              </a:rPr>
              <a:t>Main memory – only large storage media that the CPU can access directly</a:t>
            </a:r>
            <a:endParaRPr sz="1400">
              <a:latin typeface="Arial"/>
              <a:ea typeface="Arial"/>
              <a:cs typeface="Arial"/>
              <a:sym typeface="Arial"/>
            </a:endParaRPr>
          </a:p>
          <a:p>
            <a:pPr marL="914400" lvl="1" indent="-317500" algn="l" rtl="0">
              <a:lnSpc>
                <a:spcPct val="95000"/>
              </a:lnSpc>
              <a:spcBef>
                <a:spcPts val="0"/>
              </a:spcBef>
              <a:spcAft>
                <a:spcPts val="0"/>
              </a:spcAft>
              <a:buSzPts val="1400"/>
              <a:buFont typeface="Arial"/>
              <a:buChar char="❏"/>
            </a:pPr>
            <a:r>
              <a:rPr lang="en">
                <a:latin typeface="Arial"/>
                <a:ea typeface="Arial"/>
                <a:cs typeface="Arial"/>
                <a:sym typeface="Arial"/>
              </a:rPr>
              <a:t>Random access</a:t>
            </a:r>
            <a:endParaRPr>
              <a:latin typeface="Arial"/>
              <a:ea typeface="Arial"/>
              <a:cs typeface="Arial"/>
              <a:sym typeface="Arial"/>
            </a:endParaRPr>
          </a:p>
          <a:p>
            <a:pPr marL="914400" lvl="1" indent="-317500" algn="l" rtl="0">
              <a:lnSpc>
                <a:spcPct val="95000"/>
              </a:lnSpc>
              <a:spcBef>
                <a:spcPts val="0"/>
              </a:spcBef>
              <a:spcAft>
                <a:spcPts val="0"/>
              </a:spcAft>
              <a:buSzPts val="1400"/>
              <a:buFont typeface="Arial"/>
              <a:buChar char="❏"/>
            </a:pPr>
            <a:r>
              <a:rPr lang="en">
                <a:latin typeface="Arial"/>
                <a:ea typeface="Arial"/>
                <a:cs typeface="Arial"/>
                <a:sym typeface="Arial"/>
              </a:rPr>
              <a:t>Typically volatile</a:t>
            </a:r>
            <a:endParaRPr>
              <a:latin typeface="Arial"/>
              <a:ea typeface="Arial"/>
              <a:cs typeface="Arial"/>
              <a:sym typeface="Arial"/>
            </a:endParaRPr>
          </a:p>
          <a:p>
            <a:pPr marL="457200" lvl="0" indent="-317500" algn="l" rtl="0">
              <a:lnSpc>
                <a:spcPct val="95000"/>
              </a:lnSpc>
              <a:spcBef>
                <a:spcPts val="0"/>
              </a:spcBef>
              <a:spcAft>
                <a:spcPts val="0"/>
              </a:spcAft>
              <a:buSzPts val="1400"/>
              <a:buFont typeface="Arial"/>
              <a:buChar char="❏"/>
            </a:pPr>
            <a:r>
              <a:rPr lang="en" sz="1400">
                <a:latin typeface="Arial"/>
                <a:ea typeface="Arial"/>
                <a:cs typeface="Arial"/>
                <a:sym typeface="Arial"/>
              </a:rPr>
              <a:t>Secondary storage – extension of main memory that provides large nonvolatile storage capacity</a:t>
            </a:r>
            <a:endParaRPr sz="1400">
              <a:latin typeface="Arial"/>
              <a:ea typeface="Arial"/>
              <a:cs typeface="Arial"/>
              <a:sym typeface="Arial"/>
            </a:endParaRPr>
          </a:p>
          <a:p>
            <a:pPr marL="457200" lvl="0" indent="0" algn="l" rtl="0">
              <a:lnSpc>
                <a:spcPct val="95000"/>
              </a:lnSpc>
              <a:spcBef>
                <a:spcPts val="1200"/>
              </a:spcBef>
              <a:spcAft>
                <a:spcPts val="0"/>
              </a:spcAft>
              <a:buSzPts val="1800"/>
              <a:buNone/>
            </a:pPr>
            <a:endParaRPr sz="1400">
              <a:latin typeface="Arial"/>
              <a:ea typeface="Arial"/>
              <a:cs typeface="Arial"/>
              <a:sym typeface="Arial"/>
            </a:endParaRPr>
          </a:p>
          <a:p>
            <a:pPr marL="457200" lvl="0" indent="-317500" algn="l" rtl="0">
              <a:lnSpc>
                <a:spcPct val="95000"/>
              </a:lnSpc>
              <a:spcBef>
                <a:spcPts val="1200"/>
              </a:spcBef>
              <a:spcAft>
                <a:spcPts val="0"/>
              </a:spcAft>
              <a:buSzPts val="1400"/>
              <a:buFont typeface="Arial"/>
              <a:buChar char="●"/>
            </a:pPr>
            <a:r>
              <a:rPr lang="en" sz="1400">
                <a:highlight>
                  <a:srgbClr val="FF9900"/>
                </a:highlight>
                <a:latin typeface="Arial"/>
                <a:ea typeface="Arial"/>
                <a:cs typeface="Arial"/>
                <a:sym typeface="Arial"/>
              </a:rPr>
              <a:t>CPU can load instructions only from main memory.</a:t>
            </a:r>
            <a:r>
              <a:rPr lang="en" sz="1400">
                <a:latin typeface="Arial"/>
                <a:ea typeface="Arial"/>
                <a:cs typeface="Arial"/>
                <a:sym typeface="Arial"/>
              </a:rPr>
              <a:t> </a:t>
            </a:r>
            <a:endParaRPr sz="1400">
              <a:latin typeface="Arial"/>
              <a:ea typeface="Arial"/>
              <a:cs typeface="Arial"/>
              <a:sym typeface="Arial"/>
            </a:endParaRPr>
          </a:p>
          <a:p>
            <a:pPr marL="457200" lvl="0" indent="-317500" algn="l" rtl="0">
              <a:lnSpc>
                <a:spcPct val="95000"/>
              </a:lnSpc>
              <a:spcBef>
                <a:spcPts val="0"/>
              </a:spcBef>
              <a:spcAft>
                <a:spcPts val="0"/>
              </a:spcAft>
              <a:buSzPts val="1400"/>
              <a:buFont typeface="Arial"/>
              <a:buChar char="●"/>
            </a:pPr>
            <a:r>
              <a:rPr lang="en" sz="1400">
                <a:latin typeface="Arial"/>
                <a:ea typeface="Arial"/>
                <a:cs typeface="Arial"/>
                <a:sym typeface="Arial"/>
              </a:rPr>
              <a:t>General-purpose computers run most of their programs from rewritable memory, called main memory ( also called RAM) </a:t>
            </a:r>
            <a:endParaRPr sz="1400">
              <a:latin typeface="Arial"/>
              <a:ea typeface="Arial"/>
              <a:cs typeface="Arial"/>
              <a:sym typeface="Arial"/>
            </a:endParaRPr>
          </a:p>
          <a:p>
            <a:pPr marL="457200" lvl="0" indent="-317500" algn="l" rtl="0">
              <a:lnSpc>
                <a:spcPct val="95000"/>
              </a:lnSpc>
              <a:spcBef>
                <a:spcPts val="0"/>
              </a:spcBef>
              <a:spcAft>
                <a:spcPts val="0"/>
              </a:spcAft>
              <a:buSzPts val="1400"/>
              <a:buFont typeface="Arial"/>
              <a:buChar char="●"/>
            </a:pPr>
            <a:r>
              <a:rPr lang="en" sz="1400">
                <a:latin typeface="Arial"/>
                <a:ea typeface="Arial"/>
                <a:cs typeface="Arial"/>
                <a:sym typeface="Arial"/>
              </a:rPr>
              <a:t>Computers use other forms of memory as well - Read Only Memory (ROM) and electrically erasable programmable read-only memory (EEPROM)</a:t>
            </a:r>
            <a:endParaRPr sz="1400">
              <a:latin typeface="Arial"/>
              <a:ea typeface="Arial"/>
              <a:cs typeface="Arial"/>
              <a:sym typeface="Arial"/>
            </a:endParaRPr>
          </a:p>
          <a:p>
            <a:pPr marL="457200" lvl="0" indent="-317500" algn="l" rtl="0">
              <a:lnSpc>
                <a:spcPct val="95000"/>
              </a:lnSpc>
              <a:spcBef>
                <a:spcPts val="0"/>
              </a:spcBef>
              <a:spcAft>
                <a:spcPts val="0"/>
              </a:spcAft>
              <a:buSzPts val="1400"/>
              <a:buFont typeface="Arial"/>
              <a:buChar char="●"/>
            </a:pPr>
            <a:r>
              <a:rPr lang="en" sz="1400">
                <a:latin typeface="Arial"/>
                <a:ea typeface="Arial"/>
                <a:cs typeface="Arial"/>
                <a:sym typeface="Arial"/>
              </a:rPr>
              <a:t>Only static programs, such as the bootstrap program described earlier, are stored here.</a:t>
            </a:r>
            <a:endParaRPr sz="1400">
              <a:latin typeface="Arial"/>
              <a:ea typeface="Arial"/>
              <a:cs typeface="Arial"/>
              <a:sym typeface="Arial"/>
            </a:endParaRPr>
          </a:p>
          <a:p>
            <a:pPr marL="0" lvl="0" indent="0" algn="l" rtl="0">
              <a:lnSpc>
                <a:spcPct val="95000"/>
              </a:lnSpc>
              <a:spcBef>
                <a:spcPts val="1200"/>
              </a:spcBef>
              <a:spcAft>
                <a:spcPts val="1200"/>
              </a:spcAft>
              <a:buSzPts val="852"/>
              <a:buNone/>
            </a:pPr>
            <a:endParaRPr sz="14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Storage Device Hierarchy</a:t>
            </a:r>
            <a:endParaRPr sz="3600">
              <a:latin typeface="Impact"/>
              <a:ea typeface="Impact"/>
              <a:cs typeface="Impact"/>
              <a:sym typeface="Impact"/>
            </a:endParaRPr>
          </a:p>
        </p:txBody>
      </p:sp>
      <p:pic>
        <p:nvPicPr>
          <p:cNvPr id="202" name="Google Shape;202;p13"/>
          <p:cNvPicPr preferRelativeResize="0"/>
          <p:nvPr/>
        </p:nvPicPr>
        <p:blipFill rotWithShape="1">
          <a:blip r:embed="rId3">
            <a:alphaModFix/>
          </a:blip>
          <a:srcRect/>
          <a:stretch/>
        </p:blipFill>
        <p:spPr>
          <a:xfrm>
            <a:off x="2471862" y="1184125"/>
            <a:ext cx="4200276" cy="3354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a:spLocks noGrp="1"/>
          </p:cNvSpPr>
          <p:nvPr>
            <p:ph type="ctrTitle"/>
          </p:nvPr>
        </p:nvSpPr>
        <p:spPr>
          <a:xfrm>
            <a:off x="1980600" y="1906350"/>
            <a:ext cx="5182800" cy="13308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 sz="3000"/>
              <a:t>Operating Systems</a:t>
            </a:r>
            <a:endParaRPr sz="3000"/>
          </a:p>
          <a:p>
            <a:pPr marL="0" lvl="0" indent="0" algn="ctr" rtl="0">
              <a:lnSpc>
                <a:spcPct val="100000"/>
              </a:lnSpc>
              <a:spcBef>
                <a:spcPts val="0"/>
              </a:spcBef>
              <a:spcAft>
                <a:spcPts val="0"/>
              </a:spcAft>
              <a:buSzPts val="4200"/>
              <a:buNone/>
            </a:pPr>
            <a:r>
              <a:rPr lang="en" b="1">
                <a:solidFill>
                  <a:srgbClr val="38761D"/>
                </a:solidFill>
              </a:rPr>
              <a:t>OS Architecture</a:t>
            </a:r>
            <a:endParaRPr b="1">
              <a:solidFill>
                <a:srgbClr val="38761D"/>
              </a:solidFill>
            </a:endParaRPr>
          </a:p>
        </p:txBody>
      </p:sp>
      <p:sp>
        <p:nvSpPr>
          <p:cNvPr id="208" name="Google Shape;208;p14"/>
          <p:cNvSpPr txBox="1"/>
          <p:nvPr/>
        </p:nvSpPr>
        <p:spPr>
          <a:xfrm>
            <a:off x="8348000" y="4655050"/>
            <a:ext cx="695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FBA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Operating System Architecture</a:t>
            </a:r>
            <a:endParaRPr sz="3600">
              <a:latin typeface="Impact"/>
              <a:ea typeface="Impact"/>
              <a:cs typeface="Impact"/>
              <a:sym typeface="Impact"/>
            </a:endParaRPr>
          </a:p>
        </p:txBody>
      </p:sp>
      <p:sp>
        <p:nvSpPr>
          <p:cNvPr id="214" name="Google Shape;214;p15"/>
          <p:cNvSpPr txBox="1">
            <a:spLocks noGrp="1"/>
          </p:cNvSpPr>
          <p:nvPr>
            <p:ph type="body" idx="1"/>
          </p:nvPr>
        </p:nvSpPr>
        <p:spPr>
          <a:xfrm>
            <a:off x="291150" y="1065825"/>
            <a:ext cx="8561700" cy="382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b="1" dirty="0">
                <a:latin typeface="Arial"/>
                <a:ea typeface="Arial"/>
                <a:cs typeface="Arial"/>
                <a:sym typeface="Arial"/>
              </a:rPr>
              <a:t>Single-Processor Systems: </a:t>
            </a:r>
            <a:endParaRPr sz="1400" b="1" dirty="0">
              <a:latin typeface="Arial"/>
              <a:ea typeface="Arial"/>
              <a:cs typeface="Arial"/>
              <a:sym typeface="Arial"/>
            </a:endParaRPr>
          </a:p>
          <a:p>
            <a:pPr marL="457200" lvl="0" indent="-317500" algn="l" rtl="0">
              <a:lnSpc>
                <a:spcPct val="115000"/>
              </a:lnSpc>
              <a:spcBef>
                <a:spcPts val="1200"/>
              </a:spcBef>
              <a:spcAft>
                <a:spcPts val="0"/>
              </a:spcAft>
              <a:buSzPts val="1400"/>
              <a:buFont typeface="Arial"/>
              <a:buChar char="●"/>
            </a:pPr>
            <a:r>
              <a:rPr lang="en" sz="1400" dirty="0">
                <a:highlight>
                  <a:srgbClr val="FF9900"/>
                </a:highlight>
                <a:latin typeface="Arial"/>
                <a:ea typeface="Arial"/>
                <a:cs typeface="Arial"/>
                <a:sym typeface="Arial"/>
              </a:rPr>
              <a:t>One main CPU capable of executing</a:t>
            </a:r>
            <a:r>
              <a:rPr lang="en" sz="1400" dirty="0">
                <a:latin typeface="Arial"/>
                <a:ea typeface="Arial"/>
                <a:cs typeface="Arial"/>
                <a:sym typeface="Arial"/>
              </a:rPr>
              <a:t> a general-purpose instruction set. </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dirty="0">
                <a:latin typeface="Arial"/>
                <a:ea typeface="Arial"/>
                <a:cs typeface="Arial"/>
                <a:sym typeface="Arial"/>
              </a:rPr>
              <a:t>Almost all single processor systems have other special-purpose processors (device-specific processors), which run a limiter instruction set. </a:t>
            </a:r>
          </a:p>
        </p:txBody>
      </p:sp>
      <p:pic>
        <p:nvPicPr>
          <p:cNvPr id="5" name="Picture 4">
            <a:extLst>
              <a:ext uri="{FF2B5EF4-FFF2-40B4-BE49-F238E27FC236}">
                <a16:creationId xmlns:a16="http://schemas.microsoft.com/office/drawing/2014/main" id="{71252DA8-D3E2-E87D-2011-9E911630C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446" y="2571750"/>
            <a:ext cx="4177107" cy="21120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Operating System Architecture</a:t>
            </a:r>
            <a:endParaRPr sz="3600">
              <a:latin typeface="Impact"/>
              <a:ea typeface="Impact"/>
              <a:cs typeface="Impact"/>
              <a:sym typeface="Impact"/>
            </a:endParaRPr>
          </a:p>
        </p:txBody>
      </p:sp>
      <p:sp>
        <p:nvSpPr>
          <p:cNvPr id="136" name="Google Shape;136;p15"/>
          <p:cNvSpPr txBox="1">
            <a:spLocks noGrp="1"/>
          </p:cNvSpPr>
          <p:nvPr>
            <p:ph type="body" idx="1"/>
          </p:nvPr>
        </p:nvSpPr>
        <p:spPr>
          <a:xfrm>
            <a:off x="291150" y="1065825"/>
            <a:ext cx="8561700" cy="382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800"/>
              <a:buNone/>
            </a:pPr>
            <a:r>
              <a:rPr lang="en" sz="1400" b="1" dirty="0">
                <a:latin typeface="Arial"/>
                <a:ea typeface="Arial"/>
                <a:cs typeface="Arial"/>
                <a:sym typeface="Arial"/>
              </a:rPr>
              <a:t>Multiprocessor Systems (parallel systems or multicore systems ): </a:t>
            </a:r>
            <a:endParaRPr sz="1400" b="1" dirty="0">
              <a:latin typeface="Arial"/>
              <a:ea typeface="Arial"/>
              <a:cs typeface="Arial"/>
              <a:sym typeface="Arial"/>
            </a:endParaRPr>
          </a:p>
          <a:p>
            <a:pPr marL="457200" lvl="0" indent="-317500" algn="l" rtl="0">
              <a:lnSpc>
                <a:spcPct val="115000"/>
              </a:lnSpc>
              <a:spcBef>
                <a:spcPts val="1200"/>
              </a:spcBef>
              <a:spcAft>
                <a:spcPts val="0"/>
              </a:spcAft>
              <a:buSzPts val="1400"/>
              <a:buFont typeface="Arial"/>
              <a:buChar char="●"/>
            </a:pPr>
            <a:r>
              <a:rPr lang="en" sz="1400" dirty="0">
                <a:latin typeface="Arial"/>
                <a:ea typeface="Arial"/>
                <a:cs typeface="Arial"/>
                <a:sym typeface="Arial"/>
              </a:rPr>
              <a:t>Such systems have</a:t>
            </a:r>
            <a:r>
              <a:rPr lang="en" sz="1400" dirty="0">
                <a:highlight>
                  <a:srgbClr val="FF9900"/>
                </a:highlight>
                <a:latin typeface="Arial"/>
                <a:ea typeface="Arial"/>
                <a:cs typeface="Arial"/>
                <a:sym typeface="Arial"/>
              </a:rPr>
              <a:t> two or more processors in close communication</a:t>
            </a:r>
            <a:r>
              <a:rPr lang="en" sz="1400" dirty="0">
                <a:latin typeface="Arial"/>
                <a:ea typeface="Arial"/>
                <a:cs typeface="Arial"/>
                <a:sym typeface="Arial"/>
              </a:rPr>
              <a:t>, sharing the computer bus and sometimes the clock, memory, and peripheral devices.</a:t>
            </a:r>
            <a:endParaRPr sz="1400" dirty="0">
              <a:latin typeface="Arial"/>
              <a:ea typeface="Arial"/>
              <a:cs typeface="Arial"/>
              <a:sym typeface="Arial"/>
            </a:endParaRPr>
          </a:p>
        </p:txBody>
      </p:sp>
      <p:pic>
        <p:nvPicPr>
          <p:cNvPr id="2050" name="Picture 2">
            <a:extLst>
              <a:ext uri="{FF2B5EF4-FFF2-40B4-BE49-F238E27FC236}">
                <a16:creationId xmlns:a16="http://schemas.microsoft.com/office/drawing/2014/main" id="{D692BFD7-042A-7A9F-4045-A21BA88C3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637" y="2301343"/>
            <a:ext cx="3804886" cy="214024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86FB6D-7E68-F894-06F2-043F044779D7}"/>
              </a:ext>
            </a:extLst>
          </p:cNvPr>
          <p:cNvPicPr>
            <a:picLocks noChangeAspect="1"/>
          </p:cNvPicPr>
          <p:nvPr/>
        </p:nvPicPr>
        <p:blipFill>
          <a:blip r:embed="rId4"/>
          <a:stretch>
            <a:fillRect/>
          </a:stretch>
        </p:blipFill>
        <p:spPr>
          <a:xfrm>
            <a:off x="5283882" y="2251296"/>
            <a:ext cx="3000950" cy="2240341"/>
          </a:xfrm>
          <a:prstGeom prst="rect">
            <a:avLst/>
          </a:prstGeom>
        </p:spPr>
      </p:pic>
      <p:sp>
        <p:nvSpPr>
          <p:cNvPr id="3" name="TextBox 2">
            <a:extLst>
              <a:ext uri="{FF2B5EF4-FFF2-40B4-BE49-F238E27FC236}">
                <a16:creationId xmlns:a16="http://schemas.microsoft.com/office/drawing/2014/main" id="{6A59A91D-424A-93CF-D027-08D1A1A140C0}"/>
              </a:ext>
            </a:extLst>
          </p:cNvPr>
          <p:cNvSpPr txBox="1"/>
          <p:nvPr/>
        </p:nvSpPr>
        <p:spPr>
          <a:xfrm>
            <a:off x="5945826" y="4491637"/>
            <a:ext cx="1717137" cy="307777"/>
          </a:xfrm>
          <a:prstGeom prst="rect">
            <a:avLst/>
          </a:prstGeom>
          <a:noFill/>
        </p:spPr>
        <p:txBody>
          <a:bodyPr wrap="none" rtlCol="0">
            <a:spAutoFit/>
          </a:bodyPr>
          <a:lstStyle/>
          <a:p>
            <a:r>
              <a:rPr lang="en-GB" dirty="0"/>
              <a:t>A dual-core system</a:t>
            </a:r>
          </a:p>
        </p:txBody>
      </p:sp>
    </p:spTree>
    <p:extLst>
      <p:ext uri="{BB962C8B-B14F-4D97-AF65-F5344CB8AC3E}">
        <p14:creationId xmlns:p14="http://schemas.microsoft.com/office/powerpoint/2010/main" val="1101770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Operating System Architecture</a:t>
            </a:r>
            <a:endParaRPr sz="3600">
              <a:latin typeface="Impact"/>
              <a:ea typeface="Impact"/>
              <a:cs typeface="Impact"/>
              <a:sym typeface="Impact"/>
            </a:endParaRPr>
          </a:p>
        </p:txBody>
      </p:sp>
      <p:sp>
        <p:nvSpPr>
          <p:cNvPr id="136" name="Google Shape;136;p15"/>
          <p:cNvSpPr txBox="1">
            <a:spLocks noGrp="1"/>
          </p:cNvSpPr>
          <p:nvPr>
            <p:ph type="body" idx="1"/>
          </p:nvPr>
        </p:nvSpPr>
        <p:spPr>
          <a:xfrm>
            <a:off x="291150" y="1065825"/>
            <a:ext cx="8561700" cy="382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800"/>
              <a:buNone/>
            </a:pPr>
            <a:r>
              <a:rPr lang="en" sz="1400" b="1" dirty="0">
                <a:latin typeface="Arial"/>
                <a:ea typeface="Arial"/>
                <a:cs typeface="Arial"/>
                <a:sym typeface="Arial"/>
              </a:rPr>
              <a:t>Clustered Systems:</a:t>
            </a:r>
            <a:endParaRPr sz="1400" b="1" dirty="0">
              <a:latin typeface="Arial"/>
              <a:ea typeface="Arial"/>
              <a:cs typeface="Arial"/>
              <a:sym typeface="Arial"/>
            </a:endParaRPr>
          </a:p>
          <a:p>
            <a:pPr marL="457200" lvl="0" indent="-317500" algn="l" rtl="0">
              <a:lnSpc>
                <a:spcPct val="115000"/>
              </a:lnSpc>
              <a:spcBef>
                <a:spcPts val="1200"/>
              </a:spcBef>
              <a:spcAft>
                <a:spcPts val="0"/>
              </a:spcAft>
              <a:buSzPts val="1400"/>
              <a:buFont typeface="Arial"/>
              <a:buChar char="●"/>
            </a:pPr>
            <a:r>
              <a:rPr lang="en" sz="1400" dirty="0">
                <a:latin typeface="Arial"/>
                <a:ea typeface="Arial"/>
                <a:cs typeface="Arial"/>
                <a:sym typeface="Arial"/>
              </a:rPr>
              <a:t>Special kind of multiprocessor system which </a:t>
            </a:r>
            <a:r>
              <a:rPr lang="en" sz="1400" dirty="0">
                <a:highlight>
                  <a:srgbClr val="FF9900"/>
                </a:highlight>
                <a:latin typeface="Arial"/>
                <a:ea typeface="Arial"/>
                <a:cs typeface="Arial"/>
                <a:sym typeface="Arial"/>
              </a:rPr>
              <a:t>gathers together multiple CPUs</a:t>
            </a:r>
            <a:r>
              <a:rPr lang="en" sz="1400" dirty="0">
                <a:latin typeface="Arial"/>
                <a:ea typeface="Arial"/>
                <a:cs typeface="Arial"/>
                <a:sym typeface="Arial"/>
              </a:rPr>
              <a:t>. They are composed of two or more individual systems- or nodes - joined together. </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dirty="0">
                <a:latin typeface="Arial"/>
                <a:ea typeface="Arial"/>
                <a:cs typeface="Arial"/>
                <a:sym typeface="Arial"/>
              </a:rPr>
              <a:t>Clustered computers share storage and are closely linked via a local-area network (LAN) or a faster interconnect, such as InfiniBand</a:t>
            </a:r>
            <a:endParaRPr sz="1400" dirty="0">
              <a:latin typeface="Arial"/>
              <a:ea typeface="Arial"/>
              <a:cs typeface="Arial"/>
              <a:sym typeface="Arial"/>
            </a:endParaRPr>
          </a:p>
        </p:txBody>
      </p:sp>
      <p:pic>
        <p:nvPicPr>
          <p:cNvPr id="2" name="Picture 1">
            <a:extLst>
              <a:ext uri="{FF2B5EF4-FFF2-40B4-BE49-F238E27FC236}">
                <a16:creationId xmlns:a16="http://schemas.microsoft.com/office/drawing/2014/main" id="{3DBB1EE4-5820-1C05-EE8D-2CA474DEE74B}"/>
              </a:ext>
            </a:extLst>
          </p:cNvPr>
          <p:cNvPicPr>
            <a:picLocks noChangeAspect="1"/>
          </p:cNvPicPr>
          <p:nvPr/>
        </p:nvPicPr>
        <p:blipFill>
          <a:blip r:embed="rId3"/>
          <a:stretch>
            <a:fillRect/>
          </a:stretch>
        </p:blipFill>
        <p:spPr>
          <a:xfrm>
            <a:off x="2552700" y="2723325"/>
            <a:ext cx="4038600" cy="2171700"/>
          </a:xfrm>
          <a:prstGeom prst="rect">
            <a:avLst/>
          </a:prstGeom>
        </p:spPr>
      </p:pic>
    </p:spTree>
    <p:extLst>
      <p:ext uri="{BB962C8B-B14F-4D97-AF65-F5344CB8AC3E}">
        <p14:creationId xmlns:p14="http://schemas.microsoft.com/office/powerpoint/2010/main" val="1455653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Operating System Structure</a:t>
            </a:r>
            <a:endParaRPr sz="3600">
              <a:latin typeface="Impact"/>
              <a:ea typeface="Impact"/>
              <a:cs typeface="Impact"/>
              <a:sym typeface="Impact"/>
            </a:endParaRPr>
          </a:p>
        </p:txBody>
      </p:sp>
      <p:sp>
        <p:nvSpPr>
          <p:cNvPr id="220" name="Google Shape;220;p16"/>
          <p:cNvSpPr txBox="1">
            <a:spLocks noGrp="1"/>
          </p:cNvSpPr>
          <p:nvPr>
            <p:ph type="body" idx="1"/>
          </p:nvPr>
        </p:nvSpPr>
        <p:spPr>
          <a:xfrm>
            <a:off x="311700" y="1147225"/>
            <a:ext cx="6008400" cy="254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500" b="1">
                <a:latin typeface="Arial"/>
                <a:ea typeface="Arial"/>
                <a:cs typeface="Arial"/>
                <a:sym typeface="Arial"/>
              </a:rPr>
              <a:t>Multiprogramming: </a:t>
            </a:r>
            <a:endParaRPr sz="1500" b="1">
              <a:latin typeface="Arial"/>
              <a:ea typeface="Arial"/>
              <a:cs typeface="Arial"/>
              <a:sym typeface="Arial"/>
            </a:endParaRPr>
          </a:p>
          <a:p>
            <a:pPr marL="457200" lvl="0" indent="-317500" algn="l" rtl="0">
              <a:lnSpc>
                <a:spcPct val="115000"/>
              </a:lnSpc>
              <a:spcBef>
                <a:spcPts val="1200"/>
              </a:spcBef>
              <a:spcAft>
                <a:spcPts val="0"/>
              </a:spcAft>
              <a:buSzPts val="1400"/>
              <a:buFont typeface="Arial"/>
              <a:buChar char="●"/>
            </a:pPr>
            <a:r>
              <a:rPr lang="en" sz="1400">
                <a:latin typeface="Arial"/>
                <a:ea typeface="Arial"/>
                <a:cs typeface="Arial"/>
                <a:sym typeface="Arial"/>
              </a:rPr>
              <a:t>Increases CPU utilization by organizing jobs (code and data) so that the CPU always has one to execute.</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OS keeps </a:t>
            </a:r>
            <a:r>
              <a:rPr lang="en" sz="1400">
                <a:highlight>
                  <a:srgbClr val="FF9900"/>
                </a:highlight>
                <a:latin typeface="Arial"/>
                <a:ea typeface="Arial"/>
                <a:cs typeface="Arial"/>
                <a:sym typeface="Arial"/>
              </a:rPr>
              <a:t>several jobs in memory simultaneously</a:t>
            </a:r>
            <a:r>
              <a:rPr lang="en" sz="1400">
                <a:latin typeface="Arial"/>
                <a:ea typeface="Arial"/>
                <a:cs typeface="Arial"/>
                <a:sym typeface="Arial"/>
              </a:rPr>
              <a:t>. As main memory is small, it keeps the jobs on the disk (job pool) which waits there to be allocated in the main memory. </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OS picks and begins to execute one of the jobs in memory. Eventually, the job may have to wait for some task. OS picks another job from the pool to execute while the previous one waits. </a:t>
            </a:r>
            <a:endParaRPr sz="1400">
              <a:latin typeface="Arial"/>
              <a:ea typeface="Arial"/>
              <a:cs typeface="Arial"/>
              <a:sym typeface="Arial"/>
            </a:endParaRPr>
          </a:p>
        </p:txBody>
      </p:sp>
      <p:pic>
        <p:nvPicPr>
          <p:cNvPr id="221" name="Google Shape;221;p16"/>
          <p:cNvPicPr preferRelativeResize="0"/>
          <p:nvPr/>
        </p:nvPicPr>
        <p:blipFill rotWithShape="1">
          <a:blip r:embed="rId3">
            <a:alphaModFix/>
          </a:blip>
          <a:srcRect/>
          <a:stretch/>
        </p:blipFill>
        <p:spPr>
          <a:xfrm>
            <a:off x="6233750" y="1147225"/>
            <a:ext cx="2824700" cy="2929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Requirements of Multiprogramming</a:t>
            </a:r>
            <a:endParaRPr sz="3600">
              <a:latin typeface="Impact"/>
              <a:ea typeface="Impact"/>
              <a:cs typeface="Impact"/>
              <a:sym typeface="Impact"/>
            </a:endParaRPr>
          </a:p>
        </p:txBody>
      </p:sp>
      <p:sp>
        <p:nvSpPr>
          <p:cNvPr id="227" name="Google Shape;227;p18"/>
          <p:cNvSpPr txBox="1">
            <a:spLocks noGrp="1"/>
          </p:cNvSpPr>
          <p:nvPr>
            <p:ph type="body" idx="1"/>
          </p:nvPr>
        </p:nvSpPr>
        <p:spPr>
          <a:xfrm>
            <a:off x="311700" y="1147225"/>
            <a:ext cx="5964000" cy="3633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400" b="1">
                <a:latin typeface="Arial"/>
                <a:ea typeface="Arial"/>
                <a:cs typeface="Arial"/>
                <a:sym typeface="Arial"/>
              </a:rPr>
              <a:t>Job Scheduling:</a:t>
            </a:r>
            <a:r>
              <a:rPr lang="en" sz="1400">
                <a:latin typeface="Arial"/>
                <a:ea typeface="Arial"/>
                <a:cs typeface="Arial"/>
                <a:sym typeface="Arial"/>
              </a:rPr>
              <a:t>  If several jobs are ready to be brought into memory, and if there is not enough room for all of them, then the system must choose among them.</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highlight>
                  <a:srgbClr val="FF9900"/>
                </a:highlight>
                <a:latin typeface="Arial"/>
                <a:ea typeface="Arial"/>
                <a:cs typeface="Arial"/>
                <a:sym typeface="Arial"/>
              </a:rPr>
              <a:t>When OS selects a job from the job pool, it loads that job into memory for execution</a:t>
            </a:r>
            <a:r>
              <a:rPr lang="en" sz="1400">
                <a:latin typeface="Arial"/>
                <a:ea typeface="Arial"/>
                <a:cs typeface="Arial"/>
                <a:sym typeface="Arial"/>
              </a:rPr>
              <a:t>. Having several programs in memory at the same time requires some form of memory management.</a:t>
            </a:r>
            <a:endParaRPr sz="1400">
              <a:latin typeface="Arial"/>
              <a:ea typeface="Arial"/>
              <a:cs typeface="Arial"/>
              <a:sym typeface="Arial"/>
            </a:endParaRPr>
          </a:p>
          <a:p>
            <a:pPr marL="457200" lvl="0" indent="-317500" algn="l" rtl="0">
              <a:lnSpc>
                <a:spcPct val="115000"/>
              </a:lnSpc>
              <a:spcBef>
                <a:spcPts val="0"/>
              </a:spcBef>
              <a:spcAft>
                <a:spcPts val="0"/>
              </a:spcAft>
              <a:buSzPts val="1400"/>
              <a:buChar char="●"/>
            </a:pPr>
            <a:r>
              <a:rPr lang="en" sz="1400" b="1">
                <a:latin typeface="Arial"/>
                <a:ea typeface="Arial"/>
                <a:cs typeface="Arial"/>
                <a:sym typeface="Arial"/>
              </a:rPr>
              <a:t>CPU Scheduling:</a:t>
            </a:r>
            <a:r>
              <a:rPr lang="en" sz="1400">
                <a:latin typeface="Arial"/>
                <a:ea typeface="Arial"/>
                <a:cs typeface="Arial"/>
                <a:sym typeface="Arial"/>
              </a:rPr>
              <a:t> if several jobs are ready to run at the same time, the system must choose which job will run first. </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highlight>
                  <a:srgbClr val="FF9900"/>
                </a:highlight>
                <a:latin typeface="Arial"/>
                <a:ea typeface="Arial"/>
                <a:cs typeface="Arial"/>
                <a:sym typeface="Arial"/>
              </a:rPr>
              <a:t>Running multiple jobs concurrently requires that their ability to affect one another be limited</a:t>
            </a:r>
            <a:r>
              <a:rPr lang="en" sz="1400">
                <a:latin typeface="Arial"/>
                <a:ea typeface="Arial"/>
                <a:cs typeface="Arial"/>
                <a:sym typeface="Arial"/>
              </a:rPr>
              <a:t> in all phases of the operating system.</a:t>
            </a:r>
            <a:endParaRPr sz="1400">
              <a:latin typeface="Arial"/>
              <a:ea typeface="Arial"/>
              <a:cs typeface="Arial"/>
              <a:sym typeface="Arial"/>
            </a:endParaRPr>
          </a:p>
          <a:p>
            <a:pPr marL="0" lvl="0" indent="0" algn="l" rtl="0">
              <a:lnSpc>
                <a:spcPct val="115000"/>
              </a:lnSpc>
              <a:spcBef>
                <a:spcPts val="1200"/>
              </a:spcBef>
              <a:spcAft>
                <a:spcPts val="0"/>
              </a:spcAft>
              <a:buSzPts val="1800"/>
              <a:buNone/>
            </a:pPr>
            <a:endParaRPr sz="1400">
              <a:latin typeface="Arial"/>
              <a:ea typeface="Arial"/>
              <a:cs typeface="Arial"/>
              <a:sym typeface="Arial"/>
            </a:endParaRPr>
          </a:p>
          <a:p>
            <a:pPr marL="457200" lvl="0" indent="-317500" algn="l" rtl="0">
              <a:lnSpc>
                <a:spcPct val="115000"/>
              </a:lnSpc>
              <a:spcBef>
                <a:spcPts val="1200"/>
              </a:spcBef>
              <a:spcAft>
                <a:spcPts val="0"/>
              </a:spcAft>
              <a:buSzPts val="1400"/>
              <a:buChar char="★"/>
            </a:pPr>
            <a:r>
              <a:rPr lang="en" sz="1400">
                <a:latin typeface="Arial"/>
                <a:ea typeface="Arial"/>
                <a:cs typeface="Arial"/>
                <a:sym typeface="Arial"/>
              </a:rPr>
              <a:t> If processes don’t fit in memory, swapping moves them in and out to run from main memory achieving this goal is virtual memory.</a:t>
            </a:r>
            <a:endParaRPr sz="14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Operating System Structure</a:t>
            </a:r>
            <a:endParaRPr sz="3600">
              <a:latin typeface="Impact"/>
              <a:ea typeface="Impact"/>
              <a:cs typeface="Impact"/>
              <a:sym typeface="Impact"/>
            </a:endParaRPr>
          </a:p>
        </p:txBody>
      </p:sp>
      <p:sp>
        <p:nvSpPr>
          <p:cNvPr id="233" name="Google Shape;233;p17"/>
          <p:cNvSpPr txBox="1">
            <a:spLocks noGrp="1"/>
          </p:cNvSpPr>
          <p:nvPr>
            <p:ph type="body" idx="1"/>
          </p:nvPr>
        </p:nvSpPr>
        <p:spPr>
          <a:xfrm>
            <a:off x="311700" y="1147225"/>
            <a:ext cx="5231400" cy="254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500" b="1">
                <a:latin typeface="Arial"/>
                <a:ea typeface="Arial"/>
                <a:cs typeface="Arial"/>
                <a:sym typeface="Arial"/>
              </a:rPr>
              <a:t>Time Sharing: </a:t>
            </a:r>
            <a:endParaRPr sz="1500" b="1">
              <a:latin typeface="Arial"/>
              <a:ea typeface="Arial"/>
              <a:cs typeface="Arial"/>
              <a:sym typeface="Arial"/>
            </a:endParaRPr>
          </a:p>
          <a:p>
            <a:pPr marL="457200" lvl="0" indent="-317500" algn="l" rtl="0">
              <a:lnSpc>
                <a:spcPct val="115000"/>
              </a:lnSpc>
              <a:spcBef>
                <a:spcPts val="1200"/>
              </a:spcBef>
              <a:spcAft>
                <a:spcPts val="0"/>
              </a:spcAft>
              <a:buSzPts val="1400"/>
              <a:buFont typeface="Arial"/>
              <a:buChar char="●"/>
            </a:pPr>
            <a:r>
              <a:rPr lang="en" sz="1400">
                <a:latin typeface="Arial"/>
                <a:ea typeface="Arial"/>
                <a:cs typeface="Arial"/>
                <a:sym typeface="Arial"/>
              </a:rPr>
              <a:t>CPU </a:t>
            </a:r>
            <a:r>
              <a:rPr lang="en" sz="1400">
                <a:highlight>
                  <a:srgbClr val="FF9900"/>
                </a:highlight>
                <a:latin typeface="Arial"/>
                <a:ea typeface="Arial"/>
                <a:cs typeface="Arial"/>
                <a:sym typeface="Arial"/>
              </a:rPr>
              <a:t>executes multiple jobs by switching</a:t>
            </a:r>
            <a:r>
              <a:rPr lang="en" sz="1400">
                <a:latin typeface="Arial"/>
                <a:ea typeface="Arial"/>
                <a:cs typeface="Arial"/>
                <a:sym typeface="Arial"/>
              </a:rPr>
              <a:t> among them.</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Switches occur so frequently that the users can interact with each program while it is running.</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requires an interactive computer system, which provides direct communication between the user and the system.</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Response time should be short.</a:t>
            </a:r>
            <a:endParaRPr sz="1400">
              <a:latin typeface="Arial"/>
              <a:ea typeface="Arial"/>
              <a:cs typeface="Arial"/>
              <a:sym typeface="Arial"/>
            </a:endParaRPr>
          </a:p>
        </p:txBody>
      </p:sp>
      <p:pic>
        <p:nvPicPr>
          <p:cNvPr id="234" name="Google Shape;234;p17"/>
          <p:cNvPicPr preferRelativeResize="0"/>
          <p:nvPr/>
        </p:nvPicPr>
        <p:blipFill rotWithShape="1">
          <a:blip r:embed="rId3">
            <a:alphaModFix/>
          </a:blip>
          <a:srcRect/>
          <a:stretch/>
        </p:blipFill>
        <p:spPr>
          <a:xfrm>
            <a:off x="5543100" y="1409875"/>
            <a:ext cx="3444350" cy="208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800">
                <a:latin typeface="Impact"/>
                <a:ea typeface="Impact"/>
                <a:cs typeface="Impact"/>
                <a:sym typeface="Impact"/>
              </a:rPr>
              <a:t>Marks Distribution</a:t>
            </a:r>
            <a:endParaRPr sz="3800">
              <a:latin typeface="Impact"/>
              <a:ea typeface="Impact"/>
              <a:cs typeface="Impact"/>
              <a:sym typeface="Impact"/>
            </a:endParaRPr>
          </a:p>
        </p:txBody>
      </p:sp>
      <p:sp>
        <p:nvSpPr>
          <p:cNvPr id="75" name="Google Shape;75;p10"/>
          <p:cNvSpPr txBox="1">
            <a:spLocks noGrp="1"/>
          </p:cNvSpPr>
          <p:nvPr>
            <p:ph type="body" idx="1"/>
          </p:nvPr>
        </p:nvSpPr>
        <p:spPr>
          <a:xfrm>
            <a:off x="1254675" y="1597281"/>
            <a:ext cx="4474613" cy="2541600"/>
          </a:xfrm>
          <a:prstGeom prst="rect">
            <a:avLst/>
          </a:prstGeom>
          <a:noFill/>
          <a:ln>
            <a:noFill/>
          </a:ln>
        </p:spPr>
        <p:txBody>
          <a:bodyPr spcFirstLastPara="1" wrap="square" lIns="91425" tIns="91425" rIns="91425" bIns="91425" anchor="t" anchorCtr="0">
            <a:noAutofit/>
          </a:bodyPr>
          <a:lstStyle/>
          <a:p>
            <a:pPr marL="285750" lvl="0" indent="-285750" algn="l" rtl="0">
              <a:lnSpc>
                <a:spcPct val="105000"/>
              </a:lnSpc>
              <a:spcBef>
                <a:spcPts val="0"/>
              </a:spcBef>
              <a:spcAft>
                <a:spcPts val="0"/>
              </a:spcAft>
              <a:buSzPts val="770"/>
              <a:buChar char="●"/>
            </a:pPr>
            <a:r>
              <a:rPr lang="en" sz="1600">
                <a:latin typeface="Arial"/>
                <a:ea typeface="Arial"/>
                <a:cs typeface="Arial"/>
                <a:sym typeface="Arial"/>
              </a:rPr>
              <a:t>Theory – 80%</a:t>
            </a:r>
            <a:endParaRPr/>
          </a:p>
          <a:p>
            <a:pPr marL="742950" lvl="1" indent="-285750" algn="l" rtl="0">
              <a:lnSpc>
                <a:spcPct val="105000"/>
              </a:lnSpc>
              <a:spcBef>
                <a:spcPts val="0"/>
              </a:spcBef>
              <a:spcAft>
                <a:spcPts val="0"/>
              </a:spcAft>
              <a:buSzPts val="770"/>
              <a:buChar char="○"/>
            </a:pPr>
            <a:r>
              <a:rPr lang="en" sz="1600"/>
              <a:t>Class participation – 5%</a:t>
            </a:r>
            <a:endParaRPr/>
          </a:p>
          <a:p>
            <a:pPr marL="742950" lvl="1" indent="-285750" algn="l" rtl="0">
              <a:lnSpc>
                <a:spcPct val="105000"/>
              </a:lnSpc>
              <a:spcBef>
                <a:spcPts val="0"/>
              </a:spcBef>
              <a:spcAft>
                <a:spcPts val="0"/>
              </a:spcAft>
              <a:buSzPts val="770"/>
              <a:buChar char="○"/>
            </a:pPr>
            <a:r>
              <a:rPr lang="en" sz="1600">
                <a:latin typeface="Arial"/>
                <a:ea typeface="Arial"/>
                <a:cs typeface="Arial"/>
                <a:sym typeface="Arial"/>
              </a:rPr>
              <a:t>Quiz – 15%</a:t>
            </a:r>
            <a:endParaRPr/>
          </a:p>
          <a:p>
            <a:pPr marL="742950" lvl="1" indent="-285750" algn="l" rtl="0">
              <a:lnSpc>
                <a:spcPct val="105000"/>
              </a:lnSpc>
              <a:spcBef>
                <a:spcPts val="0"/>
              </a:spcBef>
              <a:spcAft>
                <a:spcPts val="0"/>
              </a:spcAft>
              <a:buSzPts val="770"/>
              <a:buChar char="○"/>
            </a:pPr>
            <a:r>
              <a:rPr lang="en" sz="1600"/>
              <a:t>Mid – 25%</a:t>
            </a:r>
            <a:endParaRPr/>
          </a:p>
          <a:p>
            <a:pPr marL="742950" lvl="1" indent="-285750" algn="l" rtl="0">
              <a:lnSpc>
                <a:spcPct val="105000"/>
              </a:lnSpc>
              <a:spcBef>
                <a:spcPts val="0"/>
              </a:spcBef>
              <a:spcAft>
                <a:spcPts val="0"/>
              </a:spcAft>
              <a:buSzPts val="770"/>
              <a:buChar char="○"/>
            </a:pPr>
            <a:r>
              <a:rPr lang="en" sz="1600">
                <a:latin typeface="Arial"/>
                <a:ea typeface="Arial"/>
                <a:cs typeface="Arial"/>
                <a:sym typeface="Arial"/>
              </a:rPr>
              <a:t>Final – 35% </a:t>
            </a:r>
            <a:endParaRPr/>
          </a:p>
          <a:p>
            <a:pPr marL="285750" lvl="0" indent="-285750" algn="l" rtl="0">
              <a:lnSpc>
                <a:spcPct val="105000"/>
              </a:lnSpc>
              <a:spcBef>
                <a:spcPts val="0"/>
              </a:spcBef>
              <a:spcAft>
                <a:spcPts val="0"/>
              </a:spcAft>
              <a:buSzPts val="770"/>
              <a:buChar char="●"/>
            </a:pPr>
            <a:r>
              <a:rPr lang="en" sz="1600"/>
              <a:t>Lab – 20%</a:t>
            </a:r>
            <a:endParaRPr sz="1600">
              <a:latin typeface="Arial"/>
              <a:ea typeface="Arial"/>
              <a:cs typeface="Arial"/>
              <a:sym typeface="Arial"/>
            </a:endParaRPr>
          </a:p>
          <a:p>
            <a:pPr marL="742950" lvl="1" indent="-236855" algn="l" rtl="0">
              <a:lnSpc>
                <a:spcPct val="105000"/>
              </a:lnSpc>
              <a:spcBef>
                <a:spcPts val="0"/>
              </a:spcBef>
              <a:spcAft>
                <a:spcPts val="0"/>
              </a:spcAft>
              <a:buSzPts val="770"/>
              <a:buNone/>
            </a:pPr>
            <a:endParaRPr sz="1000"/>
          </a:p>
        </p:txBody>
      </p:sp>
      <p:pic>
        <p:nvPicPr>
          <p:cNvPr id="76" name="Google Shape;76;p10"/>
          <p:cNvPicPr preferRelativeResize="0"/>
          <p:nvPr/>
        </p:nvPicPr>
        <p:blipFill rotWithShape="1">
          <a:blip r:embed="rId3">
            <a:alphaModFix/>
          </a:blip>
          <a:srcRect/>
          <a:stretch/>
        </p:blipFill>
        <p:spPr>
          <a:xfrm>
            <a:off x="5915023" y="2130096"/>
            <a:ext cx="3178969" cy="291101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f87bb044f2_7_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Operating System Operations</a:t>
            </a:r>
            <a:endParaRPr sz="3600">
              <a:latin typeface="Impact"/>
              <a:ea typeface="Impact"/>
              <a:cs typeface="Impact"/>
              <a:sym typeface="Impact"/>
            </a:endParaRPr>
          </a:p>
        </p:txBody>
      </p:sp>
      <p:sp>
        <p:nvSpPr>
          <p:cNvPr id="240" name="Google Shape;240;g1f87bb044f2_7_0"/>
          <p:cNvSpPr txBox="1">
            <a:spLocks noGrp="1"/>
          </p:cNvSpPr>
          <p:nvPr>
            <p:ph type="body" idx="1"/>
          </p:nvPr>
        </p:nvSpPr>
        <p:spPr>
          <a:xfrm>
            <a:off x="311700" y="1147225"/>
            <a:ext cx="8199000" cy="25416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Modern operating systems are interrupt driven</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Events are almost always signaled by the occurrence of an interrupt or a trap</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A trap (or an exception) is a software-generated interrupt</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For each type of interrupt, separate segments of code determine what action should be taken</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Errors can occur when one erroneous program modify another program, the data of another program, or even the operating system itself.</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A properly designed operating system must ensure that an incorrect (or malicious) program cannot cause other programs to execute incorrectly.</a:t>
            </a:r>
            <a:endParaRPr sz="14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f87bb044f2_0_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Dual Mode Operation </a:t>
            </a:r>
            <a:endParaRPr sz="3600">
              <a:latin typeface="Impact"/>
              <a:ea typeface="Impact"/>
              <a:cs typeface="Impact"/>
              <a:sym typeface="Impact"/>
            </a:endParaRPr>
          </a:p>
        </p:txBody>
      </p:sp>
      <p:sp>
        <p:nvSpPr>
          <p:cNvPr id="246" name="Google Shape;246;g1f87bb044f2_0_0"/>
          <p:cNvSpPr txBox="1">
            <a:spLocks noGrp="1"/>
          </p:cNvSpPr>
          <p:nvPr>
            <p:ph type="body" idx="1"/>
          </p:nvPr>
        </p:nvSpPr>
        <p:spPr>
          <a:xfrm>
            <a:off x="311700" y="1147225"/>
            <a:ext cx="8520600" cy="1773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Need to distinguish between the execution of operating-system code and user defined code.</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A bit, called the mode bit, is added to the hardware of the computer to indicate the current mode: kernel (0) or user (1).</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dual mode of operation </a:t>
            </a:r>
            <a:r>
              <a:rPr lang="en" sz="1400">
                <a:highlight>
                  <a:srgbClr val="FF9900"/>
                </a:highlight>
                <a:latin typeface="Arial"/>
                <a:ea typeface="Arial"/>
                <a:cs typeface="Arial"/>
                <a:sym typeface="Arial"/>
              </a:rPr>
              <a:t>provides protection of the operating system from errant users</a:t>
            </a:r>
            <a:endParaRPr sz="1400">
              <a:highlight>
                <a:srgbClr val="FF9900"/>
              </a:highlight>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this protection is provided by designating some of the machine instructions that may cause harm as privileged instructions that are executed only in kernel mode. </a:t>
            </a:r>
            <a:endParaRPr sz="1400">
              <a:latin typeface="Arial"/>
              <a:ea typeface="Arial"/>
              <a:cs typeface="Arial"/>
              <a:sym typeface="Arial"/>
            </a:endParaRPr>
          </a:p>
        </p:txBody>
      </p:sp>
      <p:pic>
        <p:nvPicPr>
          <p:cNvPr id="247" name="Google Shape;247;g1f87bb044f2_0_0"/>
          <p:cNvPicPr preferRelativeResize="0"/>
          <p:nvPr/>
        </p:nvPicPr>
        <p:blipFill rotWithShape="1">
          <a:blip r:embed="rId3">
            <a:alphaModFix/>
          </a:blip>
          <a:srcRect/>
          <a:stretch/>
        </p:blipFill>
        <p:spPr>
          <a:xfrm>
            <a:off x="1694137" y="2782725"/>
            <a:ext cx="5755726" cy="2260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f87718430a_0_76"/>
          <p:cNvSpPr txBox="1">
            <a:spLocks noGrp="1"/>
          </p:cNvSpPr>
          <p:nvPr>
            <p:ph type="ctrTitle"/>
          </p:nvPr>
        </p:nvSpPr>
        <p:spPr>
          <a:xfrm>
            <a:off x="2218050" y="1931400"/>
            <a:ext cx="4707900" cy="12807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 sz="3000"/>
              <a:t>Operating Systems</a:t>
            </a:r>
            <a:endParaRPr sz="3000"/>
          </a:p>
          <a:p>
            <a:pPr marL="0" lvl="0" indent="0" algn="ctr" rtl="0">
              <a:lnSpc>
                <a:spcPct val="100000"/>
              </a:lnSpc>
              <a:spcBef>
                <a:spcPts val="0"/>
              </a:spcBef>
              <a:spcAft>
                <a:spcPts val="0"/>
              </a:spcAft>
              <a:buSzPts val="4200"/>
              <a:buNone/>
            </a:pPr>
            <a:r>
              <a:rPr lang="en" b="1">
                <a:solidFill>
                  <a:srgbClr val="38761D"/>
                </a:solidFill>
              </a:rPr>
              <a:t>OS Services</a:t>
            </a:r>
            <a:endParaRPr b="1">
              <a:solidFill>
                <a:srgbClr val="38761D"/>
              </a:solidFill>
            </a:endParaRPr>
          </a:p>
        </p:txBody>
      </p:sp>
      <p:sp>
        <p:nvSpPr>
          <p:cNvPr id="253" name="Google Shape;253;g1f87718430a_0_76"/>
          <p:cNvSpPr txBox="1"/>
          <p:nvPr/>
        </p:nvSpPr>
        <p:spPr>
          <a:xfrm>
            <a:off x="8274000" y="4536650"/>
            <a:ext cx="6807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FBA</a:t>
            </a:r>
            <a:endParaRPr sz="1200" b="0" i="0" u="none" strike="noStrike" cap="none">
              <a:solidFill>
                <a:srgbClr val="000000"/>
              </a:solidFill>
              <a:latin typeface="Spectral"/>
              <a:ea typeface="Spectral"/>
              <a:cs typeface="Spectral"/>
              <a:sym typeface="Spectr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1f87718430a_0_81"/>
          <p:cNvSpPr txBox="1">
            <a:spLocks noGrp="1"/>
          </p:cNvSpPr>
          <p:nvPr>
            <p:ph type="title"/>
          </p:nvPr>
        </p:nvSpPr>
        <p:spPr>
          <a:xfrm>
            <a:off x="452700" y="324625"/>
            <a:ext cx="7030500" cy="6960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Operating System Services</a:t>
            </a:r>
            <a:endParaRPr/>
          </a:p>
        </p:txBody>
      </p:sp>
      <p:sp>
        <p:nvSpPr>
          <p:cNvPr id="259" name="Google Shape;259;g1f87718430a_0_81"/>
          <p:cNvSpPr txBox="1">
            <a:spLocks noGrp="1"/>
          </p:cNvSpPr>
          <p:nvPr>
            <p:ph type="body" idx="1"/>
          </p:nvPr>
        </p:nvSpPr>
        <p:spPr>
          <a:xfrm>
            <a:off x="452700" y="1020625"/>
            <a:ext cx="8250600" cy="1073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OS provides an environment for the execution of programs.</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Specific services provided, differ from one operating system to another, but there are some common classes</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Services are provided for the convenience of the programmer</a:t>
            </a:r>
            <a:endParaRPr sz="1400">
              <a:latin typeface="Spectral"/>
              <a:ea typeface="Spectral"/>
              <a:cs typeface="Spectral"/>
              <a:sym typeface="Spectral"/>
            </a:endParaRPr>
          </a:p>
        </p:txBody>
      </p:sp>
      <p:pic>
        <p:nvPicPr>
          <p:cNvPr id="260" name="Google Shape;260;g1f87718430a_0_81"/>
          <p:cNvPicPr preferRelativeResize="0"/>
          <p:nvPr/>
        </p:nvPicPr>
        <p:blipFill rotWithShape="1">
          <a:blip r:embed="rId3">
            <a:alphaModFix/>
          </a:blip>
          <a:srcRect/>
          <a:stretch/>
        </p:blipFill>
        <p:spPr>
          <a:xfrm>
            <a:off x="1640700" y="2094325"/>
            <a:ext cx="5642125" cy="2852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1f87718430a_0_98"/>
          <p:cNvSpPr txBox="1">
            <a:spLocks noGrp="1"/>
          </p:cNvSpPr>
          <p:nvPr>
            <p:ph type="ctrTitle"/>
          </p:nvPr>
        </p:nvSpPr>
        <p:spPr>
          <a:xfrm>
            <a:off x="2218050" y="1699350"/>
            <a:ext cx="4707900" cy="17448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55555"/>
              <a:buNone/>
            </a:pPr>
            <a:r>
              <a:rPr lang="en" sz="3000"/>
              <a:t>Operating Systems</a:t>
            </a:r>
            <a:endParaRPr sz="3000"/>
          </a:p>
          <a:p>
            <a:pPr marL="0" lvl="0" indent="0" algn="ctr" rtl="0">
              <a:lnSpc>
                <a:spcPct val="100000"/>
              </a:lnSpc>
              <a:spcBef>
                <a:spcPts val="0"/>
              </a:spcBef>
              <a:spcAft>
                <a:spcPts val="0"/>
              </a:spcAft>
              <a:buSzPct val="111111"/>
              <a:buNone/>
            </a:pPr>
            <a:r>
              <a:rPr lang="en" b="1">
                <a:solidFill>
                  <a:srgbClr val="38761D"/>
                </a:solidFill>
              </a:rPr>
              <a:t>System Call, System Program, System Boot</a:t>
            </a:r>
            <a:endParaRPr b="1">
              <a:solidFill>
                <a:srgbClr val="38761D"/>
              </a:solidFill>
            </a:endParaRPr>
          </a:p>
        </p:txBody>
      </p:sp>
      <p:sp>
        <p:nvSpPr>
          <p:cNvPr id="266" name="Google Shape;266;g1f87718430a_0_98"/>
          <p:cNvSpPr txBox="1"/>
          <p:nvPr/>
        </p:nvSpPr>
        <p:spPr>
          <a:xfrm>
            <a:off x="8274000" y="4536650"/>
            <a:ext cx="6807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FBA</a:t>
            </a:r>
            <a:endParaRPr sz="1200" b="0" i="0" u="none" strike="noStrike" cap="none">
              <a:solidFill>
                <a:srgbClr val="000000"/>
              </a:solidFill>
              <a:latin typeface="Spectral"/>
              <a:ea typeface="Spectral"/>
              <a:cs typeface="Spectral"/>
              <a:sym typeface="Spectr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1f87718430a_0_10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System Call</a:t>
            </a:r>
            <a:endParaRPr/>
          </a:p>
        </p:txBody>
      </p:sp>
      <p:sp>
        <p:nvSpPr>
          <p:cNvPr id="272" name="Google Shape;272;g1f87718430a_0_103"/>
          <p:cNvSpPr txBox="1"/>
          <p:nvPr/>
        </p:nvSpPr>
        <p:spPr>
          <a:xfrm>
            <a:off x="311700" y="1147225"/>
            <a:ext cx="7800300" cy="792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Spectral"/>
              <a:buChar char="●"/>
            </a:pPr>
            <a:r>
              <a:rPr lang="en" sz="1400" b="0" i="0" u="none" strike="noStrike" cap="none" dirty="0">
                <a:solidFill>
                  <a:srgbClr val="000000"/>
                </a:solidFill>
                <a:latin typeface="Spectral"/>
                <a:ea typeface="Spectral"/>
                <a:cs typeface="Spectral"/>
                <a:sym typeface="Spectral"/>
              </a:rPr>
              <a:t>System calls provide an </a:t>
            </a:r>
            <a:r>
              <a:rPr lang="en" sz="1400" b="0" i="0" u="none" strike="noStrike" cap="none" dirty="0">
                <a:solidFill>
                  <a:srgbClr val="FF0000"/>
                </a:solidFill>
                <a:latin typeface="Spectral"/>
                <a:ea typeface="Spectral"/>
                <a:cs typeface="Spectral"/>
                <a:sym typeface="Spectral"/>
              </a:rPr>
              <a:t>interface</a:t>
            </a:r>
            <a:r>
              <a:rPr lang="en" sz="1400" b="0" i="0" u="none" strike="noStrike" cap="none" dirty="0">
                <a:solidFill>
                  <a:srgbClr val="000000"/>
                </a:solidFill>
                <a:latin typeface="Spectral"/>
                <a:ea typeface="Spectral"/>
                <a:cs typeface="Spectral"/>
                <a:sym typeface="Spectral"/>
              </a:rPr>
              <a:t> to the services made available by an operating system.</a:t>
            </a:r>
            <a:endParaRPr sz="1400" b="0" i="0" u="none" strike="noStrike" cap="none" dirty="0">
              <a:solidFill>
                <a:srgbClr val="000000"/>
              </a:solidFill>
              <a:latin typeface="Spectral"/>
              <a:ea typeface="Spectral"/>
              <a:cs typeface="Spectral"/>
              <a:sym typeface="Spectral"/>
            </a:endParaRPr>
          </a:p>
          <a:p>
            <a:pPr marL="457200" marR="0" lvl="0" indent="-317500" algn="l" rtl="0">
              <a:lnSpc>
                <a:spcPct val="100000"/>
              </a:lnSpc>
              <a:spcBef>
                <a:spcPts val="0"/>
              </a:spcBef>
              <a:spcAft>
                <a:spcPts val="0"/>
              </a:spcAft>
              <a:buClr>
                <a:srgbClr val="000000"/>
              </a:buClr>
              <a:buSzPts val="1400"/>
              <a:buFont typeface="Spectral"/>
              <a:buChar char="●"/>
            </a:pPr>
            <a:r>
              <a:rPr lang="en" sz="1400" b="0" i="0" u="none" strike="noStrike" cap="none" dirty="0">
                <a:solidFill>
                  <a:srgbClr val="000000"/>
                </a:solidFill>
                <a:latin typeface="Spectral"/>
                <a:ea typeface="Spectral"/>
                <a:cs typeface="Spectral"/>
                <a:sym typeface="Spectral"/>
              </a:rPr>
              <a:t>These calls are generally available as routines.</a:t>
            </a:r>
            <a:endParaRPr sz="1400" b="0" i="0" u="none" strike="noStrike" cap="none" dirty="0">
              <a:solidFill>
                <a:srgbClr val="000000"/>
              </a:solidFill>
              <a:latin typeface="Spectral"/>
              <a:ea typeface="Spectral"/>
              <a:cs typeface="Spectral"/>
              <a:sym typeface="Spectral"/>
            </a:endParaRPr>
          </a:p>
          <a:p>
            <a:pPr marL="457200" marR="0" lvl="0" indent="-317500" algn="l" rtl="0">
              <a:lnSpc>
                <a:spcPct val="100000"/>
              </a:lnSpc>
              <a:spcBef>
                <a:spcPts val="0"/>
              </a:spcBef>
              <a:spcAft>
                <a:spcPts val="0"/>
              </a:spcAft>
              <a:buClr>
                <a:srgbClr val="000000"/>
              </a:buClr>
              <a:buSzPts val="1400"/>
              <a:buFont typeface="Spectral"/>
              <a:buChar char="●"/>
            </a:pPr>
            <a:r>
              <a:rPr lang="en" sz="1400" b="0" i="0" u="none" strike="noStrike" cap="none" dirty="0">
                <a:solidFill>
                  <a:srgbClr val="000000"/>
                </a:solidFill>
                <a:latin typeface="Spectral"/>
                <a:ea typeface="Spectral"/>
                <a:cs typeface="Spectral"/>
                <a:sym typeface="Spectral"/>
              </a:rPr>
              <a:t>Routines are written in C or C++. Some low level tasks are written in assembly language.</a:t>
            </a:r>
            <a:endParaRPr sz="1400" b="0" i="0" u="none" strike="noStrike" cap="none" dirty="0">
              <a:solidFill>
                <a:srgbClr val="000000"/>
              </a:solidFill>
              <a:latin typeface="Spectral"/>
              <a:ea typeface="Spectral"/>
              <a:cs typeface="Spectral"/>
              <a:sym typeface="Spectr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Spectral"/>
              <a:ea typeface="Spectral"/>
              <a:cs typeface="Spectral"/>
              <a:sym typeface="Spectral"/>
            </a:endParaRPr>
          </a:p>
        </p:txBody>
      </p:sp>
      <p:sp>
        <p:nvSpPr>
          <p:cNvPr id="273" name="Google Shape;273;g1f87718430a_0_103"/>
          <p:cNvSpPr txBox="1"/>
          <p:nvPr/>
        </p:nvSpPr>
        <p:spPr>
          <a:xfrm>
            <a:off x="1403650" y="2005600"/>
            <a:ext cx="5291400" cy="49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4A86E8"/>
                </a:solidFill>
                <a:latin typeface="Spectral"/>
                <a:ea typeface="Spectral"/>
                <a:cs typeface="Spectral"/>
                <a:sym typeface="Spectral"/>
              </a:rPr>
              <a:t>A program to copy the contents of a file to another file ! </a:t>
            </a:r>
            <a:endParaRPr sz="1400" b="0" i="0" u="none" strike="noStrike" cap="none">
              <a:solidFill>
                <a:srgbClr val="4A86E8"/>
              </a:solidFill>
              <a:latin typeface="Spectral"/>
              <a:ea typeface="Spectral"/>
              <a:cs typeface="Spectral"/>
              <a:sym typeface="Spectral"/>
            </a:endParaRPr>
          </a:p>
        </p:txBody>
      </p:sp>
      <p:grpSp>
        <p:nvGrpSpPr>
          <p:cNvPr id="274" name="Google Shape;274;g1f87718430a_0_103"/>
          <p:cNvGrpSpPr/>
          <p:nvPr/>
        </p:nvGrpSpPr>
        <p:grpSpPr>
          <a:xfrm>
            <a:off x="1155338" y="2503000"/>
            <a:ext cx="7078500" cy="614400"/>
            <a:chOff x="1279800" y="2929125"/>
            <a:chExt cx="7078500" cy="614400"/>
          </a:xfrm>
        </p:grpSpPr>
        <p:sp>
          <p:nvSpPr>
            <p:cNvPr id="275" name="Google Shape;275;g1f87718430a_0_103"/>
            <p:cNvSpPr/>
            <p:nvPr/>
          </p:nvSpPr>
          <p:spPr>
            <a:xfrm>
              <a:off x="1279800" y="2987625"/>
              <a:ext cx="925200" cy="497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Spectral"/>
                  <a:ea typeface="Spectral"/>
                  <a:cs typeface="Spectral"/>
                  <a:sym typeface="Spectral"/>
                </a:rPr>
                <a:t>Input two file name</a:t>
              </a:r>
              <a:endParaRPr sz="1300" b="0" i="0" u="none" strike="noStrike" cap="none">
                <a:solidFill>
                  <a:srgbClr val="000000"/>
                </a:solidFill>
                <a:latin typeface="Spectral"/>
                <a:ea typeface="Spectral"/>
                <a:cs typeface="Spectral"/>
                <a:sym typeface="Spectral"/>
              </a:endParaRPr>
            </a:p>
          </p:txBody>
        </p:sp>
        <p:sp>
          <p:nvSpPr>
            <p:cNvPr id="276" name="Google Shape;276;g1f87718430a_0_103"/>
            <p:cNvSpPr/>
            <p:nvPr/>
          </p:nvSpPr>
          <p:spPr>
            <a:xfrm>
              <a:off x="2977700" y="2929125"/>
              <a:ext cx="1386900" cy="614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dirty="0">
                  <a:solidFill>
                    <a:srgbClr val="000000"/>
                  </a:solidFill>
                  <a:latin typeface="Spectral"/>
                  <a:ea typeface="Spectral"/>
                  <a:cs typeface="Spectral"/>
                  <a:sym typeface="Spectral"/>
                </a:rPr>
                <a:t>Open the input file, and create the output file</a:t>
              </a:r>
              <a:endParaRPr sz="1300" b="0" i="0" u="none" strike="noStrike" cap="none" dirty="0">
                <a:solidFill>
                  <a:srgbClr val="000000"/>
                </a:solidFill>
                <a:latin typeface="Spectral"/>
                <a:ea typeface="Spectral"/>
                <a:cs typeface="Spectral"/>
                <a:sym typeface="Spectral"/>
              </a:endParaRPr>
            </a:p>
          </p:txBody>
        </p:sp>
        <p:sp>
          <p:nvSpPr>
            <p:cNvPr id="277" name="Google Shape;277;g1f87718430a_0_103"/>
            <p:cNvSpPr/>
            <p:nvPr/>
          </p:nvSpPr>
          <p:spPr>
            <a:xfrm>
              <a:off x="5137300" y="2929125"/>
              <a:ext cx="1523100" cy="614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Spectral"/>
                  <a:ea typeface="Spectral"/>
                  <a:cs typeface="Spectral"/>
                  <a:sym typeface="Spectral"/>
                </a:rPr>
                <a:t>Read from input file, and Write into output file</a:t>
              </a:r>
              <a:endParaRPr sz="1300" b="0" i="0" u="none" strike="noStrike" cap="none">
                <a:solidFill>
                  <a:srgbClr val="000000"/>
                </a:solidFill>
                <a:latin typeface="Spectral"/>
                <a:ea typeface="Spectral"/>
                <a:cs typeface="Spectral"/>
                <a:sym typeface="Spectral"/>
              </a:endParaRPr>
            </a:p>
          </p:txBody>
        </p:sp>
        <p:sp>
          <p:nvSpPr>
            <p:cNvPr id="278" name="Google Shape;278;g1f87718430a_0_103"/>
            <p:cNvSpPr/>
            <p:nvPr/>
          </p:nvSpPr>
          <p:spPr>
            <a:xfrm>
              <a:off x="7433100" y="2987625"/>
              <a:ext cx="925200" cy="497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Close the file</a:t>
              </a:r>
              <a:endParaRPr sz="1200" b="0" i="0" u="none" strike="noStrike" cap="none">
                <a:solidFill>
                  <a:srgbClr val="000000"/>
                </a:solidFill>
                <a:latin typeface="Spectral"/>
                <a:ea typeface="Spectral"/>
                <a:cs typeface="Spectral"/>
                <a:sym typeface="Spectral"/>
              </a:endParaRPr>
            </a:p>
          </p:txBody>
        </p:sp>
        <p:cxnSp>
          <p:nvCxnSpPr>
            <p:cNvPr id="279" name="Google Shape;279;g1f87718430a_0_103"/>
            <p:cNvCxnSpPr>
              <a:stCxn id="275" idx="3"/>
              <a:endCxn id="276" idx="1"/>
            </p:cNvCxnSpPr>
            <p:nvPr/>
          </p:nvCxnSpPr>
          <p:spPr>
            <a:xfrm>
              <a:off x="2205000" y="3236325"/>
              <a:ext cx="772800" cy="0"/>
            </a:xfrm>
            <a:prstGeom prst="straightConnector1">
              <a:avLst/>
            </a:prstGeom>
            <a:noFill/>
            <a:ln w="9525" cap="flat" cmpd="sng">
              <a:solidFill>
                <a:schemeClr val="dk2"/>
              </a:solidFill>
              <a:prstDash val="solid"/>
              <a:round/>
              <a:headEnd type="none" w="sm" len="sm"/>
              <a:tailEnd type="triangle" w="med" len="med"/>
            </a:ln>
          </p:spPr>
        </p:cxnSp>
        <p:cxnSp>
          <p:nvCxnSpPr>
            <p:cNvPr id="280" name="Google Shape;280;g1f87718430a_0_103"/>
            <p:cNvCxnSpPr>
              <a:stCxn id="276" idx="3"/>
              <a:endCxn id="277" idx="1"/>
            </p:cNvCxnSpPr>
            <p:nvPr/>
          </p:nvCxnSpPr>
          <p:spPr>
            <a:xfrm>
              <a:off x="4364600" y="3236325"/>
              <a:ext cx="772800" cy="0"/>
            </a:xfrm>
            <a:prstGeom prst="straightConnector1">
              <a:avLst/>
            </a:prstGeom>
            <a:noFill/>
            <a:ln w="9525" cap="flat" cmpd="sng">
              <a:solidFill>
                <a:schemeClr val="dk2"/>
              </a:solidFill>
              <a:prstDash val="solid"/>
              <a:round/>
              <a:headEnd type="none" w="sm" len="sm"/>
              <a:tailEnd type="triangle" w="med" len="med"/>
            </a:ln>
          </p:spPr>
        </p:cxnSp>
        <p:cxnSp>
          <p:nvCxnSpPr>
            <p:cNvPr id="281" name="Google Shape;281;g1f87718430a_0_103"/>
            <p:cNvCxnSpPr>
              <a:stCxn id="277" idx="3"/>
              <a:endCxn id="278" idx="1"/>
            </p:cNvCxnSpPr>
            <p:nvPr/>
          </p:nvCxnSpPr>
          <p:spPr>
            <a:xfrm>
              <a:off x="6660400" y="3236325"/>
              <a:ext cx="772800" cy="0"/>
            </a:xfrm>
            <a:prstGeom prst="straightConnector1">
              <a:avLst/>
            </a:prstGeom>
            <a:noFill/>
            <a:ln w="9525" cap="flat" cmpd="sng">
              <a:solidFill>
                <a:schemeClr val="dk2"/>
              </a:solidFill>
              <a:prstDash val="solid"/>
              <a:round/>
              <a:headEnd type="none" w="sm" len="sm"/>
              <a:tailEnd type="triangle" w="med" len="med"/>
            </a:ln>
          </p:spPr>
        </p:cxnSp>
      </p:grpSp>
      <p:sp>
        <p:nvSpPr>
          <p:cNvPr id="282" name="Google Shape;282;g1f87718430a_0_103"/>
          <p:cNvSpPr/>
          <p:nvPr/>
        </p:nvSpPr>
        <p:spPr>
          <a:xfrm>
            <a:off x="763113" y="3358475"/>
            <a:ext cx="1887300" cy="1262700"/>
          </a:xfrm>
          <a:prstGeom prst="wedgeRectCallout">
            <a:avLst>
              <a:gd name="adj1" fmla="val 585"/>
              <a:gd name="adj2" fmla="val -76012"/>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Spectral"/>
                <a:ea typeface="Spectral"/>
                <a:cs typeface="Spectral"/>
                <a:sym typeface="Spectral"/>
              </a:rPr>
              <a:t>Acquire input file name</a:t>
            </a:r>
            <a:endParaRPr sz="1200" b="0" i="0" u="none" strike="noStrike" cap="none" dirty="0">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Spectral"/>
                <a:ea typeface="Spectral"/>
                <a:cs typeface="Spectral"/>
                <a:sym typeface="Spectral"/>
              </a:rPr>
              <a:t>   Write prompt to screen</a:t>
            </a:r>
            <a:endParaRPr sz="1200" b="0" i="0" u="none" strike="noStrike" cap="none" dirty="0">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Spectral"/>
                <a:ea typeface="Spectral"/>
                <a:cs typeface="Spectral"/>
                <a:sym typeface="Spectral"/>
              </a:rPr>
              <a:t>   Accept input</a:t>
            </a:r>
            <a:endParaRPr sz="1200" b="0" i="0" u="none" strike="noStrike" cap="none" dirty="0">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Spectral"/>
                <a:ea typeface="Spectral"/>
                <a:cs typeface="Spectral"/>
                <a:sym typeface="Spectral"/>
              </a:rPr>
              <a:t>Acquire output file name</a:t>
            </a:r>
            <a:endParaRPr sz="1200" b="0" i="0" u="none" strike="noStrike" cap="none" dirty="0">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Spectral"/>
                <a:ea typeface="Spectral"/>
                <a:cs typeface="Spectral"/>
                <a:sym typeface="Spectral"/>
              </a:rPr>
              <a:t>   Write prompt to screen</a:t>
            </a:r>
            <a:endParaRPr sz="1200" b="0" i="0" u="none" strike="noStrike" cap="none" dirty="0">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Spectral"/>
                <a:ea typeface="Spectral"/>
                <a:cs typeface="Spectral"/>
                <a:sym typeface="Spectral"/>
              </a:rPr>
              <a:t>   Accept input</a:t>
            </a:r>
            <a:endParaRPr sz="1200" b="0" i="0" u="none" strike="noStrike" cap="none" dirty="0">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Spectral"/>
              <a:ea typeface="Spectral"/>
              <a:cs typeface="Spectral"/>
              <a:sym typeface="Spectral"/>
            </a:endParaRPr>
          </a:p>
        </p:txBody>
      </p:sp>
      <p:sp>
        <p:nvSpPr>
          <p:cNvPr id="283" name="Google Shape;283;g1f87718430a_0_103"/>
          <p:cNvSpPr/>
          <p:nvPr/>
        </p:nvSpPr>
        <p:spPr>
          <a:xfrm>
            <a:off x="2874513" y="3422075"/>
            <a:ext cx="2010900" cy="932700"/>
          </a:xfrm>
          <a:prstGeom prst="wedgeRectCallout">
            <a:avLst>
              <a:gd name="adj1" fmla="val -28402"/>
              <a:gd name="adj2" fmla="val -84893"/>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Open the input file</a:t>
            </a:r>
            <a:endParaRPr sz="1200" b="0" i="0" u="none" strike="noStrike" cap="none">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    if file doesn't exist, abort</a:t>
            </a:r>
            <a:endParaRPr sz="1200" b="0" i="0" u="none" strike="noStrike" cap="none">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Create output file</a:t>
            </a:r>
            <a:endParaRPr sz="1200" b="0" i="0" u="none" strike="noStrike" cap="none">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    if file exists, abort</a:t>
            </a:r>
            <a:endParaRPr sz="1200" b="0" i="0" u="none" strike="noStrike" cap="none">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Spectral"/>
              <a:ea typeface="Spectral"/>
              <a:cs typeface="Spectral"/>
              <a:sym typeface="Spectral"/>
            </a:endParaRPr>
          </a:p>
        </p:txBody>
      </p:sp>
      <p:sp>
        <p:nvSpPr>
          <p:cNvPr id="284" name="Google Shape;284;g1f87718430a_0_103"/>
          <p:cNvSpPr/>
          <p:nvPr/>
        </p:nvSpPr>
        <p:spPr>
          <a:xfrm>
            <a:off x="5109513" y="3422075"/>
            <a:ext cx="1724400" cy="932700"/>
          </a:xfrm>
          <a:prstGeom prst="wedgeRectCallout">
            <a:avLst>
              <a:gd name="adj1" fmla="val 18541"/>
              <a:gd name="adj2" fmla="val -9044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Loop</a:t>
            </a:r>
            <a:endParaRPr sz="1200" b="0" i="0" u="none" strike="noStrike" cap="none">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   Read from input file</a:t>
            </a:r>
            <a:endParaRPr sz="1200" b="0" i="0" u="none" strike="noStrike" cap="none">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   Write to output file</a:t>
            </a:r>
            <a:endParaRPr sz="1200" b="0" i="0" u="none" strike="noStrike" cap="none">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Until read fails</a:t>
            </a:r>
            <a:endParaRPr sz="1200" b="0" i="0" u="none" strike="noStrike" cap="none">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Spectral"/>
              <a:ea typeface="Spectral"/>
              <a:cs typeface="Spectral"/>
              <a:sym typeface="Spectral"/>
            </a:endParaRPr>
          </a:p>
        </p:txBody>
      </p:sp>
      <p:sp>
        <p:nvSpPr>
          <p:cNvPr id="285" name="Google Shape;285;g1f87718430a_0_103"/>
          <p:cNvSpPr/>
          <p:nvPr/>
        </p:nvSpPr>
        <p:spPr>
          <a:xfrm>
            <a:off x="6991388" y="3422075"/>
            <a:ext cx="1887300" cy="932700"/>
          </a:xfrm>
          <a:prstGeom prst="wedgeRectCallout">
            <a:avLst>
              <a:gd name="adj1" fmla="val 10553"/>
              <a:gd name="adj2" fmla="val -93621"/>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Close output file.</a:t>
            </a:r>
            <a:endParaRPr sz="1200" b="0" i="0" u="none" strike="noStrike" cap="none">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Write completion message to screen.</a:t>
            </a:r>
            <a:endParaRPr sz="1200" b="0" i="0" u="none" strike="noStrike" cap="none">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Terminate normally.</a:t>
            </a:r>
            <a:endParaRPr sz="1200" b="0" i="0" u="none" strike="noStrike" cap="none">
              <a:solidFill>
                <a:srgbClr val="000000"/>
              </a:solidFill>
              <a:latin typeface="Spectral"/>
              <a:ea typeface="Spectral"/>
              <a:cs typeface="Spectral"/>
              <a:sym typeface="Spectr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Spectral"/>
              <a:ea typeface="Spectral"/>
              <a:cs typeface="Spectral"/>
              <a:sym typeface="Spectral"/>
            </a:endParaRPr>
          </a:p>
        </p:txBody>
      </p:sp>
      <p:sp>
        <p:nvSpPr>
          <p:cNvPr id="286" name="Google Shape;286;g1f87718430a_0_103"/>
          <p:cNvSpPr txBox="1"/>
          <p:nvPr/>
        </p:nvSpPr>
        <p:spPr>
          <a:xfrm rot="-5400000">
            <a:off x="-305337" y="3755975"/>
            <a:ext cx="1341000" cy="34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1155CC"/>
                </a:solidFill>
                <a:latin typeface="Nunito"/>
                <a:ea typeface="Nunito"/>
                <a:cs typeface="Nunito"/>
                <a:sym typeface="Nunito"/>
              </a:rPr>
              <a:t>System Calls</a:t>
            </a:r>
            <a:endParaRPr sz="1400" b="1" i="0" u="none" strike="noStrike" cap="none">
              <a:solidFill>
                <a:srgbClr val="1155CC"/>
              </a:solidFill>
              <a:latin typeface="Nunito"/>
              <a:ea typeface="Nunito"/>
              <a:cs typeface="Nunito"/>
              <a:sym typeface="Nunito"/>
            </a:endParaRPr>
          </a:p>
        </p:txBody>
      </p:sp>
      <p:sp>
        <p:nvSpPr>
          <p:cNvPr id="287" name="Google Shape;287;g1f87718430a_0_103"/>
          <p:cNvSpPr/>
          <p:nvPr/>
        </p:nvSpPr>
        <p:spPr>
          <a:xfrm>
            <a:off x="498302" y="3296450"/>
            <a:ext cx="196000" cy="1369125"/>
          </a:xfrm>
          <a:custGeom>
            <a:avLst/>
            <a:gdLst/>
            <a:ahLst/>
            <a:cxnLst/>
            <a:rect l="l" t="t" r="r" b="b"/>
            <a:pathLst>
              <a:path w="7840" h="54765" extrusionOk="0">
                <a:moveTo>
                  <a:pt x="6656" y="0"/>
                </a:moveTo>
                <a:cubicBezTo>
                  <a:pt x="2154" y="1499"/>
                  <a:pt x="2511" y="8872"/>
                  <a:pt x="2511" y="13617"/>
                </a:cubicBezTo>
                <a:cubicBezTo>
                  <a:pt x="2511" y="17072"/>
                  <a:pt x="3164" y="20656"/>
                  <a:pt x="2215" y="23978"/>
                </a:cubicBezTo>
                <a:cubicBezTo>
                  <a:pt x="1717" y="25723"/>
                  <a:pt x="-431" y="27290"/>
                  <a:pt x="143" y="29011"/>
                </a:cubicBezTo>
                <a:cubicBezTo>
                  <a:pt x="701" y="30685"/>
                  <a:pt x="2221" y="32006"/>
                  <a:pt x="2511" y="33747"/>
                </a:cubicBezTo>
                <a:cubicBezTo>
                  <a:pt x="3699" y="40876"/>
                  <a:pt x="612" y="54765"/>
                  <a:pt x="7840" y="54765"/>
                </a:cubicBezTo>
              </a:path>
            </a:pathLst>
          </a:custGeom>
          <a:no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f87718430a_0_12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System Call Interface</a:t>
            </a:r>
            <a:endParaRPr/>
          </a:p>
        </p:txBody>
      </p:sp>
      <p:sp>
        <p:nvSpPr>
          <p:cNvPr id="293" name="Google Shape;293;g1f87718430a_0_123"/>
          <p:cNvSpPr txBox="1">
            <a:spLocks noGrp="1"/>
          </p:cNvSpPr>
          <p:nvPr>
            <p:ph type="body" idx="1"/>
          </p:nvPr>
        </p:nvSpPr>
        <p:spPr>
          <a:xfrm>
            <a:off x="311700" y="1147225"/>
            <a:ext cx="8520600" cy="1162800"/>
          </a:xfrm>
          <a:prstGeom prst="rect">
            <a:avLst/>
          </a:prstGeom>
          <a:noFill/>
          <a:ln>
            <a:noFill/>
          </a:ln>
        </p:spPr>
        <p:txBody>
          <a:bodyPr spcFirstLastPara="1" wrap="square" lIns="91425" tIns="91425" rIns="91425" bIns="91425" anchor="t" anchorCtr="0">
            <a:normAutofit lnSpcReduction="10000"/>
          </a:bodyPr>
          <a:lstStyle/>
          <a:p>
            <a:pPr marL="457200" lvl="0" indent="-317500" algn="l" rtl="0">
              <a:lnSpc>
                <a:spcPct val="100000"/>
              </a:lnSpc>
              <a:spcBef>
                <a:spcPts val="0"/>
              </a:spcBef>
              <a:spcAft>
                <a:spcPts val="0"/>
              </a:spcAft>
              <a:buSzPts val="1400"/>
              <a:buFont typeface="Spectral"/>
              <a:buChar char="●"/>
            </a:pPr>
            <a:r>
              <a:rPr lang="en" sz="1400" dirty="0">
                <a:latin typeface="Spectral"/>
                <a:ea typeface="Spectral"/>
                <a:cs typeface="Spectral"/>
                <a:sym typeface="Spectral"/>
              </a:rPr>
              <a:t>Serves as the link to system calls made available by the operating system. </a:t>
            </a:r>
            <a:endParaRPr sz="1400" dirty="0">
              <a:latin typeface="Spectral"/>
              <a:ea typeface="Spectral"/>
              <a:cs typeface="Spectral"/>
              <a:sym typeface="Spectral"/>
            </a:endParaRPr>
          </a:p>
          <a:p>
            <a:pPr marL="457200" lvl="0" indent="-317500" algn="l" rtl="0">
              <a:lnSpc>
                <a:spcPct val="100000"/>
              </a:lnSpc>
              <a:spcBef>
                <a:spcPts val="0"/>
              </a:spcBef>
              <a:spcAft>
                <a:spcPts val="0"/>
              </a:spcAft>
              <a:buSzPts val="1400"/>
              <a:buFont typeface="Spectral"/>
              <a:buChar char="●"/>
            </a:pPr>
            <a:r>
              <a:rPr lang="en" sz="1400" dirty="0">
                <a:latin typeface="Spectral"/>
                <a:ea typeface="Spectral"/>
                <a:cs typeface="Spectral"/>
                <a:sym typeface="Spectral"/>
              </a:rPr>
              <a:t>A number is associated with each system call, and the system-call interface maintains a table indexed according to these numbers.</a:t>
            </a:r>
            <a:endParaRPr sz="1400" dirty="0">
              <a:latin typeface="Spectral"/>
              <a:ea typeface="Spectral"/>
              <a:cs typeface="Spectral"/>
              <a:sym typeface="Spectral"/>
            </a:endParaRPr>
          </a:p>
          <a:p>
            <a:pPr marL="457200" lvl="0" indent="-317500" algn="l" rtl="0">
              <a:lnSpc>
                <a:spcPct val="100000"/>
              </a:lnSpc>
              <a:spcBef>
                <a:spcPts val="0"/>
              </a:spcBef>
              <a:spcAft>
                <a:spcPts val="0"/>
              </a:spcAft>
              <a:buSzPts val="1400"/>
              <a:buFont typeface="Spectral"/>
              <a:buChar char="●"/>
            </a:pPr>
            <a:r>
              <a:rPr lang="en" sz="1400" dirty="0">
                <a:latin typeface="Spectral"/>
                <a:ea typeface="Spectral"/>
                <a:cs typeface="Spectral"/>
                <a:sym typeface="Spectral"/>
              </a:rPr>
              <a:t>Invokes the intended system call in the operating-system kernel and returns the status of the system call and any return values.</a:t>
            </a:r>
            <a:endParaRPr sz="1400" dirty="0">
              <a:latin typeface="Spectral"/>
              <a:ea typeface="Spectral"/>
              <a:cs typeface="Spectral"/>
              <a:sym typeface="Spectral"/>
            </a:endParaRPr>
          </a:p>
        </p:txBody>
      </p:sp>
      <p:pic>
        <p:nvPicPr>
          <p:cNvPr id="294" name="Google Shape;294;g1f87718430a_0_123"/>
          <p:cNvPicPr preferRelativeResize="0"/>
          <p:nvPr/>
        </p:nvPicPr>
        <p:blipFill rotWithShape="1">
          <a:blip r:embed="rId3">
            <a:alphaModFix/>
          </a:blip>
          <a:srcRect/>
          <a:stretch/>
        </p:blipFill>
        <p:spPr>
          <a:xfrm>
            <a:off x="2220550" y="2264625"/>
            <a:ext cx="4637825" cy="2691025"/>
          </a:xfrm>
          <a:prstGeom prst="rect">
            <a:avLst/>
          </a:prstGeom>
          <a:noFill/>
          <a:ln>
            <a:noFill/>
          </a:ln>
        </p:spPr>
      </p:pic>
      <p:sp>
        <p:nvSpPr>
          <p:cNvPr id="295" name="Google Shape;295;g1f87718430a_0_123"/>
          <p:cNvSpPr/>
          <p:nvPr/>
        </p:nvSpPr>
        <p:spPr>
          <a:xfrm>
            <a:off x="3219325" y="2952875"/>
            <a:ext cx="436625" cy="148025"/>
          </a:xfrm>
          <a:prstGeom prst="flowChart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f87718430a_0_13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Types of System Call</a:t>
            </a:r>
            <a:endParaRPr/>
          </a:p>
        </p:txBody>
      </p:sp>
      <p:graphicFrame>
        <p:nvGraphicFramePr>
          <p:cNvPr id="301" name="Google Shape;301;g1f87718430a_0_130"/>
          <p:cNvGraphicFramePr/>
          <p:nvPr/>
        </p:nvGraphicFramePr>
        <p:xfrm>
          <a:off x="1666650" y="1218100"/>
          <a:ext cx="5810700" cy="3344325"/>
        </p:xfrm>
        <a:graphic>
          <a:graphicData uri="http://schemas.openxmlformats.org/drawingml/2006/table">
            <a:tbl>
              <a:tblPr>
                <a:noFill/>
                <a:tableStyleId>{06B5C35F-9C41-49E7-9AE2-D0BA1C768449}</a:tableStyleId>
              </a:tblPr>
              <a:tblGrid>
                <a:gridCol w="1936900">
                  <a:extLst>
                    <a:ext uri="{9D8B030D-6E8A-4147-A177-3AD203B41FA5}">
                      <a16:colId xmlns:a16="http://schemas.microsoft.com/office/drawing/2014/main" val="20000"/>
                    </a:ext>
                  </a:extLst>
                </a:gridCol>
                <a:gridCol w="2166300">
                  <a:extLst>
                    <a:ext uri="{9D8B030D-6E8A-4147-A177-3AD203B41FA5}">
                      <a16:colId xmlns:a16="http://schemas.microsoft.com/office/drawing/2014/main" val="20001"/>
                    </a:ext>
                  </a:extLst>
                </a:gridCol>
                <a:gridCol w="1707500">
                  <a:extLst>
                    <a:ext uri="{9D8B030D-6E8A-4147-A177-3AD203B41FA5}">
                      <a16:colId xmlns:a16="http://schemas.microsoft.com/office/drawing/2014/main" val="20002"/>
                    </a:ext>
                  </a:extLst>
                </a:gridCol>
              </a:tblGrid>
              <a:tr h="396750">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Type</a:t>
                      </a:r>
                      <a:endParaRPr sz="1400" b="1"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Windows OS</a:t>
                      </a:r>
                      <a:endParaRPr sz="1400" b="1"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Linux OS</a:t>
                      </a:r>
                      <a:endParaRPr sz="1400" b="1" u="none" strike="noStrike" cap="none">
                        <a:latin typeface="Spectral"/>
                        <a:ea typeface="Spectral"/>
                        <a:cs typeface="Spectral"/>
                        <a:sym typeface="Spectral"/>
                      </a:endParaRPr>
                    </a:p>
                  </a:txBody>
                  <a:tcPr marL="91425" marR="91425" marT="91425" marB="91425"/>
                </a:tc>
                <a:extLst>
                  <a:ext uri="{0D108BD9-81ED-4DB2-BD59-A6C34878D82A}">
                    <a16:rowId xmlns:a16="http://schemas.microsoft.com/office/drawing/2014/main" val="10000"/>
                  </a:ext>
                </a:extLst>
              </a:tr>
              <a:tr h="9151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Spectral"/>
                          <a:ea typeface="Spectral"/>
                          <a:cs typeface="Spectral"/>
                          <a:sym typeface="Spectral"/>
                        </a:rPr>
                        <a:t>Process Control</a:t>
                      </a:r>
                      <a:endParaRPr sz="1400"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CreateProcess()</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ExitProcess() </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WaitForSingleObject() </a:t>
                      </a:r>
                      <a:endParaRPr sz="1400" b="1"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fork()</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exit()</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wait()</a:t>
                      </a:r>
                      <a:endParaRPr sz="1400" b="1" u="none" strike="noStrike" cap="none">
                        <a:latin typeface="Spectral"/>
                        <a:ea typeface="Spectral"/>
                        <a:cs typeface="Spectral"/>
                        <a:sym typeface="Spectral"/>
                      </a:endParaRPr>
                    </a:p>
                  </a:txBody>
                  <a:tcPr marL="91425" marR="91425" marT="91425" marB="91425"/>
                </a:tc>
                <a:extLst>
                  <a:ext uri="{0D108BD9-81ED-4DB2-BD59-A6C34878D82A}">
                    <a16:rowId xmlns:a16="http://schemas.microsoft.com/office/drawing/2014/main" val="10001"/>
                  </a:ext>
                </a:extLst>
              </a:tr>
              <a:tr h="109625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Spectral"/>
                          <a:ea typeface="Spectral"/>
                          <a:cs typeface="Spectral"/>
                          <a:sym typeface="Spectral"/>
                        </a:rPr>
                        <a:t>File Manipulation</a:t>
                      </a:r>
                      <a:endParaRPr sz="1400"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CreateFile() </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ReadFile() </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WriteFile() </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CloseHandle() </a:t>
                      </a:r>
                      <a:endParaRPr sz="1400" b="1"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open()</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read()</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write()</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close()</a:t>
                      </a:r>
                      <a:endParaRPr sz="1400" b="1" u="none" strike="noStrike" cap="none">
                        <a:latin typeface="Spectral"/>
                        <a:ea typeface="Spectral"/>
                        <a:cs typeface="Spectral"/>
                        <a:sym typeface="Spectral"/>
                      </a:endParaRPr>
                    </a:p>
                  </a:txBody>
                  <a:tcPr marL="91425" marR="91425" marT="91425" marB="91425"/>
                </a:tc>
                <a:extLst>
                  <a:ext uri="{0D108BD9-81ED-4DB2-BD59-A6C34878D82A}">
                    <a16:rowId xmlns:a16="http://schemas.microsoft.com/office/drawing/2014/main" val="10002"/>
                  </a:ext>
                </a:extLst>
              </a:tr>
              <a:tr h="93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Spectral"/>
                          <a:ea typeface="Spectral"/>
                          <a:cs typeface="Spectral"/>
                          <a:sym typeface="Spectral"/>
                        </a:rPr>
                        <a:t>Device Manipulation </a:t>
                      </a:r>
                      <a:endParaRPr sz="1400"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SetConsoleMode() </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ReadConsole() </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WriteConsole() </a:t>
                      </a:r>
                      <a:endParaRPr sz="1400" b="1"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ioctl()</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read()</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write()</a:t>
                      </a:r>
                      <a:endParaRPr sz="1400" b="1" u="none" strike="noStrike" cap="none">
                        <a:latin typeface="Spectral"/>
                        <a:ea typeface="Spectral"/>
                        <a:cs typeface="Spectral"/>
                        <a:sym typeface="Spectra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1f87718430a_0_13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Types of System Call</a:t>
            </a:r>
            <a:endParaRPr/>
          </a:p>
        </p:txBody>
      </p:sp>
      <p:graphicFrame>
        <p:nvGraphicFramePr>
          <p:cNvPr id="307" name="Google Shape;307;g1f87718430a_0_135"/>
          <p:cNvGraphicFramePr/>
          <p:nvPr/>
        </p:nvGraphicFramePr>
        <p:xfrm>
          <a:off x="1582525" y="1266900"/>
          <a:ext cx="6413850" cy="3344325"/>
        </p:xfrm>
        <a:graphic>
          <a:graphicData uri="http://schemas.openxmlformats.org/drawingml/2006/table">
            <a:tbl>
              <a:tblPr>
                <a:noFill/>
                <a:tableStyleId>{06B5C35F-9C41-49E7-9AE2-D0BA1C768449}</a:tableStyleId>
              </a:tblPr>
              <a:tblGrid>
                <a:gridCol w="1593025">
                  <a:extLst>
                    <a:ext uri="{9D8B030D-6E8A-4147-A177-3AD203B41FA5}">
                      <a16:colId xmlns:a16="http://schemas.microsoft.com/office/drawing/2014/main" val="20000"/>
                    </a:ext>
                  </a:extLst>
                </a:gridCol>
                <a:gridCol w="3530550">
                  <a:extLst>
                    <a:ext uri="{9D8B030D-6E8A-4147-A177-3AD203B41FA5}">
                      <a16:colId xmlns:a16="http://schemas.microsoft.com/office/drawing/2014/main" val="20001"/>
                    </a:ext>
                  </a:extLst>
                </a:gridCol>
                <a:gridCol w="1290275">
                  <a:extLst>
                    <a:ext uri="{9D8B030D-6E8A-4147-A177-3AD203B41FA5}">
                      <a16:colId xmlns:a16="http://schemas.microsoft.com/office/drawing/2014/main" val="20002"/>
                    </a:ext>
                  </a:extLst>
                </a:gridCol>
              </a:tblGrid>
              <a:tr h="396750">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Type</a:t>
                      </a:r>
                      <a:endParaRPr sz="1400" b="1"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Windows OS</a:t>
                      </a:r>
                      <a:endParaRPr sz="1400" b="1"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Linux OS</a:t>
                      </a:r>
                      <a:endParaRPr sz="1400" b="1" u="none" strike="noStrike" cap="none">
                        <a:latin typeface="Spectral"/>
                        <a:ea typeface="Spectral"/>
                        <a:cs typeface="Spectral"/>
                        <a:sym typeface="Spectral"/>
                      </a:endParaRPr>
                    </a:p>
                  </a:txBody>
                  <a:tcPr marL="91425" marR="91425" marT="91425" marB="91425"/>
                </a:tc>
                <a:extLst>
                  <a:ext uri="{0D108BD9-81ED-4DB2-BD59-A6C34878D82A}">
                    <a16:rowId xmlns:a16="http://schemas.microsoft.com/office/drawing/2014/main" val="10000"/>
                  </a:ext>
                </a:extLst>
              </a:tr>
              <a:tr h="91512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Spectral"/>
                          <a:ea typeface="Spectral"/>
                          <a:cs typeface="Spectral"/>
                          <a:sym typeface="Spectral"/>
                        </a:rPr>
                        <a:t>Information Maintenance</a:t>
                      </a:r>
                      <a:endParaRPr sz="1400"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GetCurrentProcessID() </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SetTimer() </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Sleep() </a:t>
                      </a:r>
                      <a:endParaRPr sz="1400" b="1"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getpid()</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alarm()</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sleep()</a:t>
                      </a:r>
                      <a:endParaRPr sz="1400" b="1" u="none" strike="noStrike" cap="none">
                        <a:latin typeface="Spectral"/>
                        <a:ea typeface="Spectral"/>
                        <a:cs typeface="Spectral"/>
                        <a:sym typeface="Spectral"/>
                      </a:endParaRPr>
                    </a:p>
                  </a:txBody>
                  <a:tcPr marL="91425" marR="91425" marT="91425" marB="91425"/>
                </a:tc>
                <a:extLst>
                  <a:ext uri="{0D108BD9-81ED-4DB2-BD59-A6C34878D82A}">
                    <a16:rowId xmlns:a16="http://schemas.microsoft.com/office/drawing/2014/main" val="10001"/>
                  </a:ext>
                </a:extLst>
              </a:tr>
              <a:tr h="109625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Spectral"/>
                          <a:ea typeface="Spectral"/>
                          <a:cs typeface="Spectral"/>
                          <a:sym typeface="Spectral"/>
                        </a:rPr>
                        <a:t>Communication</a:t>
                      </a:r>
                      <a:endParaRPr sz="1400"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CreatePipe() </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CreateFileMapping() </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MapViewOfFile() </a:t>
                      </a:r>
                      <a:endParaRPr sz="1400" b="1"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pipe()</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shm_open()</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mmap()</a:t>
                      </a:r>
                      <a:endParaRPr sz="1400" b="1" u="none" strike="noStrike" cap="none">
                        <a:latin typeface="Spectral"/>
                        <a:ea typeface="Spectral"/>
                        <a:cs typeface="Spectral"/>
                        <a:sym typeface="Spectral"/>
                      </a:endParaRPr>
                    </a:p>
                  </a:txBody>
                  <a:tcPr marL="91425" marR="91425" marT="91425" marB="91425"/>
                </a:tc>
                <a:extLst>
                  <a:ext uri="{0D108BD9-81ED-4DB2-BD59-A6C34878D82A}">
                    <a16:rowId xmlns:a16="http://schemas.microsoft.com/office/drawing/2014/main" val="10002"/>
                  </a:ext>
                </a:extLst>
              </a:tr>
              <a:tr h="9362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Spectral"/>
                          <a:ea typeface="Spectral"/>
                          <a:cs typeface="Spectral"/>
                          <a:sym typeface="Spectral"/>
                        </a:rPr>
                        <a:t>Protection</a:t>
                      </a:r>
                      <a:endParaRPr sz="1400"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SetFileSecurity() InitlializeSecurityDescriptor() </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SetSecurityDescriptorGroup() </a:t>
                      </a:r>
                      <a:endParaRPr sz="1400" b="1" u="none" strike="noStrike" cap="none">
                        <a:latin typeface="Spectral"/>
                        <a:ea typeface="Spectral"/>
                        <a:cs typeface="Spectral"/>
                        <a:sym typeface="Spectra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chmod()</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umask()</a:t>
                      </a:r>
                      <a:endParaRPr sz="1400" b="1" u="none" strike="noStrike" cap="none">
                        <a:latin typeface="Spectral"/>
                        <a:ea typeface="Spectral"/>
                        <a:cs typeface="Spectral"/>
                        <a:sym typeface="Spectral"/>
                      </a:endParaRPr>
                    </a:p>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Spectral"/>
                          <a:ea typeface="Spectral"/>
                          <a:cs typeface="Spectral"/>
                          <a:sym typeface="Spectral"/>
                        </a:rPr>
                        <a:t>chown()</a:t>
                      </a:r>
                      <a:endParaRPr sz="1400" b="1" u="none" strike="noStrike" cap="none">
                        <a:latin typeface="Spectral"/>
                        <a:ea typeface="Spectral"/>
                        <a:cs typeface="Spectral"/>
                        <a:sym typeface="Spectra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1f87718430a_0_14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System Programs</a:t>
            </a:r>
            <a:endParaRPr/>
          </a:p>
        </p:txBody>
      </p:sp>
      <p:sp>
        <p:nvSpPr>
          <p:cNvPr id="313" name="Google Shape;313;g1f87718430a_0_140"/>
          <p:cNvSpPr txBox="1">
            <a:spLocks noGrp="1"/>
          </p:cNvSpPr>
          <p:nvPr>
            <p:ph type="body" idx="1"/>
          </p:nvPr>
        </p:nvSpPr>
        <p:spPr>
          <a:xfrm>
            <a:off x="311700" y="1212975"/>
            <a:ext cx="8169600" cy="299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latin typeface="Spectral"/>
                <a:ea typeface="Spectral"/>
                <a:cs typeface="Spectral"/>
                <a:sym typeface="Spectral"/>
              </a:rPr>
              <a:t>System programs, also known as system utilities, provide a convenient environment for program development and execution. </a:t>
            </a:r>
            <a:endParaRPr sz="1400">
              <a:latin typeface="Spectral"/>
              <a:ea typeface="Spectral"/>
              <a:cs typeface="Spectral"/>
              <a:sym typeface="Spectral"/>
            </a:endParaRPr>
          </a:p>
          <a:p>
            <a:pPr marL="0" lvl="0" indent="0" algn="l" rtl="0">
              <a:lnSpc>
                <a:spcPct val="115000"/>
              </a:lnSpc>
              <a:spcBef>
                <a:spcPts val="1200"/>
              </a:spcBef>
              <a:spcAft>
                <a:spcPts val="0"/>
              </a:spcAft>
              <a:buSzPts val="1800"/>
              <a:buNone/>
            </a:pPr>
            <a:r>
              <a:rPr lang="en" sz="1400">
                <a:latin typeface="Spectral"/>
                <a:ea typeface="Spectral"/>
                <a:cs typeface="Spectral"/>
                <a:sym typeface="Spectral"/>
              </a:rPr>
              <a:t>These system programs provide - </a:t>
            </a:r>
            <a:endParaRPr sz="1400">
              <a:latin typeface="Spectral"/>
              <a:ea typeface="Spectral"/>
              <a:cs typeface="Spectral"/>
              <a:sym typeface="Spectral"/>
            </a:endParaRPr>
          </a:p>
          <a:p>
            <a:pPr marL="457200" lvl="0" indent="-317500" algn="l" rtl="0">
              <a:lnSpc>
                <a:spcPct val="115000"/>
              </a:lnSpc>
              <a:spcBef>
                <a:spcPts val="1200"/>
              </a:spcBef>
              <a:spcAft>
                <a:spcPts val="0"/>
              </a:spcAft>
              <a:buSzPts val="1400"/>
              <a:buFont typeface="Spectral"/>
              <a:buChar char="●"/>
            </a:pPr>
            <a:r>
              <a:rPr lang="en" sz="1400">
                <a:latin typeface="Spectral"/>
                <a:ea typeface="Spectral"/>
                <a:cs typeface="Spectral"/>
                <a:sym typeface="Spectral"/>
              </a:rPr>
              <a:t>File management</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Status information</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File modification</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Programming-language support</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Program loading and execution</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Communications</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Background services</a:t>
            </a:r>
            <a:endParaRPr sz="1400">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1"/>
          <p:cNvSpPr txBox="1">
            <a:spLocks noGrp="1"/>
          </p:cNvSpPr>
          <p:nvPr>
            <p:ph type="ctrTitle"/>
          </p:nvPr>
        </p:nvSpPr>
        <p:spPr>
          <a:xfrm>
            <a:off x="2218049" y="1906350"/>
            <a:ext cx="5182875" cy="13308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55555"/>
              <a:buNone/>
            </a:pPr>
            <a:r>
              <a:rPr lang="en" sz="3000"/>
              <a:t>Operating Systems</a:t>
            </a:r>
            <a:endParaRPr sz="3000"/>
          </a:p>
          <a:p>
            <a:pPr marL="0" lvl="0" indent="0" algn="ctr" rtl="0">
              <a:lnSpc>
                <a:spcPct val="100000"/>
              </a:lnSpc>
              <a:spcBef>
                <a:spcPts val="0"/>
              </a:spcBef>
              <a:spcAft>
                <a:spcPts val="0"/>
              </a:spcAft>
              <a:buSzPct val="111111"/>
              <a:buNone/>
            </a:pPr>
            <a:r>
              <a:rPr lang="en" b="1">
                <a:solidFill>
                  <a:srgbClr val="38761D"/>
                </a:solidFill>
              </a:rPr>
              <a:t>"Actual” Introduction</a:t>
            </a:r>
            <a:endParaRPr b="1">
              <a:solidFill>
                <a:srgbClr val="38761D"/>
              </a:solidFill>
            </a:endParaRPr>
          </a:p>
        </p:txBody>
      </p:sp>
      <p:sp>
        <p:nvSpPr>
          <p:cNvPr id="82" name="Google Shape;82;p11"/>
          <p:cNvSpPr txBox="1"/>
          <p:nvPr/>
        </p:nvSpPr>
        <p:spPr>
          <a:xfrm>
            <a:off x="8348000" y="4655050"/>
            <a:ext cx="695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FBA</a:t>
            </a:r>
            <a:endParaRPr sz="1400" b="0" i="0" u="none" strike="noStrike" cap="none">
              <a:solidFill>
                <a:srgbClr val="000000"/>
              </a:solidFill>
              <a:latin typeface="Arial"/>
              <a:ea typeface="Arial"/>
              <a:cs typeface="Arial"/>
              <a:sym typeface="Arial"/>
            </a:endParaRPr>
          </a:p>
        </p:txBody>
      </p:sp>
      <p:pic>
        <p:nvPicPr>
          <p:cNvPr id="83" name="Google Shape;83;p11"/>
          <p:cNvPicPr preferRelativeResize="0"/>
          <p:nvPr/>
        </p:nvPicPr>
        <p:blipFill rotWithShape="1">
          <a:blip r:embed="rId3">
            <a:alphaModFix/>
          </a:blip>
          <a:srcRect/>
          <a:stretch/>
        </p:blipFill>
        <p:spPr>
          <a:xfrm>
            <a:off x="0" y="2789534"/>
            <a:ext cx="2321719" cy="235396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1f87718430a_0_14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System Boot</a:t>
            </a:r>
            <a:endParaRPr/>
          </a:p>
        </p:txBody>
      </p:sp>
      <p:sp>
        <p:nvSpPr>
          <p:cNvPr id="319" name="Google Shape;319;g1f87718430a_0_145"/>
          <p:cNvSpPr txBox="1">
            <a:spLocks noGrp="1"/>
          </p:cNvSpPr>
          <p:nvPr>
            <p:ph type="body" idx="1"/>
          </p:nvPr>
        </p:nvSpPr>
        <p:spPr>
          <a:xfrm>
            <a:off x="311700" y="1147225"/>
            <a:ext cx="8520600" cy="3471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When power initialized on system, execution starts at a fixed memory location.</a:t>
            </a:r>
            <a:endParaRPr sz="1400">
              <a:latin typeface="Spectral"/>
              <a:ea typeface="Spectral"/>
              <a:cs typeface="Spectral"/>
              <a:sym typeface="Spectral"/>
            </a:endParaRPr>
          </a:p>
          <a:p>
            <a:pPr marL="9144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Firmware ROM used to hold initial boot code</a:t>
            </a:r>
            <a:endParaRPr sz="1400">
              <a:latin typeface="Spectral"/>
              <a:ea typeface="Spectral"/>
              <a:cs typeface="Spectral"/>
              <a:sym typeface="Spectral"/>
            </a:endParaRPr>
          </a:p>
          <a:p>
            <a:pPr marL="0" lvl="0" indent="0" algn="l" rtl="0">
              <a:lnSpc>
                <a:spcPct val="115000"/>
              </a:lnSpc>
              <a:spcBef>
                <a:spcPts val="0"/>
              </a:spcBef>
              <a:spcAft>
                <a:spcPts val="0"/>
              </a:spcAft>
              <a:buSzPts val="1800"/>
              <a:buNone/>
            </a:pP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Operating system must be made available to hardware so hardware can start it.</a:t>
            </a:r>
            <a:endParaRPr sz="1400">
              <a:latin typeface="Spectral"/>
              <a:ea typeface="Spectral"/>
              <a:cs typeface="Spectral"/>
              <a:sym typeface="Spectral"/>
            </a:endParaRPr>
          </a:p>
          <a:p>
            <a:pPr marL="9144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Small piece of code – </a:t>
            </a:r>
            <a:r>
              <a:rPr lang="en" sz="1400">
                <a:solidFill>
                  <a:srgbClr val="FF0000"/>
                </a:solidFill>
                <a:latin typeface="Spectral"/>
                <a:ea typeface="Spectral"/>
                <a:cs typeface="Spectral"/>
                <a:sym typeface="Spectral"/>
              </a:rPr>
              <a:t>bootstrap loader</a:t>
            </a:r>
            <a:r>
              <a:rPr lang="en" sz="1400">
                <a:latin typeface="Spectral"/>
                <a:ea typeface="Spectral"/>
                <a:cs typeface="Spectral"/>
                <a:sym typeface="Spectral"/>
              </a:rPr>
              <a:t>, stored in ROM locates the kernel, loads it into memory, and starts it</a:t>
            </a:r>
            <a:endParaRPr sz="1400">
              <a:latin typeface="Spectral"/>
              <a:ea typeface="Spectral"/>
              <a:cs typeface="Spectral"/>
              <a:sym typeface="Spectral"/>
            </a:endParaRPr>
          </a:p>
          <a:p>
            <a:pPr marL="9144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Sometimes two-step process where </a:t>
            </a:r>
            <a:r>
              <a:rPr lang="en" sz="1400">
                <a:solidFill>
                  <a:srgbClr val="FF0000"/>
                </a:solidFill>
                <a:latin typeface="Spectral"/>
                <a:ea typeface="Spectral"/>
                <a:cs typeface="Spectral"/>
                <a:sym typeface="Spectral"/>
              </a:rPr>
              <a:t>boot block</a:t>
            </a:r>
            <a:r>
              <a:rPr lang="en" sz="1400">
                <a:latin typeface="Spectral"/>
                <a:ea typeface="Spectral"/>
                <a:cs typeface="Spectral"/>
                <a:sym typeface="Spectral"/>
              </a:rPr>
              <a:t> at fixed location loaded by ROM code, which loads bootstrap loader from disk</a:t>
            </a:r>
            <a:endParaRPr sz="1400">
              <a:latin typeface="Spectral"/>
              <a:ea typeface="Spectral"/>
              <a:cs typeface="Spectral"/>
              <a:sym typeface="Spectral"/>
            </a:endParaRPr>
          </a:p>
          <a:p>
            <a:pPr marL="0" lvl="0" indent="0" algn="l" rtl="0">
              <a:lnSpc>
                <a:spcPct val="115000"/>
              </a:lnSpc>
              <a:spcBef>
                <a:spcPts val="0"/>
              </a:spcBef>
              <a:spcAft>
                <a:spcPts val="0"/>
              </a:spcAft>
              <a:buSzPts val="1800"/>
              <a:buNone/>
            </a:pP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Common bootstrap loader, </a:t>
            </a:r>
            <a:r>
              <a:rPr lang="en" sz="1400">
                <a:solidFill>
                  <a:srgbClr val="FF0000"/>
                </a:solidFill>
                <a:latin typeface="Spectral"/>
                <a:ea typeface="Spectral"/>
                <a:cs typeface="Spectral"/>
                <a:sym typeface="Spectral"/>
              </a:rPr>
              <a:t>GRUB</a:t>
            </a:r>
            <a:r>
              <a:rPr lang="en" sz="1400">
                <a:latin typeface="Spectral"/>
                <a:ea typeface="Spectral"/>
                <a:cs typeface="Spectral"/>
                <a:sym typeface="Spectral"/>
              </a:rPr>
              <a:t>, allows selection of kernel from multiple disks, versions, kernel options</a:t>
            </a:r>
            <a:endParaRPr sz="1400">
              <a:latin typeface="Spectral"/>
              <a:ea typeface="Spectral"/>
              <a:cs typeface="Spectral"/>
              <a:sym typeface="Spectral"/>
            </a:endParaRPr>
          </a:p>
          <a:p>
            <a:pPr marL="0" lvl="0" indent="0" algn="l" rtl="0">
              <a:lnSpc>
                <a:spcPct val="115000"/>
              </a:lnSpc>
              <a:spcBef>
                <a:spcPts val="0"/>
              </a:spcBef>
              <a:spcAft>
                <a:spcPts val="0"/>
              </a:spcAft>
              <a:buSzPts val="1800"/>
              <a:buNone/>
            </a:pP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Kernel loads and system is then running.</a:t>
            </a:r>
            <a:endParaRPr sz="1400">
              <a:latin typeface="Spectral"/>
              <a:ea typeface="Spectral"/>
              <a:cs typeface="Spectral"/>
              <a:sym typeface="Spectral"/>
            </a:endParaRPr>
          </a:p>
          <a:p>
            <a:pPr marL="0" lvl="0" indent="0" algn="l" rtl="0">
              <a:lnSpc>
                <a:spcPct val="115000"/>
              </a:lnSpc>
              <a:spcBef>
                <a:spcPts val="0"/>
              </a:spcBef>
              <a:spcAft>
                <a:spcPts val="0"/>
              </a:spcAft>
              <a:buSzPts val="1800"/>
              <a:buNone/>
            </a:pPr>
            <a:endParaRPr sz="1400">
              <a:latin typeface="Spectral"/>
              <a:ea typeface="Spectral"/>
              <a:cs typeface="Spectral"/>
              <a:sym typeface="Spectr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1f87718430a_0_150"/>
          <p:cNvSpPr txBox="1">
            <a:spLocks noGrp="1"/>
          </p:cNvSpPr>
          <p:nvPr>
            <p:ph type="ctrTitle"/>
          </p:nvPr>
        </p:nvSpPr>
        <p:spPr>
          <a:xfrm>
            <a:off x="2218050" y="1931400"/>
            <a:ext cx="4707900" cy="12807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 sz="3000"/>
              <a:t>Operating Systems</a:t>
            </a:r>
            <a:endParaRPr sz="3000"/>
          </a:p>
          <a:p>
            <a:pPr marL="0" lvl="0" indent="0" algn="ctr" rtl="0">
              <a:lnSpc>
                <a:spcPct val="100000"/>
              </a:lnSpc>
              <a:spcBef>
                <a:spcPts val="0"/>
              </a:spcBef>
              <a:spcAft>
                <a:spcPts val="0"/>
              </a:spcAft>
              <a:buSzPts val="4200"/>
              <a:buNone/>
            </a:pPr>
            <a:r>
              <a:rPr lang="en" b="1">
                <a:solidFill>
                  <a:srgbClr val="38761D"/>
                </a:solidFill>
              </a:rPr>
              <a:t>OS Structures</a:t>
            </a:r>
            <a:endParaRPr b="1">
              <a:solidFill>
                <a:srgbClr val="38761D"/>
              </a:solidFill>
            </a:endParaRPr>
          </a:p>
        </p:txBody>
      </p:sp>
      <p:sp>
        <p:nvSpPr>
          <p:cNvPr id="325" name="Google Shape;325;g1f87718430a_0_150"/>
          <p:cNvSpPr txBox="1"/>
          <p:nvPr/>
        </p:nvSpPr>
        <p:spPr>
          <a:xfrm>
            <a:off x="8274000" y="4536650"/>
            <a:ext cx="6807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Spectral"/>
                <a:ea typeface="Spectral"/>
                <a:cs typeface="Spectral"/>
                <a:sym typeface="Spectral"/>
              </a:rPr>
              <a:t>FBA</a:t>
            </a:r>
            <a:endParaRPr sz="1200" b="0" i="0" u="none" strike="noStrike" cap="none">
              <a:solidFill>
                <a:srgbClr val="000000"/>
              </a:solidFill>
              <a:latin typeface="Spectral"/>
              <a:ea typeface="Spectral"/>
              <a:cs typeface="Spectral"/>
              <a:sym typeface="Spectr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1f87718430a_0_15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OS Structure</a:t>
            </a:r>
            <a:endParaRPr/>
          </a:p>
        </p:txBody>
      </p:sp>
      <p:sp>
        <p:nvSpPr>
          <p:cNvPr id="331" name="Google Shape;331;g1f87718430a_0_155"/>
          <p:cNvSpPr txBox="1">
            <a:spLocks noGrp="1"/>
          </p:cNvSpPr>
          <p:nvPr>
            <p:ph type="body" idx="1"/>
          </p:nvPr>
        </p:nvSpPr>
        <p:spPr>
          <a:xfrm>
            <a:off x="311700" y="1147225"/>
            <a:ext cx="8214000" cy="123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b="1">
                <a:latin typeface="Spectral"/>
                <a:ea typeface="Spectral"/>
                <a:cs typeface="Spectral"/>
                <a:sym typeface="Spectral"/>
              </a:rPr>
              <a:t>Simple/Monolithic structure: </a:t>
            </a:r>
            <a:endParaRPr sz="1400" b="1">
              <a:latin typeface="Spectral"/>
              <a:ea typeface="Spectral"/>
              <a:cs typeface="Spectral"/>
              <a:sym typeface="Spectral"/>
            </a:endParaRPr>
          </a:p>
          <a:p>
            <a:pPr marL="457200" lvl="0" indent="-317500" algn="l" rtl="0">
              <a:lnSpc>
                <a:spcPct val="115000"/>
              </a:lnSpc>
              <a:spcBef>
                <a:spcPts val="1200"/>
              </a:spcBef>
              <a:spcAft>
                <a:spcPts val="0"/>
              </a:spcAft>
              <a:buSzPts val="1400"/>
              <a:buFont typeface="Spectral"/>
              <a:buChar char="●"/>
            </a:pPr>
            <a:r>
              <a:rPr lang="en" sz="1400">
                <a:latin typeface="Spectral"/>
                <a:ea typeface="Spectral"/>
                <a:cs typeface="Spectral"/>
                <a:sym typeface="Spectral"/>
              </a:rPr>
              <a:t>Earliest and most common architecture</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Every component of OS is in the kernel and can communicate with each other directly</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Complex and Large ( millions line of code , ) hard to maintain</a:t>
            </a:r>
            <a:endParaRPr sz="1400">
              <a:latin typeface="Spectral"/>
              <a:ea typeface="Spectral"/>
              <a:cs typeface="Spectral"/>
              <a:sym typeface="Spectral"/>
            </a:endParaRPr>
          </a:p>
        </p:txBody>
      </p:sp>
      <p:pic>
        <p:nvPicPr>
          <p:cNvPr id="332" name="Google Shape;332;g1f87718430a_0_155"/>
          <p:cNvPicPr preferRelativeResize="0"/>
          <p:nvPr/>
        </p:nvPicPr>
        <p:blipFill rotWithShape="1">
          <a:blip r:embed="rId3">
            <a:alphaModFix/>
          </a:blip>
          <a:srcRect/>
          <a:stretch/>
        </p:blipFill>
        <p:spPr>
          <a:xfrm>
            <a:off x="2813688" y="2664950"/>
            <a:ext cx="4010714" cy="22669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1f87718430a_0_16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OS Structure</a:t>
            </a:r>
            <a:endParaRPr/>
          </a:p>
        </p:txBody>
      </p:sp>
      <p:sp>
        <p:nvSpPr>
          <p:cNvPr id="338" name="Google Shape;338;g1f87718430a_0_161"/>
          <p:cNvSpPr txBox="1">
            <a:spLocks noGrp="1"/>
          </p:cNvSpPr>
          <p:nvPr>
            <p:ph type="body" idx="1"/>
          </p:nvPr>
        </p:nvSpPr>
        <p:spPr>
          <a:xfrm>
            <a:off x="311700" y="1147225"/>
            <a:ext cx="7030500" cy="148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b="1">
                <a:latin typeface="Spectral"/>
                <a:ea typeface="Spectral"/>
                <a:cs typeface="Spectral"/>
                <a:sym typeface="Spectral"/>
              </a:rPr>
              <a:t>Layered structure: </a:t>
            </a:r>
            <a:endParaRPr sz="1400" b="1">
              <a:latin typeface="Spectral"/>
              <a:ea typeface="Spectral"/>
              <a:cs typeface="Spectral"/>
              <a:sym typeface="Spectral"/>
            </a:endParaRPr>
          </a:p>
          <a:p>
            <a:pPr marL="457200" lvl="0" indent="-317500" algn="l" rtl="0">
              <a:lnSpc>
                <a:spcPct val="115000"/>
              </a:lnSpc>
              <a:spcBef>
                <a:spcPts val="1200"/>
              </a:spcBef>
              <a:spcAft>
                <a:spcPts val="0"/>
              </a:spcAft>
              <a:buSzPts val="1400"/>
              <a:buFont typeface="Spectral"/>
              <a:buChar char="●"/>
            </a:pPr>
            <a:r>
              <a:rPr lang="en" sz="1400">
                <a:latin typeface="Spectral"/>
                <a:ea typeface="Spectral"/>
                <a:cs typeface="Spectral"/>
                <a:sym typeface="Spectral"/>
              </a:rPr>
              <a:t>OS is divided into layers. </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Each layer can use services of its lower layers. </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Easy to debug and develop. </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Less efficient as each layer adds some overhead</a:t>
            </a:r>
            <a:endParaRPr sz="1400">
              <a:latin typeface="Spectral"/>
              <a:ea typeface="Spectral"/>
              <a:cs typeface="Spectral"/>
              <a:sym typeface="Spectral"/>
            </a:endParaRPr>
          </a:p>
          <a:p>
            <a:pPr marL="0" lvl="0" indent="0" algn="l" rtl="0">
              <a:lnSpc>
                <a:spcPct val="115000"/>
              </a:lnSpc>
              <a:spcBef>
                <a:spcPts val="1200"/>
              </a:spcBef>
              <a:spcAft>
                <a:spcPts val="1200"/>
              </a:spcAft>
              <a:buSzPts val="1800"/>
              <a:buNone/>
            </a:pPr>
            <a:endParaRPr sz="1400">
              <a:latin typeface="Spectral"/>
              <a:ea typeface="Spectral"/>
              <a:cs typeface="Spectral"/>
              <a:sym typeface="Spectral"/>
            </a:endParaRPr>
          </a:p>
        </p:txBody>
      </p:sp>
      <p:pic>
        <p:nvPicPr>
          <p:cNvPr id="339" name="Google Shape;339;g1f87718430a_0_161"/>
          <p:cNvPicPr preferRelativeResize="0"/>
          <p:nvPr/>
        </p:nvPicPr>
        <p:blipFill rotWithShape="1">
          <a:blip r:embed="rId3">
            <a:alphaModFix/>
          </a:blip>
          <a:srcRect/>
          <a:stretch/>
        </p:blipFill>
        <p:spPr>
          <a:xfrm>
            <a:off x="3593688" y="2653200"/>
            <a:ext cx="2450730" cy="2266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1f87718430a_0_16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OS Structure</a:t>
            </a:r>
            <a:endParaRPr/>
          </a:p>
        </p:txBody>
      </p:sp>
      <p:sp>
        <p:nvSpPr>
          <p:cNvPr id="345" name="Google Shape;345;g1f87718430a_0_167"/>
          <p:cNvSpPr txBox="1">
            <a:spLocks noGrp="1"/>
          </p:cNvSpPr>
          <p:nvPr>
            <p:ph type="body" idx="1"/>
          </p:nvPr>
        </p:nvSpPr>
        <p:spPr>
          <a:xfrm>
            <a:off x="311700" y="1147225"/>
            <a:ext cx="8520600" cy="148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b="1">
                <a:latin typeface="Spectral"/>
                <a:ea typeface="Spectral"/>
                <a:cs typeface="Spectral"/>
                <a:sym typeface="Spectral"/>
              </a:rPr>
              <a:t>Microkernel structure: </a:t>
            </a:r>
            <a:endParaRPr sz="1400" b="1">
              <a:latin typeface="Spectral"/>
              <a:ea typeface="Spectral"/>
              <a:cs typeface="Spectral"/>
              <a:sym typeface="Spectral"/>
            </a:endParaRPr>
          </a:p>
          <a:p>
            <a:pPr marL="457200" lvl="0" indent="-317500" algn="l" rtl="0">
              <a:lnSpc>
                <a:spcPct val="115000"/>
              </a:lnSpc>
              <a:spcBef>
                <a:spcPts val="1200"/>
              </a:spcBef>
              <a:spcAft>
                <a:spcPts val="0"/>
              </a:spcAft>
              <a:buSzPts val="1400"/>
              <a:buFont typeface="Spectral"/>
              <a:buChar char="●"/>
            </a:pPr>
            <a:r>
              <a:rPr lang="en" sz="1400">
                <a:latin typeface="Spectral"/>
                <a:ea typeface="Spectral"/>
                <a:cs typeface="Spectral"/>
                <a:sym typeface="Spectral"/>
              </a:rPr>
              <a:t>Moves as much from kernel into user space </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Communication takes place between user modules using message passing</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Easier to extend a microkernel</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More reliable( less code running in kernel mode ) and secure</a:t>
            </a:r>
            <a:endParaRPr sz="1400">
              <a:latin typeface="Spectral"/>
              <a:ea typeface="Spectral"/>
              <a:cs typeface="Spectral"/>
              <a:sym typeface="Spectral"/>
            </a:endParaRPr>
          </a:p>
          <a:p>
            <a:pPr marL="457200" lvl="0" indent="-317500" algn="l" rtl="0">
              <a:lnSpc>
                <a:spcPct val="115000"/>
              </a:lnSpc>
              <a:spcBef>
                <a:spcPts val="0"/>
              </a:spcBef>
              <a:spcAft>
                <a:spcPts val="0"/>
              </a:spcAft>
              <a:buSzPts val="1400"/>
              <a:buFont typeface="Spectral"/>
              <a:buChar char="●"/>
            </a:pPr>
            <a:r>
              <a:rPr lang="en" sz="1400">
                <a:latin typeface="Spectral"/>
                <a:ea typeface="Spectral"/>
                <a:cs typeface="Spectral"/>
                <a:sym typeface="Spectral"/>
              </a:rPr>
              <a:t>Performance overhead</a:t>
            </a:r>
            <a:endParaRPr sz="1400">
              <a:latin typeface="Spectral"/>
              <a:ea typeface="Spectral"/>
              <a:cs typeface="Spectral"/>
              <a:sym typeface="Spectral"/>
            </a:endParaRPr>
          </a:p>
        </p:txBody>
      </p:sp>
      <p:pic>
        <p:nvPicPr>
          <p:cNvPr id="346" name="Google Shape;346;g1f87718430a_0_167"/>
          <p:cNvPicPr preferRelativeResize="0"/>
          <p:nvPr/>
        </p:nvPicPr>
        <p:blipFill rotWithShape="1">
          <a:blip r:embed="rId3">
            <a:alphaModFix/>
          </a:blip>
          <a:srcRect/>
          <a:stretch/>
        </p:blipFill>
        <p:spPr>
          <a:xfrm>
            <a:off x="3186263" y="2750100"/>
            <a:ext cx="4473621" cy="21670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1"/>
          <p:cNvPicPr preferRelativeResize="0"/>
          <p:nvPr/>
        </p:nvPicPr>
        <p:blipFill rotWithShape="1">
          <a:blip r:embed="rId3">
            <a:alphaModFix/>
          </a:blip>
          <a:srcRect/>
          <a:stretch/>
        </p:blipFill>
        <p:spPr>
          <a:xfrm>
            <a:off x="1816894" y="0"/>
            <a:ext cx="5510212" cy="504182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Upcoming Episodes</a:t>
            </a:r>
            <a:endParaRPr/>
          </a:p>
        </p:txBody>
      </p:sp>
      <p:sp>
        <p:nvSpPr>
          <p:cNvPr id="357" name="Google Shape;357;p42"/>
          <p:cNvSpPr txBox="1">
            <a:spLocks noGrp="1"/>
          </p:cNvSpPr>
          <p:nvPr>
            <p:ph type="body" idx="1"/>
          </p:nvPr>
        </p:nvSpPr>
        <p:spPr>
          <a:xfrm>
            <a:off x="311699" y="1147225"/>
            <a:ext cx="7253531" cy="26532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800" b="1">
                <a:latin typeface="Arial"/>
                <a:ea typeface="Arial"/>
                <a:cs typeface="Arial"/>
                <a:sym typeface="Arial"/>
              </a:rPr>
              <a:t>Process: </a:t>
            </a:r>
            <a:endParaRPr/>
          </a:p>
          <a:p>
            <a:pPr marL="0" lvl="0" indent="0" algn="l" rtl="0">
              <a:lnSpc>
                <a:spcPct val="115000"/>
              </a:lnSpc>
              <a:spcBef>
                <a:spcPts val="0"/>
              </a:spcBef>
              <a:spcAft>
                <a:spcPts val="0"/>
              </a:spcAft>
              <a:buSzPts val="1800"/>
              <a:buNone/>
            </a:pPr>
            <a:endParaRPr sz="900" b="1">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Process States:  </a:t>
            </a:r>
            <a:r>
              <a:rPr lang="en" sz="1400">
                <a:latin typeface="Arial"/>
                <a:ea typeface="Arial"/>
                <a:cs typeface="Arial"/>
                <a:sym typeface="Arial"/>
              </a:rPr>
              <a:t>A condition of the process at a specific instant of time.</a:t>
            </a:r>
            <a:endParaRPr/>
          </a:p>
          <a:p>
            <a:pPr marL="171450" lvl="0" indent="-57150" algn="l" rtl="0">
              <a:lnSpc>
                <a:spcPct val="115000"/>
              </a:lnSpc>
              <a:spcBef>
                <a:spcPts val="0"/>
              </a:spcBef>
              <a:spcAft>
                <a:spcPts val="0"/>
              </a:spcAft>
              <a:buSzPts val="1800"/>
              <a:buNone/>
            </a:pPr>
            <a:endParaRPr sz="600">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Process Architecture: </a:t>
            </a:r>
            <a:r>
              <a:rPr lang="en" sz="1400">
                <a:solidFill>
                  <a:srgbClr val="202122"/>
                </a:solidFill>
                <a:latin typeface="Arial"/>
                <a:ea typeface="Arial"/>
                <a:cs typeface="Arial"/>
                <a:sym typeface="Arial"/>
              </a:rPr>
              <a:t>T</a:t>
            </a:r>
            <a:r>
              <a:rPr lang="en" sz="1400" b="0" i="0">
                <a:solidFill>
                  <a:srgbClr val="202122"/>
                </a:solidFill>
                <a:latin typeface="Arial"/>
                <a:ea typeface="Arial"/>
                <a:cs typeface="Arial"/>
                <a:sym typeface="Arial"/>
              </a:rPr>
              <a:t>he structural design of general process systems.</a:t>
            </a:r>
            <a:endParaRPr/>
          </a:p>
          <a:p>
            <a:pPr marL="171450" lvl="0" indent="-57150" algn="l" rtl="0">
              <a:lnSpc>
                <a:spcPct val="115000"/>
              </a:lnSpc>
              <a:spcBef>
                <a:spcPts val="0"/>
              </a:spcBef>
              <a:spcAft>
                <a:spcPts val="0"/>
              </a:spcAft>
              <a:buSzPts val="1800"/>
              <a:buNone/>
            </a:pPr>
            <a:endParaRPr sz="600" b="1">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Operations on Process: </a:t>
            </a:r>
            <a:r>
              <a:rPr lang="en" sz="1400" b="0" i="0">
                <a:solidFill>
                  <a:srgbClr val="000000"/>
                </a:solidFill>
                <a:latin typeface="Nunito"/>
                <a:ea typeface="Nunito"/>
                <a:cs typeface="Nunito"/>
                <a:sym typeface="Nunito"/>
              </a:rPr>
              <a:t>process creation, preemption, blocking, and termination etc</a:t>
            </a:r>
            <a:endParaRPr sz="1400" b="0" i="0">
              <a:solidFill>
                <a:srgbClr val="000000"/>
              </a:solidFill>
              <a:latin typeface="Nunito"/>
              <a:ea typeface="Nunito"/>
              <a:cs typeface="Nunito"/>
              <a:sym typeface="Nunito"/>
            </a:endParaRPr>
          </a:p>
          <a:p>
            <a:pPr marL="171450" lvl="0" indent="-57150" algn="l" rtl="0">
              <a:lnSpc>
                <a:spcPct val="115000"/>
              </a:lnSpc>
              <a:spcBef>
                <a:spcPts val="0"/>
              </a:spcBef>
              <a:spcAft>
                <a:spcPts val="0"/>
              </a:spcAft>
              <a:buSzPts val="1800"/>
              <a:buNone/>
            </a:pPr>
            <a:endParaRPr sz="600" b="1">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Process Scheduling: </a:t>
            </a:r>
            <a:r>
              <a:rPr lang="en" sz="1400">
                <a:latin typeface="Arial"/>
                <a:ea typeface="Arial"/>
                <a:cs typeface="Arial"/>
                <a:sym typeface="Arial"/>
              </a:rPr>
              <a:t>A task that schedules processes of different states like ready, waiting, and running</a:t>
            </a:r>
            <a:endParaRPr/>
          </a:p>
          <a:p>
            <a:pPr marL="171450" lvl="0" indent="-57150" algn="l" rtl="0">
              <a:lnSpc>
                <a:spcPct val="115000"/>
              </a:lnSpc>
              <a:spcBef>
                <a:spcPts val="0"/>
              </a:spcBef>
              <a:spcAft>
                <a:spcPts val="0"/>
              </a:spcAft>
              <a:buSzPts val="1800"/>
              <a:buNone/>
            </a:pPr>
            <a:endParaRPr sz="600" b="1">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Process Synchronization: </a:t>
            </a:r>
            <a:r>
              <a:rPr lang="en" sz="1400">
                <a:latin typeface="Arial"/>
                <a:ea typeface="Arial"/>
                <a:cs typeface="Arial"/>
                <a:sym typeface="Arial"/>
              </a:rPr>
              <a:t>The</a:t>
            </a:r>
            <a:r>
              <a:rPr lang="en" sz="1400" b="1">
                <a:latin typeface="Arial"/>
                <a:ea typeface="Arial"/>
                <a:cs typeface="Arial"/>
                <a:sym typeface="Arial"/>
              </a:rPr>
              <a:t> </a:t>
            </a:r>
            <a:r>
              <a:rPr lang="en" sz="1400">
                <a:latin typeface="Arial"/>
                <a:ea typeface="Arial"/>
                <a:cs typeface="Arial"/>
                <a:sym typeface="Arial"/>
              </a:rPr>
              <a:t>task of coordinating the execution of processes</a:t>
            </a:r>
            <a:endParaRPr/>
          </a:p>
          <a:p>
            <a:pPr marL="0" lvl="0" indent="0" algn="l" rtl="0">
              <a:lnSpc>
                <a:spcPct val="115000"/>
              </a:lnSpc>
              <a:spcBef>
                <a:spcPts val="0"/>
              </a:spcBef>
              <a:spcAft>
                <a:spcPts val="0"/>
              </a:spcAft>
              <a:buSzPts val="1800"/>
              <a:buNone/>
            </a:pPr>
            <a:endParaRPr sz="1400" b="1">
              <a:latin typeface="Arial"/>
              <a:ea typeface="Arial"/>
              <a:cs typeface="Arial"/>
              <a:sym typeface="Arial"/>
            </a:endParaRPr>
          </a:p>
          <a:p>
            <a:pPr marL="0" lvl="0" indent="0" algn="l" rtl="0">
              <a:lnSpc>
                <a:spcPct val="115000"/>
              </a:lnSpc>
              <a:spcBef>
                <a:spcPts val="0"/>
              </a:spcBef>
              <a:spcAft>
                <a:spcPts val="0"/>
              </a:spcAft>
              <a:buSzPts val="1800"/>
              <a:buNone/>
            </a:pPr>
            <a:endParaRPr sz="1400" b="1">
              <a:latin typeface="Arial"/>
              <a:ea typeface="Arial"/>
              <a:cs typeface="Arial"/>
              <a:sym typeface="Arial"/>
            </a:endParaRPr>
          </a:p>
          <a:p>
            <a:pPr marL="0" lvl="0" indent="0" algn="l" rtl="0">
              <a:lnSpc>
                <a:spcPct val="115000"/>
              </a:lnSpc>
              <a:spcBef>
                <a:spcPts val="0"/>
              </a:spcBef>
              <a:spcAft>
                <a:spcPts val="0"/>
              </a:spcAft>
              <a:buSzPts val="1800"/>
              <a:buNone/>
            </a:pPr>
            <a:endParaRPr sz="1400" b="1">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Upcoming Episodes</a:t>
            </a:r>
            <a:endParaRPr/>
          </a:p>
        </p:txBody>
      </p:sp>
      <p:sp>
        <p:nvSpPr>
          <p:cNvPr id="363" name="Google Shape;363;p43"/>
          <p:cNvSpPr txBox="1">
            <a:spLocks noGrp="1"/>
          </p:cNvSpPr>
          <p:nvPr>
            <p:ph type="body" idx="1"/>
          </p:nvPr>
        </p:nvSpPr>
        <p:spPr>
          <a:xfrm>
            <a:off x="311700" y="1147225"/>
            <a:ext cx="7053506" cy="26532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800" b="1">
                <a:latin typeface="Arial"/>
                <a:ea typeface="Arial"/>
                <a:cs typeface="Arial"/>
                <a:sym typeface="Arial"/>
              </a:rPr>
              <a:t>Thread: </a:t>
            </a:r>
            <a:endParaRPr/>
          </a:p>
          <a:p>
            <a:pPr marL="0" lvl="0" indent="0" algn="l" rtl="0">
              <a:lnSpc>
                <a:spcPct val="115000"/>
              </a:lnSpc>
              <a:spcBef>
                <a:spcPts val="0"/>
              </a:spcBef>
              <a:spcAft>
                <a:spcPts val="0"/>
              </a:spcAft>
              <a:buSzPts val="1800"/>
              <a:buNone/>
            </a:pPr>
            <a:endParaRPr sz="900" b="1">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Definition &amp; Purpose:  </a:t>
            </a:r>
            <a:r>
              <a:rPr lang="en" sz="1400">
                <a:latin typeface="Arial"/>
                <a:ea typeface="Arial"/>
                <a:cs typeface="Arial"/>
                <a:sym typeface="Arial"/>
              </a:rPr>
              <a:t>a sequential flow of tasks within a process.</a:t>
            </a:r>
            <a:endParaRPr/>
          </a:p>
          <a:p>
            <a:pPr marL="171450" lvl="0" indent="-57150" algn="l" rtl="0">
              <a:lnSpc>
                <a:spcPct val="115000"/>
              </a:lnSpc>
              <a:spcBef>
                <a:spcPts val="0"/>
              </a:spcBef>
              <a:spcAft>
                <a:spcPts val="0"/>
              </a:spcAft>
              <a:buSzPts val="1800"/>
              <a:buNone/>
            </a:pPr>
            <a:endParaRPr sz="600">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Multithreading Models: </a:t>
            </a:r>
            <a:r>
              <a:rPr lang="en" sz="1400">
                <a:latin typeface="Arial"/>
                <a:ea typeface="Arial"/>
                <a:cs typeface="Arial"/>
                <a:sym typeface="Arial"/>
              </a:rPr>
              <a:t>Ways of achieving multithreading</a:t>
            </a:r>
            <a:endParaRPr sz="1400">
              <a:latin typeface="Arial"/>
              <a:ea typeface="Arial"/>
              <a:cs typeface="Arial"/>
              <a:sym typeface="Arial"/>
            </a:endParaRPr>
          </a:p>
          <a:p>
            <a:pPr marL="171450" lvl="0" indent="-57150" algn="l" rtl="0">
              <a:lnSpc>
                <a:spcPct val="115000"/>
              </a:lnSpc>
              <a:spcBef>
                <a:spcPts val="0"/>
              </a:spcBef>
              <a:spcAft>
                <a:spcPts val="0"/>
              </a:spcAft>
              <a:buSzPts val="1800"/>
              <a:buNone/>
            </a:pPr>
            <a:endParaRPr sz="600" b="1">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Thread Library: </a:t>
            </a:r>
            <a:r>
              <a:rPr lang="en" sz="1400" b="0" i="0">
                <a:solidFill>
                  <a:srgbClr val="000000"/>
                </a:solidFill>
                <a:latin typeface="Nunito"/>
                <a:ea typeface="Nunito"/>
                <a:cs typeface="Nunito"/>
                <a:sym typeface="Nunito"/>
              </a:rPr>
              <a:t>provides the programmer with an Application program interface for creating and managing thread</a:t>
            </a:r>
            <a:endParaRPr/>
          </a:p>
          <a:p>
            <a:pPr marL="171450" lvl="0" indent="-57150" algn="l" rtl="0">
              <a:lnSpc>
                <a:spcPct val="115000"/>
              </a:lnSpc>
              <a:spcBef>
                <a:spcPts val="0"/>
              </a:spcBef>
              <a:spcAft>
                <a:spcPts val="0"/>
              </a:spcAft>
              <a:buSzPts val="1800"/>
              <a:buNone/>
            </a:pPr>
            <a:endParaRPr sz="600" b="1">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Threading Issues: </a:t>
            </a:r>
            <a:r>
              <a:rPr lang="en" sz="1400">
                <a:latin typeface="Arial"/>
                <a:ea typeface="Arial"/>
                <a:cs typeface="Arial"/>
                <a:sym typeface="Arial"/>
              </a:rPr>
              <a:t>Common problems and pitfalls with multi-thread programming</a:t>
            </a:r>
            <a:endParaRPr/>
          </a:p>
          <a:p>
            <a:pPr marL="0" lvl="0" indent="0" algn="l" rtl="0">
              <a:lnSpc>
                <a:spcPct val="115000"/>
              </a:lnSpc>
              <a:spcBef>
                <a:spcPts val="0"/>
              </a:spcBef>
              <a:spcAft>
                <a:spcPts val="0"/>
              </a:spcAft>
              <a:buSzPts val="1800"/>
              <a:buNone/>
            </a:pPr>
            <a:endParaRPr sz="1400" b="1">
              <a:latin typeface="Arial"/>
              <a:ea typeface="Arial"/>
              <a:cs typeface="Arial"/>
              <a:sym typeface="Arial"/>
            </a:endParaRPr>
          </a:p>
          <a:p>
            <a:pPr marL="0" lvl="0" indent="0" algn="l" rtl="0">
              <a:lnSpc>
                <a:spcPct val="115000"/>
              </a:lnSpc>
              <a:spcBef>
                <a:spcPts val="0"/>
              </a:spcBef>
              <a:spcAft>
                <a:spcPts val="0"/>
              </a:spcAft>
              <a:buSzPts val="1800"/>
              <a:buNone/>
            </a:pPr>
            <a:endParaRPr sz="1400" b="1">
              <a:latin typeface="Arial"/>
              <a:ea typeface="Arial"/>
              <a:cs typeface="Arial"/>
              <a:sym typeface="Arial"/>
            </a:endParaRPr>
          </a:p>
          <a:p>
            <a:pPr marL="0" lvl="0" indent="0" algn="l" rtl="0">
              <a:lnSpc>
                <a:spcPct val="115000"/>
              </a:lnSpc>
              <a:spcBef>
                <a:spcPts val="0"/>
              </a:spcBef>
              <a:spcAft>
                <a:spcPts val="0"/>
              </a:spcAft>
              <a:buSzPts val="1800"/>
              <a:buNone/>
            </a:pPr>
            <a:endParaRPr sz="1400" b="1">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Upcoming Episodes</a:t>
            </a:r>
            <a:endParaRPr/>
          </a:p>
        </p:txBody>
      </p:sp>
      <p:sp>
        <p:nvSpPr>
          <p:cNvPr id="369" name="Google Shape;369;p44"/>
          <p:cNvSpPr txBox="1">
            <a:spLocks noGrp="1"/>
          </p:cNvSpPr>
          <p:nvPr>
            <p:ph type="body" idx="1"/>
          </p:nvPr>
        </p:nvSpPr>
        <p:spPr>
          <a:xfrm>
            <a:off x="311700" y="1147225"/>
            <a:ext cx="7053506" cy="26532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800" b="1">
                <a:latin typeface="Arial"/>
                <a:ea typeface="Arial"/>
                <a:cs typeface="Arial"/>
                <a:sym typeface="Arial"/>
              </a:rPr>
              <a:t>Deadlock: </a:t>
            </a:r>
            <a:endParaRPr/>
          </a:p>
          <a:p>
            <a:pPr marL="0" lvl="0" indent="0" algn="l" rtl="0">
              <a:lnSpc>
                <a:spcPct val="115000"/>
              </a:lnSpc>
              <a:spcBef>
                <a:spcPts val="0"/>
              </a:spcBef>
              <a:spcAft>
                <a:spcPts val="0"/>
              </a:spcAft>
              <a:buSzPts val="1800"/>
              <a:buNone/>
            </a:pPr>
            <a:endParaRPr sz="900" b="1">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Reason</a:t>
            </a:r>
            <a:endParaRPr/>
          </a:p>
          <a:p>
            <a:pPr marL="171450" lvl="0" indent="-57150" algn="l" rtl="0">
              <a:lnSpc>
                <a:spcPct val="115000"/>
              </a:lnSpc>
              <a:spcBef>
                <a:spcPts val="0"/>
              </a:spcBef>
              <a:spcAft>
                <a:spcPts val="0"/>
              </a:spcAft>
              <a:buSzPts val="1800"/>
              <a:buNone/>
            </a:pPr>
            <a:endParaRPr sz="600">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Necessary Conditions for Deadlock</a:t>
            </a:r>
            <a:endParaRPr sz="1400">
              <a:latin typeface="Arial"/>
              <a:ea typeface="Arial"/>
              <a:cs typeface="Arial"/>
              <a:sym typeface="Arial"/>
            </a:endParaRPr>
          </a:p>
          <a:p>
            <a:pPr marL="171450" lvl="0" indent="-57150" algn="l" rtl="0">
              <a:lnSpc>
                <a:spcPct val="115000"/>
              </a:lnSpc>
              <a:spcBef>
                <a:spcPts val="0"/>
              </a:spcBef>
              <a:spcAft>
                <a:spcPts val="0"/>
              </a:spcAft>
              <a:buSzPts val="1800"/>
              <a:buNone/>
            </a:pPr>
            <a:endParaRPr sz="600" b="1">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Methods of Handling Deadlocks</a:t>
            </a:r>
            <a:endParaRPr sz="1400" b="0" i="0">
              <a:solidFill>
                <a:srgbClr val="000000"/>
              </a:solidFill>
              <a:latin typeface="Nunito"/>
              <a:ea typeface="Nunito"/>
              <a:cs typeface="Nunito"/>
              <a:sym typeface="Nunito"/>
            </a:endParaRPr>
          </a:p>
          <a:p>
            <a:pPr marL="0" lvl="0" indent="0" algn="l" rtl="0">
              <a:lnSpc>
                <a:spcPct val="115000"/>
              </a:lnSpc>
              <a:spcBef>
                <a:spcPts val="0"/>
              </a:spcBef>
              <a:spcAft>
                <a:spcPts val="0"/>
              </a:spcAft>
              <a:buSzPts val="1800"/>
              <a:buNone/>
            </a:pPr>
            <a:endParaRPr sz="1400" b="1">
              <a:latin typeface="Arial"/>
              <a:ea typeface="Arial"/>
              <a:cs typeface="Arial"/>
              <a:sym typeface="Arial"/>
            </a:endParaRPr>
          </a:p>
          <a:p>
            <a:pPr marL="0" lvl="0" indent="0" algn="l" rtl="0">
              <a:lnSpc>
                <a:spcPct val="115000"/>
              </a:lnSpc>
              <a:spcBef>
                <a:spcPts val="0"/>
              </a:spcBef>
              <a:spcAft>
                <a:spcPts val="0"/>
              </a:spcAft>
              <a:buSzPts val="1800"/>
              <a:buNone/>
            </a:pPr>
            <a:endParaRPr sz="1400" b="1">
              <a:latin typeface="Arial"/>
              <a:ea typeface="Arial"/>
              <a:cs typeface="Arial"/>
              <a:sym typeface="Arial"/>
            </a:endParaRPr>
          </a:p>
          <a:p>
            <a:pPr marL="0" lvl="0" indent="0" algn="l" rtl="0">
              <a:lnSpc>
                <a:spcPct val="115000"/>
              </a:lnSpc>
              <a:spcBef>
                <a:spcPts val="0"/>
              </a:spcBef>
              <a:spcAft>
                <a:spcPts val="0"/>
              </a:spcAft>
              <a:buSzPts val="1800"/>
              <a:buNone/>
            </a:pPr>
            <a:endParaRPr sz="1400" b="1">
              <a:latin typeface="Arial"/>
              <a:ea typeface="Arial"/>
              <a:cs typeface="Arial"/>
              <a:sym typeface="Arial"/>
            </a:endParaRPr>
          </a:p>
        </p:txBody>
      </p:sp>
      <p:pic>
        <p:nvPicPr>
          <p:cNvPr id="370" name="Google Shape;370;p44" descr="And YOU Get a Deadlock and YOU Get a Deadlock and EVERYBODY GETS A DEADLOCK!  – SQLServerCentral"/>
          <p:cNvPicPr preferRelativeResize="0"/>
          <p:nvPr/>
        </p:nvPicPr>
        <p:blipFill rotWithShape="1">
          <a:blip r:embed="rId3">
            <a:alphaModFix/>
          </a:blip>
          <a:srcRect/>
          <a:stretch/>
        </p:blipFill>
        <p:spPr>
          <a:xfrm>
            <a:off x="5965030" y="2977390"/>
            <a:ext cx="3178969" cy="207324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Upcoming Episodes</a:t>
            </a:r>
            <a:endParaRPr/>
          </a:p>
        </p:txBody>
      </p:sp>
      <p:sp>
        <p:nvSpPr>
          <p:cNvPr id="376" name="Google Shape;376;p45"/>
          <p:cNvSpPr txBox="1">
            <a:spLocks noGrp="1"/>
          </p:cNvSpPr>
          <p:nvPr>
            <p:ph type="body" idx="1"/>
          </p:nvPr>
        </p:nvSpPr>
        <p:spPr>
          <a:xfrm>
            <a:off x="311700" y="1147225"/>
            <a:ext cx="7053506" cy="26532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800" b="1">
                <a:latin typeface="Arial"/>
                <a:ea typeface="Arial"/>
                <a:cs typeface="Arial"/>
                <a:sym typeface="Arial"/>
              </a:rPr>
              <a:t>Memory Management: </a:t>
            </a:r>
            <a:endParaRPr/>
          </a:p>
          <a:p>
            <a:pPr marL="0" lvl="0" indent="0" algn="l" rtl="0">
              <a:lnSpc>
                <a:spcPct val="115000"/>
              </a:lnSpc>
              <a:spcBef>
                <a:spcPts val="0"/>
              </a:spcBef>
              <a:spcAft>
                <a:spcPts val="0"/>
              </a:spcAft>
              <a:buSzPts val="1800"/>
              <a:buNone/>
            </a:pPr>
            <a:endParaRPr sz="900" b="1">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Background and importance of memory management</a:t>
            </a:r>
            <a:endParaRPr/>
          </a:p>
          <a:p>
            <a:pPr marL="285750" lvl="0" indent="-171450" algn="l" rtl="0">
              <a:lnSpc>
                <a:spcPct val="115000"/>
              </a:lnSpc>
              <a:spcBef>
                <a:spcPts val="0"/>
              </a:spcBef>
              <a:spcAft>
                <a:spcPts val="0"/>
              </a:spcAft>
              <a:buSzPts val="1800"/>
              <a:buNone/>
            </a:pPr>
            <a:endParaRPr sz="600">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Memory Management Techniques</a:t>
            </a:r>
            <a:endParaRPr/>
          </a:p>
          <a:p>
            <a:pPr marL="285750" lvl="0" indent="-171450" algn="l" rtl="0">
              <a:lnSpc>
                <a:spcPct val="115000"/>
              </a:lnSpc>
              <a:spcBef>
                <a:spcPts val="0"/>
              </a:spcBef>
              <a:spcAft>
                <a:spcPts val="0"/>
              </a:spcAft>
              <a:buSzPts val="1800"/>
              <a:buNone/>
            </a:pPr>
            <a:endParaRPr sz="600" b="1">
              <a:latin typeface="Arial"/>
              <a:ea typeface="Arial"/>
              <a:cs typeface="Arial"/>
              <a:sym typeface="Arial"/>
            </a:endParaRPr>
          </a:p>
          <a:p>
            <a:pPr marL="285750" lvl="0" indent="-285750" algn="l" rtl="0">
              <a:lnSpc>
                <a:spcPct val="115000"/>
              </a:lnSpc>
              <a:spcBef>
                <a:spcPts val="0"/>
              </a:spcBef>
              <a:spcAft>
                <a:spcPts val="0"/>
              </a:spcAft>
              <a:buSzPts val="1800"/>
              <a:buChar char="●"/>
            </a:pPr>
            <a:r>
              <a:rPr lang="en" sz="1400" b="1">
                <a:latin typeface="Arial"/>
                <a:ea typeface="Arial"/>
                <a:cs typeface="Arial"/>
                <a:sym typeface="Arial"/>
              </a:rPr>
              <a:t>Virtual Memory</a:t>
            </a:r>
            <a:endParaRPr sz="1400" b="0" i="0">
              <a:solidFill>
                <a:srgbClr val="000000"/>
              </a:solidFill>
              <a:latin typeface="Nunito"/>
              <a:ea typeface="Nunito"/>
              <a:cs typeface="Nunito"/>
              <a:sym typeface="Nunito"/>
            </a:endParaRPr>
          </a:p>
          <a:p>
            <a:pPr marL="0" lvl="0" indent="0" algn="l" rtl="0">
              <a:lnSpc>
                <a:spcPct val="115000"/>
              </a:lnSpc>
              <a:spcBef>
                <a:spcPts val="0"/>
              </a:spcBef>
              <a:spcAft>
                <a:spcPts val="0"/>
              </a:spcAft>
              <a:buSzPts val="1800"/>
              <a:buNone/>
            </a:pPr>
            <a:endParaRPr sz="1400" b="1">
              <a:latin typeface="Arial"/>
              <a:ea typeface="Arial"/>
              <a:cs typeface="Arial"/>
              <a:sym typeface="Arial"/>
            </a:endParaRPr>
          </a:p>
          <a:p>
            <a:pPr marL="0" lvl="0" indent="0" algn="l" rtl="0">
              <a:lnSpc>
                <a:spcPct val="115000"/>
              </a:lnSpc>
              <a:spcBef>
                <a:spcPts val="0"/>
              </a:spcBef>
              <a:spcAft>
                <a:spcPts val="0"/>
              </a:spcAft>
              <a:buSzPts val="1800"/>
              <a:buNone/>
            </a:pPr>
            <a:endParaRPr sz="1400" b="1">
              <a:latin typeface="Arial"/>
              <a:ea typeface="Arial"/>
              <a:cs typeface="Arial"/>
              <a:sym typeface="Arial"/>
            </a:endParaRPr>
          </a:p>
          <a:p>
            <a:pPr marL="0" lvl="0" indent="0" algn="l" rtl="0">
              <a:lnSpc>
                <a:spcPct val="115000"/>
              </a:lnSpc>
              <a:spcBef>
                <a:spcPts val="0"/>
              </a:spcBef>
              <a:spcAft>
                <a:spcPts val="0"/>
              </a:spcAft>
              <a:buSzPts val="1800"/>
              <a:buNone/>
            </a:pPr>
            <a:endParaRPr sz="1400" b="1">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What is an Operating System?</a:t>
            </a:r>
            <a:endParaRPr sz="3600">
              <a:latin typeface="Impact"/>
              <a:ea typeface="Impact"/>
              <a:cs typeface="Impact"/>
              <a:sym typeface="Impact"/>
            </a:endParaRPr>
          </a:p>
        </p:txBody>
      </p:sp>
      <p:sp>
        <p:nvSpPr>
          <p:cNvPr id="89" name="Google Shape;89;p2"/>
          <p:cNvSpPr txBox="1">
            <a:spLocks noGrp="1"/>
          </p:cNvSpPr>
          <p:nvPr>
            <p:ph type="body" idx="1"/>
          </p:nvPr>
        </p:nvSpPr>
        <p:spPr>
          <a:xfrm>
            <a:off x="1056750" y="1379550"/>
            <a:ext cx="7030500" cy="808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1800"/>
              <a:buNone/>
            </a:pPr>
            <a:r>
              <a:rPr lang="en" sz="1600">
                <a:latin typeface="Arial"/>
                <a:ea typeface="Arial"/>
                <a:cs typeface="Arial"/>
                <a:sym typeface="Arial"/>
              </a:rPr>
              <a:t>A program that acts as an intermediary </a:t>
            </a:r>
            <a:endParaRPr sz="1600">
              <a:latin typeface="Arial"/>
              <a:ea typeface="Arial"/>
              <a:cs typeface="Arial"/>
              <a:sym typeface="Arial"/>
            </a:endParaRPr>
          </a:p>
          <a:p>
            <a:pPr marL="0" lvl="0" indent="0" algn="ctr" rtl="0">
              <a:lnSpc>
                <a:spcPct val="115000"/>
              </a:lnSpc>
              <a:spcBef>
                <a:spcPts val="0"/>
              </a:spcBef>
              <a:spcAft>
                <a:spcPts val="0"/>
              </a:spcAft>
              <a:buSzPts val="1800"/>
              <a:buNone/>
            </a:pPr>
            <a:r>
              <a:rPr lang="en" sz="1600">
                <a:latin typeface="Arial"/>
                <a:ea typeface="Arial"/>
                <a:cs typeface="Arial"/>
                <a:sym typeface="Arial"/>
              </a:rPr>
              <a:t>between a user of a computer and the computer hardware. </a:t>
            </a:r>
            <a:endParaRPr sz="1600">
              <a:latin typeface="Arial"/>
              <a:ea typeface="Arial"/>
              <a:cs typeface="Arial"/>
              <a:sym typeface="Arial"/>
            </a:endParaRPr>
          </a:p>
        </p:txBody>
      </p:sp>
      <p:grpSp>
        <p:nvGrpSpPr>
          <p:cNvPr id="90" name="Google Shape;90;p2"/>
          <p:cNvGrpSpPr/>
          <p:nvPr/>
        </p:nvGrpSpPr>
        <p:grpSpPr>
          <a:xfrm>
            <a:off x="2759721" y="2420098"/>
            <a:ext cx="3375251" cy="2271112"/>
            <a:chOff x="2759825" y="2545075"/>
            <a:chExt cx="3295500" cy="2146000"/>
          </a:xfrm>
        </p:grpSpPr>
        <p:sp>
          <p:nvSpPr>
            <p:cNvPr id="91" name="Google Shape;91;p2"/>
            <p:cNvSpPr/>
            <p:nvPr/>
          </p:nvSpPr>
          <p:spPr>
            <a:xfrm>
              <a:off x="2759825" y="2545075"/>
              <a:ext cx="3295500" cy="41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USER Application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 program or application or interface) </a:t>
              </a:r>
              <a:endParaRPr sz="1400" b="0" i="0" u="none" strike="noStrike" cap="none">
                <a:solidFill>
                  <a:srgbClr val="000000"/>
                </a:solidFill>
                <a:latin typeface="Arial"/>
                <a:ea typeface="Arial"/>
                <a:cs typeface="Arial"/>
                <a:sym typeface="Arial"/>
              </a:endParaRPr>
            </a:p>
          </p:txBody>
        </p:sp>
        <p:sp>
          <p:nvSpPr>
            <p:cNvPr id="92" name="Google Shape;92;p2"/>
            <p:cNvSpPr/>
            <p:nvPr/>
          </p:nvSpPr>
          <p:spPr>
            <a:xfrm>
              <a:off x="2759825" y="3423175"/>
              <a:ext cx="3295500" cy="41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Operating System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 system software )</a:t>
              </a: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2759825" y="4278275"/>
              <a:ext cx="3295500" cy="41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Hardware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processor, monitor, keyboard etc. )</a:t>
              </a: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4195025" y="3013525"/>
              <a:ext cx="425100" cy="354000"/>
            </a:xfrm>
            <a:prstGeom prst="downArrow">
              <a:avLst>
                <a:gd name="adj1" fmla="val 50000"/>
                <a:gd name="adj2" fmla="val 50000"/>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2352"/>
                </a:srgbClr>
              </a:outerShdw>
              <a:reflection endPos="30000" dist="38100" dir="5400000" fadeDir="5400012"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4195025" y="3880113"/>
              <a:ext cx="425100" cy="354000"/>
            </a:xfrm>
            <a:prstGeom prst="down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1f87718430a_0_173"/>
          <p:cNvSpPr txBox="1"/>
          <p:nvPr/>
        </p:nvSpPr>
        <p:spPr>
          <a:xfrm>
            <a:off x="3899400" y="1700725"/>
            <a:ext cx="1940400" cy="4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Nunito"/>
                <a:ea typeface="Nunito"/>
                <a:cs typeface="Nunito"/>
                <a:sym typeface="Nunito"/>
              </a:rPr>
              <a:t>THE END</a:t>
            </a:r>
            <a:endParaRPr sz="3000" b="1" i="0" u="none" strike="noStrike" cap="none">
              <a:solidFill>
                <a:srgbClr val="FFFFFF"/>
              </a:solidFill>
              <a:latin typeface="Nunito"/>
              <a:ea typeface="Nunito"/>
              <a:cs typeface="Nunito"/>
              <a:sym typeface="Nunito"/>
            </a:endParaRPr>
          </a:p>
        </p:txBody>
      </p:sp>
      <p:pic>
        <p:nvPicPr>
          <p:cNvPr id="382" name="Google Shape;382;g1f87718430a_0_173" descr="Meme Creator - Funny Thank you End of lecture Meme Generator at  MemeCreator.org!"/>
          <p:cNvPicPr preferRelativeResize="0"/>
          <p:nvPr/>
        </p:nvPicPr>
        <p:blipFill rotWithShape="1">
          <a:blip r:embed="rId3">
            <a:alphaModFix/>
          </a:blip>
          <a:srcRect/>
          <a:stretch/>
        </p:blipFill>
        <p:spPr>
          <a:xfrm>
            <a:off x="3058583" y="803671"/>
            <a:ext cx="3026834" cy="35361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800">
                <a:latin typeface="Impact"/>
                <a:ea typeface="Impact"/>
                <a:cs typeface="Impact"/>
                <a:sym typeface="Impact"/>
              </a:rPr>
              <a:t>System Software Vs Application Software</a:t>
            </a:r>
            <a:endParaRPr sz="3800">
              <a:latin typeface="Impact"/>
              <a:ea typeface="Impact"/>
              <a:cs typeface="Impact"/>
              <a:sym typeface="Impact"/>
            </a:endParaRPr>
          </a:p>
        </p:txBody>
      </p:sp>
      <p:sp>
        <p:nvSpPr>
          <p:cNvPr id="101" name="Google Shape;101;p3"/>
          <p:cNvSpPr txBox="1">
            <a:spLocks noGrp="1"/>
          </p:cNvSpPr>
          <p:nvPr>
            <p:ph type="body" idx="1"/>
          </p:nvPr>
        </p:nvSpPr>
        <p:spPr>
          <a:xfrm>
            <a:off x="311700" y="1147225"/>
            <a:ext cx="5431200" cy="25416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770"/>
              <a:buNone/>
            </a:pPr>
            <a:r>
              <a:rPr lang="en" sz="1400" b="1">
                <a:latin typeface="Arial"/>
                <a:ea typeface="Arial"/>
                <a:cs typeface="Arial"/>
                <a:sym typeface="Arial"/>
              </a:rPr>
              <a:t>System Software:</a:t>
            </a:r>
            <a:endParaRPr sz="1400" b="1">
              <a:latin typeface="Arial"/>
              <a:ea typeface="Arial"/>
              <a:cs typeface="Arial"/>
              <a:sym typeface="Arial"/>
            </a:endParaRPr>
          </a:p>
          <a:p>
            <a:pPr marL="457200" lvl="0" indent="-317500" algn="l" rtl="0">
              <a:lnSpc>
                <a:spcPct val="105000"/>
              </a:lnSpc>
              <a:spcBef>
                <a:spcPts val="1200"/>
              </a:spcBef>
              <a:spcAft>
                <a:spcPts val="0"/>
              </a:spcAft>
              <a:buSzPts val="1400"/>
              <a:buFont typeface="Arial"/>
              <a:buChar char="●"/>
            </a:pPr>
            <a:r>
              <a:rPr lang="en" sz="1400">
                <a:latin typeface="Arial"/>
                <a:ea typeface="Arial"/>
                <a:cs typeface="Arial"/>
                <a:sym typeface="Arial"/>
              </a:rPr>
              <a:t>System Software refers to the operating system and all utility programs that manage computer resources at a low level. </a:t>
            </a:r>
            <a:endParaRPr sz="1400">
              <a:latin typeface="Arial"/>
              <a:ea typeface="Arial"/>
              <a:cs typeface="Arial"/>
              <a:sym typeface="Arial"/>
            </a:endParaRPr>
          </a:p>
          <a:p>
            <a:pPr marL="457200" lvl="0" indent="-317500" algn="l" rtl="0">
              <a:lnSpc>
                <a:spcPct val="105000"/>
              </a:lnSpc>
              <a:spcBef>
                <a:spcPts val="0"/>
              </a:spcBef>
              <a:spcAft>
                <a:spcPts val="0"/>
              </a:spcAft>
              <a:buSzPts val="1400"/>
              <a:buFont typeface="Arial"/>
              <a:buChar char="●"/>
            </a:pPr>
            <a:r>
              <a:rPr lang="en" sz="1400">
                <a:latin typeface="Arial"/>
                <a:ea typeface="Arial"/>
                <a:cs typeface="Arial"/>
                <a:sym typeface="Arial"/>
              </a:rPr>
              <a:t>Systems software includes compilers, loaders, linkers, and debuggers.</a:t>
            </a:r>
            <a:endParaRPr sz="1400">
              <a:latin typeface="Arial"/>
              <a:ea typeface="Arial"/>
              <a:cs typeface="Arial"/>
              <a:sym typeface="Arial"/>
            </a:endParaRPr>
          </a:p>
          <a:p>
            <a:pPr marL="0" lvl="0" indent="0" algn="l" rtl="0">
              <a:lnSpc>
                <a:spcPct val="105000"/>
              </a:lnSpc>
              <a:spcBef>
                <a:spcPts val="1200"/>
              </a:spcBef>
              <a:spcAft>
                <a:spcPts val="0"/>
              </a:spcAft>
              <a:buSzPts val="770"/>
              <a:buNone/>
            </a:pPr>
            <a:r>
              <a:rPr lang="en" sz="1400" b="1">
                <a:latin typeface="Arial"/>
                <a:ea typeface="Arial"/>
                <a:cs typeface="Arial"/>
                <a:sym typeface="Arial"/>
              </a:rPr>
              <a:t>Application Software:</a:t>
            </a:r>
            <a:endParaRPr sz="1400" b="1">
              <a:latin typeface="Arial"/>
              <a:ea typeface="Arial"/>
              <a:cs typeface="Arial"/>
              <a:sym typeface="Arial"/>
            </a:endParaRPr>
          </a:p>
          <a:p>
            <a:pPr marL="457200" lvl="0" indent="-317500" algn="l" rtl="0">
              <a:lnSpc>
                <a:spcPct val="105000"/>
              </a:lnSpc>
              <a:spcBef>
                <a:spcPts val="1200"/>
              </a:spcBef>
              <a:spcAft>
                <a:spcPts val="0"/>
              </a:spcAft>
              <a:buSzPts val="1400"/>
              <a:buFont typeface="Arial"/>
              <a:buChar char="●"/>
            </a:pPr>
            <a:r>
              <a:rPr lang="en" sz="1400">
                <a:latin typeface="Arial"/>
                <a:ea typeface="Arial"/>
                <a:cs typeface="Arial"/>
                <a:sym typeface="Arial"/>
              </a:rPr>
              <a:t>Applications software comprises programs designed for an end user, such as word processors, database systems, and spreadsheet programs. </a:t>
            </a:r>
            <a:endParaRPr sz="1400">
              <a:latin typeface="Arial"/>
              <a:ea typeface="Arial"/>
              <a:cs typeface="Arial"/>
              <a:sym typeface="Arial"/>
            </a:endParaRPr>
          </a:p>
        </p:txBody>
      </p:sp>
      <p:pic>
        <p:nvPicPr>
          <p:cNvPr id="102" name="Google Shape;102;p3"/>
          <p:cNvPicPr preferRelativeResize="0"/>
          <p:nvPr/>
        </p:nvPicPr>
        <p:blipFill rotWithShape="1">
          <a:blip r:embed="rId3">
            <a:alphaModFix/>
          </a:blip>
          <a:srcRect/>
          <a:stretch/>
        </p:blipFill>
        <p:spPr>
          <a:xfrm>
            <a:off x="6284725" y="1323000"/>
            <a:ext cx="2056975" cy="310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Major Goals of OS</a:t>
            </a:r>
            <a:endParaRPr sz="3600">
              <a:latin typeface="Impact"/>
              <a:ea typeface="Impact"/>
              <a:cs typeface="Impact"/>
              <a:sym typeface="Impact"/>
            </a:endParaRPr>
          </a:p>
        </p:txBody>
      </p:sp>
      <p:sp>
        <p:nvSpPr>
          <p:cNvPr id="108" name="Google Shape;108;p4"/>
          <p:cNvSpPr txBox="1">
            <a:spLocks noGrp="1"/>
          </p:cNvSpPr>
          <p:nvPr>
            <p:ph type="body" idx="1"/>
          </p:nvPr>
        </p:nvSpPr>
        <p:spPr>
          <a:xfrm>
            <a:off x="311700" y="1147225"/>
            <a:ext cx="7030500" cy="25416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SzPts val="1500"/>
              <a:buFont typeface="Arial"/>
              <a:buChar char="●"/>
            </a:pPr>
            <a:r>
              <a:rPr lang="en" sz="1500">
                <a:latin typeface="Arial"/>
                <a:ea typeface="Arial"/>
                <a:cs typeface="Arial"/>
                <a:sym typeface="Arial"/>
              </a:rPr>
              <a:t>Execute user programs.</a:t>
            </a:r>
            <a:endParaRPr sz="1500">
              <a:latin typeface="Arial"/>
              <a:ea typeface="Arial"/>
              <a:cs typeface="Arial"/>
              <a:sym typeface="Arial"/>
            </a:endParaRPr>
          </a:p>
          <a:p>
            <a:pPr marL="457200" lvl="0" indent="-323850" algn="l" rtl="0">
              <a:lnSpc>
                <a:spcPct val="115000"/>
              </a:lnSpc>
              <a:spcBef>
                <a:spcPts val="0"/>
              </a:spcBef>
              <a:spcAft>
                <a:spcPts val="0"/>
              </a:spcAft>
              <a:buSzPts val="1500"/>
              <a:buFont typeface="Arial"/>
              <a:buChar char="●"/>
            </a:pPr>
            <a:r>
              <a:rPr lang="en" sz="1500">
                <a:latin typeface="Arial"/>
                <a:ea typeface="Arial"/>
                <a:cs typeface="Arial"/>
                <a:sym typeface="Arial"/>
              </a:rPr>
              <a:t>Make the computer system convenient to use.</a:t>
            </a:r>
            <a:endParaRPr sz="1500">
              <a:latin typeface="Arial"/>
              <a:ea typeface="Arial"/>
              <a:cs typeface="Arial"/>
              <a:sym typeface="Arial"/>
            </a:endParaRPr>
          </a:p>
          <a:p>
            <a:pPr marL="457200" lvl="0" indent="-323850" algn="l" rtl="0">
              <a:lnSpc>
                <a:spcPct val="115000"/>
              </a:lnSpc>
              <a:spcBef>
                <a:spcPts val="0"/>
              </a:spcBef>
              <a:spcAft>
                <a:spcPts val="0"/>
              </a:spcAft>
              <a:buSzPts val="1500"/>
              <a:buFont typeface="Arial"/>
              <a:buChar char="●"/>
            </a:pPr>
            <a:r>
              <a:rPr lang="en" sz="1500">
                <a:latin typeface="Arial"/>
                <a:ea typeface="Arial"/>
                <a:cs typeface="Arial"/>
                <a:sym typeface="Arial"/>
              </a:rPr>
              <a:t>Use the computer hardware in an efficient manner</a:t>
            </a:r>
            <a:endParaRPr sz="1500">
              <a:latin typeface="Arial"/>
              <a:ea typeface="Arial"/>
              <a:cs typeface="Arial"/>
              <a:sym typeface="Arial"/>
            </a:endParaRPr>
          </a:p>
          <a:p>
            <a:pPr marL="457200" lvl="0" indent="-323850" algn="l" rtl="0">
              <a:lnSpc>
                <a:spcPct val="115000"/>
              </a:lnSpc>
              <a:spcBef>
                <a:spcPts val="0"/>
              </a:spcBef>
              <a:spcAft>
                <a:spcPts val="0"/>
              </a:spcAft>
              <a:buSzPts val="1500"/>
              <a:buFont typeface="Arial"/>
              <a:buChar char="●"/>
            </a:pPr>
            <a:r>
              <a:rPr lang="en" sz="1500">
                <a:latin typeface="Arial"/>
                <a:ea typeface="Arial"/>
                <a:cs typeface="Arial"/>
                <a:sym typeface="Arial"/>
              </a:rPr>
              <a:t>Manages and allocate all resources</a:t>
            </a:r>
            <a:endParaRPr sz="1500">
              <a:latin typeface="Arial"/>
              <a:ea typeface="Arial"/>
              <a:cs typeface="Arial"/>
              <a:sym typeface="Arial"/>
            </a:endParaRPr>
          </a:p>
          <a:p>
            <a:pPr marL="457200" lvl="0" indent="-323850" algn="l" rtl="0">
              <a:lnSpc>
                <a:spcPct val="115000"/>
              </a:lnSpc>
              <a:spcBef>
                <a:spcPts val="0"/>
              </a:spcBef>
              <a:spcAft>
                <a:spcPts val="0"/>
              </a:spcAft>
              <a:buSzPts val="1500"/>
              <a:buFont typeface="Arial"/>
              <a:buChar char="●"/>
            </a:pPr>
            <a:r>
              <a:rPr lang="en" sz="1500">
                <a:latin typeface="Arial"/>
                <a:ea typeface="Arial"/>
                <a:cs typeface="Arial"/>
                <a:sym typeface="Arial"/>
              </a:rPr>
              <a:t>Controls the execution of user programs and operations of I/O devices</a:t>
            </a:r>
            <a:endParaRPr sz="1500">
              <a:latin typeface="Arial"/>
              <a:ea typeface="Arial"/>
              <a:cs typeface="Arial"/>
              <a:sym typeface="Arial"/>
            </a:endParaRPr>
          </a:p>
          <a:p>
            <a:pPr marL="457200" lvl="0" indent="0" algn="l" rtl="0">
              <a:lnSpc>
                <a:spcPct val="115000"/>
              </a:lnSpc>
              <a:spcBef>
                <a:spcPts val="1200"/>
              </a:spcBef>
              <a:spcAft>
                <a:spcPts val="1200"/>
              </a:spcAft>
              <a:buSzPts val="1800"/>
              <a:buNone/>
            </a:pPr>
            <a:endParaRPr sz="15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Timeline of OS</a:t>
            </a:r>
            <a:endParaRPr sz="3600">
              <a:latin typeface="Impact"/>
              <a:ea typeface="Impact"/>
              <a:cs typeface="Impact"/>
              <a:sym typeface="Impact"/>
            </a:endParaRPr>
          </a:p>
        </p:txBody>
      </p:sp>
      <p:pic>
        <p:nvPicPr>
          <p:cNvPr id="114" name="Google Shape;114;p19"/>
          <p:cNvPicPr preferRelativeResize="0"/>
          <p:nvPr/>
        </p:nvPicPr>
        <p:blipFill rotWithShape="1">
          <a:blip r:embed="rId3">
            <a:alphaModFix/>
          </a:blip>
          <a:srcRect/>
          <a:stretch/>
        </p:blipFill>
        <p:spPr>
          <a:xfrm>
            <a:off x="789384" y="1011866"/>
            <a:ext cx="7565231" cy="39244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600">
                <a:latin typeface="Impact"/>
                <a:ea typeface="Impact"/>
                <a:cs typeface="Impact"/>
                <a:sym typeface="Impact"/>
              </a:rPr>
              <a:t>Timeline of OS</a:t>
            </a:r>
            <a:endParaRPr sz="3600">
              <a:latin typeface="Impact"/>
              <a:ea typeface="Impact"/>
              <a:cs typeface="Impact"/>
              <a:sym typeface="Impact"/>
            </a:endParaRPr>
          </a:p>
        </p:txBody>
      </p:sp>
      <p:sp>
        <p:nvSpPr>
          <p:cNvPr id="120" name="Google Shape;120;p20"/>
          <p:cNvSpPr txBox="1">
            <a:spLocks noGrp="1"/>
          </p:cNvSpPr>
          <p:nvPr>
            <p:ph type="body" idx="1"/>
          </p:nvPr>
        </p:nvSpPr>
        <p:spPr>
          <a:xfrm>
            <a:off x="1417528" y="1645242"/>
            <a:ext cx="4783953" cy="1853015"/>
          </a:xfrm>
          <a:prstGeom prst="rect">
            <a:avLst/>
          </a:prstGeom>
          <a:solidFill>
            <a:srgbClr val="F2F2F2"/>
          </a:solidFill>
          <a:ln>
            <a:noFill/>
          </a:ln>
        </p:spPr>
        <p:txBody>
          <a:bodyPr spcFirstLastPara="1" wrap="square" lIns="91425" tIns="91425" rIns="91425" bIns="91425" anchor="t" anchorCtr="0">
            <a:normAutofit fontScale="92500"/>
          </a:bodyPr>
          <a:lstStyle/>
          <a:p>
            <a:pPr marL="457200" lvl="0" indent="-317500" algn="l" rtl="0">
              <a:lnSpc>
                <a:spcPct val="95000"/>
              </a:lnSpc>
              <a:spcBef>
                <a:spcPts val="1200"/>
              </a:spcBef>
              <a:spcAft>
                <a:spcPts val="0"/>
              </a:spcAft>
              <a:buSzPct val="108108"/>
              <a:buFont typeface="Arial"/>
              <a:buChar char="●"/>
            </a:pPr>
            <a:r>
              <a:rPr lang="en" sz="1400">
                <a:latin typeface="Arial"/>
                <a:ea typeface="Arial"/>
                <a:cs typeface="Arial"/>
                <a:sym typeface="Arial"/>
              </a:rPr>
              <a:t>IBM 704 was the first mass-produced computer</a:t>
            </a:r>
            <a:endParaRPr/>
          </a:p>
          <a:p>
            <a:pPr marL="457200" lvl="0" indent="-317500" algn="l" rtl="0">
              <a:lnSpc>
                <a:spcPct val="95000"/>
              </a:lnSpc>
              <a:spcBef>
                <a:spcPts val="1200"/>
              </a:spcBef>
              <a:spcAft>
                <a:spcPts val="0"/>
              </a:spcAft>
              <a:buSzPct val="108108"/>
              <a:buFont typeface="Arial"/>
              <a:buChar char="●"/>
            </a:pPr>
            <a:r>
              <a:rPr lang="en" sz="1400"/>
              <a:t>GM-NAA (General Motors-North American Aviation) I/O is the OS used in the IBM 704</a:t>
            </a:r>
            <a:endParaRPr/>
          </a:p>
          <a:p>
            <a:pPr marL="457200" lvl="0" indent="-317500" algn="l" rtl="0">
              <a:lnSpc>
                <a:spcPct val="95000"/>
              </a:lnSpc>
              <a:spcBef>
                <a:spcPts val="1200"/>
              </a:spcBef>
              <a:spcAft>
                <a:spcPts val="0"/>
              </a:spcAft>
              <a:buSzPct val="108108"/>
              <a:buFont typeface="Arial"/>
              <a:buChar char="●"/>
            </a:pPr>
            <a:r>
              <a:rPr lang="en" sz="1400"/>
              <a:t>There was no UI in the OS as we know now</a:t>
            </a:r>
            <a:endParaRPr/>
          </a:p>
          <a:p>
            <a:pPr marL="457200" lvl="0" indent="-317500" algn="l" rtl="0">
              <a:lnSpc>
                <a:spcPct val="95000"/>
              </a:lnSpc>
              <a:spcBef>
                <a:spcPts val="1200"/>
              </a:spcBef>
              <a:spcAft>
                <a:spcPts val="0"/>
              </a:spcAft>
              <a:buSzPct val="108108"/>
              <a:buFont typeface="Arial"/>
              <a:buChar char="●"/>
            </a:pPr>
            <a:r>
              <a:rPr lang="en" sz="1400">
                <a:latin typeface="Arial"/>
                <a:ea typeface="Arial"/>
                <a:cs typeface="Arial"/>
                <a:sym typeface="Arial"/>
              </a:rPr>
              <a:t>It was mostly based on command prompts (terminals)</a:t>
            </a:r>
            <a:endParaRPr sz="1400">
              <a:latin typeface="Arial"/>
              <a:ea typeface="Arial"/>
              <a:cs typeface="Arial"/>
              <a:sym typeface="Arial"/>
            </a:endParaRPr>
          </a:p>
        </p:txBody>
      </p:sp>
      <p:pic>
        <p:nvPicPr>
          <p:cNvPr id="121" name="Google Shape;121;p20"/>
          <p:cNvPicPr preferRelativeResize="0"/>
          <p:nvPr/>
        </p:nvPicPr>
        <p:blipFill rotWithShape="1">
          <a:blip r:embed="rId3">
            <a:alphaModFix/>
          </a:blip>
          <a:srcRect/>
          <a:stretch/>
        </p:blipFill>
        <p:spPr>
          <a:xfrm>
            <a:off x="6201481" y="1525267"/>
            <a:ext cx="2641398" cy="2092964"/>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2289</Words>
  <Application>Microsoft Office PowerPoint</Application>
  <PresentationFormat>On-screen Show (16:9)</PresentationFormat>
  <Paragraphs>318</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Impact</vt:lpstr>
      <vt:lpstr>Spectral</vt:lpstr>
      <vt:lpstr>Arial</vt:lpstr>
      <vt:lpstr>Nunito</vt:lpstr>
      <vt:lpstr>Luxe</vt:lpstr>
      <vt:lpstr>CSE321: Operating Systems Introduction</vt:lpstr>
      <vt:lpstr>Course Outcome</vt:lpstr>
      <vt:lpstr>Marks Distribution</vt:lpstr>
      <vt:lpstr>Operating Systems "Actual” Introduction</vt:lpstr>
      <vt:lpstr>What is an Operating System?</vt:lpstr>
      <vt:lpstr>System Software Vs Application Software</vt:lpstr>
      <vt:lpstr>Major Goals of OS</vt:lpstr>
      <vt:lpstr>Timeline of OS</vt:lpstr>
      <vt:lpstr>Timeline of OS</vt:lpstr>
      <vt:lpstr>Timeline of OS</vt:lpstr>
      <vt:lpstr>Timeline of OS</vt:lpstr>
      <vt:lpstr>Timeline of OS</vt:lpstr>
      <vt:lpstr>Timeline of OS</vt:lpstr>
      <vt:lpstr>Timeline of OS</vt:lpstr>
      <vt:lpstr>Timeline of OS</vt:lpstr>
      <vt:lpstr>PowerPoint Presentation</vt:lpstr>
      <vt:lpstr>Operating Systems Computer System Organization</vt:lpstr>
      <vt:lpstr>Components of a Computer System</vt:lpstr>
      <vt:lpstr>Kernel</vt:lpstr>
      <vt:lpstr>Bootstrap Program</vt:lpstr>
      <vt:lpstr>Storage Structure</vt:lpstr>
      <vt:lpstr>Storage Device Hierarchy</vt:lpstr>
      <vt:lpstr>Operating Systems OS Architecture</vt:lpstr>
      <vt:lpstr>Operating System Architecture</vt:lpstr>
      <vt:lpstr>Operating System Architecture</vt:lpstr>
      <vt:lpstr>Operating System Architecture</vt:lpstr>
      <vt:lpstr>Operating System Structure</vt:lpstr>
      <vt:lpstr>Requirements of Multiprogramming</vt:lpstr>
      <vt:lpstr>Operating System Structure</vt:lpstr>
      <vt:lpstr>Operating System Operations</vt:lpstr>
      <vt:lpstr>Dual Mode Operation </vt:lpstr>
      <vt:lpstr>Operating Systems OS Services</vt:lpstr>
      <vt:lpstr>Operating System Services</vt:lpstr>
      <vt:lpstr>Operating Systems System Call, System Program, System Boot</vt:lpstr>
      <vt:lpstr>System Call</vt:lpstr>
      <vt:lpstr>System Call Interface</vt:lpstr>
      <vt:lpstr>Types of System Call</vt:lpstr>
      <vt:lpstr>Types of System Call</vt:lpstr>
      <vt:lpstr>System Programs</vt:lpstr>
      <vt:lpstr>System Boot</vt:lpstr>
      <vt:lpstr>Operating Systems OS Structures</vt:lpstr>
      <vt:lpstr>OS Structure</vt:lpstr>
      <vt:lpstr>OS Structure</vt:lpstr>
      <vt:lpstr>OS Structure</vt:lpstr>
      <vt:lpstr>PowerPoint Presentation</vt:lpstr>
      <vt:lpstr>Upcoming Episodes</vt:lpstr>
      <vt:lpstr>Upcoming Episodes</vt:lpstr>
      <vt:lpstr>Upcoming Episodes</vt:lpstr>
      <vt:lpstr>Upcoming Episodes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CSE321: Operating Systems Introduction</dc:title>
  <cp:lastModifiedBy>Faisal Ahmed</cp:lastModifiedBy>
  <cp:revision>2</cp:revision>
  <dcterms:modified xsi:type="dcterms:W3CDTF">2023-01-25T03:25:40Z</dcterms:modified>
</cp:coreProperties>
</file>