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Economica"/>
      <p:regular r:id="rId39"/>
      <p:bold r:id="rId40"/>
      <p:italic r:id="rId41"/>
      <p:boldItalic r:id="rId42"/>
    </p:embeddedFont>
    <p:embeddedFont>
      <p:font typeface="Nunito"/>
      <p:regular r:id="rId43"/>
      <p:bold r:id="rId44"/>
      <p:italic r:id="rId45"/>
      <p:boldItalic r:id="rId46"/>
    </p:embeddedFont>
    <p:embeddedFont>
      <p:font typeface="Spectral"/>
      <p:regular r:id="rId47"/>
      <p:bold r:id="rId48"/>
      <p:italic r:id="rId49"/>
      <p:boldItalic r:id="rId50"/>
    </p:embeddedFont>
    <p:embeddedFont>
      <p:font typeface="Merriweather"/>
      <p:regular r:id="rId51"/>
      <p:bold r:id="rId52"/>
      <p:italic r:id="rId53"/>
      <p:boldItalic r:id="rId54"/>
    </p:embeddedFont>
    <p:embeddedFont>
      <p:font typeface="Cambria Math"/>
      <p:regular r:id="rId55"/>
    </p:embeddedFont>
    <p:embeddedFont>
      <p:font typeface="Open Sans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0" roundtripDataSignature="AMtx7mi1995C3gLS29OFdPq6ItC/tqS7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conomica-bold.fntdata"/><Relationship Id="rId42" Type="http://schemas.openxmlformats.org/officeDocument/2006/relationships/font" Target="fonts/Economica-boldItalic.fntdata"/><Relationship Id="rId41" Type="http://schemas.openxmlformats.org/officeDocument/2006/relationships/font" Target="fonts/Economica-italic.fntdata"/><Relationship Id="rId44" Type="http://schemas.openxmlformats.org/officeDocument/2006/relationships/font" Target="fonts/Nunito-bold.fntdata"/><Relationship Id="rId43" Type="http://schemas.openxmlformats.org/officeDocument/2006/relationships/font" Target="fonts/Nunito-regular.fntdata"/><Relationship Id="rId46" Type="http://schemas.openxmlformats.org/officeDocument/2006/relationships/font" Target="fonts/Nunito-boldItalic.fntdata"/><Relationship Id="rId45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Spectral-bold.fntdata"/><Relationship Id="rId47" Type="http://schemas.openxmlformats.org/officeDocument/2006/relationships/font" Target="fonts/Spectral-regular.fntdata"/><Relationship Id="rId49" Type="http://schemas.openxmlformats.org/officeDocument/2006/relationships/font" Target="fonts/Spectral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Economica-regular.fntdata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customschemas.google.com/relationships/presentationmetadata" Target="meta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erriweather-regular.fntdata"/><Relationship Id="rId50" Type="http://schemas.openxmlformats.org/officeDocument/2006/relationships/font" Target="fonts/Spectral-boldItalic.fntdata"/><Relationship Id="rId53" Type="http://schemas.openxmlformats.org/officeDocument/2006/relationships/font" Target="fonts/Merriweather-italic.fntdata"/><Relationship Id="rId52" Type="http://schemas.openxmlformats.org/officeDocument/2006/relationships/font" Target="fonts/Merriweather-bold.fntdata"/><Relationship Id="rId11" Type="http://schemas.openxmlformats.org/officeDocument/2006/relationships/slide" Target="slides/slide6.xml"/><Relationship Id="rId55" Type="http://schemas.openxmlformats.org/officeDocument/2006/relationships/font" Target="fonts/CambriaMath-regular.fntdata"/><Relationship Id="rId10" Type="http://schemas.openxmlformats.org/officeDocument/2006/relationships/slide" Target="slides/slide5.xml"/><Relationship Id="rId54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57" Type="http://schemas.openxmlformats.org/officeDocument/2006/relationships/font" Target="fonts/OpenSans-bold.fntdata"/><Relationship Id="rId12" Type="http://schemas.openxmlformats.org/officeDocument/2006/relationships/slide" Target="slides/slide7.xml"/><Relationship Id="rId56" Type="http://schemas.openxmlformats.org/officeDocument/2006/relationships/font" Target="fonts/OpenSans-regular.fntdata"/><Relationship Id="rId15" Type="http://schemas.openxmlformats.org/officeDocument/2006/relationships/slide" Target="slides/slide10.xml"/><Relationship Id="rId59" Type="http://schemas.openxmlformats.org/officeDocument/2006/relationships/font" Target="fonts/OpenSans-boldItalic.fntdata"/><Relationship Id="rId14" Type="http://schemas.openxmlformats.org/officeDocument/2006/relationships/slide" Target="slides/slide9.xml"/><Relationship Id="rId58" Type="http://schemas.openxmlformats.org/officeDocument/2006/relationships/font" Target="fonts/Open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 question that arises in discussing operating systems involves what to call all the CPU activities.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 batch system executes jobs, whereas a time-shared system has user programs, or tasks.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 single-user system, a user may be able to run several programs at one time: a word processor, aWeb browser, and an e-mail package.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Even if a device or system does not support multitasking, the operating system may need to support its own internal programmed activities.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 many respects, all these activities are similar, so we call all of them processes.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Although we personally prefer the term process, much of operating-system theory and terminology was developed during a time when the major activity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of operating systems was job processing.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35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35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35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4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4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7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37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3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38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3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40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1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42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42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3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2196600" y="1916700"/>
            <a:ext cx="4750800" cy="13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000"/>
              <a:t>Operating Systems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>
                <a:solidFill>
                  <a:srgbClr val="38761D"/>
                </a:solidFill>
              </a:rPr>
              <a:t>Process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8281425" y="4595850"/>
            <a:ext cx="555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FBA</a:t>
            </a:r>
            <a:endParaRPr b="0" i="0" sz="13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Process Scheduling</a:t>
            </a:r>
            <a:endParaRPr/>
          </a:p>
        </p:txBody>
      </p:sp>
      <p:sp>
        <p:nvSpPr>
          <p:cNvPr id="165" name="Google Shape;165;p10"/>
          <p:cNvSpPr txBox="1"/>
          <p:nvPr/>
        </p:nvSpPr>
        <p:spPr>
          <a:xfrm>
            <a:off x="1406125" y="1287725"/>
            <a:ext cx="5506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Multiple process is ready to execute.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But, which Process should be executed first?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66" name="Google Shape;166;p10"/>
          <p:cNvCxnSpPr/>
          <p:nvPr/>
        </p:nvCxnSpPr>
        <p:spPr>
          <a:xfrm flipH="1" rot="10800000">
            <a:off x="3649925" y="2908375"/>
            <a:ext cx="2553300" cy="2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7" name="Google Shape;167;p10"/>
          <p:cNvSpPr txBox="1"/>
          <p:nvPr/>
        </p:nvSpPr>
        <p:spPr>
          <a:xfrm>
            <a:off x="3756275" y="2534075"/>
            <a:ext cx="2204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P1 -&gt; P3 -&gt; P2 -&gt; P4 -&gt; P5 ?</a:t>
            </a:r>
            <a:endParaRPr b="0" i="0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" name="Google Shape;168;p10"/>
          <p:cNvSpPr txBox="1"/>
          <p:nvPr/>
        </p:nvSpPr>
        <p:spPr>
          <a:xfrm>
            <a:off x="3748325" y="3002525"/>
            <a:ext cx="2204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P1 -&gt; P2 -&gt; P3 -&gt; P5 -&gt; P4 ?</a:t>
            </a:r>
            <a:endParaRPr b="0" i="0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69" name="Google Shape;169;p10"/>
          <p:cNvGrpSpPr/>
          <p:nvPr/>
        </p:nvGrpSpPr>
        <p:grpSpPr>
          <a:xfrm>
            <a:off x="1363125" y="2112875"/>
            <a:ext cx="2331300" cy="2334900"/>
            <a:chOff x="1363125" y="2112875"/>
            <a:chExt cx="2331300" cy="2334900"/>
          </a:xfrm>
        </p:grpSpPr>
        <p:grpSp>
          <p:nvGrpSpPr>
            <p:cNvPr id="170" name="Google Shape;170;p10"/>
            <p:cNvGrpSpPr/>
            <p:nvPr/>
          </p:nvGrpSpPr>
          <p:grpSpPr>
            <a:xfrm>
              <a:off x="1429700" y="2112875"/>
              <a:ext cx="2071500" cy="1946400"/>
              <a:chOff x="1429700" y="2112875"/>
              <a:chExt cx="2071500" cy="1946400"/>
            </a:xfrm>
          </p:grpSpPr>
          <p:sp>
            <p:nvSpPr>
              <p:cNvPr id="171" name="Google Shape;171;p10"/>
              <p:cNvSpPr/>
              <p:nvPr/>
            </p:nvSpPr>
            <p:spPr>
              <a:xfrm>
                <a:off x="1429700" y="2112875"/>
                <a:ext cx="2071500" cy="1946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0"/>
              <p:cNvSpPr/>
              <p:nvPr/>
            </p:nvSpPr>
            <p:spPr>
              <a:xfrm>
                <a:off x="1710925" y="2200538"/>
                <a:ext cx="577200" cy="497400"/>
              </a:xfrm>
              <a:prstGeom prst="ellipse">
                <a:avLst/>
              </a:prstGeom>
              <a:solidFill>
                <a:srgbClr val="F3F3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0"/>
              <p:cNvSpPr/>
              <p:nvPr/>
            </p:nvSpPr>
            <p:spPr>
              <a:xfrm>
                <a:off x="2144575" y="2837375"/>
                <a:ext cx="577200" cy="497400"/>
              </a:xfrm>
              <a:prstGeom prst="ellipse">
                <a:avLst/>
              </a:prstGeom>
              <a:solidFill>
                <a:srgbClr val="F3F3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0"/>
              <p:cNvSpPr/>
              <p:nvPr/>
            </p:nvSpPr>
            <p:spPr>
              <a:xfrm>
                <a:off x="1534700" y="3300600"/>
                <a:ext cx="577200" cy="497400"/>
              </a:xfrm>
              <a:prstGeom prst="ellipse">
                <a:avLst/>
              </a:prstGeom>
              <a:solidFill>
                <a:srgbClr val="F3F3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2819425" y="2483500"/>
                <a:ext cx="577200" cy="497400"/>
              </a:xfrm>
              <a:prstGeom prst="ellipse">
                <a:avLst/>
              </a:prstGeom>
              <a:solidFill>
                <a:srgbClr val="F3F3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2601775" y="3420375"/>
                <a:ext cx="577200" cy="497400"/>
              </a:xfrm>
              <a:prstGeom prst="ellipse">
                <a:avLst/>
              </a:prstGeom>
              <a:solidFill>
                <a:srgbClr val="F3F3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7" name="Google Shape;177;p10"/>
            <p:cNvSpPr txBox="1"/>
            <p:nvPr/>
          </p:nvSpPr>
          <p:spPr>
            <a:xfrm>
              <a:off x="1363125" y="4181375"/>
              <a:ext cx="2331300" cy="26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Processes needs to be executed</a:t>
              </a:r>
              <a:endParaRPr b="1" i="0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</p:grpSp>
      <p:grpSp>
        <p:nvGrpSpPr>
          <p:cNvPr id="178" name="Google Shape;178;p10"/>
          <p:cNvGrpSpPr/>
          <p:nvPr/>
        </p:nvGrpSpPr>
        <p:grpSpPr>
          <a:xfrm>
            <a:off x="5452700" y="2571750"/>
            <a:ext cx="2704200" cy="1568900"/>
            <a:chOff x="5452700" y="2571750"/>
            <a:chExt cx="2704200" cy="1568900"/>
          </a:xfrm>
        </p:grpSpPr>
        <p:sp>
          <p:nvSpPr>
            <p:cNvPr id="179" name="Google Shape;179;p10"/>
            <p:cNvSpPr/>
            <p:nvPr/>
          </p:nvSpPr>
          <p:spPr>
            <a:xfrm>
              <a:off x="6343775" y="2571750"/>
              <a:ext cx="480900" cy="1095300"/>
            </a:xfrm>
            <a:prstGeom prst="cube">
              <a:avLst>
                <a:gd fmla="val 25000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CPU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0"/>
            <p:cNvSpPr txBox="1"/>
            <p:nvPr/>
          </p:nvSpPr>
          <p:spPr>
            <a:xfrm>
              <a:off x="5452700" y="3874250"/>
              <a:ext cx="2704200" cy="26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CPU expecting processes to execute</a:t>
              </a:r>
              <a:endParaRPr b="1" i="0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 txBox="1"/>
          <p:nvPr>
            <p:ph type="title"/>
          </p:nvPr>
        </p:nvSpPr>
        <p:spPr>
          <a:xfrm>
            <a:off x="467500" y="4209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Scheduling Queue</a:t>
            </a:r>
            <a:endParaRPr/>
          </a:p>
        </p:txBody>
      </p:sp>
      <p:sp>
        <p:nvSpPr>
          <p:cNvPr id="186" name="Google Shape;186;p11"/>
          <p:cNvSpPr txBox="1"/>
          <p:nvPr>
            <p:ph idx="1" type="body"/>
          </p:nvPr>
        </p:nvSpPr>
        <p:spPr>
          <a:xfrm>
            <a:off x="467500" y="1420275"/>
            <a:ext cx="51978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5898"/>
              <a:buNone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Stores the processes in different steps of OS. 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65898"/>
              <a:buNone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Different queues are maintained in different steps.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187" name="Google Shape;187;p11"/>
          <p:cNvGrpSpPr/>
          <p:nvPr/>
        </p:nvGrpSpPr>
        <p:grpSpPr>
          <a:xfrm>
            <a:off x="1446950" y="2822700"/>
            <a:ext cx="1971350" cy="666050"/>
            <a:chOff x="1827950" y="2822700"/>
            <a:chExt cx="1971350" cy="666050"/>
          </a:xfrm>
        </p:grpSpPr>
        <p:sp>
          <p:nvSpPr>
            <p:cNvPr id="188" name="Google Shape;188;p11"/>
            <p:cNvSpPr/>
            <p:nvPr/>
          </p:nvSpPr>
          <p:spPr>
            <a:xfrm>
              <a:off x="2215550" y="2822700"/>
              <a:ext cx="1583750" cy="666050"/>
            </a:xfrm>
            <a:prstGeom prst="flowChartMagneticDrum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Job Queue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cxnSp>
          <p:nvCxnSpPr>
            <p:cNvPr id="189" name="Google Shape;189;p11"/>
            <p:cNvCxnSpPr>
              <a:endCxn id="188" idx="1"/>
            </p:cNvCxnSpPr>
            <p:nvPr/>
          </p:nvCxnSpPr>
          <p:spPr>
            <a:xfrm>
              <a:off x="1827950" y="3152725"/>
              <a:ext cx="387600" cy="3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90" name="Google Shape;190;p11"/>
          <p:cNvSpPr/>
          <p:nvPr/>
        </p:nvSpPr>
        <p:spPr>
          <a:xfrm>
            <a:off x="6605275" y="2571750"/>
            <a:ext cx="480900" cy="1095300"/>
          </a:xfrm>
          <a:prstGeom prst="cube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1"/>
          <p:cNvSpPr/>
          <p:nvPr/>
        </p:nvSpPr>
        <p:spPr>
          <a:xfrm>
            <a:off x="702275" y="3848375"/>
            <a:ext cx="2346000" cy="577500"/>
          </a:xfrm>
          <a:prstGeom prst="wedgeRectCallout">
            <a:avLst>
              <a:gd fmla="val 32218" name="adj1"/>
              <a:gd fmla="val -121766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pectral"/>
              <a:buChar char="●"/>
            </a:pPr>
            <a:r>
              <a:rPr b="0" i="0" lang="en" sz="10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Reside in Secondary Memory</a:t>
            </a:r>
            <a:endParaRPr b="0" i="0" sz="10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pectral"/>
              <a:buChar char="●"/>
            </a:pPr>
            <a:r>
              <a:rPr b="0" i="0" lang="en" sz="10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Keeps all the processes of the system</a:t>
            </a:r>
            <a:endParaRPr b="0" i="0" sz="10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2" name="Google Shape;192;p11"/>
          <p:cNvSpPr/>
          <p:nvPr/>
        </p:nvSpPr>
        <p:spPr>
          <a:xfrm>
            <a:off x="3418300" y="3848375"/>
            <a:ext cx="2346000" cy="577500"/>
          </a:xfrm>
          <a:prstGeom prst="wedgeRectCallout">
            <a:avLst>
              <a:gd fmla="val 32218" name="adj1"/>
              <a:gd fmla="val -121766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pectral"/>
              <a:buChar char="●"/>
            </a:pPr>
            <a:r>
              <a:rPr b="0" i="0" lang="en" sz="10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Reside in Main Memory</a:t>
            </a:r>
            <a:endParaRPr b="0" i="0" sz="10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pectral"/>
              <a:buChar char="●"/>
            </a:pPr>
            <a:r>
              <a:rPr b="0" i="0" lang="en" sz="10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Keeps all the processes that are waiting to be executed. </a:t>
            </a:r>
            <a:endParaRPr b="0" i="0" sz="10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193" name="Google Shape;193;p11"/>
          <p:cNvGrpSpPr/>
          <p:nvPr/>
        </p:nvGrpSpPr>
        <p:grpSpPr>
          <a:xfrm>
            <a:off x="3186275" y="2823450"/>
            <a:ext cx="2754313" cy="666050"/>
            <a:chOff x="3567275" y="2823450"/>
            <a:chExt cx="2754313" cy="666050"/>
          </a:xfrm>
        </p:grpSpPr>
        <p:sp>
          <p:nvSpPr>
            <p:cNvPr id="194" name="Google Shape;194;p11"/>
            <p:cNvSpPr/>
            <p:nvPr/>
          </p:nvSpPr>
          <p:spPr>
            <a:xfrm>
              <a:off x="4737838" y="2823450"/>
              <a:ext cx="1583750" cy="666050"/>
            </a:xfrm>
            <a:prstGeom prst="flowChartMagneticDrum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Ready Queue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cxnSp>
          <p:nvCxnSpPr>
            <p:cNvPr id="195" name="Google Shape;195;p11"/>
            <p:cNvCxnSpPr/>
            <p:nvPr/>
          </p:nvCxnSpPr>
          <p:spPr>
            <a:xfrm flipH="1" rot="10800000">
              <a:off x="3567275" y="3152725"/>
              <a:ext cx="1217100" cy="75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96" name="Google Shape;196;p11"/>
          <p:cNvCxnSpPr/>
          <p:nvPr/>
        </p:nvCxnSpPr>
        <p:spPr>
          <a:xfrm flipH="1" rot="10800000">
            <a:off x="5665375" y="3151975"/>
            <a:ext cx="939900" cy="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97" name="Google Shape;197;p11"/>
          <p:cNvGrpSpPr/>
          <p:nvPr/>
        </p:nvGrpSpPr>
        <p:grpSpPr>
          <a:xfrm>
            <a:off x="7086175" y="1892350"/>
            <a:ext cx="1524100" cy="2751713"/>
            <a:chOff x="7086175" y="1892350"/>
            <a:chExt cx="1524100" cy="2751713"/>
          </a:xfrm>
        </p:grpSpPr>
        <p:sp>
          <p:nvSpPr>
            <p:cNvPr id="198" name="Google Shape;198;p11"/>
            <p:cNvSpPr/>
            <p:nvPr/>
          </p:nvSpPr>
          <p:spPr>
            <a:xfrm>
              <a:off x="7403938" y="2571750"/>
              <a:ext cx="1206325" cy="321925"/>
            </a:xfrm>
            <a:prstGeom prst="flowChartMagneticDrum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Device Queue</a:t>
              </a:r>
              <a:endParaRPr b="0" i="0" sz="10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7637827" y="1892350"/>
              <a:ext cx="832500" cy="384900"/>
            </a:xfrm>
            <a:prstGeom prst="cube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Device 1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0" name="Google Shape;200;p11"/>
            <p:cNvCxnSpPr>
              <a:stCxn id="199" idx="3"/>
              <a:endCxn id="198" idx="0"/>
            </p:cNvCxnSpPr>
            <p:nvPr/>
          </p:nvCxnSpPr>
          <p:spPr>
            <a:xfrm>
              <a:off x="8005965" y="2277250"/>
              <a:ext cx="1200" cy="294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1" name="Google Shape;201;p11"/>
            <p:cNvSpPr/>
            <p:nvPr/>
          </p:nvSpPr>
          <p:spPr>
            <a:xfrm>
              <a:off x="7403950" y="3667050"/>
              <a:ext cx="1206325" cy="321925"/>
            </a:xfrm>
            <a:prstGeom prst="flowChartMagneticDrum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Device Queue</a:t>
              </a:r>
              <a:endParaRPr b="0" i="0" sz="10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7637815" y="4259163"/>
              <a:ext cx="832500" cy="384900"/>
            </a:xfrm>
            <a:prstGeom prst="cube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Device 2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3" name="Google Shape;203;p11"/>
            <p:cNvCxnSpPr>
              <a:stCxn id="202" idx="1"/>
              <a:endCxn id="201" idx="2"/>
            </p:cNvCxnSpPr>
            <p:nvPr/>
          </p:nvCxnSpPr>
          <p:spPr>
            <a:xfrm flipH="1" rot="10800000">
              <a:off x="8005953" y="3989088"/>
              <a:ext cx="1200" cy="366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4" name="Google Shape;204;p11"/>
            <p:cNvCxnSpPr>
              <a:stCxn id="190" idx="5"/>
              <a:endCxn id="198" idx="1"/>
            </p:cNvCxnSpPr>
            <p:nvPr/>
          </p:nvCxnSpPr>
          <p:spPr>
            <a:xfrm flipH="1" rot="10800000">
              <a:off x="7086175" y="2732588"/>
              <a:ext cx="317700" cy="326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5" name="Google Shape;205;p11"/>
            <p:cNvCxnSpPr>
              <a:stCxn id="190" idx="5"/>
              <a:endCxn id="201" idx="1"/>
            </p:cNvCxnSpPr>
            <p:nvPr/>
          </p:nvCxnSpPr>
          <p:spPr>
            <a:xfrm>
              <a:off x="7086175" y="3059288"/>
              <a:ext cx="317700" cy="768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06" name="Google Shape;206;p11"/>
          <p:cNvSpPr/>
          <p:nvPr/>
        </p:nvSpPr>
        <p:spPr>
          <a:xfrm>
            <a:off x="6057275" y="4040900"/>
            <a:ext cx="1287600" cy="666000"/>
          </a:xfrm>
          <a:prstGeom prst="wedgeRectCallout">
            <a:avLst>
              <a:gd fmla="val 61810" name="adj1"/>
              <a:gd fmla="val -80714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Processes wait here for the device to be free</a:t>
            </a:r>
            <a:endParaRPr b="0" i="0" sz="10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Queueing Diagram</a:t>
            </a:r>
            <a:endParaRPr/>
          </a:p>
        </p:txBody>
      </p:sp>
      <p:pic>
        <p:nvPicPr>
          <p:cNvPr id="212" name="Google Shape;21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8175" y="1369275"/>
            <a:ext cx="5527899" cy="317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2"/>
          <p:cNvSpPr txBox="1"/>
          <p:nvPr/>
        </p:nvSpPr>
        <p:spPr>
          <a:xfrm>
            <a:off x="2090825" y="4621075"/>
            <a:ext cx="53061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Fig: Representation of Process Scheduling using Queueing-Diagram</a:t>
            </a:r>
            <a:endParaRPr b="1" i="0" sz="10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Schedulers</a:t>
            </a:r>
            <a:endParaRPr/>
          </a:p>
        </p:txBody>
      </p:sp>
      <p:sp>
        <p:nvSpPr>
          <p:cNvPr id="219" name="Google Shape;219;p13"/>
          <p:cNvSpPr txBox="1"/>
          <p:nvPr/>
        </p:nvSpPr>
        <p:spPr>
          <a:xfrm>
            <a:off x="1134300" y="1418750"/>
            <a:ext cx="68754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Schedulers select processes from different queues to be passed to the next phase.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220" name="Google Shape;220;p13"/>
          <p:cNvGrpSpPr/>
          <p:nvPr/>
        </p:nvGrpSpPr>
        <p:grpSpPr>
          <a:xfrm>
            <a:off x="1253337" y="2164700"/>
            <a:ext cx="6267726" cy="1095300"/>
            <a:chOff x="1253337" y="2164700"/>
            <a:chExt cx="6267726" cy="1095300"/>
          </a:xfrm>
        </p:grpSpPr>
        <p:sp>
          <p:nvSpPr>
            <p:cNvPr id="221" name="Google Shape;221;p13"/>
            <p:cNvSpPr/>
            <p:nvPr/>
          </p:nvSpPr>
          <p:spPr>
            <a:xfrm>
              <a:off x="1253337" y="2416400"/>
              <a:ext cx="1583750" cy="666050"/>
            </a:xfrm>
            <a:prstGeom prst="flowChartMagneticDrum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Job Queue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7040163" y="2164700"/>
              <a:ext cx="480900" cy="1095300"/>
            </a:xfrm>
            <a:prstGeom prst="cube">
              <a:avLst>
                <a:gd fmla="val 25000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CPU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3" name="Google Shape;223;p13"/>
            <p:cNvGrpSpPr/>
            <p:nvPr/>
          </p:nvGrpSpPr>
          <p:grpSpPr>
            <a:xfrm>
              <a:off x="2590275" y="2416400"/>
              <a:ext cx="3176150" cy="666050"/>
              <a:chOff x="2612588" y="2823450"/>
              <a:chExt cx="3176150" cy="666050"/>
            </a:xfrm>
          </p:grpSpPr>
          <p:sp>
            <p:nvSpPr>
              <p:cNvPr id="224" name="Google Shape;224;p13"/>
              <p:cNvSpPr/>
              <p:nvPr/>
            </p:nvSpPr>
            <p:spPr>
              <a:xfrm>
                <a:off x="4204988" y="2823450"/>
                <a:ext cx="1583750" cy="666050"/>
              </a:xfrm>
              <a:prstGeom prst="flowChartMagneticDrum">
                <a:avLst/>
              </a:prstGeom>
              <a:solidFill>
                <a:srgbClr val="F3F3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Ready Queue</a:t>
                </a:r>
                <a:endParaRPr b="0" i="0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</p:txBody>
          </p:sp>
          <p:cxnSp>
            <p:nvCxnSpPr>
              <p:cNvPr id="225" name="Google Shape;225;p13"/>
              <p:cNvCxnSpPr>
                <a:endCxn id="224" idx="1"/>
              </p:cNvCxnSpPr>
              <p:nvPr/>
            </p:nvCxnSpPr>
            <p:spPr>
              <a:xfrm flipH="1" rot="10800000">
                <a:off x="2612588" y="3156475"/>
                <a:ext cx="1592400" cy="20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cxnSp>
          <p:nvCxnSpPr>
            <p:cNvPr id="226" name="Google Shape;226;p13"/>
            <p:cNvCxnSpPr>
              <a:endCxn id="222" idx="2"/>
            </p:cNvCxnSpPr>
            <p:nvPr/>
          </p:nvCxnSpPr>
          <p:spPr>
            <a:xfrm>
              <a:off x="5552763" y="2767963"/>
              <a:ext cx="1487400" cy="4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27" name="Google Shape;227;p13"/>
            <p:cNvSpPr/>
            <p:nvPr/>
          </p:nvSpPr>
          <p:spPr>
            <a:xfrm>
              <a:off x="2886275" y="2301625"/>
              <a:ext cx="1095325" cy="399625"/>
            </a:xfrm>
            <a:prstGeom prst="flowChartProcess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Long Term Scheduler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5842625" y="2301625"/>
              <a:ext cx="1095325" cy="399625"/>
            </a:xfrm>
            <a:prstGeom prst="flowChartProcess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Short Term Scheduler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</p:grpSp>
      <p:sp>
        <p:nvSpPr>
          <p:cNvPr id="229" name="Google Shape;229;p13"/>
          <p:cNvSpPr/>
          <p:nvPr/>
        </p:nvSpPr>
        <p:spPr>
          <a:xfrm>
            <a:off x="4869675" y="3359575"/>
            <a:ext cx="2190600" cy="999300"/>
          </a:xfrm>
          <a:prstGeom prst="wedgeRectCallout">
            <a:avLst>
              <a:gd fmla="val 24324" name="adj1"/>
              <a:gd fmla="val -118852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pectral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More frequently executed.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30" name="Google Shape;230;p13"/>
          <p:cNvSpPr/>
          <p:nvPr/>
        </p:nvSpPr>
        <p:spPr>
          <a:xfrm>
            <a:off x="1898975" y="3408350"/>
            <a:ext cx="2190600" cy="999300"/>
          </a:xfrm>
          <a:prstGeom prst="wedgeRectCallout">
            <a:avLst>
              <a:gd fmla="val 24324" name="adj1"/>
              <a:gd fmla="val -118852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pectral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Less frequently executed.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pectral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Controls degree of multiprogramming.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CPU Bound Vs I/O Bound Process</a:t>
            </a:r>
            <a:endParaRPr/>
          </a:p>
        </p:txBody>
      </p:sp>
      <p:sp>
        <p:nvSpPr>
          <p:cNvPr id="236" name="Google Shape;236;p14"/>
          <p:cNvSpPr txBox="1"/>
          <p:nvPr>
            <p:ph idx="1" type="body"/>
          </p:nvPr>
        </p:nvSpPr>
        <p:spPr>
          <a:xfrm>
            <a:off x="311700" y="1187800"/>
            <a:ext cx="78588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●"/>
            </a:pPr>
            <a:r>
              <a:rPr lang="en" sz="14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CPU bound processes spend more time doing computation using processors than I/O. </a:t>
            </a:r>
            <a:endParaRPr sz="14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●"/>
            </a:pPr>
            <a:r>
              <a:rPr lang="en" sz="14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I/O bound processes spend more time in I/O than CPU. </a:t>
            </a:r>
            <a:endParaRPr sz="14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37" name="Google Shape;237;p14"/>
          <p:cNvSpPr txBox="1"/>
          <p:nvPr/>
        </p:nvSpPr>
        <p:spPr>
          <a:xfrm>
            <a:off x="311700" y="2944675"/>
            <a:ext cx="4646700" cy="16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What will happen if all processes are I/O bound ?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=&gt; Empty ready queue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What will happen if all processes are CPU bound ?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=&gt; Empty waiting queue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238" name="Google Shape;238;p14"/>
          <p:cNvGrpSpPr/>
          <p:nvPr/>
        </p:nvGrpSpPr>
        <p:grpSpPr>
          <a:xfrm>
            <a:off x="5268675" y="3029900"/>
            <a:ext cx="3097475" cy="1250625"/>
            <a:chOff x="5954475" y="3182300"/>
            <a:chExt cx="3097475" cy="1250625"/>
          </a:xfrm>
        </p:grpSpPr>
        <p:sp>
          <p:nvSpPr>
            <p:cNvPr id="239" name="Google Shape;239;p14"/>
            <p:cNvSpPr/>
            <p:nvPr/>
          </p:nvSpPr>
          <p:spPr>
            <a:xfrm>
              <a:off x="6364575" y="3274850"/>
              <a:ext cx="651300" cy="362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Ready Queue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7641925" y="4010975"/>
              <a:ext cx="651300" cy="362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I/O Queue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7641775" y="3182300"/>
              <a:ext cx="651300" cy="5478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CPU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6434925" y="3951725"/>
              <a:ext cx="510600" cy="4812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I/O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3" name="Google Shape;243;p14"/>
            <p:cNvCxnSpPr>
              <a:stCxn id="239" idx="3"/>
              <a:endCxn id="241" idx="2"/>
            </p:cNvCxnSpPr>
            <p:nvPr/>
          </p:nvCxnSpPr>
          <p:spPr>
            <a:xfrm>
              <a:off x="7015875" y="3456200"/>
              <a:ext cx="6258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44" name="Google Shape;244;p14"/>
            <p:cNvCxnSpPr>
              <a:stCxn id="241" idx="4"/>
              <a:endCxn id="240" idx="0"/>
            </p:cNvCxnSpPr>
            <p:nvPr/>
          </p:nvCxnSpPr>
          <p:spPr>
            <a:xfrm>
              <a:off x="7967425" y="3730100"/>
              <a:ext cx="300" cy="28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45" name="Google Shape;245;p14"/>
            <p:cNvCxnSpPr>
              <a:stCxn id="240" idx="1"/>
              <a:endCxn id="242" idx="6"/>
            </p:cNvCxnSpPr>
            <p:nvPr/>
          </p:nvCxnSpPr>
          <p:spPr>
            <a:xfrm rot="10800000">
              <a:off x="6945625" y="4192325"/>
              <a:ext cx="696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46" name="Google Shape;246;p14"/>
            <p:cNvCxnSpPr>
              <a:stCxn id="242" idx="0"/>
              <a:endCxn id="239" idx="2"/>
            </p:cNvCxnSpPr>
            <p:nvPr/>
          </p:nvCxnSpPr>
          <p:spPr>
            <a:xfrm rot="10800000">
              <a:off x="6690225" y="3637625"/>
              <a:ext cx="0" cy="31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47" name="Google Shape;247;p14"/>
            <p:cNvCxnSpPr>
              <a:stCxn id="241" idx="6"/>
            </p:cNvCxnSpPr>
            <p:nvPr/>
          </p:nvCxnSpPr>
          <p:spPr>
            <a:xfrm>
              <a:off x="8293075" y="3456200"/>
              <a:ext cx="410100" cy="14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48" name="Google Shape;248;p14"/>
            <p:cNvCxnSpPr/>
            <p:nvPr/>
          </p:nvCxnSpPr>
          <p:spPr>
            <a:xfrm>
              <a:off x="5954475" y="3448850"/>
              <a:ext cx="410100" cy="14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9" name="Google Shape;249;p14"/>
            <p:cNvSpPr txBox="1"/>
            <p:nvPr/>
          </p:nvSpPr>
          <p:spPr>
            <a:xfrm>
              <a:off x="8641850" y="3285925"/>
              <a:ext cx="4101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End</a:t>
              </a:r>
              <a:endParaRPr b="0" i="0" sz="1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50" name="Google Shape;250;p14"/>
          <p:cNvSpPr txBox="1"/>
          <p:nvPr/>
        </p:nvSpPr>
        <p:spPr>
          <a:xfrm>
            <a:off x="1037350" y="2154175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980000"/>
                </a:solidFill>
                <a:latin typeface="Spectral"/>
                <a:ea typeface="Spectral"/>
                <a:cs typeface="Spectral"/>
                <a:sym typeface="Spectral"/>
              </a:rPr>
              <a:t>Long Term Scheduler must select wisely !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Medium Term Scheduler</a:t>
            </a:r>
            <a:endParaRPr/>
          </a:p>
        </p:txBody>
      </p:sp>
      <p:sp>
        <p:nvSpPr>
          <p:cNvPr id="256" name="Google Shape;256;p15"/>
          <p:cNvSpPr txBox="1"/>
          <p:nvPr>
            <p:ph idx="1" type="body"/>
          </p:nvPr>
        </p:nvSpPr>
        <p:spPr>
          <a:xfrm>
            <a:off x="311700" y="1262550"/>
            <a:ext cx="70305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●"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Time-sharing system may use this scheduler. 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●"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Swapping reduce the degree of multiprogramming. 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257" name="Google Shape;25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6500" y="2286825"/>
            <a:ext cx="5220225" cy="19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5"/>
          <p:cNvSpPr txBox="1"/>
          <p:nvPr/>
        </p:nvSpPr>
        <p:spPr>
          <a:xfrm>
            <a:off x="2090825" y="4392475"/>
            <a:ext cx="53061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Fig: Addition of swapping in Queueing-Diagram</a:t>
            </a:r>
            <a:endParaRPr b="1" i="0" sz="10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Context Switch</a:t>
            </a:r>
            <a:endParaRPr/>
          </a:p>
        </p:txBody>
      </p:sp>
      <p:sp>
        <p:nvSpPr>
          <p:cNvPr id="264" name="Google Shape;264;p16"/>
          <p:cNvSpPr txBox="1"/>
          <p:nvPr>
            <p:ph idx="1" type="body"/>
          </p:nvPr>
        </p:nvSpPr>
        <p:spPr>
          <a:xfrm>
            <a:off x="311700" y="1138125"/>
            <a:ext cx="8487900" cy="12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When an interrupt occurs, the system needs to save the current </a:t>
            </a:r>
            <a:r>
              <a:rPr b="1" lang="en" sz="1400">
                <a:latin typeface="Spectral"/>
                <a:ea typeface="Spectral"/>
                <a:cs typeface="Spectral"/>
                <a:sym typeface="Spectral"/>
              </a:rPr>
              <a:t>context </a:t>
            </a: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(state)</a:t>
            </a:r>
            <a:r>
              <a:rPr b="1" lang="en" sz="1400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of the process running on the CPU.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Context Switch:  1. Storing currently executed process context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	          2. Restoring the next process context to execute 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265" name="Google Shape;26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3813" y="2262275"/>
            <a:ext cx="5156374" cy="2662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" name="Google Shape;266;p16"/>
          <p:cNvGrpSpPr/>
          <p:nvPr/>
        </p:nvGrpSpPr>
        <p:grpSpPr>
          <a:xfrm>
            <a:off x="1650350" y="2871675"/>
            <a:ext cx="5498575" cy="625850"/>
            <a:chOff x="1650350" y="2871675"/>
            <a:chExt cx="5498575" cy="625850"/>
          </a:xfrm>
        </p:grpSpPr>
        <p:cxnSp>
          <p:nvCxnSpPr>
            <p:cNvPr id="267" name="Google Shape;267;p16"/>
            <p:cNvCxnSpPr/>
            <p:nvPr/>
          </p:nvCxnSpPr>
          <p:spPr>
            <a:xfrm flipH="1" rot="10800000">
              <a:off x="2353425" y="2871675"/>
              <a:ext cx="4795500" cy="7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8" name="Google Shape;268;p16"/>
            <p:cNvCxnSpPr/>
            <p:nvPr/>
          </p:nvCxnSpPr>
          <p:spPr>
            <a:xfrm flipH="1" rot="10800000">
              <a:off x="2353425" y="3490325"/>
              <a:ext cx="4795500" cy="7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9" name="Google Shape;269;p16"/>
            <p:cNvSpPr txBox="1"/>
            <p:nvPr/>
          </p:nvSpPr>
          <p:spPr>
            <a:xfrm>
              <a:off x="1650350" y="2935900"/>
              <a:ext cx="1480200" cy="4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rgbClr val="980000"/>
                  </a:solidFill>
                  <a:latin typeface="Nunito"/>
                  <a:ea typeface="Nunito"/>
                  <a:cs typeface="Nunito"/>
                  <a:sym typeface="Nunito"/>
                </a:rPr>
                <a:t>Overhead for context switch from P0 to P1</a:t>
              </a:r>
              <a:endParaRPr b="1" i="0" sz="1000" u="none" cap="none" strike="noStrike">
                <a:solidFill>
                  <a:srgbClr val="98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70" name="Google Shape;270;p16"/>
          <p:cNvGrpSpPr/>
          <p:nvPr/>
        </p:nvGrpSpPr>
        <p:grpSpPr>
          <a:xfrm>
            <a:off x="1580725" y="4012775"/>
            <a:ext cx="5577800" cy="677650"/>
            <a:chOff x="1580725" y="4012775"/>
            <a:chExt cx="5577800" cy="677650"/>
          </a:xfrm>
        </p:grpSpPr>
        <p:cxnSp>
          <p:nvCxnSpPr>
            <p:cNvPr id="271" name="Google Shape;271;p16"/>
            <p:cNvCxnSpPr/>
            <p:nvPr/>
          </p:nvCxnSpPr>
          <p:spPr>
            <a:xfrm flipH="1" rot="10800000">
              <a:off x="2363025" y="4012775"/>
              <a:ext cx="4795500" cy="7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2" name="Google Shape;272;p16"/>
            <p:cNvCxnSpPr/>
            <p:nvPr/>
          </p:nvCxnSpPr>
          <p:spPr>
            <a:xfrm flipH="1" rot="10800000">
              <a:off x="2323000" y="4683225"/>
              <a:ext cx="4795500" cy="7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3" name="Google Shape;273;p16"/>
            <p:cNvSpPr txBox="1"/>
            <p:nvPr/>
          </p:nvSpPr>
          <p:spPr>
            <a:xfrm>
              <a:off x="1580725" y="4102900"/>
              <a:ext cx="1549800" cy="4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rgbClr val="980000"/>
                  </a:solidFill>
                  <a:latin typeface="Nunito"/>
                  <a:ea typeface="Nunito"/>
                  <a:cs typeface="Nunito"/>
                  <a:sym typeface="Nunito"/>
                </a:rPr>
                <a:t>Overhead for context switch from P1 to P0</a:t>
              </a:r>
              <a:endParaRPr b="1" i="0" sz="1000" u="none" cap="none" strike="noStrike">
                <a:solidFill>
                  <a:srgbClr val="98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"/>
          <p:cNvSpPr txBox="1"/>
          <p:nvPr>
            <p:ph type="ctrTitle"/>
          </p:nvPr>
        </p:nvSpPr>
        <p:spPr>
          <a:xfrm>
            <a:off x="2196600" y="1916700"/>
            <a:ext cx="4750800" cy="13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000"/>
              <a:t>Operating Systems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>
                <a:solidFill>
                  <a:srgbClr val="38761D"/>
                </a:solidFill>
              </a:rPr>
              <a:t>Operations on Process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279" name="Google Shape;279;p17"/>
          <p:cNvSpPr txBox="1"/>
          <p:nvPr/>
        </p:nvSpPr>
        <p:spPr>
          <a:xfrm>
            <a:off x="8281425" y="4595850"/>
            <a:ext cx="555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FBA</a:t>
            </a:r>
            <a:endParaRPr b="0" i="0" sz="13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Process Creation</a:t>
            </a:r>
            <a:endParaRPr/>
          </a:p>
        </p:txBody>
      </p:sp>
      <p:sp>
        <p:nvSpPr>
          <p:cNvPr id="285" name="Google Shape;285;p18"/>
          <p:cNvSpPr txBox="1"/>
          <p:nvPr/>
        </p:nvSpPr>
        <p:spPr>
          <a:xfrm>
            <a:off x="311700" y="1221125"/>
            <a:ext cx="70305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A process is identified by a unique PID (Process Identifier) in the OS.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A process may create new processes.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286" name="Google Shape;286;p18"/>
          <p:cNvGrpSpPr/>
          <p:nvPr/>
        </p:nvGrpSpPr>
        <p:grpSpPr>
          <a:xfrm>
            <a:off x="3159038" y="2130125"/>
            <a:ext cx="3435525" cy="1755350"/>
            <a:chOff x="3029525" y="2257325"/>
            <a:chExt cx="3435525" cy="1755350"/>
          </a:xfrm>
        </p:grpSpPr>
        <p:sp>
          <p:nvSpPr>
            <p:cNvPr id="287" name="Google Shape;287;p18"/>
            <p:cNvSpPr/>
            <p:nvPr/>
          </p:nvSpPr>
          <p:spPr>
            <a:xfrm>
              <a:off x="4701263" y="2257325"/>
              <a:ext cx="540250" cy="318250"/>
            </a:xfrm>
            <a:prstGeom prst="flowChartProcess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pid = 1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3529175" y="2935175"/>
              <a:ext cx="540250" cy="318250"/>
            </a:xfrm>
            <a:prstGeom prst="flowChartProcess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pid = 8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4651250" y="2935175"/>
              <a:ext cx="640275" cy="318250"/>
            </a:xfrm>
            <a:prstGeom prst="flowChartProcess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pid = 58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5824775" y="2935175"/>
              <a:ext cx="640275" cy="318250"/>
            </a:xfrm>
            <a:prstGeom prst="flowChartProcess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pid = 63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1" name="Google Shape;291;p18"/>
            <p:cNvCxnSpPr>
              <a:stCxn id="287" idx="2"/>
              <a:endCxn id="289" idx="0"/>
            </p:cNvCxnSpPr>
            <p:nvPr/>
          </p:nvCxnSpPr>
          <p:spPr>
            <a:xfrm>
              <a:off x="4971388" y="2575575"/>
              <a:ext cx="0" cy="35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2" name="Google Shape;292;p18"/>
            <p:cNvCxnSpPr>
              <a:stCxn id="287" idx="2"/>
              <a:endCxn id="288" idx="0"/>
            </p:cNvCxnSpPr>
            <p:nvPr/>
          </p:nvCxnSpPr>
          <p:spPr>
            <a:xfrm flipH="1">
              <a:off x="3799288" y="2575575"/>
              <a:ext cx="1172100" cy="35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3" name="Google Shape;293;p18"/>
            <p:cNvCxnSpPr>
              <a:stCxn id="287" idx="2"/>
              <a:endCxn id="290" idx="0"/>
            </p:cNvCxnSpPr>
            <p:nvPr/>
          </p:nvCxnSpPr>
          <p:spPr>
            <a:xfrm>
              <a:off x="4971388" y="2575575"/>
              <a:ext cx="1173600" cy="35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4" name="Google Shape;294;p18"/>
            <p:cNvSpPr/>
            <p:nvPr/>
          </p:nvSpPr>
          <p:spPr>
            <a:xfrm>
              <a:off x="3029525" y="3694425"/>
              <a:ext cx="640275" cy="318250"/>
            </a:xfrm>
            <a:prstGeom prst="flowChartProcess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pid = 51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3875550" y="3694425"/>
              <a:ext cx="640275" cy="318250"/>
            </a:xfrm>
            <a:prstGeom prst="flowChartProcess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P6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pid = 38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6" name="Google Shape;296;p18"/>
            <p:cNvCxnSpPr>
              <a:stCxn id="288" idx="2"/>
              <a:endCxn id="295" idx="0"/>
            </p:cNvCxnSpPr>
            <p:nvPr/>
          </p:nvCxnSpPr>
          <p:spPr>
            <a:xfrm>
              <a:off x="3799300" y="3253425"/>
              <a:ext cx="396300" cy="44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7" name="Google Shape;297;p18"/>
            <p:cNvCxnSpPr>
              <a:stCxn id="288" idx="2"/>
              <a:endCxn id="294" idx="0"/>
            </p:cNvCxnSpPr>
            <p:nvPr/>
          </p:nvCxnSpPr>
          <p:spPr>
            <a:xfrm flipH="1">
              <a:off x="3349600" y="3253425"/>
              <a:ext cx="449700" cy="44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8" name="Google Shape;298;p18"/>
            <p:cNvSpPr/>
            <p:nvPr/>
          </p:nvSpPr>
          <p:spPr>
            <a:xfrm>
              <a:off x="5504725" y="3694425"/>
              <a:ext cx="640275" cy="318250"/>
            </a:xfrm>
            <a:prstGeom prst="flowChartProcess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pid = 55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9" name="Google Shape;299;p18"/>
            <p:cNvCxnSpPr>
              <a:stCxn id="290" idx="2"/>
              <a:endCxn id="298" idx="0"/>
            </p:cNvCxnSpPr>
            <p:nvPr/>
          </p:nvCxnSpPr>
          <p:spPr>
            <a:xfrm flipH="1">
              <a:off x="5824813" y="3253425"/>
              <a:ext cx="320100" cy="44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00" name="Google Shape;300;p18"/>
          <p:cNvGrpSpPr/>
          <p:nvPr/>
        </p:nvGrpSpPr>
        <p:grpSpPr>
          <a:xfrm>
            <a:off x="1759725" y="2828250"/>
            <a:ext cx="1899000" cy="1057225"/>
            <a:chOff x="1454925" y="3133050"/>
            <a:chExt cx="1899000" cy="1057225"/>
          </a:xfrm>
        </p:grpSpPr>
        <p:sp>
          <p:nvSpPr>
            <p:cNvPr id="301" name="Google Shape;301;p18"/>
            <p:cNvSpPr txBox="1"/>
            <p:nvPr/>
          </p:nvSpPr>
          <p:spPr>
            <a:xfrm>
              <a:off x="1454925" y="3133050"/>
              <a:ext cx="10761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Parent process</a:t>
              </a:r>
              <a:endParaRPr b="0" i="0" sz="1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2" name="Google Shape;302;p18"/>
            <p:cNvSpPr txBox="1"/>
            <p:nvPr/>
          </p:nvSpPr>
          <p:spPr>
            <a:xfrm>
              <a:off x="1454925" y="3871975"/>
              <a:ext cx="11175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Child process</a:t>
              </a:r>
              <a:endParaRPr b="0" i="0" sz="1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303" name="Google Shape;303;p18"/>
            <p:cNvCxnSpPr>
              <a:stCxn id="301" idx="3"/>
              <a:endCxn id="288" idx="1"/>
            </p:cNvCxnSpPr>
            <p:nvPr/>
          </p:nvCxnSpPr>
          <p:spPr>
            <a:xfrm flipH="1" rot="10800000">
              <a:off x="2531025" y="3271800"/>
              <a:ext cx="822900" cy="2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04" name="Google Shape;304;p18"/>
            <p:cNvCxnSpPr>
              <a:stCxn id="302" idx="3"/>
              <a:endCxn id="294" idx="1"/>
            </p:cNvCxnSpPr>
            <p:nvPr/>
          </p:nvCxnSpPr>
          <p:spPr>
            <a:xfrm>
              <a:off x="2572425" y="4031125"/>
              <a:ext cx="281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305" name="Google Shape;305;p18"/>
          <p:cNvSpPr txBox="1"/>
          <p:nvPr/>
        </p:nvSpPr>
        <p:spPr>
          <a:xfrm>
            <a:off x="311700" y="4075600"/>
            <a:ext cx="67938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Spectral"/>
              <a:buChar char="●"/>
            </a:pPr>
            <a:r>
              <a:rPr b="0" i="0" lang="en" sz="13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Child process obtain resources from OS or are restricted to Parent’s resources</a:t>
            </a:r>
            <a:endParaRPr b="0" i="0" sz="13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Spectral"/>
              <a:buChar char="●"/>
            </a:pPr>
            <a:r>
              <a:rPr b="0" i="0" lang="en" sz="13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Parent process may pass initializing data to child process</a:t>
            </a:r>
            <a:endParaRPr b="0" i="0" sz="13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Process Creation</a:t>
            </a:r>
            <a:endParaRPr/>
          </a:p>
        </p:txBody>
      </p:sp>
      <p:sp>
        <p:nvSpPr>
          <p:cNvPr id="311" name="Google Shape;311;p19"/>
          <p:cNvSpPr txBox="1"/>
          <p:nvPr>
            <p:ph idx="1" type="body"/>
          </p:nvPr>
        </p:nvSpPr>
        <p:spPr>
          <a:xfrm>
            <a:off x="311700" y="1349850"/>
            <a:ext cx="7030500" cy="12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●"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When a process creates new process - 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The parent continues to execute concurrently with its children 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Or, 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The parent waits until some or all of its children have terminated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12" name="Google Shape;312;p19"/>
          <p:cNvSpPr txBox="1"/>
          <p:nvPr/>
        </p:nvSpPr>
        <p:spPr>
          <a:xfrm>
            <a:off x="311700" y="3056475"/>
            <a:ext cx="7030500" cy="10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Two address-space possibilities for the new process -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The child process is a duplicate of the parent process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Or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The child process has a new program loaded into it.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Process Concept</a:t>
            </a:r>
            <a:endParaRPr/>
          </a:p>
        </p:txBody>
      </p:sp>
      <p:sp>
        <p:nvSpPr>
          <p:cNvPr id="69" name="Google Shape;69;p2"/>
          <p:cNvSpPr txBox="1"/>
          <p:nvPr/>
        </p:nvSpPr>
        <p:spPr>
          <a:xfrm>
            <a:off x="1406125" y="137515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What to call the activities of CPU ?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70" name="Google Shape;70;p2"/>
          <p:cNvGrpSpPr/>
          <p:nvPr/>
        </p:nvGrpSpPr>
        <p:grpSpPr>
          <a:xfrm>
            <a:off x="2701052" y="1804874"/>
            <a:ext cx="4021205" cy="1295943"/>
            <a:chOff x="1776175" y="2380025"/>
            <a:chExt cx="4388525" cy="1462525"/>
          </a:xfrm>
        </p:grpSpPr>
        <p:sp>
          <p:nvSpPr>
            <p:cNvPr id="71" name="Google Shape;71;p2"/>
            <p:cNvSpPr/>
            <p:nvPr/>
          </p:nvSpPr>
          <p:spPr>
            <a:xfrm>
              <a:off x="1783575" y="2605925"/>
              <a:ext cx="1317300" cy="547500"/>
            </a:xfrm>
            <a:prstGeom prst="beve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Jobs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160400" y="2380025"/>
              <a:ext cx="2004300" cy="999300"/>
            </a:xfrm>
            <a:prstGeom prst="beve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User Programs 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or 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Tasks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73" name="Google Shape;73;p2"/>
            <p:cNvSpPr txBox="1"/>
            <p:nvPr/>
          </p:nvSpPr>
          <p:spPr>
            <a:xfrm>
              <a:off x="1776175" y="3143125"/>
              <a:ext cx="1376400" cy="4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Batch System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74" name="Google Shape;74;p2"/>
            <p:cNvSpPr txBox="1"/>
            <p:nvPr/>
          </p:nvSpPr>
          <p:spPr>
            <a:xfrm>
              <a:off x="4474350" y="3345150"/>
              <a:ext cx="1376400" cy="4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Time Sharing System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</p:grpSp>
      <p:sp>
        <p:nvSpPr>
          <p:cNvPr id="75" name="Google Shape;75;p2"/>
          <p:cNvSpPr txBox="1"/>
          <p:nvPr/>
        </p:nvSpPr>
        <p:spPr>
          <a:xfrm>
            <a:off x="2262950" y="3437625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These activities are called “</a:t>
            </a:r>
            <a:r>
              <a:rPr b="1" i="0" lang="en" sz="1400" u="none" cap="none" strike="noStrike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Processes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”  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1173450" y="4096850"/>
            <a:ext cx="6228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★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The terms </a:t>
            </a:r>
            <a:r>
              <a:rPr b="1" i="1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“job”</a:t>
            </a:r>
            <a:r>
              <a:rPr b="1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and </a:t>
            </a:r>
            <a:r>
              <a:rPr b="1" i="1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“process”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are used almost interchangeably.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Process creation in UNIX </a:t>
            </a:r>
            <a:endParaRPr/>
          </a:p>
        </p:txBody>
      </p:sp>
      <p:sp>
        <p:nvSpPr>
          <p:cNvPr id="318" name="Google Shape;318;p20"/>
          <p:cNvSpPr txBox="1"/>
          <p:nvPr>
            <p:ph idx="1" type="body"/>
          </p:nvPr>
        </p:nvSpPr>
        <p:spPr>
          <a:xfrm>
            <a:off x="311700" y="1263700"/>
            <a:ext cx="7030500" cy="17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System Call: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 offers the services of the operating system to the user programs.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i="1" lang="en" sz="1400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fork()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: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 create a new process, which becomes the child process of the caller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i="1" lang="en" sz="1400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exec()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: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 runs an executable file , replacing the previous executable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i="1" lang="en" sz="1400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wait()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: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 suspends execution of the current process until one of its children terminates.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319" name="Google Shape;319;p20"/>
          <p:cNvGrpSpPr/>
          <p:nvPr/>
        </p:nvGrpSpPr>
        <p:grpSpPr>
          <a:xfrm>
            <a:off x="1079275" y="2966500"/>
            <a:ext cx="6833899" cy="1845275"/>
            <a:chOff x="1303800" y="3082975"/>
            <a:chExt cx="6833899" cy="1845275"/>
          </a:xfrm>
        </p:grpSpPr>
        <p:pic>
          <p:nvPicPr>
            <p:cNvPr id="320" name="Google Shape;320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03800" y="3082975"/>
              <a:ext cx="6833899" cy="1331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1" name="Google Shape;321;p20"/>
            <p:cNvSpPr txBox="1"/>
            <p:nvPr/>
          </p:nvSpPr>
          <p:spPr>
            <a:xfrm>
              <a:off x="3420300" y="4430850"/>
              <a:ext cx="2797500" cy="4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Fig: Process creation using fork() system call</a:t>
              </a:r>
              <a:endParaRPr b="1" i="0" sz="1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826" y="262322"/>
            <a:ext cx="4477459" cy="4517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/>
        </p:nvSpPr>
        <p:spPr>
          <a:xfrm>
            <a:off x="395204" y="418838"/>
            <a:ext cx="2830995" cy="176507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fork();</a:t>
            </a:r>
            <a:endParaRPr/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fork();</a:t>
            </a:r>
            <a:endParaRPr/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printf(“A”);</a:t>
            </a:r>
            <a:endParaRPr/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2" name="Google Shape;332;p22"/>
          <p:cNvSpPr txBox="1"/>
          <p:nvPr/>
        </p:nvSpPr>
        <p:spPr>
          <a:xfrm>
            <a:off x="395204" y="2373404"/>
            <a:ext cx="2830995" cy="233472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fork();</a:t>
            </a:r>
            <a:endParaRPr/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fork();</a:t>
            </a:r>
            <a:endParaRPr/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fork();</a:t>
            </a:r>
            <a:endParaRPr/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printf(“A”);</a:t>
            </a:r>
            <a:endParaRPr/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idx="1" type="body"/>
          </p:nvPr>
        </p:nvSpPr>
        <p:spPr>
          <a:xfrm>
            <a:off x="391599" y="319703"/>
            <a:ext cx="2830995" cy="209502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a = fork();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if(a==0) fork();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fork();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printf(“A”);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38" name="Google Shape;338;p23"/>
          <p:cNvSpPr txBox="1"/>
          <p:nvPr/>
        </p:nvSpPr>
        <p:spPr>
          <a:xfrm>
            <a:off x="475104" y="2559941"/>
            <a:ext cx="2830995" cy="233472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fork();</a:t>
            </a:r>
            <a:endParaRPr/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a = fork();</a:t>
            </a:r>
            <a:endParaRPr/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if(a==0) fork();</a:t>
            </a:r>
            <a:endParaRPr/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printf(“A”);</a:t>
            </a:r>
            <a:endParaRPr/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idx="1" type="body"/>
          </p:nvPr>
        </p:nvSpPr>
        <p:spPr>
          <a:xfrm>
            <a:off x="115410" y="390723"/>
            <a:ext cx="5530788" cy="383504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int x = 1;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a = fork();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if(a==0){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x = x -1;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printf(“value of x is: %d”, x);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else if (a&gt;0){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wait(NULL);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x = x +1;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printf(“value of x is: %d”, x);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Process Termination</a:t>
            </a:r>
            <a:endParaRPr/>
          </a:p>
        </p:txBody>
      </p:sp>
      <p:sp>
        <p:nvSpPr>
          <p:cNvPr id="349" name="Google Shape;349;p25"/>
          <p:cNvSpPr txBox="1"/>
          <p:nvPr>
            <p:ph idx="1" type="body"/>
          </p:nvPr>
        </p:nvSpPr>
        <p:spPr>
          <a:xfrm>
            <a:off x="311700" y="1341800"/>
            <a:ext cx="7030500" cy="17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30">
                <a:latin typeface="Spectral"/>
                <a:ea typeface="Spectral"/>
                <a:cs typeface="Spectral"/>
                <a:sym typeface="Spectral"/>
              </a:rPr>
              <a:t>A process is terminated when - </a:t>
            </a:r>
            <a:endParaRPr sz="143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30">
                <a:latin typeface="Spectral"/>
                <a:ea typeface="Spectral"/>
                <a:cs typeface="Spectral"/>
                <a:sym typeface="Spectral"/>
              </a:rPr>
              <a:t>It executes its last statement </a:t>
            </a:r>
            <a:endParaRPr sz="143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30">
                <a:latin typeface="Spectral"/>
                <a:ea typeface="Spectral"/>
                <a:cs typeface="Spectral"/>
                <a:sym typeface="Spectral"/>
              </a:rPr>
              <a:t>Or</a:t>
            </a:r>
            <a:endParaRPr sz="143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30">
                <a:latin typeface="Spectral"/>
                <a:ea typeface="Spectral"/>
                <a:cs typeface="Spectral"/>
                <a:sym typeface="Spectral"/>
              </a:rPr>
              <a:t>Termination cause by another process </a:t>
            </a:r>
            <a:endParaRPr sz="143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3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30">
                <a:latin typeface="Spectral"/>
                <a:ea typeface="Spectral"/>
                <a:cs typeface="Spectral"/>
                <a:sym typeface="Spectral"/>
              </a:rPr>
              <a:t>When a process is terminated, the resources are deallocated. </a:t>
            </a:r>
            <a:endParaRPr sz="143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50" name="Google Shape;350;p25"/>
          <p:cNvSpPr txBox="1"/>
          <p:nvPr/>
        </p:nvSpPr>
        <p:spPr>
          <a:xfrm>
            <a:off x="311700" y="3219325"/>
            <a:ext cx="6692400" cy="14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A parent may terminate its child if -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Child has exceeded the usage of resources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Task assigned to child is no longer needed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Parent is exiting ( cascading termination)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Zombie Process in UNIX</a:t>
            </a:r>
            <a:endParaRPr/>
          </a:p>
        </p:txBody>
      </p:sp>
      <p:sp>
        <p:nvSpPr>
          <p:cNvPr id="356" name="Google Shape;356;p26"/>
          <p:cNvSpPr/>
          <p:nvPr/>
        </p:nvSpPr>
        <p:spPr>
          <a:xfrm>
            <a:off x="1780550" y="3419125"/>
            <a:ext cx="1132200" cy="5292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Child Process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6"/>
          <p:cNvSpPr/>
          <p:nvPr/>
        </p:nvSpPr>
        <p:spPr>
          <a:xfrm>
            <a:off x="4005900" y="3419125"/>
            <a:ext cx="1132200" cy="5292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Child Process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6"/>
          <p:cNvSpPr/>
          <p:nvPr/>
        </p:nvSpPr>
        <p:spPr>
          <a:xfrm>
            <a:off x="6362975" y="3419125"/>
            <a:ext cx="1132200" cy="529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Zombie Process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9" name="Google Shape;359;p26"/>
          <p:cNvGrpSpPr/>
          <p:nvPr/>
        </p:nvGrpSpPr>
        <p:grpSpPr>
          <a:xfrm>
            <a:off x="6362975" y="2195000"/>
            <a:ext cx="1999800" cy="1224125"/>
            <a:chOff x="6362975" y="2195000"/>
            <a:chExt cx="1999800" cy="1224125"/>
          </a:xfrm>
        </p:grpSpPr>
        <p:grpSp>
          <p:nvGrpSpPr>
            <p:cNvPr id="360" name="Google Shape;360;p26"/>
            <p:cNvGrpSpPr/>
            <p:nvPr/>
          </p:nvGrpSpPr>
          <p:grpSpPr>
            <a:xfrm>
              <a:off x="6362975" y="2195000"/>
              <a:ext cx="1132200" cy="1224125"/>
              <a:chOff x="6362975" y="2195000"/>
              <a:chExt cx="1132200" cy="1224125"/>
            </a:xfrm>
          </p:grpSpPr>
          <p:sp>
            <p:nvSpPr>
              <p:cNvPr id="361" name="Google Shape;361;p26"/>
              <p:cNvSpPr/>
              <p:nvPr/>
            </p:nvSpPr>
            <p:spPr>
              <a:xfrm>
                <a:off x="6362975" y="2195000"/>
                <a:ext cx="1132200" cy="529200"/>
              </a:xfrm>
              <a:prstGeom prst="ellipse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Parent Process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62" name="Google Shape;362;p26"/>
              <p:cNvCxnSpPr>
                <a:stCxn id="358" idx="0"/>
                <a:endCxn id="361" idx="4"/>
              </p:cNvCxnSpPr>
              <p:nvPr/>
            </p:nvCxnSpPr>
            <p:spPr>
              <a:xfrm rot="10800000">
                <a:off x="6929075" y="2724325"/>
                <a:ext cx="0" cy="69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cxnSp>
          <p:nvCxnSpPr>
            <p:cNvPr id="363" name="Google Shape;363;p26"/>
            <p:cNvCxnSpPr>
              <a:stCxn id="361" idx="6"/>
            </p:cNvCxnSpPr>
            <p:nvPr/>
          </p:nvCxnSpPr>
          <p:spPr>
            <a:xfrm flipH="1" rot="10800000">
              <a:off x="7495175" y="2454200"/>
              <a:ext cx="867600" cy="5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64" name="Google Shape;364;p26"/>
          <p:cNvGrpSpPr/>
          <p:nvPr/>
        </p:nvGrpSpPr>
        <p:grpSpPr>
          <a:xfrm>
            <a:off x="888050" y="2195000"/>
            <a:ext cx="2024700" cy="529200"/>
            <a:chOff x="888050" y="2195000"/>
            <a:chExt cx="2024700" cy="529200"/>
          </a:xfrm>
        </p:grpSpPr>
        <p:sp>
          <p:nvSpPr>
            <p:cNvPr id="365" name="Google Shape;365;p26"/>
            <p:cNvSpPr/>
            <p:nvPr/>
          </p:nvSpPr>
          <p:spPr>
            <a:xfrm>
              <a:off x="1780550" y="2195000"/>
              <a:ext cx="1132200" cy="5292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 Process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6" name="Google Shape;366;p26"/>
            <p:cNvCxnSpPr>
              <a:endCxn id="365" idx="2"/>
            </p:cNvCxnSpPr>
            <p:nvPr/>
          </p:nvCxnSpPr>
          <p:spPr>
            <a:xfrm flipH="1" rot="10800000">
              <a:off x="888050" y="2459600"/>
              <a:ext cx="892500" cy="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67" name="Google Shape;367;p26"/>
          <p:cNvGrpSpPr/>
          <p:nvPr/>
        </p:nvGrpSpPr>
        <p:grpSpPr>
          <a:xfrm>
            <a:off x="1841950" y="2724200"/>
            <a:ext cx="540300" cy="694800"/>
            <a:chOff x="1841950" y="2724200"/>
            <a:chExt cx="540300" cy="694800"/>
          </a:xfrm>
        </p:grpSpPr>
        <p:cxnSp>
          <p:nvCxnSpPr>
            <p:cNvPr id="368" name="Google Shape;368;p26"/>
            <p:cNvCxnSpPr>
              <a:stCxn id="365" idx="4"/>
              <a:endCxn id="356" idx="0"/>
            </p:cNvCxnSpPr>
            <p:nvPr/>
          </p:nvCxnSpPr>
          <p:spPr>
            <a:xfrm>
              <a:off x="2346650" y="2724200"/>
              <a:ext cx="0" cy="69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69" name="Google Shape;369;p26"/>
            <p:cNvSpPr txBox="1"/>
            <p:nvPr/>
          </p:nvSpPr>
          <p:spPr>
            <a:xfrm>
              <a:off x="1841950" y="2886625"/>
              <a:ext cx="5403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fork()</a:t>
              </a:r>
              <a:endParaRPr b="0" i="0" sz="9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370" name="Google Shape;370;p26"/>
          <p:cNvGrpSpPr/>
          <p:nvPr/>
        </p:nvGrpSpPr>
        <p:grpSpPr>
          <a:xfrm>
            <a:off x="2912750" y="3683725"/>
            <a:ext cx="1093200" cy="369900"/>
            <a:chOff x="2912750" y="3683725"/>
            <a:chExt cx="1093200" cy="369900"/>
          </a:xfrm>
        </p:grpSpPr>
        <p:cxnSp>
          <p:nvCxnSpPr>
            <p:cNvPr id="371" name="Google Shape;371;p26"/>
            <p:cNvCxnSpPr>
              <a:stCxn id="356" idx="6"/>
              <a:endCxn id="357" idx="2"/>
            </p:cNvCxnSpPr>
            <p:nvPr/>
          </p:nvCxnSpPr>
          <p:spPr>
            <a:xfrm>
              <a:off x="2912750" y="3683725"/>
              <a:ext cx="1093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72" name="Google Shape;372;p26"/>
            <p:cNvSpPr txBox="1"/>
            <p:nvPr/>
          </p:nvSpPr>
          <p:spPr>
            <a:xfrm>
              <a:off x="3082275" y="3683725"/>
              <a:ext cx="5403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exec()</a:t>
              </a:r>
              <a:endParaRPr b="0" i="0" sz="9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373" name="Google Shape;373;p26"/>
          <p:cNvGrpSpPr/>
          <p:nvPr/>
        </p:nvGrpSpPr>
        <p:grpSpPr>
          <a:xfrm>
            <a:off x="5138100" y="3683725"/>
            <a:ext cx="1224900" cy="369900"/>
            <a:chOff x="5138100" y="3683725"/>
            <a:chExt cx="1224900" cy="369900"/>
          </a:xfrm>
        </p:grpSpPr>
        <p:cxnSp>
          <p:nvCxnSpPr>
            <p:cNvPr id="374" name="Google Shape;374;p26"/>
            <p:cNvCxnSpPr>
              <a:stCxn id="357" idx="6"/>
              <a:endCxn id="358" idx="2"/>
            </p:cNvCxnSpPr>
            <p:nvPr/>
          </p:nvCxnSpPr>
          <p:spPr>
            <a:xfrm>
              <a:off x="5138100" y="3683725"/>
              <a:ext cx="1224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75" name="Google Shape;375;p26"/>
            <p:cNvSpPr txBox="1"/>
            <p:nvPr/>
          </p:nvSpPr>
          <p:spPr>
            <a:xfrm>
              <a:off x="5480388" y="3683725"/>
              <a:ext cx="5403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exit()</a:t>
              </a:r>
              <a:endParaRPr b="0" i="0" sz="9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376" name="Google Shape;376;p26"/>
          <p:cNvGrpSpPr/>
          <p:nvPr/>
        </p:nvGrpSpPr>
        <p:grpSpPr>
          <a:xfrm>
            <a:off x="2912750" y="2094500"/>
            <a:ext cx="3450300" cy="369900"/>
            <a:chOff x="2912750" y="2094500"/>
            <a:chExt cx="3450300" cy="369900"/>
          </a:xfrm>
        </p:grpSpPr>
        <p:cxnSp>
          <p:nvCxnSpPr>
            <p:cNvPr id="377" name="Google Shape;377;p26"/>
            <p:cNvCxnSpPr>
              <a:stCxn id="365" idx="6"/>
              <a:endCxn id="361" idx="2"/>
            </p:cNvCxnSpPr>
            <p:nvPr/>
          </p:nvCxnSpPr>
          <p:spPr>
            <a:xfrm>
              <a:off x="2912750" y="2459600"/>
              <a:ext cx="3450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sm" w="sm" type="none"/>
              <a:tailEnd len="med" w="med" type="triangle"/>
            </a:ln>
          </p:spPr>
        </p:cxnSp>
        <p:sp>
          <p:nvSpPr>
            <p:cNvPr id="378" name="Google Shape;378;p26"/>
            <p:cNvSpPr txBox="1"/>
            <p:nvPr/>
          </p:nvSpPr>
          <p:spPr>
            <a:xfrm>
              <a:off x="4301850" y="2094500"/>
              <a:ext cx="5403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wait()</a:t>
              </a:r>
              <a:endParaRPr b="0" i="0" sz="9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7"/>
          <p:cNvSpPr txBox="1"/>
          <p:nvPr>
            <p:ph type="ctrTitle"/>
          </p:nvPr>
        </p:nvSpPr>
        <p:spPr>
          <a:xfrm>
            <a:off x="2196600" y="1757500"/>
            <a:ext cx="5034900" cy="146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5555"/>
              <a:buNone/>
            </a:pPr>
            <a:r>
              <a:rPr lang="en" sz="3000"/>
              <a:t>Operating Systems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rgbClr val="38761D"/>
                </a:solidFill>
              </a:rPr>
              <a:t>Interprocess Communication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384" name="Google Shape;384;p27"/>
          <p:cNvSpPr txBox="1"/>
          <p:nvPr/>
        </p:nvSpPr>
        <p:spPr>
          <a:xfrm>
            <a:off x="8281425" y="4595850"/>
            <a:ext cx="555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FBA</a:t>
            </a:r>
            <a:endParaRPr b="0" i="0" sz="13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"/>
          <p:cNvSpPr txBox="1"/>
          <p:nvPr>
            <p:ph type="title"/>
          </p:nvPr>
        </p:nvSpPr>
        <p:spPr>
          <a:xfrm>
            <a:off x="541525" y="598625"/>
            <a:ext cx="70305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Processes in the system</a:t>
            </a:r>
            <a:endParaRPr/>
          </a:p>
        </p:txBody>
      </p:sp>
      <p:sp>
        <p:nvSpPr>
          <p:cNvPr id="390" name="Google Shape;390;p28"/>
          <p:cNvSpPr txBox="1"/>
          <p:nvPr/>
        </p:nvSpPr>
        <p:spPr>
          <a:xfrm>
            <a:off x="541525" y="1335750"/>
            <a:ext cx="7030500" cy="14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Processes running concurrently may be -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Independent 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(cannot affect or be affected by other process)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Or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Cooperating 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(can affect or be affected by other process)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91" name="Google Shape;391;p28"/>
          <p:cNvSpPr txBox="1"/>
          <p:nvPr/>
        </p:nvSpPr>
        <p:spPr>
          <a:xfrm>
            <a:off x="541525" y="2889300"/>
            <a:ext cx="6497700" cy="17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Process cooperation is needed for -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➔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Information sharing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➔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Computational speedup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➔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Modularity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➔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Convenience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Inter Process Communication</a:t>
            </a:r>
            <a:endParaRPr/>
          </a:p>
        </p:txBody>
      </p:sp>
      <p:sp>
        <p:nvSpPr>
          <p:cNvPr id="397" name="Google Shape;397;p29"/>
          <p:cNvSpPr txBox="1"/>
          <p:nvPr>
            <p:ph idx="1" type="body"/>
          </p:nvPr>
        </p:nvSpPr>
        <p:spPr>
          <a:xfrm>
            <a:off x="311700" y="1247850"/>
            <a:ext cx="70305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270676"/>
              <a:buNone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IPC is a </a:t>
            </a:r>
            <a:r>
              <a:rPr b="1" i="1" lang="en" sz="1400">
                <a:latin typeface="Spectral"/>
                <a:ea typeface="Spectral"/>
                <a:cs typeface="Spectral"/>
                <a:sym typeface="Spectral"/>
              </a:rPr>
              <a:t>mechanism </a:t>
            </a: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to exchange data and information among processes. 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98" name="Google Shape;398;p29"/>
          <p:cNvSpPr txBox="1"/>
          <p:nvPr/>
        </p:nvSpPr>
        <p:spPr>
          <a:xfrm>
            <a:off x="311700" y="1685250"/>
            <a:ext cx="7030500" cy="10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Two fundamental model of IPC - </a:t>
            </a:r>
            <a:endParaRPr b="0" i="0" sz="13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1150" lvl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Spectral"/>
              <a:buAutoNum type="arabicPeriod"/>
            </a:pPr>
            <a:r>
              <a:rPr b="0" i="0" lang="en" sz="13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Shared Memory</a:t>
            </a:r>
            <a:endParaRPr b="0" i="0" sz="13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1150" lvl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Spectral"/>
              <a:buAutoNum type="arabicPeriod"/>
            </a:pPr>
            <a:r>
              <a:rPr b="0" i="0" lang="en" sz="13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Message Passing</a:t>
            </a:r>
            <a:endParaRPr b="0" i="0" sz="13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399" name="Google Shape;39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9900" y="2782650"/>
            <a:ext cx="3612915" cy="20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6950" y="1344475"/>
            <a:ext cx="2293400" cy="30769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83" name="Google Shape;83;p3"/>
          <p:cNvSpPr txBox="1"/>
          <p:nvPr>
            <p:ph idx="1" type="body"/>
          </p:nvPr>
        </p:nvSpPr>
        <p:spPr>
          <a:xfrm>
            <a:off x="311700" y="1232975"/>
            <a:ext cx="51978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i="1" lang="en" sz="1400">
                <a:latin typeface="Spectral"/>
                <a:ea typeface="Spectral"/>
                <a:cs typeface="Spectral"/>
                <a:sym typeface="Spectral"/>
              </a:rPr>
              <a:t>A process is a program that is in execution.</a:t>
            </a:r>
            <a:endParaRPr b="1" i="1" sz="14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311700" y="1698425"/>
            <a:ext cx="53574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But, it is more than the program codes. Program code is known as “text section” of a process.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311700" y="2323325"/>
            <a:ext cx="5357400" cy="23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Besides code of the program, it contains -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Program Counter and Registers: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 stores current activity of the process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Stack: 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Temporary data (function parameter, local variables, return addresses etc.)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Data Section: 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Global Variables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Heap: 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dynamically allocated memory during runtime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Shared Memory System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333"/>
              <a:buNone/>
            </a:pPr>
            <a:r>
              <a:rPr lang="en" sz="2000"/>
              <a:t>(Producer-Consumer Problem)</a:t>
            </a:r>
            <a:endParaRPr sz="2000"/>
          </a:p>
        </p:txBody>
      </p:sp>
      <p:sp>
        <p:nvSpPr>
          <p:cNvPr id="405" name="Google Shape;405;p30"/>
          <p:cNvSpPr txBox="1"/>
          <p:nvPr>
            <p:ph idx="1" type="body"/>
          </p:nvPr>
        </p:nvSpPr>
        <p:spPr>
          <a:xfrm>
            <a:off x="311700" y="1242575"/>
            <a:ext cx="7030500" cy="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Producer: produces products for consumer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Consumer: consumes products provided by producer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406" name="Google Shape;406;p30"/>
          <p:cNvGrpSpPr/>
          <p:nvPr/>
        </p:nvGrpSpPr>
        <p:grpSpPr>
          <a:xfrm>
            <a:off x="1596250" y="2441400"/>
            <a:ext cx="5552175" cy="1048675"/>
            <a:chOff x="1810875" y="3233275"/>
            <a:chExt cx="5552175" cy="1048675"/>
          </a:xfrm>
        </p:grpSpPr>
        <p:sp>
          <p:nvSpPr>
            <p:cNvPr id="407" name="Google Shape;407;p30"/>
            <p:cNvSpPr/>
            <p:nvPr/>
          </p:nvSpPr>
          <p:spPr>
            <a:xfrm>
              <a:off x="3865237" y="3271100"/>
              <a:ext cx="1413525" cy="762275"/>
            </a:xfrm>
            <a:prstGeom prst="flowChartMagneticDisk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Share Space /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Buffer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1938975" y="3322925"/>
              <a:ext cx="584700" cy="532800"/>
            </a:xfrm>
            <a:prstGeom prst="smileyFace">
              <a:avLst>
                <a:gd fmla="val -60" name="adj"/>
              </a:avLst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6650250" y="3293350"/>
              <a:ext cx="584700" cy="532800"/>
            </a:xfrm>
            <a:prstGeom prst="smileyFace">
              <a:avLst>
                <a:gd fmla="val 4653" name="adj"/>
              </a:avLst>
            </a:prstGeom>
            <a:solidFill>
              <a:srgbClr val="CC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0" name="Google Shape;410;p30"/>
            <p:cNvCxnSpPr>
              <a:stCxn id="408" idx="6"/>
            </p:cNvCxnSpPr>
            <p:nvPr/>
          </p:nvCxnSpPr>
          <p:spPr>
            <a:xfrm>
              <a:off x="2523675" y="3589325"/>
              <a:ext cx="1509600" cy="1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11" name="Google Shape;411;p30"/>
            <p:cNvCxnSpPr>
              <a:endCxn id="409" idx="2"/>
            </p:cNvCxnSpPr>
            <p:nvPr/>
          </p:nvCxnSpPr>
          <p:spPr>
            <a:xfrm flipH="1" rot="10800000">
              <a:off x="5098950" y="3559750"/>
              <a:ext cx="1551300" cy="2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12" name="Google Shape;412;p30"/>
            <p:cNvSpPr txBox="1"/>
            <p:nvPr/>
          </p:nvSpPr>
          <p:spPr>
            <a:xfrm>
              <a:off x="2774000" y="3271100"/>
              <a:ext cx="8409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Produce</a:t>
              </a:r>
              <a:endParaRPr b="0" i="0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3" name="Google Shape;413;p30"/>
            <p:cNvSpPr txBox="1"/>
            <p:nvPr/>
          </p:nvSpPr>
          <p:spPr>
            <a:xfrm>
              <a:off x="5544038" y="3233275"/>
              <a:ext cx="8409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Consume</a:t>
              </a:r>
              <a:endParaRPr b="0" i="0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4" name="Google Shape;414;p30"/>
            <p:cNvSpPr txBox="1"/>
            <p:nvPr/>
          </p:nvSpPr>
          <p:spPr>
            <a:xfrm>
              <a:off x="1810875" y="3948950"/>
              <a:ext cx="8409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Producer</a:t>
              </a:r>
              <a:endParaRPr b="0" i="0" sz="11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sp>
          <p:nvSpPr>
            <p:cNvPr id="415" name="Google Shape;415;p30"/>
            <p:cNvSpPr txBox="1"/>
            <p:nvPr/>
          </p:nvSpPr>
          <p:spPr>
            <a:xfrm>
              <a:off x="6522150" y="3948950"/>
              <a:ext cx="8409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Consumer</a:t>
              </a:r>
              <a:endParaRPr b="0" i="0" sz="11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600"/>
              <a:t>Producer-Consumer Problem (Producer)</a:t>
            </a:r>
            <a:endParaRPr sz="2600"/>
          </a:p>
        </p:txBody>
      </p:sp>
      <p:pic>
        <p:nvPicPr>
          <p:cNvPr id="421" name="Google Shape;42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2600" y="1361700"/>
            <a:ext cx="3176482" cy="1697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2" name="Google Shape;422;p31"/>
          <p:cNvSpPr txBox="1"/>
          <p:nvPr/>
        </p:nvSpPr>
        <p:spPr>
          <a:xfrm>
            <a:off x="5496900" y="1514100"/>
            <a:ext cx="2837400" cy="1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in</a:t>
            </a: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: next free position in buffer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out</a:t>
            </a: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: first full position in buffer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Both initialized with 0. 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in = 0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out = 0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423" name="Google Shape;423;p31"/>
          <p:cNvGrpSpPr/>
          <p:nvPr/>
        </p:nvGrpSpPr>
        <p:grpSpPr>
          <a:xfrm>
            <a:off x="1303800" y="3221050"/>
            <a:ext cx="3454800" cy="1284150"/>
            <a:chOff x="1303800" y="1849450"/>
            <a:chExt cx="3454800" cy="1284150"/>
          </a:xfrm>
        </p:grpSpPr>
        <p:sp>
          <p:nvSpPr>
            <p:cNvPr id="424" name="Google Shape;424;p31"/>
            <p:cNvSpPr/>
            <p:nvPr/>
          </p:nvSpPr>
          <p:spPr>
            <a:xfrm>
              <a:off x="1388325" y="2807800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1852413" y="2807800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2333325" y="2807800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2814225" y="2807800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3278313" y="2807800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3759225" y="2807800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4223325" y="2807800"/>
              <a:ext cx="480900" cy="207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31" name="Google Shape;431;p31"/>
            <p:cNvSpPr txBox="1"/>
            <p:nvPr/>
          </p:nvSpPr>
          <p:spPr>
            <a:xfrm>
              <a:off x="1303800" y="1849450"/>
              <a:ext cx="3454800" cy="8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Here, BUFFER_SIZE = 7</a:t>
              </a:r>
              <a:endParaRPr b="0" i="0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When buffer is full, </a:t>
              </a:r>
              <a:endParaRPr b="0" i="0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in = 6 , out = 0 </a:t>
              </a:r>
              <a:endParaRPr b="0" i="0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32" name="Google Shape;432;p31"/>
            <p:cNvSpPr txBox="1"/>
            <p:nvPr/>
          </p:nvSpPr>
          <p:spPr>
            <a:xfrm>
              <a:off x="1440950" y="2926300"/>
              <a:ext cx="3241500" cy="2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[0]      [1]       [2]        [3]       [4]      [5]     [6]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</p:grpSp>
      <p:grpSp>
        <p:nvGrpSpPr>
          <p:cNvPr id="433" name="Google Shape;433;p31"/>
          <p:cNvGrpSpPr/>
          <p:nvPr/>
        </p:nvGrpSpPr>
        <p:grpSpPr>
          <a:xfrm>
            <a:off x="5190000" y="3522750"/>
            <a:ext cx="3567300" cy="1057225"/>
            <a:chOff x="1380000" y="3522750"/>
            <a:chExt cx="3567300" cy="1057225"/>
          </a:xfrm>
        </p:grpSpPr>
        <p:sp>
          <p:nvSpPr>
            <p:cNvPr id="434" name="Google Shape;434;p31"/>
            <p:cNvSpPr txBox="1"/>
            <p:nvPr/>
          </p:nvSpPr>
          <p:spPr>
            <a:xfrm>
              <a:off x="1380000" y="3522750"/>
              <a:ext cx="3567300" cy="4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When buffer is not full,  </a:t>
              </a:r>
              <a:endParaRPr b="0" i="0" sz="13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		In = 4, out = 0</a:t>
              </a:r>
              <a:endParaRPr b="0" i="0" sz="13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1440950" y="4254175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1905038" y="4254175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2385950" y="4254175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2866850" y="4254175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3330938" y="4254175"/>
              <a:ext cx="480900" cy="207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3811850" y="4254175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4275950" y="4254175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42" name="Google Shape;442;p31"/>
            <p:cNvSpPr txBox="1"/>
            <p:nvPr/>
          </p:nvSpPr>
          <p:spPr>
            <a:xfrm>
              <a:off x="1493575" y="4372675"/>
              <a:ext cx="3241500" cy="2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[0]       [1]       [2]       [3]      [4]       [5]      [6]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600"/>
              <a:t>Producer-Consumer Problem (Consumer)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sz="2600"/>
          </a:p>
        </p:txBody>
      </p:sp>
      <p:pic>
        <p:nvPicPr>
          <p:cNvPr id="448" name="Google Shape;44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7375" y="1477248"/>
            <a:ext cx="3257200" cy="170460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49" name="Google Shape;449;p32"/>
          <p:cNvSpPr txBox="1"/>
          <p:nvPr/>
        </p:nvSpPr>
        <p:spPr>
          <a:xfrm>
            <a:off x="5591950" y="1597875"/>
            <a:ext cx="2837400" cy="14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in</a:t>
            </a: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: next free position in buffer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out</a:t>
            </a: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: first full position in buffer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Both initialized with 0. 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in = 0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out = 0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450" name="Google Shape;450;p32"/>
          <p:cNvGrpSpPr/>
          <p:nvPr/>
        </p:nvGrpSpPr>
        <p:grpSpPr>
          <a:xfrm>
            <a:off x="1303800" y="3295825"/>
            <a:ext cx="3454800" cy="1284150"/>
            <a:chOff x="1303800" y="1849450"/>
            <a:chExt cx="3454800" cy="1284150"/>
          </a:xfrm>
        </p:grpSpPr>
        <p:sp>
          <p:nvSpPr>
            <p:cNvPr id="451" name="Google Shape;451;p32"/>
            <p:cNvSpPr/>
            <p:nvPr/>
          </p:nvSpPr>
          <p:spPr>
            <a:xfrm>
              <a:off x="1388325" y="2807800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1852413" y="2807800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2333325" y="2807800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2814225" y="2807800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2"/>
            <p:cNvSpPr/>
            <p:nvPr/>
          </p:nvSpPr>
          <p:spPr>
            <a:xfrm>
              <a:off x="3278313" y="2807800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2"/>
            <p:cNvSpPr/>
            <p:nvPr/>
          </p:nvSpPr>
          <p:spPr>
            <a:xfrm>
              <a:off x="3759225" y="2807800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2"/>
            <p:cNvSpPr/>
            <p:nvPr/>
          </p:nvSpPr>
          <p:spPr>
            <a:xfrm>
              <a:off x="4223325" y="2807800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2"/>
            <p:cNvSpPr txBox="1"/>
            <p:nvPr/>
          </p:nvSpPr>
          <p:spPr>
            <a:xfrm>
              <a:off x="1303800" y="1849450"/>
              <a:ext cx="3454800" cy="8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Here, BUFFER_SIZE = 7</a:t>
              </a:r>
              <a:endParaRPr b="0" i="0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When buffer is empty, </a:t>
              </a:r>
              <a:endParaRPr b="0" i="0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in = 0 , out = 0 </a:t>
              </a:r>
              <a:endParaRPr b="0" i="0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59" name="Google Shape;459;p32"/>
            <p:cNvSpPr txBox="1"/>
            <p:nvPr/>
          </p:nvSpPr>
          <p:spPr>
            <a:xfrm>
              <a:off x="1440950" y="2926300"/>
              <a:ext cx="3241500" cy="2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[0]     [1]      [2]     [3]      [4]      [5]     [6]</a:t>
              </a:r>
              <a:endParaRPr b="0" i="0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460" name="Google Shape;460;p32"/>
          <p:cNvGrpSpPr/>
          <p:nvPr/>
        </p:nvGrpSpPr>
        <p:grpSpPr>
          <a:xfrm>
            <a:off x="5190000" y="3522750"/>
            <a:ext cx="3567300" cy="1057225"/>
            <a:chOff x="1380000" y="3522750"/>
            <a:chExt cx="3567300" cy="1057225"/>
          </a:xfrm>
        </p:grpSpPr>
        <p:sp>
          <p:nvSpPr>
            <p:cNvPr id="461" name="Google Shape;461;p32"/>
            <p:cNvSpPr txBox="1"/>
            <p:nvPr/>
          </p:nvSpPr>
          <p:spPr>
            <a:xfrm>
              <a:off x="1380000" y="3522750"/>
              <a:ext cx="3567300" cy="4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When buffer is not empty,  </a:t>
              </a:r>
              <a:endParaRPr b="0" i="0" sz="13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		In = 5, out = 0</a:t>
              </a:r>
              <a:endParaRPr b="0" i="0" sz="13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62" name="Google Shape;462;p32"/>
            <p:cNvSpPr/>
            <p:nvPr/>
          </p:nvSpPr>
          <p:spPr>
            <a:xfrm>
              <a:off x="1440950" y="4254175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2"/>
            <p:cNvSpPr/>
            <p:nvPr/>
          </p:nvSpPr>
          <p:spPr>
            <a:xfrm>
              <a:off x="1905038" y="4254175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2"/>
            <p:cNvSpPr/>
            <p:nvPr/>
          </p:nvSpPr>
          <p:spPr>
            <a:xfrm>
              <a:off x="2385950" y="4254175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2"/>
            <p:cNvSpPr/>
            <p:nvPr/>
          </p:nvSpPr>
          <p:spPr>
            <a:xfrm>
              <a:off x="2866850" y="4254175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2"/>
            <p:cNvSpPr/>
            <p:nvPr/>
          </p:nvSpPr>
          <p:spPr>
            <a:xfrm>
              <a:off x="3330938" y="4254175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2"/>
            <p:cNvSpPr/>
            <p:nvPr/>
          </p:nvSpPr>
          <p:spPr>
            <a:xfrm>
              <a:off x="3811850" y="4254175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2"/>
            <p:cNvSpPr/>
            <p:nvPr/>
          </p:nvSpPr>
          <p:spPr>
            <a:xfrm>
              <a:off x="4275950" y="4254175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2"/>
            <p:cNvSpPr txBox="1"/>
            <p:nvPr/>
          </p:nvSpPr>
          <p:spPr>
            <a:xfrm>
              <a:off x="1493575" y="4372675"/>
              <a:ext cx="3241500" cy="2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[0]     [1]      [2]     [3]      [4]      [5]     [6]</a:t>
              </a:r>
              <a:endParaRPr b="0" i="0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3"/>
          <p:cNvSpPr txBox="1"/>
          <p:nvPr>
            <p:ph type="title"/>
          </p:nvPr>
        </p:nvSpPr>
        <p:spPr>
          <a:xfrm>
            <a:off x="437925" y="517175"/>
            <a:ext cx="70305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Message Passing System</a:t>
            </a:r>
            <a:endParaRPr/>
          </a:p>
        </p:txBody>
      </p:sp>
      <p:sp>
        <p:nvSpPr>
          <p:cNvPr id="475" name="Google Shape;475;p33"/>
          <p:cNvSpPr txBox="1"/>
          <p:nvPr/>
        </p:nvSpPr>
        <p:spPr>
          <a:xfrm>
            <a:off x="437925" y="1309525"/>
            <a:ext cx="74808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If processes P and Q want to communicate, they must </a:t>
            </a:r>
            <a:r>
              <a:rPr b="0" i="1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send 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messages to and </a:t>
            </a:r>
            <a:r>
              <a:rPr b="0" i="1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receive 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messages from each other.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A communication link must exist between P and Q.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476" name="Google Shape;476;p33"/>
          <p:cNvGrpSpPr/>
          <p:nvPr/>
        </p:nvGrpSpPr>
        <p:grpSpPr>
          <a:xfrm>
            <a:off x="2079600" y="2605875"/>
            <a:ext cx="4970325" cy="1360425"/>
            <a:chOff x="2079600" y="3063075"/>
            <a:chExt cx="4970325" cy="1360425"/>
          </a:xfrm>
        </p:grpSpPr>
        <p:sp>
          <p:nvSpPr>
            <p:cNvPr id="477" name="Google Shape;477;p33"/>
            <p:cNvSpPr/>
            <p:nvPr/>
          </p:nvSpPr>
          <p:spPr>
            <a:xfrm>
              <a:off x="3433925" y="3722550"/>
              <a:ext cx="577200" cy="318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4011125" y="3722550"/>
              <a:ext cx="577200" cy="318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4588325" y="3722550"/>
              <a:ext cx="577200" cy="318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5165525" y="3722550"/>
              <a:ext cx="577200" cy="318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2079600" y="3582000"/>
              <a:ext cx="629100" cy="5994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6420825" y="3582000"/>
              <a:ext cx="629100" cy="5994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3" name="Google Shape;483;p33"/>
            <p:cNvCxnSpPr>
              <a:stCxn id="481" idx="0"/>
              <a:endCxn id="478" idx="0"/>
            </p:cNvCxnSpPr>
            <p:nvPr/>
          </p:nvCxnSpPr>
          <p:spPr>
            <a:xfrm flipH="1" rot="-5400000">
              <a:off x="3276600" y="2699550"/>
              <a:ext cx="140700" cy="1905600"/>
            </a:xfrm>
            <a:prstGeom prst="bentConnector3">
              <a:avLst>
                <a:gd fmla="val 15570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4" name="Google Shape;484;p33"/>
            <p:cNvCxnSpPr>
              <a:endCxn id="482" idx="4"/>
            </p:cNvCxnSpPr>
            <p:nvPr/>
          </p:nvCxnSpPr>
          <p:spPr>
            <a:xfrm>
              <a:off x="4299675" y="4055700"/>
              <a:ext cx="2435700" cy="125700"/>
            </a:xfrm>
            <a:prstGeom prst="bentConnector4">
              <a:avLst>
                <a:gd fmla="val 310" name="adj1"/>
                <a:gd fmla="val 65316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85" name="Google Shape;485;p33"/>
            <p:cNvSpPr txBox="1"/>
            <p:nvPr/>
          </p:nvSpPr>
          <p:spPr>
            <a:xfrm>
              <a:off x="2639000" y="3063075"/>
              <a:ext cx="12537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send(message)</a:t>
              </a:r>
              <a:endParaRPr b="1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33"/>
            <p:cNvSpPr txBox="1"/>
            <p:nvPr/>
          </p:nvSpPr>
          <p:spPr>
            <a:xfrm>
              <a:off x="4803075" y="4105200"/>
              <a:ext cx="13734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receive(message)</a:t>
              </a:r>
              <a:endParaRPr b="1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7" name="Google Shape;487;p33"/>
          <p:cNvSpPr txBox="1"/>
          <p:nvPr/>
        </p:nvSpPr>
        <p:spPr>
          <a:xfrm>
            <a:off x="437925" y="4139175"/>
            <a:ext cx="57504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Useful for exchanging small amount of data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More suited for distributed systems than shared memory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Program Vs Process</a:t>
            </a:r>
            <a:endParaRPr/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311700" y="11472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Spectral"/>
              <a:buChar char="●"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Program is a collection of instructions that can be executed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A program is a </a:t>
            </a:r>
            <a:r>
              <a:rPr b="1" lang="en" sz="14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passive </a:t>
            </a: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entity. 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A process is an </a:t>
            </a:r>
            <a:r>
              <a:rPr b="1" lang="en" sz="1400">
                <a:solidFill>
                  <a:srgbClr val="6AA84F"/>
                </a:solidFill>
                <a:latin typeface="Spectral"/>
                <a:ea typeface="Spectral"/>
                <a:cs typeface="Spectral"/>
                <a:sym typeface="Spectral"/>
              </a:rPr>
              <a:t>active </a:t>
            </a: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entity. 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Spectral"/>
              <a:buChar char="●"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A program becomes a process when it is loaded into memory for execution. 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92" name="Google Shape;92;p4"/>
          <p:cNvGrpSpPr/>
          <p:nvPr/>
        </p:nvGrpSpPr>
        <p:grpSpPr>
          <a:xfrm>
            <a:off x="1873100" y="2827525"/>
            <a:ext cx="1311444" cy="1408525"/>
            <a:chOff x="1720700" y="2827525"/>
            <a:chExt cx="1311444" cy="1408525"/>
          </a:xfrm>
        </p:grpSpPr>
        <p:sp>
          <p:nvSpPr>
            <p:cNvPr id="93" name="Google Shape;93;p4"/>
            <p:cNvSpPr/>
            <p:nvPr/>
          </p:nvSpPr>
          <p:spPr>
            <a:xfrm>
              <a:off x="1720700" y="2827525"/>
              <a:ext cx="1311444" cy="999324"/>
            </a:xfrm>
            <a:prstGeom prst="flowChartDocument">
              <a:avLst/>
            </a:prstGeom>
            <a:solidFill>
              <a:srgbClr val="CFE2F3"/>
            </a:solidFill>
            <a:ln cap="flat" cmpd="sng" w="9525">
              <a:solidFill>
                <a:srgbClr val="CFE2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a=10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b=5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print(a+b)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94" name="Google Shape;94;p4"/>
            <p:cNvSpPr txBox="1"/>
            <p:nvPr/>
          </p:nvSpPr>
          <p:spPr>
            <a:xfrm>
              <a:off x="1790375" y="3826850"/>
              <a:ext cx="11721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program1.exe</a:t>
              </a:r>
              <a:endParaRPr b="0" i="0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</p:grpSp>
      <p:grpSp>
        <p:nvGrpSpPr>
          <p:cNvPr id="95" name="Google Shape;95;p4"/>
          <p:cNvGrpSpPr/>
          <p:nvPr/>
        </p:nvGrpSpPr>
        <p:grpSpPr>
          <a:xfrm>
            <a:off x="3627425" y="2650300"/>
            <a:ext cx="1200000" cy="698100"/>
            <a:chOff x="3627425" y="2650300"/>
            <a:chExt cx="1200000" cy="698100"/>
          </a:xfrm>
        </p:grpSpPr>
        <p:cxnSp>
          <p:nvCxnSpPr>
            <p:cNvPr id="96" name="Google Shape;96;p4"/>
            <p:cNvCxnSpPr/>
            <p:nvPr/>
          </p:nvCxnSpPr>
          <p:spPr>
            <a:xfrm>
              <a:off x="3627425" y="3339100"/>
              <a:ext cx="1200000" cy="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97" name="Google Shape;97;p4"/>
            <p:cNvSpPr txBox="1"/>
            <p:nvPr/>
          </p:nvSpPr>
          <p:spPr>
            <a:xfrm>
              <a:off x="3712575" y="2650300"/>
              <a:ext cx="993900" cy="6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Program </a:t>
              </a:r>
              <a:endParaRPr b="0" i="0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Loaded into </a:t>
              </a:r>
              <a:endParaRPr b="0" i="0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memory</a:t>
              </a:r>
              <a:endParaRPr b="0" i="0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</p:grpSp>
      <p:grpSp>
        <p:nvGrpSpPr>
          <p:cNvPr id="98" name="Google Shape;98;p4"/>
          <p:cNvGrpSpPr/>
          <p:nvPr/>
        </p:nvGrpSpPr>
        <p:grpSpPr>
          <a:xfrm>
            <a:off x="4796475" y="2407200"/>
            <a:ext cx="3554350" cy="2619000"/>
            <a:chOff x="4796475" y="2407200"/>
            <a:chExt cx="3554350" cy="2619000"/>
          </a:xfrm>
        </p:grpSpPr>
        <p:sp>
          <p:nvSpPr>
            <p:cNvPr id="99" name="Google Shape;99;p4"/>
            <p:cNvSpPr/>
            <p:nvPr/>
          </p:nvSpPr>
          <p:spPr>
            <a:xfrm>
              <a:off x="5363500" y="2407200"/>
              <a:ext cx="1369200" cy="2343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5467600" y="3341450"/>
              <a:ext cx="1172100" cy="4092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Value of a is 10</a:t>
              </a:r>
              <a:endParaRPr b="0" i="0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467600" y="3867450"/>
              <a:ext cx="1172100" cy="837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5467600" y="3922375"/>
              <a:ext cx="1172100" cy="242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print(a+b)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5467600" y="4164475"/>
              <a:ext cx="1172100" cy="242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b=5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5467600" y="4406725"/>
              <a:ext cx="1172100" cy="242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a=10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05" name="Google Shape;105;p4"/>
            <p:cNvSpPr txBox="1"/>
            <p:nvPr/>
          </p:nvSpPr>
          <p:spPr>
            <a:xfrm>
              <a:off x="7132500" y="4169450"/>
              <a:ext cx="948600" cy="30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Text section</a:t>
              </a:r>
              <a:endParaRPr b="0" i="0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06" name="Google Shape;106;p4"/>
            <p:cNvSpPr txBox="1"/>
            <p:nvPr/>
          </p:nvSpPr>
          <p:spPr>
            <a:xfrm>
              <a:off x="7248325" y="3448400"/>
              <a:ext cx="1102500" cy="30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Data section</a:t>
              </a:r>
              <a:endParaRPr b="0" i="0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5467600" y="2489950"/>
              <a:ext cx="1172100" cy="4092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next address to execute</a:t>
              </a:r>
              <a:endParaRPr b="0" i="0" sz="10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08" name="Google Shape;108;p4"/>
            <p:cNvSpPr txBox="1"/>
            <p:nvPr/>
          </p:nvSpPr>
          <p:spPr>
            <a:xfrm>
              <a:off x="7248325" y="2440600"/>
              <a:ext cx="11025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Program counter</a:t>
              </a:r>
              <a:endParaRPr b="0" i="0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09" name="Google Shape;109;p4"/>
            <p:cNvSpPr txBox="1"/>
            <p:nvPr/>
          </p:nvSpPr>
          <p:spPr>
            <a:xfrm>
              <a:off x="5910450" y="2792450"/>
              <a:ext cx="502200" cy="6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…</a:t>
              </a:r>
              <a:endParaRPr b="0" i="0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...</a:t>
              </a:r>
              <a:endParaRPr b="0" i="0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110" name="Google Shape;110;p4"/>
            <p:cNvCxnSpPr>
              <a:stCxn id="105" idx="1"/>
            </p:cNvCxnSpPr>
            <p:nvPr/>
          </p:nvCxnSpPr>
          <p:spPr>
            <a:xfrm flipH="1">
              <a:off x="6621000" y="4320650"/>
              <a:ext cx="511500" cy="46800"/>
            </a:xfrm>
            <a:prstGeom prst="straightConnector1">
              <a:avLst/>
            </a:prstGeom>
            <a:noFill/>
            <a:ln cap="flat" cmpd="sng" w="19050">
              <a:solidFill>
                <a:srgbClr val="CC4125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1" name="Google Shape;111;p4"/>
            <p:cNvCxnSpPr>
              <a:stCxn id="106" idx="1"/>
              <a:endCxn id="99" idx="3"/>
            </p:cNvCxnSpPr>
            <p:nvPr/>
          </p:nvCxnSpPr>
          <p:spPr>
            <a:xfrm rot="10800000">
              <a:off x="6732625" y="3579200"/>
              <a:ext cx="515700" cy="2040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2" name="Google Shape;112;p4"/>
            <p:cNvCxnSpPr>
              <a:stCxn id="108" idx="1"/>
            </p:cNvCxnSpPr>
            <p:nvPr/>
          </p:nvCxnSpPr>
          <p:spPr>
            <a:xfrm flipH="1">
              <a:off x="6667525" y="2694550"/>
              <a:ext cx="580800" cy="90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13" name="Google Shape;113;p4"/>
            <p:cNvSpPr txBox="1"/>
            <p:nvPr/>
          </p:nvSpPr>
          <p:spPr>
            <a:xfrm>
              <a:off x="4796475" y="4671000"/>
              <a:ext cx="25905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Corresponding process in memory</a:t>
              </a:r>
              <a:endParaRPr b="0" i="0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Same program, Different Process</a:t>
            </a:r>
            <a:endParaRPr/>
          </a:p>
        </p:txBody>
      </p:sp>
      <p:grpSp>
        <p:nvGrpSpPr>
          <p:cNvPr id="119" name="Google Shape;119;p5"/>
          <p:cNvGrpSpPr/>
          <p:nvPr/>
        </p:nvGrpSpPr>
        <p:grpSpPr>
          <a:xfrm>
            <a:off x="1153200" y="2837822"/>
            <a:ext cx="1292700" cy="1107553"/>
            <a:chOff x="1153200" y="2483322"/>
            <a:chExt cx="1292700" cy="1107553"/>
          </a:xfrm>
        </p:grpSpPr>
        <p:sp>
          <p:nvSpPr>
            <p:cNvPr id="120" name="Google Shape;120;p5"/>
            <p:cNvSpPr/>
            <p:nvPr/>
          </p:nvSpPr>
          <p:spPr>
            <a:xfrm>
              <a:off x="1247967" y="2483322"/>
              <a:ext cx="1103166" cy="709020"/>
            </a:xfrm>
            <a:prstGeom prst="flowChartDocument">
              <a:avLst/>
            </a:prstGeom>
            <a:solidFill>
              <a:srgbClr val="CFE2F3"/>
            </a:solidFill>
            <a:ln cap="flat" cmpd="sng" w="9525">
              <a:solidFill>
                <a:srgbClr val="CFE2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Code 1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21" name="Google Shape;121;p5"/>
            <p:cNvSpPr txBox="1"/>
            <p:nvPr/>
          </p:nvSpPr>
          <p:spPr>
            <a:xfrm>
              <a:off x="1153200" y="3295375"/>
              <a:ext cx="1292700" cy="29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Browser program</a:t>
              </a:r>
              <a:endParaRPr b="0" i="0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</p:grpSp>
      <p:grpSp>
        <p:nvGrpSpPr>
          <p:cNvPr id="122" name="Google Shape;122;p5"/>
          <p:cNvGrpSpPr/>
          <p:nvPr/>
        </p:nvGrpSpPr>
        <p:grpSpPr>
          <a:xfrm>
            <a:off x="2351133" y="1906725"/>
            <a:ext cx="2931967" cy="2866175"/>
            <a:chOff x="2351133" y="1906725"/>
            <a:chExt cx="2931967" cy="2866175"/>
          </a:xfrm>
        </p:grpSpPr>
        <p:sp>
          <p:nvSpPr>
            <p:cNvPr id="123" name="Google Shape;123;p5"/>
            <p:cNvSpPr/>
            <p:nvPr/>
          </p:nvSpPr>
          <p:spPr>
            <a:xfrm>
              <a:off x="3394900" y="1906725"/>
              <a:ext cx="1348800" cy="4836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Process 1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3394900" y="2926050"/>
              <a:ext cx="1348800" cy="4836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Process 2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3394900" y="3945375"/>
              <a:ext cx="1348800" cy="4836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Process 3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cxnSp>
          <p:nvCxnSpPr>
            <p:cNvPr id="126" name="Google Shape;126;p5"/>
            <p:cNvCxnSpPr>
              <a:stCxn id="120" idx="3"/>
              <a:endCxn id="123" idx="1"/>
            </p:cNvCxnSpPr>
            <p:nvPr/>
          </p:nvCxnSpPr>
          <p:spPr>
            <a:xfrm flipH="1" rot="10800000">
              <a:off x="2351133" y="2148632"/>
              <a:ext cx="1043700" cy="1043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7" name="Google Shape;127;p5"/>
            <p:cNvCxnSpPr>
              <a:stCxn id="120" idx="3"/>
              <a:endCxn id="124" idx="1"/>
            </p:cNvCxnSpPr>
            <p:nvPr/>
          </p:nvCxnSpPr>
          <p:spPr>
            <a:xfrm flipH="1" rot="10800000">
              <a:off x="2351133" y="3167732"/>
              <a:ext cx="1043700" cy="24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8" name="Google Shape;128;p5"/>
            <p:cNvCxnSpPr>
              <a:stCxn id="120" idx="3"/>
              <a:endCxn id="125" idx="1"/>
            </p:cNvCxnSpPr>
            <p:nvPr/>
          </p:nvCxnSpPr>
          <p:spPr>
            <a:xfrm>
              <a:off x="2351133" y="3192332"/>
              <a:ext cx="1043700" cy="99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29" name="Google Shape;129;p5"/>
            <p:cNvSpPr txBox="1"/>
            <p:nvPr/>
          </p:nvSpPr>
          <p:spPr>
            <a:xfrm>
              <a:off x="3394900" y="2424000"/>
              <a:ext cx="1683300" cy="29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Browser ( first window)</a:t>
              </a:r>
              <a:endParaRPr b="0" i="0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30" name="Google Shape;130;p5"/>
            <p:cNvSpPr txBox="1"/>
            <p:nvPr/>
          </p:nvSpPr>
          <p:spPr>
            <a:xfrm>
              <a:off x="3394900" y="3421100"/>
              <a:ext cx="1888200" cy="29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Browser ( second window)</a:t>
              </a:r>
              <a:endParaRPr b="0" i="0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31" name="Google Shape;131;p5"/>
            <p:cNvSpPr txBox="1"/>
            <p:nvPr/>
          </p:nvSpPr>
          <p:spPr>
            <a:xfrm>
              <a:off x="3394825" y="4477400"/>
              <a:ext cx="1728000" cy="29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Browser ( third window)</a:t>
              </a:r>
              <a:endParaRPr b="0" i="0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</p:grpSp>
      <p:sp>
        <p:nvSpPr>
          <p:cNvPr id="132" name="Google Shape;132;p5"/>
          <p:cNvSpPr txBox="1"/>
          <p:nvPr/>
        </p:nvSpPr>
        <p:spPr>
          <a:xfrm>
            <a:off x="5906150" y="2745625"/>
            <a:ext cx="2492700" cy="14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Program code is same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Data, Heap, Stacks contains different information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type="title"/>
          </p:nvPr>
        </p:nvSpPr>
        <p:spPr>
          <a:xfrm>
            <a:off x="408050" y="539400"/>
            <a:ext cx="70305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States of a Process</a:t>
            </a:r>
            <a:endParaRPr/>
          </a:p>
        </p:txBody>
      </p:sp>
      <p:sp>
        <p:nvSpPr>
          <p:cNvPr id="138" name="Google Shape;138;p6"/>
          <p:cNvSpPr txBox="1"/>
          <p:nvPr>
            <p:ph idx="1" type="body"/>
          </p:nvPr>
        </p:nvSpPr>
        <p:spPr>
          <a:xfrm>
            <a:off x="408050" y="1373663"/>
            <a:ext cx="7030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233766"/>
              <a:buNone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A process state defines the current activity of that process. 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408050" y="1906750"/>
            <a:ext cx="5357400" cy="26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The states a process can be: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❏"/>
            </a:pPr>
            <a:r>
              <a:rPr b="1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New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: Process is being created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❏"/>
            </a:pPr>
            <a:r>
              <a:rPr b="1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Running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: Instructions are being executed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❏"/>
            </a:pPr>
            <a:r>
              <a:rPr b="1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Waiting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: Process is waiting for some event to occur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❏"/>
            </a:pPr>
            <a:r>
              <a:rPr b="1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Ready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: Waiting to be assigned to a processor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❏"/>
            </a:pPr>
            <a:r>
              <a:rPr b="1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Terminated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: Process has finished execution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Process State Diagram</a:t>
            </a:r>
            <a:endParaRPr/>
          </a:p>
        </p:txBody>
      </p:sp>
      <p:pic>
        <p:nvPicPr>
          <p:cNvPr id="145" name="Google Shape;1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7275" y="1518075"/>
            <a:ext cx="7003548" cy="28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Representation of Processes in OS</a:t>
            </a:r>
            <a:endParaRPr/>
          </a:p>
        </p:txBody>
      </p:sp>
      <p:sp>
        <p:nvSpPr>
          <p:cNvPr id="151" name="Google Shape;151;p8"/>
          <p:cNvSpPr txBox="1"/>
          <p:nvPr>
            <p:ph idx="1" type="body"/>
          </p:nvPr>
        </p:nvSpPr>
        <p:spPr>
          <a:xfrm>
            <a:off x="311700" y="1299475"/>
            <a:ext cx="7377600" cy="1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30">
                <a:latin typeface="Spectral"/>
                <a:ea typeface="Spectral"/>
                <a:cs typeface="Spectral"/>
                <a:sym typeface="Spectral"/>
              </a:rPr>
              <a:t>Each process is represented in the operating system by a </a:t>
            </a:r>
            <a:r>
              <a:rPr b="1" i="1" lang="en" sz="1430">
                <a:latin typeface="Spectral"/>
                <a:ea typeface="Spectral"/>
                <a:cs typeface="Spectral"/>
                <a:sym typeface="Spectral"/>
              </a:rPr>
              <a:t>Process Control Block (PCB)</a:t>
            </a:r>
            <a:endParaRPr b="1" i="1" sz="143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430">
                <a:latin typeface="Spectral"/>
                <a:ea typeface="Spectral"/>
                <a:cs typeface="Spectral"/>
                <a:sym typeface="Spectral"/>
              </a:rPr>
              <a:t>PCB is a data structure to store information of Processes such as - </a:t>
            </a:r>
            <a:endParaRPr sz="143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52" name="Google Shape;15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1125" y="2065650"/>
            <a:ext cx="2003175" cy="28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8"/>
          <p:cNvSpPr txBox="1"/>
          <p:nvPr/>
        </p:nvSpPr>
        <p:spPr>
          <a:xfrm>
            <a:off x="1218325" y="2178213"/>
            <a:ext cx="3973800" cy="2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Process state</a:t>
            </a:r>
            <a:endParaRPr b="0" i="0" sz="14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Program counter</a:t>
            </a:r>
            <a:endParaRPr b="0" i="0" sz="14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CPU registers</a:t>
            </a:r>
            <a:endParaRPr b="0" i="0" sz="14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CPU scheduling information</a:t>
            </a:r>
            <a:endParaRPr b="0" i="0" sz="14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Memory-management information</a:t>
            </a:r>
            <a:endParaRPr b="0" i="0" sz="14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Accounting information</a:t>
            </a:r>
            <a:endParaRPr b="0" i="0" sz="14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I/O status information</a:t>
            </a:r>
            <a:endParaRPr b="0" i="0" sz="14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>
            <p:ph type="ctrTitle"/>
          </p:nvPr>
        </p:nvSpPr>
        <p:spPr>
          <a:xfrm>
            <a:off x="2196600" y="1916700"/>
            <a:ext cx="4750800" cy="13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000"/>
              <a:t>Operating Systems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>
                <a:solidFill>
                  <a:srgbClr val="38761D"/>
                </a:solidFill>
              </a:rPr>
              <a:t>Process Scheduling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8281425" y="4595850"/>
            <a:ext cx="555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FBA</a:t>
            </a:r>
            <a:endParaRPr b="0" i="0" sz="13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