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7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8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3716000" cy="9144000"/>
  <p:notesSz cx="6997700" cy="9283700"/>
  <p:embeddedFontLst>
    <p:embeddedFont>
      <p:font typeface="Economica" panose="020B060402020202020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  <p:embeddedFont>
      <p:font typeface="Inconsolata" panose="020B0604020202020204" charset="0"/>
      <p:regular r:id="rId45"/>
      <p:bold r:id="rId46"/>
    </p:embeddedFont>
    <p:embeddedFont>
      <p:font typeface="Spectral" panose="020B0604020202020204" charset="0"/>
      <p:regular r:id="rId47"/>
      <p:bold r:id="rId48"/>
      <p:italic r:id="rId49"/>
      <p:boldItalic r:id="rId50"/>
    </p:embeddedFont>
    <p:embeddedFont>
      <p:font typeface="Open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D8520-06A2-4117-B588-84A3C18800D8}">
  <a:tblStyle styleId="{8D4D8520-06A2-4117-B588-84A3C18800D8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24" y="108"/>
      </p:cViewPr>
      <p:guideLst>
        <p:guide orient="horz" pos="1517"/>
        <p:guide pos="1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>
            <a:lvl1pPr marL="457200" marR="0" lvl="0" indent="-228600" algn="l" rtl="0">
              <a:spcBef>
                <a:spcPts val="51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1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51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1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1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03ed5d4b9_0_13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9" name="Google Shape;169;ge03ed5d4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e03ed5d4b9_0_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51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51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51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03ed5d4b9_0_19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2" name="Google Shape;312;ge03ed5d4b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e03ed5d4b9_0_1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00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3ed5d4b9_0_25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8" name="Google Shape;358;ge03ed5d4b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e03ed5d4b9_0_2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6" name="Google Shape;4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03ed5d4b9_0_31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4" name="Google Shape;414;ge03ed5d4b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ge03ed5d4b9_0_3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21" name="Google Shape;4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28" name="Google Shape;4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2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Partitions ready queue into several queues.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51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41" name="Google Shape;4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3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3ed5d4b9_0_7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8" name="Google Shape;108;ge03ed5d4b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e03ed5d4b9_0_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06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sldNum" idx="12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116019" y="1345244"/>
            <a:ext cx="1622438" cy="199993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2"/>
          <p:cNvSpPr/>
          <p:nvPr/>
        </p:nvSpPr>
        <p:spPr>
          <a:xfrm rot="10800000">
            <a:off x="7977525" y="5807486"/>
            <a:ext cx="1622438" cy="199993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567050" y="2567565"/>
            <a:ext cx="4581900" cy="27327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67050" y="5540587"/>
            <a:ext cx="4581900" cy="12468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5600" tIns="145600" rIns="145600" bIns="145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67550" y="1701556"/>
            <a:ext cx="12780900" cy="37845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67550" y="5621333"/>
            <a:ext cx="12780900" cy="19050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>
            <a:lvl1pPr marL="457200" lvl="0" indent="-331470" algn="l" rtl="0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 rtl="0">
              <a:spcBef>
                <a:spcPts val="63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 algn="l" rtl="0"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11393906" y="818178"/>
            <a:ext cx="1622438" cy="199993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p3"/>
          <p:cNvSpPr/>
          <p:nvPr/>
        </p:nvSpPr>
        <p:spPr>
          <a:xfrm rot="10800000" flipH="1">
            <a:off x="699638" y="6325886"/>
            <a:ext cx="1622438" cy="199993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60550" y="3211467"/>
            <a:ext cx="11394900" cy="27210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5600" tIns="145600" rIns="145600" bIns="145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67550" y="2178178"/>
            <a:ext cx="5999700" cy="59628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7248600" y="2178178"/>
            <a:ext cx="5999700" cy="59628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67550" y="2487822"/>
            <a:ext cx="4212000" cy="49509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5600" tIns="145600" rIns="145600" bIns="145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35375" y="800267"/>
            <a:ext cx="8818200" cy="7272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858000" y="-44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5600" tIns="145600" rIns="145600" bIns="145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7544513" y="7992000"/>
            <a:ext cx="702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98250" y="1652044"/>
            <a:ext cx="6067800" cy="3175500"/>
          </a:xfrm>
          <a:prstGeom prst="rect">
            <a:avLst/>
          </a:prstGeom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98250" y="4922668"/>
            <a:ext cx="6067800" cy="2798400"/>
          </a:xfrm>
          <a:prstGeom prst="rect">
            <a:avLst/>
          </a:prstGeom>
        </p:spPr>
        <p:txBody>
          <a:bodyPr spcFirstLastPara="1" wrap="square" lIns="145600" tIns="145600" rIns="145600" bIns="145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7409250" y="1287467"/>
            <a:ext cx="5755500" cy="65691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79250" y="7500311"/>
            <a:ext cx="8998200" cy="10644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5600" tIns="145600" rIns="145600" bIns="145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sz="6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5600" tIns="145600" rIns="145600" bIns="145600" anchor="t" anchorCtr="0">
            <a:norm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Char char="●"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5600" tIns="145600" rIns="145600" bIns="145600" anchor="ctr" anchorCtr="0">
            <a:normAutofit/>
          </a:bodyPr>
          <a:lstStyle>
            <a:lvl1pPr lvl="0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567050" y="3783596"/>
            <a:ext cx="4581900" cy="1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 Algorithms -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Shortest Job First (SJF)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685800" y="369909"/>
            <a:ext cx="123444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685800" y="1970375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92760" algn="l" rtl="0"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Associate with each process the length of its next CPU burst.  Use these lengths to schedule the process with the shortest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92760" algn="l" rtl="0"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Two schemes: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28307" algn="l" rtl="0"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Spectral"/>
                <a:ea typeface="Spectral"/>
                <a:cs typeface="Spectral"/>
                <a:sym typeface="Spectral"/>
              </a:rPr>
              <a:t>Non-preemptive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once CPU given to the process it cannot be preempted until completes its CPU burst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28307" algn="l" rtl="0"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Spectral"/>
                <a:ea typeface="Spectral"/>
                <a:cs typeface="Spectral"/>
                <a:sym typeface="Spectral"/>
              </a:rPr>
              <a:t>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if a new process arrives with CPU burst length less than remaining time of current executing process, preempt.  This scheme is known as the 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Shortest-Remaining-Time-First (SRTF)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92760" algn="l" rtl="0"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SJF is optimal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– gives minimum average waiting time for a given set of processes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85800" y="330382"/>
            <a:ext cx="12344400" cy="1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SJF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      	        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 u="sng" dirty="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dirty="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0.0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6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2 	</a:t>
            </a:r>
            <a:r>
              <a:rPr lang="en-US" sz="2400" dirty="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2.0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8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dirty="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4.0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7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dirty="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5.0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3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SJF scheduling chart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2251595" y="4937197"/>
            <a:ext cx="8704262" cy="1487487"/>
            <a:chOff x="896" y="2352"/>
            <a:chExt cx="3655" cy="703"/>
          </a:xfrm>
        </p:grpSpPr>
        <p:sp>
          <p:nvSpPr>
            <p:cNvPr id="188" name="Google Shape;188;p26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 flipH="1">
              <a:off x="2012" y="2477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2" name="Google Shape;192;p26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3" name="Google Shape;193;p26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95" name="Google Shape;195;p26"/>
            <p:cNvSpPr txBox="1"/>
            <p:nvPr/>
          </p:nvSpPr>
          <p:spPr>
            <a:xfrm flipH="1">
              <a:off x="1569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 flipH="1">
              <a:off x="3358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 flipH="1">
              <a:off x="896" y="288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198" name="Google Shape;198;p26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9" name="Google Shape;199;p26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00" name="Google Shape;200;p26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01" name="Google Shape;201;p26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02" name="Google Shape;202;p26"/>
            <p:cNvSpPr txBox="1"/>
            <p:nvPr/>
          </p:nvSpPr>
          <p:spPr>
            <a:xfrm flipH="1">
              <a:off x="2625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/>
            </a:p>
          </p:txBody>
        </p:sp>
        <p:cxnSp>
          <p:nvCxnSpPr>
            <p:cNvPr id="203" name="Google Shape;203;p26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04" name="Google Shape;204;p26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 flipH="1">
              <a:off x="4366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1209675" y="1644650"/>
            <a:ext cx="8412790" cy="251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77500" lnSpcReduction="20000"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600" dirty="0" smtClean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600" u="sng" dirty="0" smtClean="0">
                <a:latin typeface="Spectral"/>
                <a:ea typeface="Spectral"/>
                <a:cs typeface="Spectral"/>
                <a:sym typeface="Spectral"/>
              </a:rPr>
              <a:t>Arrival 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Time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0.0			</a:t>
            </a:r>
            <a:r>
              <a:rPr lang="en-US" sz="2600" dirty="0" smtClean="0">
                <a:latin typeface="Spectral"/>
                <a:ea typeface="Spectral"/>
                <a:cs typeface="Spectral"/>
                <a:sym typeface="Spectral"/>
              </a:rPr>
              <a:t>7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2.0			</a:t>
            </a:r>
            <a:r>
              <a:rPr lang="en-US" sz="2600" dirty="0" smtClean="0">
                <a:latin typeface="Spectral"/>
                <a:ea typeface="Spectral"/>
                <a:cs typeface="Spectral"/>
                <a:sym typeface="Spectral"/>
              </a:rPr>
              <a:t>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4.0			</a:t>
            </a:r>
            <a:r>
              <a:rPr lang="en-US" sz="2600" dirty="0" smtClean="0">
                <a:latin typeface="Spectral"/>
                <a:ea typeface="Spectral"/>
                <a:cs typeface="Spectral"/>
                <a:sym typeface="Spectral"/>
              </a:rPr>
              <a:t>1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5.0			</a:t>
            </a:r>
            <a:r>
              <a:rPr lang="en-US" sz="2600" dirty="0" smtClean="0">
                <a:latin typeface="Spectral"/>
                <a:ea typeface="Spectral"/>
                <a:cs typeface="Spectral"/>
                <a:sym typeface="Spectral"/>
              </a:rPr>
              <a:t>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Font typeface="Spectral"/>
              <a:buChar char="●"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SJF (non-preemptive)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685800" y="369904"/>
            <a:ext cx="123444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Non-Preemptive SJF</a:t>
            </a:r>
            <a:endParaRPr/>
          </a:p>
        </p:txBody>
      </p:sp>
      <p:grpSp>
        <p:nvGrpSpPr>
          <p:cNvPr id="213" name="Google Shape;213;p27"/>
          <p:cNvGrpSpPr/>
          <p:nvPr/>
        </p:nvGrpSpPr>
        <p:grpSpPr>
          <a:xfrm>
            <a:off x="2470770" y="4614204"/>
            <a:ext cx="8184356" cy="1384299"/>
            <a:chOff x="864" y="2325"/>
            <a:chExt cx="3437" cy="654"/>
          </a:xfrm>
        </p:grpSpPr>
        <p:sp>
          <p:nvSpPr>
            <p:cNvPr id="214" name="Google Shape;214;p27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5" name="Google Shape;215;p27"/>
            <p:cNvSpPr txBox="1"/>
            <p:nvPr/>
          </p:nvSpPr>
          <p:spPr>
            <a:xfrm flipH="1">
              <a:off x="1392" y="2373"/>
              <a:ext cx="177" cy="174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 flipH="1">
              <a:off x="2400" y="2373"/>
              <a:ext cx="177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 flipH="1">
              <a:off x="2976" y="2373"/>
              <a:ext cx="177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18" name="Google Shape;218;p27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2688" y="2325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7"/>
            <p:cNvCxnSpPr/>
            <p:nvPr/>
          </p:nvCxnSpPr>
          <p:spPr>
            <a:xfrm>
              <a:off x="2400" y="2325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7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7"/>
            <p:cNvCxnSpPr/>
            <p:nvPr/>
          </p:nvCxnSpPr>
          <p:spPr>
            <a:xfrm>
              <a:off x="1392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27"/>
            <p:cNvSpPr txBox="1"/>
            <p:nvPr/>
          </p:nvSpPr>
          <p:spPr>
            <a:xfrm flipH="1">
              <a:off x="2304" y="2805"/>
              <a:ext cx="139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sp>
          <p:nvSpPr>
            <p:cNvPr id="225" name="Google Shape;225;p27"/>
            <p:cNvSpPr txBox="1"/>
            <p:nvPr/>
          </p:nvSpPr>
          <p:spPr>
            <a:xfrm flipH="1">
              <a:off x="1492" y="2805"/>
              <a:ext cx="139" cy="17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226" name="Google Shape;226;p27"/>
            <p:cNvSpPr txBox="1"/>
            <p:nvPr/>
          </p:nvSpPr>
          <p:spPr>
            <a:xfrm flipH="1">
              <a:off x="4100" y="2805"/>
              <a:ext cx="201" cy="17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 flipH="1">
              <a:off x="864" y="2805"/>
              <a:ext cx="139" cy="17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228" name="Google Shape;228;p27"/>
            <p:cNvSpPr txBox="1"/>
            <p:nvPr/>
          </p:nvSpPr>
          <p:spPr>
            <a:xfrm flipH="1">
              <a:off x="3696" y="2373"/>
              <a:ext cx="177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>
              <a:off x="3456" y="2325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7"/>
            <p:cNvCxnSpPr/>
            <p:nvPr/>
          </p:nvCxnSpPr>
          <p:spPr>
            <a:xfrm>
              <a:off x="1152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7"/>
            <p:cNvCxnSpPr/>
            <p:nvPr/>
          </p:nvCxnSpPr>
          <p:spPr>
            <a:xfrm>
              <a:off x="1632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27"/>
            <p:cNvCxnSpPr/>
            <p:nvPr/>
          </p:nvCxnSpPr>
          <p:spPr>
            <a:xfrm>
              <a:off x="1872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7"/>
            <p:cNvCxnSpPr/>
            <p:nvPr/>
          </p:nvCxnSpPr>
          <p:spPr>
            <a:xfrm>
              <a:off x="2064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7"/>
            <p:cNvCxnSpPr/>
            <p:nvPr/>
          </p:nvCxnSpPr>
          <p:spPr>
            <a:xfrm>
              <a:off x="2256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27"/>
            <p:cNvCxnSpPr/>
            <p:nvPr/>
          </p:nvCxnSpPr>
          <p:spPr>
            <a:xfrm>
              <a:off x="2688" y="2709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27"/>
            <p:cNvSpPr txBox="1"/>
            <p:nvPr/>
          </p:nvSpPr>
          <p:spPr>
            <a:xfrm flipH="1">
              <a:off x="2592" y="2805"/>
              <a:ext cx="139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cxnSp>
          <p:nvCxnSpPr>
            <p:cNvPr id="237" name="Google Shape;237;p27"/>
            <p:cNvCxnSpPr/>
            <p:nvPr/>
          </p:nvCxnSpPr>
          <p:spPr>
            <a:xfrm>
              <a:off x="2928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7"/>
            <p:cNvCxnSpPr/>
            <p:nvPr/>
          </p:nvCxnSpPr>
          <p:spPr>
            <a:xfrm>
              <a:off x="3120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7"/>
            <p:cNvCxnSpPr/>
            <p:nvPr/>
          </p:nvCxnSpPr>
          <p:spPr>
            <a:xfrm>
              <a:off x="3312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7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27"/>
            <p:cNvSpPr txBox="1"/>
            <p:nvPr/>
          </p:nvSpPr>
          <p:spPr>
            <a:xfrm flipH="1">
              <a:off x="3312" y="2805"/>
              <a:ext cx="201" cy="17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cxnSp>
          <p:nvCxnSpPr>
            <p:cNvPr id="242" name="Google Shape;242;p27"/>
            <p:cNvCxnSpPr/>
            <p:nvPr/>
          </p:nvCxnSpPr>
          <p:spPr>
            <a:xfrm>
              <a:off x="3696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7"/>
            <p:cNvCxnSpPr/>
            <p:nvPr/>
          </p:nvCxnSpPr>
          <p:spPr>
            <a:xfrm>
              <a:off x="3888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7"/>
            <p:cNvCxnSpPr/>
            <p:nvPr/>
          </p:nvCxnSpPr>
          <p:spPr>
            <a:xfrm>
              <a:off x="4080" y="263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685800" y="369907"/>
            <a:ext cx="123444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Preemptive SJF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1209676" y="1644651"/>
            <a:ext cx="7498390" cy="30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92500" lnSpcReduction="10000"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Arrival Time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 dirty="0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0.0			7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2.0			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4.0			1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600" i="1" baseline="-25000" dirty="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			5.0			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10"/>
              </a:spcBef>
              <a:spcAft>
                <a:spcPts val="0"/>
              </a:spcAft>
              <a:buSzPts val="2340"/>
              <a:buFont typeface="Spectral"/>
              <a:buChar char="●"/>
            </a:pPr>
            <a:r>
              <a:rPr lang="en-US" sz="2600" dirty="0">
                <a:latin typeface="Spectral"/>
                <a:ea typeface="Spectral"/>
                <a:cs typeface="Spectral"/>
                <a:sym typeface="Spectral"/>
              </a:rPr>
              <a:t>SJF (preemptive)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40360" algn="l" rtl="0">
              <a:spcBef>
                <a:spcPts val="910"/>
              </a:spcBef>
              <a:spcAft>
                <a:spcPts val="0"/>
              </a:spcAft>
              <a:buSzPts val="2340"/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0" algn="l" rtl="0">
              <a:spcBef>
                <a:spcPts val="910"/>
              </a:spcBef>
              <a:spcAft>
                <a:spcPts val="0"/>
              </a:spcAft>
              <a:buNone/>
            </a:pPr>
            <a:endParaRPr sz="26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52" name="Google Shape;252;p28"/>
          <p:cNvGrpSpPr/>
          <p:nvPr/>
        </p:nvGrpSpPr>
        <p:grpSpPr>
          <a:xfrm>
            <a:off x="2503884" y="5156342"/>
            <a:ext cx="8708231" cy="1485901"/>
            <a:chOff x="864" y="2364"/>
            <a:chExt cx="3657" cy="702"/>
          </a:xfrm>
        </p:grpSpPr>
        <p:sp>
          <p:nvSpPr>
            <p:cNvPr id="253" name="Google Shape;253;p28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 flipH="1">
              <a:off x="100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 flipH="1">
              <a:off x="1824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 flipH="1">
              <a:off x="148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7" name="Google Shape;257;p28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8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8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8"/>
            <p:cNvCxnSpPr/>
            <p:nvPr/>
          </p:nvCxnSpPr>
          <p:spPr>
            <a:xfrm>
              <a:off x="1344" y="2364"/>
              <a:ext cx="0" cy="5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28"/>
            <p:cNvCxnSpPr/>
            <p:nvPr/>
          </p:nvCxnSpPr>
          <p:spPr>
            <a:xfrm>
              <a:off x="2400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28"/>
            <p:cNvSpPr txBox="1"/>
            <p:nvPr/>
          </p:nvSpPr>
          <p:spPr>
            <a:xfrm flipH="1">
              <a:off x="172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263" name="Google Shape;263;p28"/>
            <p:cNvSpPr txBox="1"/>
            <p:nvPr/>
          </p:nvSpPr>
          <p:spPr>
            <a:xfrm flipH="1">
              <a:off x="124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264" name="Google Shape;264;p28"/>
            <p:cNvSpPr txBox="1"/>
            <p:nvPr/>
          </p:nvSpPr>
          <p:spPr>
            <a:xfrm flipH="1">
              <a:off x="3312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/>
            </a:p>
          </p:txBody>
        </p:sp>
        <p:sp>
          <p:nvSpPr>
            <p:cNvPr id="265" name="Google Shape;265;p28"/>
            <p:cNvSpPr txBox="1"/>
            <p:nvPr/>
          </p:nvSpPr>
          <p:spPr>
            <a:xfrm flipH="1">
              <a:off x="864" y="2853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266" name="Google Shape;266;p28"/>
            <p:cNvSpPr txBox="1"/>
            <p:nvPr/>
          </p:nvSpPr>
          <p:spPr>
            <a:xfrm flipH="1">
              <a:off x="297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7" name="Google Shape;267;p28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8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8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8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28"/>
            <p:cNvSpPr txBox="1"/>
            <p:nvPr/>
          </p:nvSpPr>
          <p:spPr>
            <a:xfrm flipH="1">
              <a:off x="2064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cxnSp>
          <p:nvCxnSpPr>
            <p:cNvPr id="272" name="Google Shape;272;p28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28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8"/>
            <p:cNvCxnSpPr/>
            <p:nvPr/>
          </p:nvCxnSpPr>
          <p:spPr>
            <a:xfrm>
              <a:off x="3312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8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6" name="Google Shape;276;p28"/>
            <p:cNvSpPr txBox="1"/>
            <p:nvPr/>
          </p:nvSpPr>
          <p:spPr>
            <a:xfrm flipH="1">
              <a:off x="2592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cxnSp>
          <p:nvCxnSpPr>
            <p:cNvPr id="277" name="Google Shape;277;p28"/>
            <p:cNvCxnSpPr/>
            <p:nvPr/>
          </p:nvCxnSpPr>
          <p:spPr>
            <a:xfrm>
              <a:off x="3696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8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8"/>
            <p:cNvCxnSpPr/>
            <p:nvPr/>
          </p:nvCxnSpPr>
          <p:spPr>
            <a:xfrm>
              <a:off x="4080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8"/>
            <p:cNvCxnSpPr/>
            <p:nvPr/>
          </p:nvCxnSpPr>
          <p:spPr>
            <a:xfrm>
              <a:off x="1824" y="2364"/>
              <a:ext cx="0" cy="5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8"/>
            <p:cNvCxnSpPr/>
            <p:nvPr/>
          </p:nvCxnSpPr>
          <p:spPr>
            <a:xfrm>
              <a:off x="2160" y="2364"/>
              <a:ext cx="0" cy="5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28"/>
            <p:cNvSpPr txBox="1"/>
            <p:nvPr/>
          </p:nvSpPr>
          <p:spPr>
            <a:xfrm flipH="1">
              <a:off x="225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3" name="Google Shape;283;p28"/>
            <p:cNvSpPr txBox="1"/>
            <p:nvPr/>
          </p:nvSpPr>
          <p:spPr>
            <a:xfrm flipH="1">
              <a:off x="3840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4" name="Google Shape;284;p28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28"/>
            <p:cNvSpPr txBox="1"/>
            <p:nvPr/>
          </p:nvSpPr>
          <p:spPr>
            <a:xfrm flipH="1">
              <a:off x="4320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896700" y="369900"/>
            <a:ext cx="121335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Example of Shortest-remaining-time-first</a:t>
            </a:r>
            <a:endParaRPr sz="6000"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1209673" y="1644651"/>
            <a:ext cx="10656261" cy="340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70000" lnSpcReduction="20000"/>
          </a:bodyPr>
          <a:lstStyle/>
          <a:p>
            <a:pPr marL="488950" lvl="0" indent="-458089" algn="l" rtl="0">
              <a:spcBef>
                <a:spcPts val="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Now we add the concepts of varying arrival times and preemption to the analysis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</a:t>
            </a: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lang="en-US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lang="en-US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lang="en-US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			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5808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i="1" dirty="0">
                <a:latin typeface="Spectral"/>
                <a:ea typeface="Spectral"/>
                <a:cs typeface="Spectral"/>
                <a:sym typeface="Spectral"/>
              </a:rPr>
              <a:t>Preemptive </a:t>
            </a: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SJF Gantt Chart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i="1" baseline="-25000" dirty="0" smtClean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i="1" baseline="-250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93" name="Google Shape;293;p29"/>
          <p:cNvGrpSpPr/>
          <p:nvPr/>
        </p:nvGrpSpPr>
        <p:grpSpPr>
          <a:xfrm>
            <a:off x="2506662" y="5250105"/>
            <a:ext cx="8702675" cy="1384300"/>
            <a:chOff x="901" y="2366"/>
            <a:chExt cx="3655" cy="654"/>
          </a:xfrm>
        </p:grpSpPr>
        <p:sp>
          <p:nvSpPr>
            <p:cNvPr id="294" name="Google Shape;294;p29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29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98" name="Google Shape;298;p29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99" name="Google Shape;299;p29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00" name="Google Shape;300;p29"/>
            <p:cNvSpPr txBox="1"/>
            <p:nvPr/>
          </p:nvSpPr>
          <p:spPr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302" name="Google Shape;302;p29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03" name="Google Shape;303;p29"/>
            <p:cNvSpPr txBox="1"/>
            <p:nvPr/>
          </p:nvSpPr>
          <p:spPr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cxnSp>
          <p:nvCxnSpPr>
            <p:cNvPr id="304" name="Google Shape;304;p29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05" name="Google Shape;305;p29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cxnSp>
          <p:nvCxnSpPr>
            <p:cNvPr id="307" name="Google Shape;307;p29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08" name="Google Shape;308;p29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309" name="Google Shape;309;p29"/>
            <p:cNvSpPr txBox="1"/>
            <p:nvPr/>
          </p:nvSpPr>
          <p:spPr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D3F0E4-C12B-4572-AE6F-42DF280AB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84186"/>
              </p:ext>
            </p:extLst>
          </p:nvPr>
        </p:nvGraphicFramePr>
        <p:xfrm>
          <a:off x="1747381" y="2343952"/>
          <a:ext cx="72796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554">
                  <a:extLst>
                    <a:ext uri="{9D8B030D-6E8A-4147-A177-3AD203B41FA5}">
                      <a16:colId xmlns:a16="http://schemas.microsoft.com/office/drawing/2014/main" val="1371329761"/>
                    </a:ext>
                  </a:extLst>
                </a:gridCol>
                <a:gridCol w="2426554">
                  <a:extLst>
                    <a:ext uri="{9D8B030D-6E8A-4147-A177-3AD203B41FA5}">
                      <a16:colId xmlns:a16="http://schemas.microsoft.com/office/drawing/2014/main" val="4151396216"/>
                    </a:ext>
                  </a:extLst>
                </a:gridCol>
                <a:gridCol w="2426554">
                  <a:extLst>
                    <a:ext uri="{9D8B030D-6E8A-4147-A177-3AD203B41FA5}">
                      <a16:colId xmlns:a16="http://schemas.microsoft.com/office/drawing/2014/main" val="4148635841"/>
                    </a:ext>
                  </a:extLst>
                </a:gridCol>
              </a:tblGrid>
              <a:tr h="35417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latin typeface="Spectral" panose="020B0604020202020204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latin typeface="Spectral" panose="020B0604020202020204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latin typeface="Spectral" panose="020B0604020202020204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6785"/>
                  </a:ext>
                </a:extLst>
              </a:tr>
              <a:tr h="35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29404"/>
                  </a:ext>
                </a:extLst>
              </a:tr>
              <a:tr h="35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06986"/>
                  </a:ext>
                </a:extLst>
              </a:tr>
              <a:tr h="35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54800"/>
                  </a:ext>
                </a:extLst>
              </a:tr>
              <a:tr h="35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pectral" panose="020B060402020202020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29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 Algorithms -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Priority Scheduling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932100" y="369900"/>
            <a:ext cx="120981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body" idx="1"/>
          </p:nvPr>
        </p:nvSpPr>
        <p:spPr>
          <a:xfrm>
            <a:off x="932100" y="1644650"/>
            <a:ext cx="11848800" cy="6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92500" lnSpcReduction="20000"/>
          </a:bodyPr>
          <a:lstStyle/>
          <a:p>
            <a:pPr marL="488950" lvl="0" indent="-473519" algn="l" rtl="0">
              <a:spcBef>
                <a:spcPts val="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A priority number (integer) is associated with each process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26085" algn="l" rtl="0">
              <a:spcBef>
                <a:spcPts val="385"/>
              </a:spcBef>
              <a:spcAft>
                <a:spcPts val="0"/>
              </a:spcAft>
              <a:buSzPct val="90000"/>
              <a:buNone/>
            </a:pPr>
            <a:endParaRPr sz="11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The CPU is allocated to the process with the highest priority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0" algn="l" rtl="0">
              <a:spcBef>
                <a:spcPts val="630"/>
              </a:spcBef>
              <a:spcAft>
                <a:spcPts val="0"/>
              </a:spcAft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(smallest integer ≡ highest priority)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dirty="0" err="1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52107" algn="l" rtl="0">
              <a:spcBef>
                <a:spcPts val="385"/>
              </a:spcBef>
              <a:spcAft>
                <a:spcPts val="0"/>
              </a:spcAft>
              <a:buSzPct val="80000"/>
              <a:buNone/>
            </a:pPr>
            <a:endParaRPr sz="11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SJF is priority scheduling where priority is the inverse of predicted next CPU burst time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Priority can be defined either internally or externally.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Factors for internal priority assignment: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550988" lvl="2" indent="-312579" algn="l" rtl="0"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Time limit, memory requirements, the number or open files etc.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Factors for external priority assignment: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1550988" lvl="2" indent="-312579" algn="l" rtl="0"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Importance of the process, the type and amount 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of </a:t>
            </a: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funds being paid for computer use, department sponsoring works etc.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26085" algn="l" rtl="0">
              <a:spcBef>
                <a:spcPts val="385"/>
              </a:spcBef>
              <a:spcAft>
                <a:spcPts val="0"/>
              </a:spcAft>
              <a:buSzPct val="90000"/>
              <a:buNone/>
            </a:pPr>
            <a:endParaRPr sz="11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1"/>
          </p:nvPr>
        </p:nvSpPr>
        <p:spPr>
          <a:xfrm>
            <a:off x="297950" y="1830913"/>
            <a:ext cx="6704944" cy="32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62500" lnSpcReduction="20000"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Non Preemptive: </a:t>
            </a:r>
          </a:p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err="1" smtClean="0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 dirty="0" err="1" smtClean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u="sng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err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ar</a:t>
            </a:r>
            <a:r>
              <a:rPr lang="en-US" u="sng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u="sng" dirty="0" smtClean="0">
                <a:latin typeface="Cambria Math"/>
                <a:ea typeface="Cambria Math"/>
                <a:cs typeface="Cambria Math"/>
                <a:sym typeface="Cambria Math"/>
              </a:rPr>
              <a:t>Burst </a:t>
            </a:r>
            <a:r>
              <a:rPr lang="en-US" u="sng" dirty="0" err="1">
                <a:latin typeface="Cambria Math"/>
                <a:ea typeface="Cambria Math"/>
                <a:cs typeface="Cambria Math"/>
                <a:sym typeface="Cambria Math"/>
              </a:rPr>
              <a:t>Time</a:t>
            </a:r>
            <a:r>
              <a:rPr lang="en-US" u="sng" dirty="0" err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smtClean="0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2 	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5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1234" algn="l" rtl="0">
              <a:spcBef>
                <a:spcPts val="630"/>
              </a:spcBef>
              <a:spcAft>
                <a:spcPts val="0"/>
              </a:spcAft>
              <a:buSzPct val="55862"/>
              <a:buFont typeface="Cambria Math"/>
              <a:buChar char="●"/>
            </a:pP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1234" algn="l" rtl="0">
              <a:spcBef>
                <a:spcPts val="630"/>
              </a:spcBef>
              <a:spcAft>
                <a:spcPts val="0"/>
              </a:spcAft>
              <a:buSzPct val="55862"/>
              <a:buFont typeface="Cambria Math"/>
              <a:buChar char="●"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331" name="Google Shape;331;p32"/>
          <p:cNvGrpSpPr/>
          <p:nvPr/>
        </p:nvGrpSpPr>
        <p:grpSpPr>
          <a:xfrm>
            <a:off x="1416260" y="5291597"/>
            <a:ext cx="7558087" cy="1384300"/>
            <a:chOff x="901" y="2366"/>
            <a:chExt cx="3174" cy="654"/>
          </a:xfrm>
        </p:grpSpPr>
        <p:sp>
          <p:nvSpPr>
            <p:cNvPr id="332" name="Google Shape;332;p32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32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 flipH="1">
              <a:off x="3235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32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36" name="Google Shape;336;p32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37" name="Google Shape;337;p32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38" name="Google Shape;338;p32"/>
            <p:cNvSpPr txBox="1"/>
            <p:nvPr/>
          </p:nvSpPr>
          <p:spPr>
            <a:xfrm flipH="1">
              <a:off x="358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339" name="Google Shape;339;p32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340" name="Google Shape;340;p32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41" name="Google Shape;341;p32"/>
            <p:cNvSpPr txBox="1"/>
            <p:nvPr/>
          </p:nvSpPr>
          <p:spPr>
            <a:xfrm flipH="1">
              <a:off x="3089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cxnSp>
          <p:nvCxnSpPr>
            <p:cNvPr id="342" name="Google Shape;342;p32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43" name="Google Shape;343;p32"/>
            <p:cNvSpPr txBox="1"/>
            <p:nvPr/>
          </p:nvSpPr>
          <p:spPr>
            <a:xfrm flipH="1">
              <a:off x="3722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32"/>
            <p:cNvSpPr txBox="1"/>
            <p:nvPr/>
          </p:nvSpPr>
          <p:spPr>
            <a:xfrm flipH="1">
              <a:off x="389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/>
            </a:p>
          </p:txBody>
        </p:sp>
        <p:cxnSp>
          <p:nvCxnSpPr>
            <p:cNvPr id="345" name="Google Shape;345;p32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46" name="Google Shape;346;p32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347" name="Google Shape;347;p32"/>
            <p:cNvSpPr txBox="1"/>
            <p:nvPr/>
          </p:nvSpPr>
          <p:spPr>
            <a:xfrm flipH="1">
              <a:off x="2569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355;p33"/>
          <p:cNvSpPr txBox="1">
            <a:spLocks/>
          </p:cNvSpPr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  <a:defRPr sz="2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●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●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88950" indent="-488950">
              <a:spcBef>
                <a:spcPts val="0"/>
              </a:spcBef>
              <a:buSzPts val="2160"/>
            </a:pP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lang="en-US" sz="1800" b="1" smtClean="0"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</a:p>
          <a:p>
            <a:pPr marL="488950" indent="-408940">
              <a:spcBef>
                <a:spcPts val="490"/>
              </a:spcBef>
              <a:buSzPts val="1260"/>
              <a:buFont typeface="Open Sans"/>
              <a:buNone/>
            </a:pPr>
            <a:endParaRPr lang="en-US" sz="1100" smtClean="0">
              <a:latin typeface="Spectral"/>
              <a:ea typeface="Spectral"/>
              <a:cs typeface="Spectral"/>
              <a:sym typeface="Spectral"/>
            </a:endParaRPr>
          </a:p>
          <a:p>
            <a:pPr marL="488950" indent="-488950">
              <a:spcBef>
                <a:spcPts val="840"/>
              </a:spcBef>
              <a:buSzPts val="2160"/>
            </a:pP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lang="en-US" sz="1800" b="1" smtClean="0"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</a:p>
          <a:p>
            <a:pPr marL="488950" indent="-408940">
              <a:spcBef>
                <a:spcPts val="490"/>
              </a:spcBef>
              <a:buSzPts val="1260"/>
              <a:buFont typeface="Open Sans"/>
              <a:buNone/>
            </a:pPr>
            <a:endParaRPr lang="en-US" sz="11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1"/>
          </p:nvPr>
        </p:nvSpPr>
        <p:spPr>
          <a:xfrm>
            <a:off x="297949" y="1830911"/>
            <a:ext cx="7678820" cy="337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62500" lnSpcReduction="20000"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Preemptive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</a:p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endParaRPr lang="en-US" dirty="0" smtClean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smtClean="0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smtClean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Arrival Time</a:t>
            </a:r>
            <a:r>
              <a:rPr lang="en-US" u="sng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smtClean="0">
                <a:latin typeface="Cambria Math"/>
                <a:ea typeface="Cambria Math"/>
                <a:cs typeface="Cambria Math"/>
                <a:sym typeface="Cambria Math"/>
              </a:rPr>
              <a:t>Burst Time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 dirty="0" smtClean="0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0		10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2 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i="1" baseline="-25000" dirty="0" smtClean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3	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5	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8950" algn="l" rtl="0">
              <a:spcBef>
                <a:spcPts val="630"/>
              </a:spcBef>
              <a:spcAft>
                <a:spcPts val="0"/>
              </a:spcAft>
              <a:buSzPct val="55862"/>
              <a:buFont typeface="Arial"/>
              <a:buNone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lang="en-US" i="1" dirty="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5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7	</a:t>
            </a:r>
            <a:r>
              <a:rPr lang="en-US" i="1" baseline="-25000" dirty="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1234" algn="l" rtl="0">
              <a:spcBef>
                <a:spcPts val="630"/>
              </a:spcBef>
              <a:spcAft>
                <a:spcPts val="0"/>
              </a:spcAft>
              <a:buSzPct val="55862"/>
              <a:buFont typeface="Cambria Math"/>
              <a:buChar char="●"/>
            </a:pPr>
            <a:endParaRPr lang="en-US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481234" algn="l" rtl="0">
              <a:spcBef>
                <a:spcPts val="630"/>
              </a:spcBef>
              <a:spcAft>
                <a:spcPts val="0"/>
              </a:spcAft>
              <a:buSzPct val="55862"/>
              <a:buFont typeface="Cambria Math"/>
              <a:buChar char="●"/>
            </a:pPr>
            <a:r>
              <a:rPr lang="en-US" dirty="0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488950" lvl="0" indent="-386080" algn="l" rtl="0">
              <a:spcBef>
                <a:spcPts val="630"/>
              </a:spcBef>
              <a:spcAft>
                <a:spcPts val="0"/>
              </a:spcAft>
              <a:buSzPct val="55862"/>
              <a:buNone/>
            </a:pP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" name="Google Shape;355;p33"/>
          <p:cNvSpPr txBox="1">
            <a:spLocks/>
          </p:cNvSpPr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  <a:defRPr sz="2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●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●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○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■"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88950" indent="-488950">
              <a:spcBef>
                <a:spcPts val="0"/>
              </a:spcBef>
              <a:buSzPts val="2160"/>
            </a:pP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lang="en-US" sz="1800" b="1" smtClean="0"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</a:p>
          <a:p>
            <a:pPr marL="488950" indent="-408940">
              <a:spcBef>
                <a:spcPts val="490"/>
              </a:spcBef>
              <a:buSzPts val="1260"/>
              <a:buFont typeface="Open Sans"/>
              <a:buNone/>
            </a:pPr>
            <a:endParaRPr lang="en-US" sz="1100" smtClean="0">
              <a:latin typeface="Spectral"/>
              <a:ea typeface="Spectral"/>
              <a:cs typeface="Spectral"/>
              <a:sym typeface="Spectral"/>
            </a:endParaRPr>
          </a:p>
          <a:p>
            <a:pPr marL="488950" indent="-488950">
              <a:spcBef>
                <a:spcPts val="840"/>
              </a:spcBef>
              <a:buSzPts val="2160"/>
            </a:pP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lang="en-US" sz="1800" b="1" smtClean="0"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lang="en-US" sz="1800" smtClean="0"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</a:p>
          <a:p>
            <a:pPr marL="488950" indent="-408940">
              <a:spcBef>
                <a:spcPts val="490"/>
              </a:spcBef>
              <a:buSzPts val="1260"/>
              <a:buFont typeface="Open Sans"/>
              <a:buNone/>
            </a:pPr>
            <a:endParaRPr lang="en-US" sz="11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65115" y="5332561"/>
            <a:ext cx="7558087" cy="1384300"/>
            <a:chOff x="2777227" y="4780112"/>
            <a:chExt cx="7558087" cy="1384300"/>
          </a:xfrm>
        </p:grpSpPr>
        <p:grpSp>
          <p:nvGrpSpPr>
            <p:cNvPr id="331" name="Google Shape;331;p32"/>
            <p:cNvGrpSpPr/>
            <p:nvPr/>
          </p:nvGrpSpPr>
          <p:grpSpPr>
            <a:xfrm>
              <a:off x="2777227" y="4780112"/>
              <a:ext cx="7558087" cy="1384300"/>
              <a:chOff x="901" y="2366"/>
              <a:chExt cx="3174" cy="654"/>
            </a:xfrm>
          </p:grpSpPr>
          <p:sp>
            <p:nvSpPr>
              <p:cNvPr id="332" name="Google Shape;332;p32"/>
              <p:cNvSpPr/>
              <p:nvPr/>
            </p:nvSpPr>
            <p:spPr>
              <a:xfrm flipH="1">
                <a:off x="960" y="2373"/>
                <a:ext cx="3024" cy="38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3" name="Google Shape;333;p32"/>
              <p:cNvSpPr txBox="1"/>
              <p:nvPr/>
            </p:nvSpPr>
            <p:spPr>
              <a:xfrm flipH="1">
                <a:off x="1052" y="244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34" name="Google Shape;334;p32"/>
              <p:cNvSpPr txBox="1"/>
              <p:nvPr/>
            </p:nvSpPr>
            <p:spPr>
              <a:xfrm flipH="1">
                <a:off x="3235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35" name="Google Shape;335;p32"/>
              <p:cNvSpPr txBox="1"/>
              <p:nvPr/>
            </p:nvSpPr>
            <p:spPr>
              <a:xfrm flipH="1">
                <a:off x="1433" y="2463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 dirty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336" name="Google Shape;336;p32"/>
              <p:cNvCxnSpPr/>
              <p:nvPr/>
            </p:nvCxnSpPr>
            <p:spPr>
              <a:xfrm>
                <a:off x="2138" y="2373"/>
                <a:ext cx="0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37" name="Google Shape;337;p32"/>
              <p:cNvSpPr txBox="1"/>
              <p:nvPr/>
            </p:nvSpPr>
            <p:spPr>
              <a:xfrm flipH="1">
                <a:off x="1171" y="2846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dirty="0"/>
              </a:p>
            </p:txBody>
          </p:sp>
          <p:sp>
            <p:nvSpPr>
              <p:cNvPr id="338" name="Google Shape;338;p32"/>
              <p:cNvSpPr txBox="1"/>
              <p:nvPr/>
            </p:nvSpPr>
            <p:spPr>
              <a:xfrm flipH="1">
                <a:off x="358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18</a:t>
                </a:r>
                <a:endParaRPr/>
              </a:p>
            </p:txBody>
          </p:sp>
          <p:sp>
            <p:nvSpPr>
              <p:cNvPr id="339" name="Google Shape;339;p32"/>
              <p:cNvSpPr txBox="1"/>
              <p:nvPr/>
            </p:nvSpPr>
            <p:spPr>
              <a:xfrm flipH="1">
                <a:off x="901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/>
              </a:p>
            </p:txBody>
          </p:sp>
          <p:cxnSp>
            <p:nvCxnSpPr>
              <p:cNvPr id="340" name="Google Shape;340;p32"/>
              <p:cNvCxnSpPr/>
              <p:nvPr/>
            </p:nvCxnSpPr>
            <p:spPr>
              <a:xfrm>
                <a:off x="3683" y="2373"/>
                <a:ext cx="0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41" name="Google Shape;341;p32"/>
              <p:cNvSpPr txBox="1"/>
              <p:nvPr/>
            </p:nvSpPr>
            <p:spPr>
              <a:xfrm flipH="1">
                <a:off x="2992" y="2839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12</a:t>
                </a:r>
                <a:endParaRPr dirty="0"/>
              </a:p>
            </p:txBody>
          </p:sp>
          <p:cxnSp>
            <p:nvCxnSpPr>
              <p:cNvPr id="342" name="Google Shape;342;p32"/>
              <p:cNvCxnSpPr/>
              <p:nvPr/>
            </p:nvCxnSpPr>
            <p:spPr>
              <a:xfrm flipH="1">
                <a:off x="1236" y="2374"/>
                <a:ext cx="5" cy="3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43" name="Google Shape;343;p32"/>
              <p:cNvSpPr txBox="1"/>
              <p:nvPr/>
            </p:nvSpPr>
            <p:spPr>
              <a:xfrm flipH="1">
                <a:off x="3722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44" name="Google Shape;344;p32"/>
              <p:cNvSpPr txBox="1"/>
              <p:nvPr/>
            </p:nvSpPr>
            <p:spPr>
              <a:xfrm flipH="1">
                <a:off x="389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19</a:t>
                </a:r>
                <a:endParaRPr/>
              </a:p>
            </p:txBody>
          </p:sp>
          <p:cxnSp>
            <p:nvCxnSpPr>
              <p:cNvPr id="345" name="Google Shape;345;p32"/>
              <p:cNvCxnSpPr/>
              <p:nvPr/>
            </p:nvCxnSpPr>
            <p:spPr>
              <a:xfrm>
                <a:off x="1769" y="2366"/>
                <a:ext cx="0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46" name="Google Shape;346;p32"/>
              <p:cNvSpPr txBox="1"/>
              <p:nvPr/>
            </p:nvSpPr>
            <p:spPr>
              <a:xfrm flipH="1">
                <a:off x="2072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dirty="0"/>
              </a:p>
            </p:txBody>
          </p:sp>
          <p:sp>
            <p:nvSpPr>
              <p:cNvPr id="347" name="Google Shape;347;p32"/>
              <p:cNvSpPr txBox="1"/>
              <p:nvPr/>
            </p:nvSpPr>
            <p:spPr>
              <a:xfrm flipH="1">
                <a:off x="2802" y="247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 dirty="0" smtClean="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sz="18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4" name="Google Shape;337;p32"/>
            <p:cNvSpPr txBox="1"/>
            <p:nvPr/>
          </p:nvSpPr>
          <p:spPr>
            <a:xfrm flipH="1">
              <a:off x="4688180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dirty="0"/>
            </a:p>
          </p:txBody>
        </p:sp>
        <p:sp>
          <p:nvSpPr>
            <p:cNvPr id="25" name="Google Shape;335;p32"/>
            <p:cNvSpPr txBox="1"/>
            <p:nvPr/>
          </p:nvSpPr>
          <p:spPr>
            <a:xfrm flipH="1">
              <a:off x="5075381" y="493251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6" name="Google Shape;340;p32"/>
            <p:cNvCxnSpPr/>
            <p:nvPr/>
          </p:nvCxnSpPr>
          <p:spPr>
            <a:xfrm>
              <a:off x="6619678" y="4806929"/>
              <a:ext cx="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7" name="Google Shape;343;p32"/>
            <p:cNvSpPr txBox="1"/>
            <p:nvPr/>
          </p:nvSpPr>
          <p:spPr>
            <a:xfrm flipH="1">
              <a:off x="5970482" y="493886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346;p32"/>
            <p:cNvSpPr txBox="1"/>
            <p:nvPr/>
          </p:nvSpPr>
          <p:spPr>
            <a:xfrm flipH="1">
              <a:off x="6443161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dirty="0"/>
            </a:p>
          </p:txBody>
        </p:sp>
        <p:cxnSp>
          <p:nvCxnSpPr>
            <p:cNvPr id="29" name="Google Shape;340;p32"/>
            <p:cNvCxnSpPr/>
            <p:nvPr/>
          </p:nvCxnSpPr>
          <p:spPr>
            <a:xfrm>
              <a:off x="7987402" y="4794929"/>
              <a:ext cx="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54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685800" y="577232"/>
            <a:ext cx="123444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Concepts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262063" y="1700213"/>
            <a:ext cx="11028362" cy="578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1330" algn="l" rtl="0"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Maximum CPU utilization obtained with multiprogramming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28930" algn="l" rtl="0">
              <a:spcBef>
                <a:spcPts val="980"/>
              </a:spcBef>
              <a:spcAft>
                <a:spcPts val="0"/>
              </a:spcAft>
              <a:buSzPts val="252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1330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Continuous Cycle :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18147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one process has to wait (I/O)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18147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Operating system takes the CPU away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18147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Give CPU to another process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18147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This pattern continues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28930" algn="l" rtl="0">
              <a:spcBef>
                <a:spcPts val="980"/>
              </a:spcBef>
              <a:spcAft>
                <a:spcPts val="0"/>
              </a:spcAft>
              <a:buSzPts val="2520"/>
              <a:buNone/>
            </a:pPr>
            <a:endParaRPr sz="24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1330" algn="l" rtl="0"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CPU–I/O Burst Cycle : Process execution consists of a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cycle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of CPU execution and I/O wait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BFE48-4A7A-4B5A-9715-789735D7476E}"/>
              </a:ext>
            </a:extLst>
          </p:cNvPr>
          <p:cNvGrpSpPr/>
          <p:nvPr/>
        </p:nvGrpSpPr>
        <p:grpSpPr>
          <a:xfrm>
            <a:off x="11062784" y="1813887"/>
            <a:ext cx="2239518" cy="4557480"/>
            <a:chOff x="11075310" y="1776309"/>
            <a:chExt cx="2239518" cy="45574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902F24-5EA1-432A-AE59-145C7506EDA6}"/>
                </a:ext>
              </a:extLst>
            </p:cNvPr>
            <p:cNvSpPr/>
            <p:nvPr/>
          </p:nvSpPr>
          <p:spPr>
            <a:xfrm>
              <a:off x="11075310" y="1776309"/>
              <a:ext cx="1760415" cy="14168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80D673-89DE-4DBC-ABD3-17A8115E0D58}"/>
                </a:ext>
              </a:extLst>
            </p:cNvPr>
            <p:cNvGrpSpPr/>
            <p:nvPr/>
          </p:nvGrpSpPr>
          <p:grpSpPr>
            <a:xfrm>
              <a:off x="11122408" y="1910507"/>
              <a:ext cx="2192420" cy="4423282"/>
              <a:chOff x="11261031" y="1860403"/>
              <a:chExt cx="2192420" cy="4423282"/>
            </a:xfrm>
          </p:grpSpPr>
          <p:sp>
            <p:nvSpPr>
              <p:cNvPr id="2" name="Frame 1">
                <a:extLst>
                  <a:ext uri="{FF2B5EF4-FFF2-40B4-BE49-F238E27FC236}">
                    <a16:creationId xmlns:a16="http://schemas.microsoft.com/office/drawing/2014/main" id="{8FC3361A-F169-4BF3-B561-B4A35BC714B5}"/>
                  </a:ext>
                </a:extLst>
              </p:cNvPr>
              <p:cNvSpPr/>
              <p:nvPr/>
            </p:nvSpPr>
            <p:spPr>
              <a:xfrm>
                <a:off x="11395322" y="5006031"/>
                <a:ext cx="1374797" cy="1277654"/>
              </a:xfrm>
              <a:prstGeom prst="fram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</a:t>
                </a:r>
              </a:p>
            </p:txBody>
          </p:sp>
          <p:sp>
            <p:nvSpPr>
              <p:cNvPr id="3" name="Circle: Hollow 2">
                <a:extLst>
                  <a:ext uri="{FF2B5EF4-FFF2-40B4-BE49-F238E27FC236}">
                    <a16:creationId xmlns:a16="http://schemas.microsoft.com/office/drawing/2014/main" id="{A09D8225-31F7-4AF0-9E65-4A343F2A43E5}"/>
                  </a:ext>
                </a:extLst>
              </p:cNvPr>
              <p:cNvSpPr/>
              <p:nvPr/>
            </p:nvSpPr>
            <p:spPr>
              <a:xfrm>
                <a:off x="11788187" y="2565956"/>
                <a:ext cx="475989" cy="501041"/>
              </a:xfrm>
              <a:prstGeom prst="don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id="{1A0DA3B4-36C2-4739-83A5-35DA64B72780}"/>
                  </a:ext>
                </a:extLst>
              </p:cNvPr>
              <p:cNvSpPr/>
              <p:nvPr/>
            </p:nvSpPr>
            <p:spPr>
              <a:xfrm>
                <a:off x="11951659" y="1860403"/>
                <a:ext cx="475989" cy="501041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Circle: Hollow 6">
                <a:extLst>
                  <a:ext uri="{FF2B5EF4-FFF2-40B4-BE49-F238E27FC236}">
                    <a16:creationId xmlns:a16="http://schemas.microsoft.com/office/drawing/2014/main" id="{BA61AFE1-758D-4F64-A89A-EBC39F77BA9A}"/>
                  </a:ext>
                </a:extLst>
              </p:cNvPr>
              <p:cNvSpPr/>
              <p:nvPr/>
            </p:nvSpPr>
            <p:spPr>
              <a:xfrm>
                <a:off x="12345745" y="2434649"/>
                <a:ext cx="475989" cy="501041"/>
              </a:xfrm>
              <a:prstGeom prst="donu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ircle: Hollow 7">
                <a:extLst>
                  <a:ext uri="{FF2B5EF4-FFF2-40B4-BE49-F238E27FC236}">
                    <a16:creationId xmlns:a16="http://schemas.microsoft.com/office/drawing/2014/main" id="{8CEB737F-1D6A-4FA3-A6A9-9F7238D02235}"/>
                  </a:ext>
                </a:extLst>
              </p:cNvPr>
              <p:cNvSpPr/>
              <p:nvPr/>
            </p:nvSpPr>
            <p:spPr>
              <a:xfrm>
                <a:off x="11338447" y="1999802"/>
                <a:ext cx="475989" cy="501041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E88D9E16-A5AC-4BEB-A42C-B93D8C88299E}"/>
                  </a:ext>
                </a:extLst>
              </p:cNvPr>
              <p:cNvSpPr/>
              <p:nvPr/>
            </p:nvSpPr>
            <p:spPr>
              <a:xfrm>
                <a:off x="11974566" y="4034657"/>
                <a:ext cx="288175" cy="675973"/>
              </a:xfrm>
              <a:prstGeom prst="down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E8A61-CC72-415F-A6FC-71890A27F89B}"/>
                  </a:ext>
                </a:extLst>
              </p:cNvPr>
              <p:cNvSpPr txBox="1"/>
              <p:nvPr/>
            </p:nvSpPr>
            <p:spPr>
              <a:xfrm>
                <a:off x="12197979" y="4100981"/>
                <a:ext cx="1255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Schedule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A27106-5D34-40B7-87EF-46B75421B760}"/>
                  </a:ext>
                </a:extLst>
              </p:cNvPr>
              <p:cNvSpPr txBox="1"/>
              <p:nvPr/>
            </p:nvSpPr>
            <p:spPr>
              <a:xfrm>
                <a:off x="11261031" y="3113431"/>
                <a:ext cx="18738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Processes in Ready Queue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 Algorithms -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Round Robin (RR)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title"/>
          </p:nvPr>
        </p:nvSpPr>
        <p:spPr>
          <a:xfrm>
            <a:off x="685800" y="369904"/>
            <a:ext cx="123444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1"/>
          </p:nvPr>
        </p:nvSpPr>
        <p:spPr>
          <a:xfrm>
            <a:off x="924225" y="1484563"/>
            <a:ext cx="11553900" cy="5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5384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Each process gets a small unit of CPU time (</a:t>
            </a:r>
            <a:r>
              <a:rPr lang="en-US" sz="2400" b="1">
                <a:latin typeface="Spectral"/>
                <a:ea typeface="Spectral"/>
                <a:cs typeface="Spectral"/>
                <a:sym typeface="Spectral"/>
              </a:rPr>
              <a:t>time quantum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q), usually 10-100 milliseconds.  After this time has elapsed, the process is preempted and added to the end of the ready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there are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processes in the ready queue and the time quantum is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, then each process gets 1/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the CPU time in chunks of at most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time units at once.  No process waits more than (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-1)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 units.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Timer interrupts every quantum to schedule next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Performance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large ⇒ FIFO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small ⇒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must be large with respect to context switch, otherwise overhead is too high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911450" y="414750"/>
            <a:ext cx="120825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241427" y="2014539"/>
            <a:ext cx="5617396" cy="24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85000" lnSpcReduction="10000"/>
          </a:bodyPr>
          <a:lstStyle/>
          <a:p>
            <a:pPr marL="488950" lvl="0" indent="-488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 dirty="0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 i="1" dirty="0">
                <a:latin typeface="Spectral"/>
                <a:ea typeface="Spectral"/>
                <a:cs typeface="Spectral"/>
                <a:sym typeface="Spectral"/>
              </a:rPr>
              <a:t>		P</a:t>
            </a:r>
            <a:r>
              <a:rPr lang="en-US" i="1" baseline="-25000" dirty="0">
                <a:latin typeface="Spectral"/>
                <a:ea typeface="Spectral"/>
                <a:cs typeface="Spectral"/>
                <a:sym typeface="Spectral"/>
              </a:rPr>
              <a:t>1				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24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i="1" baseline="-25000" dirty="0">
                <a:latin typeface="Spectral"/>
                <a:ea typeface="Spectral"/>
                <a:cs typeface="Spectral"/>
                <a:sym typeface="Spectral"/>
              </a:rPr>
              <a:t>2	 			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3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i="1" baseline="-25000" dirty="0">
                <a:latin typeface="Spectral"/>
                <a:ea typeface="Spectral"/>
                <a:cs typeface="Spectral"/>
                <a:sym typeface="Spectral"/>
              </a:rPr>
              <a:t>3				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3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	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Spectral"/>
              <a:buChar char="●"/>
            </a:pPr>
            <a:r>
              <a:rPr lang="en-US" dirty="0">
                <a:latin typeface="Spectral"/>
                <a:ea typeface="Spectral"/>
                <a:cs typeface="Spectral"/>
                <a:sym typeface="Spectral"/>
              </a:rPr>
              <a:t>The Gantt chart is: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77" name="Google Shape;377;p36"/>
          <p:cNvGrpSpPr/>
          <p:nvPr/>
        </p:nvGrpSpPr>
        <p:grpSpPr>
          <a:xfrm>
            <a:off x="1954337" y="4803238"/>
            <a:ext cx="7027863" cy="1255713"/>
            <a:chOff x="1088" y="2640"/>
            <a:chExt cx="2951" cy="593"/>
          </a:xfrm>
        </p:grpSpPr>
        <p:grpSp>
          <p:nvGrpSpPr>
            <p:cNvPr id="378" name="Google Shape;378;p36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379" name="Google Shape;379;p36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</p:grpSp>
        <p:sp>
          <p:nvSpPr>
            <p:cNvPr id="387" name="Google Shape;387;p36"/>
            <p:cNvSpPr txBox="1"/>
            <p:nvPr/>
          </p:nvSpPr>
          <p:spPr>
            <a:xfrm>
              <a:off x="1088" y="3052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88" name="Google Shape;388;p36"/>
            <p:cNvSpPr txBox="1"/>
            <p:nvPr/>
          </p:nvSpPr>
          <p:spPr>
            <a:xfrm>
              <a:off x="1386" y="3059"/>
              <a:ext cx="197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389" name="Google Shape;389;p36"/>
            <p:cNvSpPr txBox="1"/>
            <p:nvPr/>
          </p:nvSpPr>
          <p:spPr>
            <a:xfrm>
              <a:off x="1803" y="3059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sp>
          <p:nvSpPr>
            <p:cNvPr id="390" name="Google Shape;390;p36"/>
            <p:cNvSpPr txBox="1"/>
            <p:nvPr/>
          </p:nvSpPr>
          <p:spPr>
            <a:xfrm>
              <a:off x="211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sp>
          <p:nvSpPr>
            <p:cNvPr id="391" name="Google Shape;391;p36"/>
            <p:cNvSpPr txBox="1"/>
            <p:nvPr/>
          </p:nvSpPr>
          <p:spPr>
            <a:xfrm>
              <a:off x="2502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/>
            </a:p>
          </p:txBody>
        </p:sp>
        <p:sp>
          <p:nvSpPr>
            <p:cNvPr id="392" name="Google Shape;392;p36"/>
            <p:cNvSpPr txBox="1"/>
            <p:nvPr/>
          </p:nvSpPr>
          <p:spPr>
            <a:xfrm>
              <a:off x="283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393" name="Google Shape;393;p36"/>
            <p:cNvSpPr txBox="1"/>
            <p:nvPr/>
          </p:nvSpPr>
          <p:spPr>
            <a:xfrm>
              <a:off x="313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/>
            </a:p>
          </p:txBody>
        </p:sp>
        <p:sp>
          <p:nvSpPr>
            <p:cNvPr id="394" name="Google Shape;394;p36"/>
            <p:cNvSpPr txBox="1"/>
            <p:nvPr/>
          </p:nvSpPr>
          <p:spPr>
            <a:xfrm>
              <a:off x="351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385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</p:grpSp>
      <p:sp>
        <p:nvSpPr>
          <p:cNvPr id="396" name="Google Shape;396;p36"/>
          <p:cNvSpPr txBox="1"/>
          <p:nvPr/>
        </p:nvSpPr>
        <p:spPr>
          <a:xfrm>
            <a:off x="1241427" y="6533138"/>
            <a:ext cx="9369866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lang="en-US" sz="2400" dirty="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Average waiting time is 17 / 3 = 5.66 </a:t>
            </a:r>
            <a:r>
              <a:rPr lang="en-US" sz="2400" dirty="0" err="1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milisecond</a:t>
            </a:r>
            <a:endParaRPr sz="2400" dirty="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lang="en-US" sz="2400" dirty="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Typically, higher average turnaround than SJF, but better </a:t>
            </a:r>
            <a:r>
              <a:rPr lang="en-US" sz="2400" i="1" dirty="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response</a:t>
            </a:r>
            <a:endParaRPr dirty="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lang="en-US" sz="2400" dirty="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should be large compared to context switch time</a:t>
            </a:r>
            <a:endParaRPr dirty="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lang="en-US" sz="2400" dirty="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 usually 10ms to 100ms, context switch &lt; 10 </a:t>
            </a:r>
            <a:r>
              <a:rPr lang="en-US" sz="2400" dirty="0" err="1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usec</a:t>
            </a:r>
            <a:endParaRPr sz="2400" dirty="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>
            <a:spLocks noGrp="1"/>
          </p:cNvSpPr>
          <p:nvPr>
            <p:ph type="title"/>
          </p:nvPr>
        </p:nvSpPr>
        <p:spPr>
          <a:xfrm>
            <a:off x="920300" y="514350"/>
            <a:ext cx="123624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Time Quantum and Context Switch Time</a:t>
            </a:r>
            <a:endParaRPr sz="6000"/>
          </a:p>
        </p:txBody>
      </p:sp>
      <p:pic>
        <p:nvPicPr>
          <p:cNvPr id="403" name="Google Shape;4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769950" y="636605"/>
            <a:ext cx="128031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Turnaround Time Varies With  The Time Quantum</a:t>
            </a:r>
            <a:endParaRPr sz="6000"/>
          </a:p>
        </p:txBody>
      </p:sp>
      <p:pic>
        <p:nvPicPr>
          <p:cNvPr id="410" name="Google Shape;41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8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quantum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>
            <a:spLocks noGrp="1"/>
          </p:cNvSpPr>
          <p:nvPr>
            <p:ph type="ctrTitle"/>
          </p:nvPr>
        </p:nvSpPr>
        <p:spPr>
          <a:xfrm>
            <a:off x="3206750" y="3348900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 - 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Multilevel Queue, 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Multilevel Feedback Queue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905975" y="473830"/>
            <a:ext cx="115698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body" idx="1"/>
          </p:nvPr>
        </p:nvSpPr>
        <p:spPr>
          <a:xfrm>
            <a:off x="905975" y="1525325"/>
            <a:ext cx="11615700" cy="6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85000" lnSpcReduction="20000"/>
          </a:bodyPr>
          <a:lstStyle/>
          <a:p>
            <a:pPr marL="488950" lvl="0" indent="-473519" algn="l" rtl="0">
              <a:spcBef>
                <a:spcPts val="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Another class of scheduling algorithm needs- in which processes are classified into different groups, e.g.: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(interactive)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(batch)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They have different response time requirements-so different scheduling needs.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1" indent="-473519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processes may have priority over background processes.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1" indent="-473519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multilevel queue-scheduling algorithm partitions the ready queue into several separate queues-we can see it in the figure of next slide:-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652462" lvl="1" indent="0" algn="l" rtl="0">
              <a:spcBef>
                <a:spcPts val="385"/>
              </a:spcBef>
              <a:spcAft>
                <a:spcPts val="0"/>
              </a:spcAft>
              <a:buSzPct val="80000"/>
              <a:buNone/>
            </a:pP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Each queue has its own scheduling algorithm: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queue scheduled by – RR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queue scheduled by – FCFS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52107" algn="l" rtl="0">
              <a:spcBef>
                <a:spcPts val="385"/>
              </a:spcBef>
              <a:spcAft>
                <a:spcPts val="0"/>
              </a:spcAft>
              <a:buSzPct val="80000"/>
              <a:buNone/>
            </a:pP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73519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 must be done between the queues: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Fixed priority preemptive scheduling; (i.e., serve all from foreground then from background).  Possibility of starvation.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94271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slice – each queue gets a certain amount of CPU time which it can schedule amongst its processes; i.e., foreground queue can be given 80% of the CPU time for RR-scheduling among its processes, while 20% to background in FCFS manner.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892225" y="346306"/>
            <a:ext cx="113934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id="432" name="Google Shape;432;p41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685800" y="369906"/>
            <a:ext cx="12344400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Feedback Queue scheduling</a:t>
            </a:r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body" idx="1"/>
          </p:nvPr>
        </p:nvSpPr>
        <p:spPr>
          <a:xfrm>
            <a:off x="891125" y="1927800"/>
            <a:ext cx="123444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 Feedback Queue scheduling, allows a process to move between queues.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a process uses too much CPU time, it will be moved to a lower priority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Similarly, a process that waits too long in a lower-priority queue may me moved to a higher-priority queue.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538480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Multilevel-feedback-queue scheduler defined by the following parameters: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number of queues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scheduling algorithms for each queue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upgrade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demote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68947" algn="l" rtl="0"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which queue a process will enter when that process needs service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3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7975" y="2464226"/>
            <a:ext cx="5849475" cy="3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962025" y="589925"/>
            <a:ext cx="116586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body" idx="1"/>
          </p:nvPr>
        </p:nvSpPr>
        <p:spPr>
          <a:xfrm>
            <a:off x="962025" y="2057600"/>
            <a:ext cx="7615500" cy="6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 fontScale="92500" lnSpcReduction="10000"/>
          </a:bodyPr>
          <a:lstStyle/>
          <a:p>
            <a:pPr marL="488950" lvl="0" indent="-481234" algn="l" rtl="0">
              <a:spcBef>
                <a:spcPts val="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Three queues: (can see the figure in next slide)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01129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with time quantum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01129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time quantum 16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01129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FCFS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316547" algn="l" rtl="0">
              <a:spcBef>
                <a:spcPts val="630"/>
              </a:spcBef>
              <a:spcAft>
                <a:spcPts val="0"/>
              </a:spcAft>
              <a:buSzPct val="65454"/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1234" algn="l" rtl="0">
              <a:spcBef>
                <a:spcPts val="630"/>
              </a:spcBef>
              <a:spcAft>
                <a:spcPts val="0"/>
              </a:spcAft>
              <a:buSzPct val="55862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01129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new job enters queue 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i="1" baseline="-250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which is served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 RR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550988" lvl="2" indent="-319008" algn="l" rtl="0"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When it gains CPU, job receives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550988" lvl="2" indent="-319008" algn="l" rtl="0"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does not finish in 8 milliseconds, job is moved to queue 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060450" lvl="1" indent="-401129" algn="l" rtl="0"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At 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job is again served RR and receives 16 additional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1550988" lvl="2" indent="-319008" algn="l" rtl="0"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still does not complete, it is preempted and moved to queue </a:t>
            </a:r>
            <a:r>
              <a:rPr lang="en-US" i="1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257300" y="369905"/>
            <a:ext cx="117729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186100" y="1629250"/>
            <a:ext cx="11514000" cy="6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489833" lvl="0" indent="-478402" algn="l" rtl="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 b="1" dirty="0">
                <a:latin typeface="Spectral"/>
                <a:ea typeface="Spectral"/>
                <a:cs typeface="Spectral"/>
                <a:sym typeface="Spectral"/>
              </a:rPr>
              <a:t>Selects from among the processes in ready queue, and allocates the CPU to one of them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FIFO queue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Priority queue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Tree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Unordered linked-list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489833" lvl="0" indent="-478402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 b="1" dirty="0">
                <a:latin typeface="Spectral"/>
                <a:ea typeface="Spectral"/>
                <a:cs typeface="Spectral"/>
                <a:sym typeface="Spectral"/>
              </a:rPr>
              <a:t>CPU scheduling decisions may take place when a process: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  <a:p>
            <a:pPr marL="1142943" lvl="1" indent="-489833" algn="l" rtl="0"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 dirty="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1.	</a:t>
            </a: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Switches from running to waiting state (I/O request)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142943" lvl="1" indent="-489833" algn="l" rtl="0"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 dirty="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2.</a:t>
            </a: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	Switches from running to ready state (e.g. when interrupt occurs)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142943" lvl="1" indent="-489833" algn="l" rtl="0"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 dirty="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3.</a:t>
            </a: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	Switches from waiting to ready (e.g. at completion of I/O)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142943" lvl="1" indent="-492373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AutoNum type="arabicPeriod" startAt="4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Terminates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489833" lvl="0" indent="-478402" algn="l" rtl="0"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Scheduling under 1 and 4 is </a:t>
            </a:r>
            <a:r>
              <a:rPr lang="en-US" sz="1800" b="1" i="1" u="sng" dirty="0" err="1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sz="1800" b="1" i="1" u="sng" dirty="0">
              <a:latin typeface="Spectral"/>
              <a:ea typeface="Spectral"/>
              <a:cs typeface="Spectral"/>
              <a:sym typeface="Spectral"/>
            </a:endParaRPr>
          </a:p>
          <a:p>
            <a:pPr marL="489833" lvl="0" indent="-478402" algn="l" rtl="0"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All other scheduling is </a:t>
            </a:r>
            <a:r>
              <a:rPr lang="en-US" sz="1800" b="1" i="1" u="sng" dirty="0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sz="1800" i="1" u="sng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Consider access to shared data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Consider preemption while in kernel mode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1061304" lvl="1" indent="-410734" algn="l" rtl="0"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 dirty="0">
                <a:latin typeface="Spectral"/>
                <a:ea typeface="Spectral"/>
                <a:cs typeface="Spectral"/>
                <a:sym typeface="Spectral"/>
              </a:rPr>
              <a:t>Consider interrupts occurring during crucial OS activities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485900" y="369905"/>
            <a:ext cx="115443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075350" y="1603113"/>
            <a:ext cx="11457000" cy="6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488950" lvl="0" indent="-46609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Spectral"/>
                <a:ea typeface="Spectral"/>
                <a:cs typeface="Spectral"/>
                <a:sym typeface="Spectral"/>
              </a:rPr>
              <a:t>CPU utilization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keep the CPU as busy as possible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66090" algn="l" rtl="0"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Spectral"/>
                <a:ea typeface="Spectral"/>
                <a:cs typeface="Spectral"/>
                <a:sym typeface="Spectral"/>
              </a:rPr>
              <a:t>Throughput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– # of processes that complete their execution per time unit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66090" algn="l" rtl="0"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Spectral"/>
                <a:ea typeface="Spectral"/>
                <a:cs typeface="Spectral"/>
                <a:sym typeface="Spectral"/>
              </a:rPr>
              <a:t>Turnaround time </a:t>
            </a:r>
            <a:br>
              <a:rPr lang="en-US" sz="1800" b="1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to execute a particular process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the interval from the time of submission of a process to the time of the completion.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sum of the periods spent waiting to get into memory, waiting in the ready queue, executing on the                            CPU, doing I/O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66090" algn="l" rtl="0"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Spectral"/>
                <a:ea typeface="Spectral"/>
                <a:cs typeface="Spectral"/>
                <a:sym typeface="Spectral"/>
              </a:rPr>
              <a:t>Waiting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a process has been waiting in the ready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66090" algn="l" rtl="0"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Spectral"/>
                <a:ea typeface="Spectral"/>
                <a:cs typeface="Spectral"/>
                <a:sym typeface="Spectral"/>
              </a:rPr>
              <a:t>Response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it takes from when a request was submitted until the first response is produced, not output  (for time-sharing environment)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23900" y="369908"/>
            <a:ext cx="115443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Scheduling Algorithm Optimization Criteria</a:t>
            </a:r>
            <a:endParaRPr sz="6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723900" y="2049088"/>
            <a:ext cx="11026800" cy="5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CPU utilization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throughput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turnaround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waiting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response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OPERATING SYSTEMS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CPU Scheduling Algorithms -</a:t>
            </a:r>
            <a:endParaRPr sz="4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First Come First Serve (FCFS)</a:t>
            </a:r>
            <a:endParaRPr sz="48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8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endParaRPr sz="28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endParaRPr sz="28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20" name="Google Shape;120;p21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21" name="Google Shape;121;p21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5" name="Google Shape;125;p21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6" name="Google Shape;126;p21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31" name="Google Shape;131;p21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8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 dirty="0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 dirty="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lang="en-US" sz="2400" i="1" baseline="-250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 dirty="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8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2800" dirty="0">
                <a:latin typeface="Spectral"/>
                <a:ea typeface="Spectral"/>
                <a:cs typeface="Spectral"/>
                <a:sym typeface="Spectral"/>
              </a:rPr>
            </a:br>
            <a:endParaRPr sz="2800" dirty="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endParaRPr sz="2800" dirty="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20" name="Google Shape;120;p21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21" name="Google Shape;121;p21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5" name="Google Shape;125;p21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6" name="Google Shape;126;p21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31" name="Google Shape;131;p21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  <p:sp>
        <p:nvSpPr>
          <p:cNvPr id="135" name="Google Shape;135;p21"/>
          <p:cNvSpPr txBox="1"/>
          <p:nvPr/>
        </p:nvSpPr>
        <p:spPr>
          <a:xfrm>
            <a:off x="1348000" y="6697174"/>
            <a:ext cx="113490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488950" marR="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0;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27</a:t>
            </a:r>
            <a:endParaRPr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88950" marR="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(0 + 24 + 27)/3 = 17</a:t>
            </a:r>
            <a:endParaRPr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88950" marR="0" lvl="0" indent="-488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Turnaround time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27; </a:t>
            </a:r>
            <a:r>
              <a:rPr lang="en-US" sz="2400" i="1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u="none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lang="en-US" sz="2400" u="none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30</a:t>
            </a:r>
            <a:endParaRPr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2440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73050" y="464305"/>
            <a:ext cx="115554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/>
          <a:p>
            <a:pPr marL="488950" lvl="0" indent="-488950" algn="l" rtl="0"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lang="en-US" sz="2400" i="1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US" sz="2400" i="1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488950" algn="l" rtl="0"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88950" lvl="0" indent="-351790" algn="l" rtl="0">
              <a:spcBef>
                <a:spcPts val="840"/>
              </a:spcBef>
              <a:spcAft>
                <a:spcPts val="0"/>
              </a:spcAft>
              <a:buSzPts val="2160"/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1411463" y="3685825"/>
            <a:ext cx="8177212" cy="1443038"/>
            <a:chOff x="884" y="1650"/>
            <a:chExt cx="3434" cy="682"/>
          </a:xfrm>
        </p:grpSpPr>
        <p:sp>
          <p:nvSpPr>
            <p:cNvPr id="144" name="Google Shape;144;p22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5" name="Google Shape;145;p22"/>
            <p:cNvSpPr txBox="1"/>
            <p:nvPr/>
          </p:nvSpPr>
          <p:spPr>
            <a:xfrm flipH="1">
              <a:off x="3222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22"/>
            <p:cNvSpPr txBox="1"/>
            <p:nvPr/>
          </p:nvSpPr>
          <p:spPr>
            <a:xfrm flipH="1">
              <a:off x="1734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22"/>
            <p:cNvSpPr txBox="1"/>
            <p:nvPr/>
          </p:nvSpPr>
          <p:spPr>
            <a:xfrm flipH="1">
              <a:off x="1158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8" name="Google Shape;148;p22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2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2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2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2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2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22"/>
            <p:cNvSpPr txBox="1"/>
            <p:nvPr/>
          </p:nvSpPr>
          <p:spPr>
            <a:xfrm flipH="1">
              <a:off x="2088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 flipH="1">
              <a:off x="1512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56" name="Google Shape;156;p22"/>
            <p:cNvSpPr txBox="1"/>
            <p:nvPr/>
          </p:nvSpPr>
          <p:spPr>
            <a:xfrm flipH="1">
              <a:off x="4133" y="2158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 flipH="1">
              <a:off x="884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  <p:sp>
        <p:nvSpPr>
          <p:cNvPr id="158" name="Google Shape;158;p22"/>
          <p:cNvSpPr txBox="1"/>
          <p:nvPr/>
        </p:nvSpPr>
        <p:spPr>
          <a:xfrm>
            <a:off x="1268239" y="5310829"/>
            <a:ext cx="117570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 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6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r>
              <a:rPr lang="en-US" sz="2400" i="1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= 0</a:t>
            </a:r>
            <a:r>
              <a:rPr lang="en-US" sz="2400" i="1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-US" sz="2400" i="1" baseline="-250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lang="en-US" sz="2400" i="1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sz="2400" i="1"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 (6 + 0 + 3)/3 = 3</a:t>
            </a:r>
            <a:endParaRPr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Much better than previous case</a:t>
            </a:r>
            <a:endParaRPr sz="2400"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Convoy effect </a:t>
            </a:r>
            <a:r>
              <a:rPr lang="en-US" sz="2400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short process behind long process</a:t>
            </a:r>
            <a:r>
              <a:rPr lang="en-US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i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 one CPU-bound and many I/O-bound processes</a:t>
            </a:r>
            <a:endParaRPr i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07" y="7685088"/>
            <a:ext cx="6052175" cy="1264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2005</Words>
  <Application>Microsoft Office PowerPoint</Application>
  <PresentationFormat>Custom</PresentationFormat>
  <Paragraphs>397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Economica</vt:lpstr>
      <vt:lpstr>Helvetica Neue</vt:lpstr>
      <vt:lpstr>Arial</vt:lpstr>
      <vt:lpstr>Cambria Math</vt:lpstr>
      <vt:lpstr>Times New Roman</vt:lpstr>
      <vt:lpstr>Verdana</vt:lpstr>
      <vt:lpstr>Inconsolata</vt:lpstr>
      <vt:lpstr>Spectral</vt:lpstr>
      <vt:lpstr>Open Sans</vt:lpstr>
      <vt:lpstr>Luxe</vt:lpstr>
      <vt:lpstr>OPERATING SYSTEMS CPU Scheduling</vt:lpstr>
      <vt:lpstr>Basic Concepts</vt:lpstr>
      <vt:lpstr>CPU Scheduler</vt:lpstr>
      <vt:lpstr>Scheduling Criteria</vt:lpstr>
      <vt:lpstr>Scheduling Algorithm Optimization Criteria</vt:lpstr>
      <vt:lpstr>OPERATING SYSTEMS CPU Scheduling Algorithms - First Come First Serve (FCFS)</vt:lpstr>
      <vt:lpstr>First-Come, First-Served (FCFS) Scheduling</vt:lpstr>
      <vt:lpstr>First-Come, First-Served (FCFS) Scheduling</vt:lpstr>
      <vt:lpstr>FCFS Scheduling (Cont.)</vt:lpstr>
      <vt:lpstr>OPERATING SYSTEMS CPU Scheduling Algorithms - Shortest Job First (SJF)</vt:lpstr>
      <vt:lpstr>Shortest-Job-First (SJF) Scheduling</vt:lpstr>
      <vt:lpstr>Example of SJF</vt:lpstr>
      <vt:lpstr>Example of Non-Preemptive SJF</vt:lpstr>
      <vt:lpstr>Example of Preemptive SJF</vt:lpstr>
      <vt:lpstr>Example of Shortest-remaining-time-first</vt:lpstr>
      <vt:lpstr>OPERATING SYSTEMS CPU Scheduling Algorithms - Priority Scheduling</vt:lpstr>
      <vt:lpstr>Priority Scheduling</vt:lpstr>
      <vt:lpstr>Example of Priority Scheduling</vt:lpstr>
      <vt:lpstr>Example of Priority Scheduling</vt:lpstr>
      <vt:lpstr>OPERATING SYSTEMS CPU Scheduling Algorithms - Round Robin (RR)</vt:lpstr>
      <vt:lpstr>Round Robin (RR)</vt:lpstr>
      <vt:lpstr>Example of RR with Time Quantum = 4</vt:lpstr>
      <vt:lpstr>Time Quantum and Context Switch Time</vt:lpstr>
      <vt:lpstr>Turnaround Time Varies With  The Time Quantum</vt:lpstr>
      <vt:lpstr>OPERATING SYSTEMS CPU Scheduling -  Multilevel Queue,  Multilevel Feedback Queue</vt:lpstr>
      <vt:lpstr>Multilevel Queue</vt:lpstr>
      <vt:lpstr>Multilevel Queue Scheduling</vt:lpstr>
      <vt:lpstr>Multilevel Feedback Queue scheduling</vt:lpstr>
      <vt:lpstr>Example of Multilevel Feedback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CPU Scheduling</dc:title>
  <cp:lastModifiedBy>USER</cp:lastModifiedBy>
  <cp:revision>15</cp:revision>
  <dcterms:modified xsi:type="dcterms:W3CDTF">2021-07-27T09:58:51Z</dcterms:modified>
</cp:coreProperties>
</file>