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Spectral"/>
      <p:regular r:id="rId40"/>
      <p:bold r:id="rId41"/>
      <p:italic r:id="rId42"/>
      <p:boldItalic r:id="rId43"/>
    </p:embeddedFont>
    <p:embeddedFont>
      <p:font typeface="Cambria Math"/>
      <p:regular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jhU6XwKcvqd3uTqvs7DyeZGKg6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36E923-ECE6-48C6-B617-E0D99BEAA255}">
  <a:tblStyle styleId="{A936E923-ECE6-48C6-B617-E0D99BEAA25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regular.fntdata"/><Relationship Id="rId42" Type="http://schemas.openxmlformats.org/officeDocument/2006/relationships/font" Target="fonts/Spectral-italic.fntdata"/><Relationship Id="rId41" Type="http://schemas.openxmlformats.org/officeDocument/2006/relationships/font" Target="fonts/Spectral-bold.fntdata"/><Relationship Id="rId44" Type="http://schemas.openxmlformats.org/officeDocument/2006/relationships/font" Target="fonts/CambriaMath-regular.fntdata"/><Relationship Id="rId43" Type="http://schemas.openxmlformats.org/officeDocument/2006/relationships/font" Target="fonts/Spectral-boldItalic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Economica-bold.fntdata"/><Relationship Id="rId36" Type="http://schemas.openxmlformats.org/officeDocument/2006/relationships/font" Target="fonts/Economica-regular.fntdata"/><Relationship Id="rId39" Type="http://schemas.openxmlformats.org/officeDocument/2006/relationships/font" Target="fonts/Economica-boldItalic.fntdata"/><Relationship Id="rId38" Type="http://schemas.openxmlformats.org/officeDocument/2006/relationships/font" Target="fonts/Economica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e3c194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1ce3c194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1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>
            <a:lvl1pPr indent="0" lvl="0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Process Synchronization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5151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Peterson’s solution for </a:t>
            </a:r>
            <a:endParaRPr b="1" sz="53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 Problem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948325" y="471325"/>
            <a:ext cx="100344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0000"/>
              <a:buFont typeface="Gill Sans"/>
              <a:buNone/>
            </a:pPr>
            <a:r>
              <a:rPr b="1" lang="en-US" sz="3600"/>
              <a:t>SOFTWARE-BASED SOLUTION TO THE CRITICAL SECTION PROBLEM</a:t>
            </a:r>
            <a:endParaRPr b="1" sz="3600"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948325" y="1831275"/>
            <a:ext cx="100344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Known as “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Perterson’s Solution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Restricted to two processes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that alternate execution between their critical sections and remainder sections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Peterson’s solution requires the two processes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share two data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items: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			</a:t>
            </a:r>
            <a:r>
              <a:rPr i="1" lang="en-US" sz="1800">
                <a:solidFill>
                  <a:schemeClr val="accent3"/>
                </a:solidFill>
                <a:latin typeface="Spectral"/>
                <a:ea typeface="Spectral"/>
                <a:cs typeface="Spectral"/>
                <a:sym typeface="Spectral"/>
              </a:rPr>
              <a:t>int turn;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i="1" lang="en-US" sz="1800">
                <a:solidFill>
                  <a:schemeClr val="accent3"/>
                </a:solidFill>
                <a:latin typeface="Spectral"/>
                <a:ea typeface="Spectral"/>
                <a:cs typeface="Spectral"/>
                <a:sym typeface="Spectral"/>
              </a:rPr>
              <a:t>				boolean flag[2];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indicates whose turn it is to enter its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flag: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 array used to indicate if a process is ready to enter its critical section.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918736" y="4614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PETERSON’S SOLUTION</a:t>
            </a:r>
            <a:endParaRPr b="1" sz="3600"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597" y="1508998"/>
            <a:ext cx="5098790" cy="364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6452280" y="1508998"/>
            <a:ext cx="5098790" cy="406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 </a:t>
            </a: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Pi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first sets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flag[i]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be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true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then sets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the value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so that if the other process wants to enter its CS, it can do so.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If both try to enter at the same time, turn will be both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at the same time, but, only one of these will last.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eventual value of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determines which process will enter its critical section.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rPr i="1" lang="en-US" sz="1800">
                <a:solidFill>
                  <a:srgbClr val="002060"/>
                </a:solidFill>
                <a:latin typeface="Spectral"/>
                <a:ea typeface="Spectral"/>
                <a:cs typeface="Spectral"/>
                <a:sym typeface="Spectral"/>
              </a:rPr>
              <a:t>It may not work correctly on modern computer architecture as they perform basic machine-language instructions such as load and store.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e3c19406_1_0"/>
          <p:cNvSpPr txBox="1"/>
          <p:nvPr>
            <p:ph type="title"/>
          </p:nvPr>
        </p:nvSpPr>
        <p:spPr>
          <a:xfrm>
            <a:off x="2231100" y="460839"/>
            <a:ext cx="7729800" cy="6402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 sz="3600"/>
              <a:t>Example</a:t>
            </a:r>
            <a:endParaRPr/>
          </a:p>
        </p:txBody>
      </p:sp>
      <p:sp>
        <p:nvSpPr>
          <p:cNvPr id="148" name="Google Shape;148;g21ce3c19406_1_0"/>
          <p:cNvSpPr txBox="1"/>
          <p:nvPr>
            <p:ph idx="1" type="body"/>
          </p:nvPr>
        </p:nvSpPr>
        <p:spPr>
          <a:xfrm>
            <a:off x="777551" y="1358050"/>
            <a:ext cx="45720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1172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Statement takes 2ms to execute, Process 1 gets executed first</a:t>
            </a:r>
            <a:endParaRPr/>
          </a:p>
          <a:p>
            <a:pPr indent="-31172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Context Switch will occur after 6ms</a:t>
            </a:r>
            <a:endParaRPr/>
          </a:p>
          <a:p>
            <a:pPr indent="-31172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Critical section contains 4 statements</a:t>
            </a:r>
            <a:endParaRPr/>
          </a:p>
          <a:p>
            <a:pPr indent="-31172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Remainder section contains 2 statements</a:t>
            </a:r>
            <a:endParaRPr/>
          </a:p>
          <a:p>
            <a:pPr indent="-31172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turn=0</a:t>
            </a:r>
            <a:endParaRPr/>
          </a:p>
          <a:p>
            <a:pPr indent="-31172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Flag[0] = FALSE, flag[1] = TRUE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g21ce3c19406_1_0"/>
          <p:cNvGraphicFramePr/>
          <p:nvPr/>
        </p:nvGraphicFramePr>
        <p:xfrm>
          <a:off x="5654372" y="1358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{A936E923-ECE6-48C6-B617-E0D99BEAA255}</a:tableStyleId>
              </a:tblPr>
              <a:tblGrid>
                <a:gridCol w="3023250"/>
                <a:gridCol w="3116700"/>
              </a:tblGrid>
              <a:tr h="3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Process 0 </a:t>
                      </a: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 = 0, j = 1)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Process 1 </a:t>
                      </a: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 = 1, j = 0)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flag[1] = TRUE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 = 0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loop condition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flag[0] = TRUE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 = 1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Stuck in while loop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CS2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CS3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2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Stuck in while loop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CS4</a:t>
                      </a:r>
                      <a:b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flag[1] = 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RS1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loop condition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CS3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flag[0] = FALSE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43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0" name="Google Shape;150;g21ce3c1940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151" y="3476099"/>
            <a:ext cx="4376058" cy="313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5151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Hardware based solution for </a:t>
            </a:r>
            <a:endParaRPr b="1" sz="53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 Problem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908871" y="461450"/>
            <a:ext cx="10410157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>
                <a:latin typeface="Economica"/>
                <a:ea typeface="Economica"/>
                <a:cs typeface="Economica"/>
                <a:sym typeface="Economica"/>
              </a:rPr>
              <a:t>HARDWARE-BASED SOLUTION TO THE CRITICAL SECTION PROBLEM</a:t>
            </a:r>
            <a:endParaRPr b="1"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908875" y="1819024"/>
            <a:ext cx="10269198" cy="3881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More solutions to the critical-section problem using techniques ranging from hardware to software-based APIs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These solutions are based on the premise of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locking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— protecting critical regions through the use of locks.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a single-processor environment CS problem can be solved by preventing interrupts from occurring while a shared variable is being modified.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For multiprocessor environment, we need different measures. </a:t>
            </a:r>
            <a:endParaRPr/>
          </a:p>
          <a:p>
            <a:pPr indent="-215900" lvl="0" marL="228600" rtl="0" algn="just">
              <a:lnSpc>
                <a:spcPct val="100000"/>
              </a:lnSpc>
              <a:spcBef>
                <a:spcPts val="26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Modern computer systems allow to test and modify the content of a word or to swap the contents of two words atomically – which is uninterruptable unit. We can use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test_and_set()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compare_and_swap()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instructions.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914777" y="461784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TEST_AND_SET( )</a:t>
            </a:r>
            <a:endParaRPr b="1"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914777" y="1819059"/>
            <a:ext cx="1012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Executed atomically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Mutual exclusion can be implemented by initializing a Boolean variable lock to false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57" y="3146135"/>
            <a:ext cx="4863870" cy="17143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9384" y="3146135"/>
            <a:ext cx="4122160" cy="27612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27" y="2910092"/>
            <a:ext cx="7605089" cy="21250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type="title"/>
          </p:nvPr>
        </p:nvSpPr>
        <p:spPr>
          <a:xfrm>
            <a:off x="924624" y="440475"/>
            <a:ext cx="104529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COMPARE_AND_SWAP( )</a:t>
            </a:r>
            <a:endParaRPr b="1"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924625" y="1629075"/>
            <a:ext cx="100878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Mutual exclusion can be achieved by declaring a global variable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initializing it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254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First process that invokes this instruction will set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1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no other process can execute CS until this process updates it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after CS execution.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3901" y="3766067"/>
            <a:ext cx="5150390" cy="25381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1679055" y="3362326"/>
            <a:ext cx="6503044" cy="2959925"/>
            <a:chOff x="1564875" y="2149509"/>
            <a:chExt cx="7722017" cy="3243750"/>
          </a:xfrm>
        </p:grpSpPr>
        <p:pic>
          <p:nvPicPr>
            <p:cNvPr id="184" name="Google Shape;18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7069" y="2149509"/>
              <a:ext cx="6149823" cy="324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64875" y="2588048"/>
              <a:ext cx="3144389" cy="165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64875" y="4118820"/>
              <a:ext cx="2811181" cy="919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918761" y="461442"/>
            <a:ext cx="7729800" cy="9245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MUTEX LOCKS</a:t>
            </a:r>
            <a:endParaRPr b="1"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918761" y="1397742"/>
            <a:ext cx="8029308" cy="211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Operating-systems designers build software tools to solve CS problem.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Simplest of these tools is “Mutex Lock” ( Mutex = Mutual Exclusion)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must acquire the lock before entering CS [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acquire()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function 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must release the lock after exiting the CS [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release()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function 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Mutex lock has a variable,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available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which indicates if the lock is available.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Semaphore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1183960" y="304028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1195574" y="1504511"/>
            <a:ext cx="97296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can execute concurrently or in parallel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CPU scheduler switches rapidly between processes to provide concurrent execution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may be interrupted at any point in its instruction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Parallel execution, in which two instruction streams execute simultaneously on separate processing cores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will explain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how concurrent or parallel execution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can contribute to issues involving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integrity of data shared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by several processes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905305" y="4621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</a:t>
            </a:r>
            <a:endParaRPr b="1" sz="3600"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905300" y="1728413"/>
            <a:ext cx="10077300" cy="219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semaphore S is an integer variable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Is accessed only through two standard atomic operations: 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wait()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signal()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one process modifies the semaphore value, no other process can simultaneously modify that same semaphore value.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case of wait(S), the testing of the integer value of S (S ≤ 0), as well as its possible modification (S--), must be executed without interruption, i.e.,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this operations are atomic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1825257" y="4374915"/>
            <a:ext cx="4678612" cy="1406260"/>
            <a:chOff x="2476675" y="4169640"/>
            <a:chExt cx="4678612" cy="1406260"/>
          </a:xfrm>
        </p:grpSpPr>
        <p:pic>
          <p:nvPicPr>
            <p:cNvPr id="202" name="Google Shape;20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76675" y="4169640"/>
              <a:ext cx="2675801" cy="1406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0785" y="4169640"/>
              <a:ext cx="1824502" cy="10648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928611" y="4811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Types of Semaphores</a:t>
            </a:r>
            <a:endParaRPr b="1" sz="3600"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928600" y="1819025"/>
            <a:ext cx="105180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Counting Semaphore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:  The value can range over an unrestricted domain.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Used to control access to a given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resource consisting of finite number of instances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Solves various synchronization problems.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Noto Sans"/>
              <a:buChar char="❑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Binary Semaphore:</a:t>
            </a:r>
            <a:r>
              <a:rPr b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value can range only between 0 and 1. This behaves similar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Mutex 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908861" y="4712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Counting Semaphore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908850" y="1659900"/>
            <a:ext cx="10073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initialized to the number of resources available,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n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process that wishes to use a resource performs a wait()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S -1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 process releases a resource, it performs a signal()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S +1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becomes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all resources are being used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that wish to use a resource will block until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S&gt;0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923775" y="441700"/>
            <a:ext cx="944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Binary Semaphore - Synchronization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923775" y="1699025"/>
            <a:ext cx="7729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has statement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endParaRPr b="1"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has statement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endParaRPr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want to make sure that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executes before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endParaRPr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can use a semaphore variable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sync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initialize it to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</a:t>
            </a:r>
            <a:endParaRPr b="1"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2094750" y="3939275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P1: 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S1;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signal(sync);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869600" y="3939275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P2: 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wait(sync);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S2;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78221" y="442150"/>
            <a:ext cx="103116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Mutual Exclusion With Semaphores</a:t>
            </a:r>
            <a:endParaRPr b="1" sz="36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78223" y="1874275"/>
            <a:ext cx="8807315" cy="127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Binary Semaphores (mutex) can be used to solve CS problem.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semaphore variable (say mutex) can be shared by n processes  and initialized to 1.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process is structured as follows 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107989" y="3153747"/>
            <a:ext cx="4347781" cy="2249526"/>
          </a:xfrm>
          <a:prstGeom prst="rect">
            <a:avLst/>
          </a:prstGeom>
          <a:noFill/>
          <a:ln cap="flat" cmpd="sng" w="9525">
            <a:solidFill>
              <a:srgbClr val="24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do{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wait (mutex);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//critical section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signal(mutex);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//remainder section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}while (TRUE);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918761" y="4783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/>
              <a:t>Deadlock &amp; Starvation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918750" y="1758900"/>
            <a:ext cx="6795945" cy="4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Two or more process can wait indefinitely for an event -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DEADLOCK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!!!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 occurs because - two process depends on each other for causing an event in a specific manner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Starvation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: Processes wait indefinitely within the semaphore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Occurs if we remove processes from the list associated with a semaphore in LIFO (last-in, first-out) order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2580973" y="2770821"/>
            <a:ext cx="14622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wait(Q);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signal(Q);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4214423" y="2770821"/>
            <a:ext cx="126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="1" baseline="-2500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wait(Q);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signal(Q);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Semaphore Implementation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908886" y="47131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908875" y="1827325"/>
            <a:ext cx="100935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Must guarantee that no two processes can execute  the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signal()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on the same semaphore at the same time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Thus, the implementation becomes the critical section problem where the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signal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code are placed in the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Could now have </a:t>
            </a:r>
            <a:r>
              <a:rPr b="1" lang="en-US" sz="1800">
                <a:solidFill>
                  <a:srgbClr val="3366FF"/>
                </a:solidFill>
                <a:latin typeface="Spectral"/>
                <a:ea typeface="Spectral"/>
                <a:cs typeface="Spectral"/>
                <a:sym typeface="Spectral"/>
              </a:rPr>
              <a:t>busy waiting</a:t>
            </a:r>
            <a:r>
              <a:rPr lang="en-US" sz="1800">
                <a:solidFill>
                  <a:srgbClr val="3366FF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critical section implementation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2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But implementation code is short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2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Little busy waiting if critical section rarely occupied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Note that applications may spend lots of time in critical sections and therefore this is not a good solution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01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98986" y="43181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898975" y="1758225"/>
            <a:ext cx="101034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 process executes the wait() operation and finds that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semaphore value is not positive, it must wait</a:t>
            </a:r>
            <a:endParaRPr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Rather than this busy waiting, the process can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block itself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which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places it into a waiting queue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associated with the semaphore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State of the process is switched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the waiting state and control is transferred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CPU scheduler which selects another process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execute.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 will be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restarted when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some other process executes a signal()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Restarted by a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wakeup()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operation that changes it from waiting state to ready state.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908861" y="4515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62" name="Google Shape;262;p29"/>
          <p:cNvSpPr txBox="1"/>
          <p:nvPr/>
        </p:nvSpPr>
        <p:spPr>
          <a:xfrm>
            <a:off x="1013798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a semaphore: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int value;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struct process *list;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 semaphore;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606806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 wait():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wait(semaphore *S)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S-&gt;value--;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if (S-&gt;value &lt; 0)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add this process to S-&gt;list;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block();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199814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 signal():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signal(semaphore *S)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S-&gt;value++;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if (S-&gt;value &gt;= 0)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remove a process P from S-&gt;list;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wakeup(P);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881909" y="319313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PRODUCER–CONSUMER PROBLEM</a:t>
            </a:r>
            <a:endParaRPr b="1" sz="3600"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941275" y="1477089"/>
            <a:ext cx="10769140" cy="142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Modify the algorithm to remedy this deficiency - add an integer variable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initialized to 0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incremented every time we add a new item to the buffer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decremented every time we remove one item from the buffer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82" y="3039871"/>
            <a:ext cx="5163153" cy="24577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395" y="3039871"/>
            <a:ext cx="5216019" cy="2472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908886" y="403219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DATA INTEGRITY PROBLEM</a:t>
            </a:r>
            <a:endParaRPr b="1" sz="3600"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04024" y="2712570"/>
            <a:ext cx="7826993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counter++”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counter--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“ in machine language is like in the above.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register1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register2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local CPU registers.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Concurrent execution of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counter++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and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counter--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and allowing them to manipulate the counter variable create incorrect state. 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3456129" y="1528610"/>
            <a:ext cx="5279739" cy="796195"/>
            <a:chOff x="3519877" y="1706740"/>
            <a:chExt cx="5279739" cy="796195"/>
          </a:xfrm>
        </p:grpSpPr>
        <p:pic>
          <p:nvPicPr>
            <p:cNvPr id="91" name="Google Shape;9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19877" y="1706740"/>
              <a:ext cx="2322784" cy="796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9269" y="1706740"/>
              <a:ext cx="2330347" cy="7591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1493" y="4341319"/>
            <a:ext cx="7379277" cy="172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918736" y="9350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RACE CONDITION</a:t>
            </a:r>
            <a:endParaRPr b="1" sz="3600"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918725" y="2123700"/>
            <a:ext cx="9542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Several process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access and manipulate the same data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concurrently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Outcome of the execution depends on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particular order in which the access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takes place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guard against this condition –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Ensure that only one process at a time can manipulate the counter variable (shared data)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processes should be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synchronized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CRITICAL SECTION</a:t>
            </a:r>
            <a:endParaRPr b="1" sz="3600"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908850" y="1644826"/>
            <a:ext cx="6086754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a system consisting of </a:t>
            </a: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{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, 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, ... , P</a:t>
            </a:r>
            <a:r>
              <a:rPr baseline="-25000" i="1" lang="en-US" sz="18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−1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}.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Critical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segment of code of each process, which may change common variables, update a table, write a file and so 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While one process execute its critical section, no other process can execute their own critical section. </a:t>
            </a:r>
            <a:endParaRPr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Entry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section of code implementing critical section execution request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Exit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section of code exiting from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Remainder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Remaining code of the program.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907825" y="226750"/>
            <a:ext cx="1022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REQUIREMENTS OF SOLUTION TO  CRITICAL SECTION PROBLEM</a:t>
            </a:r>
            <a:endParaRPr b="1" sz="3600"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907825" y="1421450"/>
            <a:ext cx="8693400" cy="5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Mutual exclusion: 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If a process is executing its critical section, no other process can be executing in their critical sections.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Progress: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No process is executing in its critical section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Some process wish to enter their critical sections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Only those, who are not executing in their remainder section can participate in deciding which will enter the CS.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This selection cannot be postponed indefinitely.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Bounded waiting: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Bound or Limit on number of times other process can enter their CS after a process has made request to enter its CS and the request is granted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918722" y="793125"/>
            <a:ext cx="101625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CRITICAL SECTIONS IN OPERATING SYSTEMS</a:t>
            </a:r>
            <a:endParaRPr b="1" sz="3600"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918722" y="2121675"/>
            <a:ext cx="6760462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Two general approach to handle CS in Operating System –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i="1" lang="en-US" sz="1600">
                <a:latin typeface="Spectral"/>
                <a:ea typeface="Spectral"/>
                <a:cs typeface="Spectral"/>
                <a:sym typeface="Spectral"/>
              </a:rPr>
              <a:t>Preemptive kernel:  </a:t>
            </a: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allows a process to be preempted while it is running in kernel mode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i="1" lang="en-US" sz="1600">
                <a:latin typeface="Spectral"/>
                <a:ea typeface="Spectral"/>
                <a:cs typeface="Spectral"/>
                <a:sym typeface="Spectral"/>
              </a:rPr>
              <a:t>Non-preemptive kernel:  </a:t>
            </a: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a kernel-mode process will run until it exits kernel mode, blocks, or voluntarily yields control of the CPU</a:t>
            </a:r>
            <a:endParaRPr/>
          </a:p>
          <a:p>
            <a:pPr indent="0" lvl="0" marL="127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Non-preemptive kernel is  </a:t>
            </a:r>
            <a:r>
              <a:rPr lang="en-US" sz="16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free from race condition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Preemptive kernel must be carefully designed to ensure that shared kernel data are free from race condition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