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Economica"/>
      <p:regular r:id="rId38"/>
      <p:bold r:id="rId39"/>
      <p:italic r:id="rId40"/>
      <p:boldItalic r:id="rId41"/>
    </p:embeddedFont>
    <p:embeddedFont>
      <p:font typeface="Nunito"/>
      <p:regular r:id="rId42"/>
      <p:bold r:id="rId43"/>
      <p:italic r:id="rId44"/>
      <p:boldItalic r:id="rId45"/>
    </p:embeddedFont>
    <p:embeddedFont>
      <p:font typeface="Helvetica Neue"/>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gqJXVsiIkfYz55oF7O+mmst5ya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2F099D-8B93-44C9-BFF3-FB6BA7919E86}">
  <a:tblStyle styleId="{162F099D-8B93-44C9-BFF3-FB6BA7919E8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italic.fntdata"/><Relationship Id="rId42" Type="http://schemas.openxmlformats.org/officeDocument/2006/relationships/font" Target="fonts/Nunito-regular.fntdata"/><Relationship Id="rId41" Type="http://schemas.openxmlformats.org/officeDocument/2006/relationships/font" Target="fonts/Economica-boldItalic.fntdata"/><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HelveticaNeue-regular.fntdata"/><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Economica-bold.fntdata"/><Relationship Id="rId38" Type="http://schemas.openxmlformats.org/officeDocument/2006/relationships/font" Target="fonts/Economica-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404ed493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404ed493f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40"/>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40"/>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40"/>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9"/>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49"/>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4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2"/>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42"/>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42"/>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43"/>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43"/>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45"/>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4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6"/>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47"/>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47"/>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47"/>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4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48"/>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3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18067" y="2361460"/>
            <a:ext cx="3054600" cy="895203"/>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b="1" lang="en">
                <a:solidFill>
                  <a:srgbClr val="3B9267"/>
                </a:solidFill>
              </a:rPr>
              <a:t>Deadlock</a:t>
            </a:r>
            <a:endParaRPr b="1">
              <a:solidFill>
                <a:srgbClr val="3B9267"/>
              </a:solidFill>
            </a:endParaRPr>
          </a:p>
        </p:txBody>
      </p:sp>
      <p:sp>
        <p:nvSpPr>
          <p:cNvPr id="63" name="Google Shape;63;p1"/>
          <p:cNvSpPr txBox="1"/>
          <p:nvPr>
            <p:ph idx="1" type="subTitle"/>
          </p:nvPr>
        </p:nvSpPr>
        <p:spPr>
          <a:xfrm>
            <a:off x="3018068" y="1793807"/>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b="1" lang="en" sz="2800"/>
              <a:t>Operating Systems</a:t>
            </a:r>
            <a:endParaRPr b="1"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Resource Allocation Graph</a:t>
            </a:r>
            <a:endParaRPr/>
          </a:p>
        </p:txBody>
      </p:sp>
      <p:sp>
        <p:nvSpPr>
          <p:cNvPr id="177" name="Google Shape;177;p10"/>
          <p:cNvSpPr txBox="1"/>
          <p:nvPr>
            <p:ph idx="1" type="body"/>
          </p:nvPr>
        </p:nvSpPr>
        <p:spPr>
          <a:xfrm>
            <a:off x="311701" y="1147225"/>
            <a:ext cx="4394978" cy="3587808"/>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latin typeface="Century"/>
                <a:ea typeface="Century"/>
                <a:cs typeface="Century"/>
                <a:sym typeface="Century"/>
              </a:rPr>
              <a:t>A set of vertices V and a set of edges E.</a:t>
            </a:r>
            <a:endParaRPr sz="1400">
              <a:latin typeface="Century"/>
              <a:ea typeface="Century"/>
              <a:cs typeface="Century"/>
              <a:sym typeface="Century"/>
            </a:endParaRPr>
          </a:p>
          <a:p>
            <a:pPr indent="-317500" lvl="0" marL="457200" rtl="0" algn="l">
              <a:lnSpc>
                <a:spcPct val="115000"/>
              </a:lnSpc>
              <a:spcBef>
                <a:spcPts val="1200"/>
              </a:spcBef>
              <a:spcAft>
                <a:spcPts val="0"/>
              </a:spcAft>
              <a:buSzPts val="1400"/>
              <a:buChar char="●"/>
            </a:pPr>
            <a:r>
              <a:rPr lang="en" sz="1400">
                <a:latin typeface="Century"/>
                <a:ea typeface="Century"/>
                <a:cs typeface="Century"/>
                <a:sym typeface="Century"/>
              </a:rPr>
              <a:t>V is partitioned into two types:</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400">
                <a:latin typeface="Century"/>
                <a:ea typeface="Century"/>
                <a:cs typeface="Century"/>
                <a:sym typeface="Century"/>
              </a:rPr>
              <a:t>P = {P</a:t>
            </a:r>
            <a:r>
              <a:rPr baseline="-25000" lang="en" sz="1400">
                <a:latin typeface="Century"/>
                <a:ea typeface="Century"/>
                <a:cs typeface="Century"/>
                <a:sym typeface="Century"/>
              </a:rPr>
              <a:t>1</a:t>
            </a:r>
            <a:r>
              <a:rPr lang="en" sz="1400">
                <a:latin typeface="Century"/>
                <a:ea typeface="Century"/>
                <a:cs typeface="Century"/>
                <a:sym typeface="Century"/>
              </a:rPr>
              <a:t>, P</a:t>
            </a:r>
            <a:r>
              <a:rPr baseline="-25000" lang="en" sz="1400">
                <a:latin typeface="Century"/>
                <a:ea typeface="Century"/>
                <a:cs typeface="Century"/>
                <a:sym typeface="Century"/>
              </a:rPr>
              <a:t>2</a:t>
            </a:r>
            <a:r>
              <a:rPr lang="en" sz="1400">
                <a:latin typeface="Century"/>
                <a:ea typeface="Century"/>
                <a:cs typeface="Century"/>
                <a:sym typeface="Century"/>
              </a:rPr>
              <a:t>, …, P</a:t>
            </a:r>
            <a:r>
              <a:rPr baseline="-25000" lang="en" sz="1400">
                <a:latin typeface="Century"/>
                <a:ea typeface="Century"/>
                <a:cs typeface="Century"/>
                <a:sym typeface="Century"/>
              </a:rPr>
              <a:t>n</a:t>
            </a:r>
            <a:r>
              <a:rPr lang="en" sz="1400">
                <a:latin typeface="Century"/>
                <a:ea typeface="Century"/>
                <a:cs typeface="Century"/>
                <a:sym typeface="Century"/>
              </a:rPr>
              <a:t>}, the set consisting of all the processes in the system.</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400">
                <a:latin typeface="Century"/>
                <a:ea typeface="Century"/>
                <a:cs typeface="Century"/>
                <a:sym typeface="Century"/>
              </a:rPr>
              <a:t>R = {R</a:t>
            </a:r>
            <a:r>
              <a:rPr baseline="-25000" lang="en" sz="1400">
                <a:latin typeface="Century"/>
                <a:ea typeface="Century"/>
                <a:cs typeface="Century"/>
                <a:sym typeface="Century"/>
              </a:rPr>
              <a:t>1</a:t>
            </a:r>
            <a:r>
              <a:rPr lang="en" sz="1400">
                <a:latin typeface="Century"/>
                <a:ea typeface="Century"/>
                <a:cs typeface="Century"/>
                <a:sym typeface="Century"/>
              </a:rPr>
              <a:t>, R</a:t>
            </a:r>
            <a:r>
              <a:rPr baseline="-25000" lang="en" sz="1400">
                <a:latin typeface="Century"/>
                <a:ea typeface="Century"/>
                <a:cs typeface="Century"/>
                <a:sym typeface="Century"/>
              </a:rPr>
              <a:t>2</a:t>
            </a:r>
            <a:r>
              <a:rPr lang="en" sz="1400">
                <a:latin typeface="Century"/>
                <a:ea typeface="Century"/>
                <a:cs typeface="Century"/>
                <a:sym typeface="Century"/>
              </a:rPr>
              <a:t>, …, R</a:t>
            </a:r>
            <a:r>
              <a:rPr baseline="-25000" lang="en" sz="1400">
                <a:latin typeface="Century"/>
                <a:ea typeface="Century"/>
                <a:cs typeface="Century"/>
                <a:sym typeface="Century"/>
              </a:rPr>
              <a:t>m</a:t>
            </a:r>
            <a:r>
              <a:rPr lang="en" sz="1400">
                <a:latin typeface="Century"/>
                <a:ea typeface="Century"/>
                <a:cs typeface="Century"/>
                <a:sym typeface="Century"/>
              </a:rPr>
              <a:t>}, the set consisting of all resource types in the system.</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Request edge: directed edge from a process to a resource </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400">
                <a:latin typeface="Century"/>
                <a:ea typeface="Century"/>
                <a:cs typeface="Century"/>
                <a:sym typeface="Century"/>
              </a:rPr>
              <a:t>P</a:t>
            </a:r>
            <a:r>
              <a:rPr baseline="-25000" lang="en" sz="1400">
                <a:latin typeface="Century"/>
                <a:ea typeface="Century"/>
                <a:cs typeface="Century"/>
                <a:sym typeface="Century"/>
              </a:rPr>
              <a:t>1</a:t>
            </a:r>
            <a:r>
              <a:rPr lang="en" sz="1400">
                <a:latin typeface="Century"/>
                <a:ea typeface="Century"/>
                <a:cs typeface="Century"/>
                <a:sym typeface="Century"/>
              </a:rPr>
              <a:t> → R</a:t>
            </a:r>
            <a:r>
              <a:rPr baseline="-25000" lang="en" sz="1400">
                <a:latin typeface="Century"/>
                <a:ea typeface="Century"/>
                <a:cs typeface="Century"/>
                <a:sym typeface="Century"/>
              </a:rPr>
              <a:t>2</a:t>
            </a:r>
            <a:endParaRPr baseline="-25000"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Assignment edge: directed edge from a resource to a process </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400">
                <a:latin typeface="Century"/>
                <a:ea typeface="Century"/>
                <a:cs typeface="Century"/>
                <a:sym typeface="Century"/>
              </a:rPr>
              <a:t>R</a:t>
            </a:r>
            <a:r>
              <a:rPr baseline="-25000" lang="en" sz="1400">
                <a:latin typeface="Century"/>
                <a:ea typeface="Century"/>
                <a:cs typeface="Century"/>
                <a:sym typeface="Century"/>
              </a:rPr>
              <a:t>1</a:t>
            </a:r>
            <a:r>
              <a:rPr lang="en" sz="1400">
                <a:latin typeface="Century"/>
                <a:ea typeface="Century"/>
                <a:cs typeface="Century"/>
                <a:sym typeface="Century"/>
              </a:rPr>
              <a:t> → P</a:t>
            </a:r>
            <a:r>
              <a:rPr baseline="-25000" lang="en" sz="1400">
                <a:latin typeface="Century"/>
                <a:ea typeface="Century"/>
                <a:cs typeface="Century"/>
                <a:sym typeface="Century"/>
              </a:rPr>
              <a:t>2</a:t>
            </a:r>
            <a:endParaRPr baseline="-25000" sz="14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graphicFrame>
        <p:nvGraphicFramePr>
          <p:cNvPr id="178" name="Google Shape;178;p10"/>
          <p:cNvGraphicFramePr/>
          <p:nvPr/>
        </p:nvGraphicFramePr>
        <p:xfrm>
          <a:off x="5004358" y="1325526"/>
          <a:ext cx="3000000" cy="3000000"/>
        </p:xfrm>
        <a:graphic>
          <a:graphicData uri="http://schemas.openxmlformats.org/drawingml/2006/table">
            <a:tbl>
              <a:tblPr>
                <a:noFill/>
                <a:tableStyleId>{162F099D-8B93-44C9-BFF3-FB6BA7919E86}</a:tableStyleId>
              </a:tblPr>
              <a:tblGrid>
                <a:gridCol w="1825725"/>
                <a:gridCol w="1825725"/>
              </a:tblGrid>
              <a:tr h="7320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entury"/>
                          <a:ea typeface="Century"/>
                          <a:cs typeface="Century"/>
                          <a:sym typeface="Century"/>
                        </a:rPr>
                        <a:t>Process</a:t>
                      </a:r>
                      <a:endParaRPr sz="1400" u="none" cap="none" strike="noStrike">
                        <a:latin typeface="Century"/>
                        <a:ea typeface="Century"/>
                        <a:cs typeface="Century"/>
                        <a:sym typeface="Century"/>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entury"/>
                        <a:ea typeface="Century"/>
                        <a:cs typeface="Century"/>
                        <a:sym typeface="Century"/>
                      </a:endParaRPr>
                    </a:p>
                  </a:txBody>
                  <a:tcPr marT="91425" marB="91425" marR="91425" marL="91425"/>
                </a:tc>
              </a:tr>
              <a:tr h="8077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entury"/>
                          <a:ea typeface="Century"/>
                          <a:cs typeface="Century"/>
                          <a:sym typeface="Century"/>
                        </a:rPr>
                        <a:t>Resource Type with 4 instances</a:t>
                      </a:r>
                      <a:endParaRPr sz="1400" u="none" cap="none" strike="noStrike">
                        <a:latin typeface="Century"/>
                        <a:ea typeface="Century"/>
                        <a:cs typeface="Century"/>
                        <a:sym typeface="Century"/>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entury"/>
                        <a:ea typeface="Century"/>
                        <a:cs typeface="Century"/>
                        <a:sym typeface="Century"/>
                      </a:endParaRPr>
                    </a:p>
                  </a:txBody>
                  <a:tcPr marT="91425" marB="91425" marR="91425" marL="91425"/>
                </a:tc>
              </a:tr>
              <a:tr h="750275">
                <a:tc>
                  <a:txBody>
                    <a:bodyPr/>
                    <a:lstStyle/>
                    <a:p>
                      <a:pPr indent="0" lvl="0" marL="0" marR="0" rtl="0" algn="ctr">
                        <a:lnSpc>
                          <a:spcPct val="100000"/>
                        </a:lnSpc>
                        <a:spcBef>
                          <a:spcPts val="0"/>
                        </a:spcBef>
                        <a:spcAft>
                          <a:spcPts val="0"/>
                        </a:spcAft>
                        <a:buClr>
                          <a:srgbClr val="000000"/>
                        </a:buClr>
                        <a:buSzPts val="1400"/>
                        <a:buFont typeface="Arial"/>
                        <a:buNone/>
                      </a:pPr>
                      <a:r>
                        <a:rPr i="1" lang="en" sz="1400" u="none" cap="none" strike="noStrike">
                          <a:latin typeface="Century"/>
                          <a:ea typeface="Century"/>
                          <a:cs typeface="Century"/>
                          <a:sym typeface="Century"/>
                        </a:rPr>
                        <a:t>P</a:t>
                      </a:r>
                      <a:r>
                        <a:rPr baseline="-25000" i="1" lang="en" sz="1400" u="none" cap="none" strike="noStrike">
                          <a:latin typeface="Century"/>
                          <a:ea typeface="Century"/>
                          <a:cs typeface="Century"/>
                          <a:sym typeface="Century"/>
                        </a:rPr>
                        <a:t>i</a:t>
                      </a:r>
                      <a:r>
                        <a:rPr i="1" lang="en" sz="1400" u="none" cap="none" strike="noStrike">
                          <a:latin typeface="Century"/>
                          <a:ea typeface="Century"/>
                          <a:cs typeface="Century"/>
                          <a:sym typeface="Century"/>
                        </a:rPr>
                        <a:t> </a:t>
                      </a:r>
                      <a:r>
                        <a:rPr lang="en" sz="1400" u="none" cap="none" strike="noStrike">
                          <a:latin typeface="Century"/>
                          <a:ea typeface="Century"/>
                          <a:cs typeface="Century"/>
                          <a:sym typeface="Century"/>
                        </a:rPr>
                        <a:t>requests instance of </a:t>
                      </a:r>
                      <a:r>
                        <a:rPr i="1" lang="en" sz="1400" u="none" cap="none" strike="noStrike">
                          <a:latin typeface="Century"/>
                          <a:ea typeface="Century"/>
                          <a:cs typeface="Century"/>
                          <a:sym typeface="Century"/>
                        </a:rPr>
                        <a:t>R</a:t>
                      </a:r>
                      <a:r>
                        <a:rPr baseline="-25000" i="1" lang="en" sz="1400" u="none" cap="none" strike="noStrike">
                          <a:latin typeface="Century"/>
                          <a:ea typeface="Century"/>
                          <a:cs typeface="Century"/>
                          <a:sym typeface="Century"/>
                        </a:rPr>
                        <a:t>j</a:t>
                      </a:r>
                      <a:endParaRPr baseline="-25000" i="1" sz="1400" u="none" cap="none" strike="noStrike">
                        <a:latin typeface="Century"/>
                        <a:ea typeface="Century"/>
                        <a:cs typeface="Century"/>
                        <a:sym typeface="Century"/>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entury"/>
                        <a:ea typeface="Century"/>
                        <a:cs typeface="Century"/>
                        <a:sym typeface="Century"/>
                      </a:endParaRPr>
                    </a:p>
                  </a:txBody>
                  <a:tcPr marT="91425" marB="91425" marR="91425" marL="91425"/>
                </a:tc>
              </a:tr>
              <a:tr h="751025">
                <a:tc>
                  <a:txBody>
                    <a:bodyPr/>
                    <a:lstStyle/>
                    <a:p>
                      <a:pPr indent="0" lvl="0" marL="0" marR="0" rtl="0" algn="ctr">
                        <a:lnSpc>
                          <a:spcPct val="100000"/>
                        </a:lnSpc>
                        <a:spcBef>
                          <a:spcPts val="0"/>
                        </a:spcBef>
                        <a:spcAft>
                          <a:spcPts val="0"/>
                        </a:spcAft>
                        <a:buClr>
                          <a:srgbClr val="000000"/>
                        </a:buClr>
                        <a:buSzPts val="1400"/>
                        <a:buFont typeface="Arial"/>
                        <a:buNone/>
                      </a:pPr>
                      <a:r>
                        <a:rPr i="1" lang="en" sz="1400" u="none" cap="none" strike="noStrike">
                          <a:latin typeface="Century"/>
                          <a:ea typeface="Century"/>
                          <a:cs typeface="Century"/>
                          <a:sym typeface="Century"/>
                        </a:rPr>
                        <a:t>P</a:t>
                      </a:r>
                      <a:r>
                        <a:rPr baseline="-25000" i="1" lang="en" sz="1400" u="none" cap="none" strike="noStrike">
                          <a:latin typeface="Century"/>
                          <a:ea typeface="Century"/>
                          <a:cs typeface="Century"/>
                          <a:sym typeface="Century"/>
                        </a:rPr>
                        <a:t>i</a:t>
                      </a:r>
                      <a:r>
                        <a:rPr i="1" lang="en" sz="1400" u="none" cap="none" strike="noStrike">
                          <a:latin typeface="Century"/>
                          <a:ea typeface="Century"/>
                          <a:cs typeface="Century"/>
                          <a:sym typeface="Century"/>
                        </a:rPr>
                        <a:t> </a:t>
                      </a:r>
                      <a:r>
                        <a:rPr lang="en" sz="1400" u="none" cap="none" strike="noStrike">
                          <a:latin typeface="Century"/>
                          <a:ea typeface="Century"/>
                          <a:cs typeface="Century"/>
                          <a:sym typeface="Century"/>
                        </a:rPr>
                        <a:t>is holding an instance of </a:t>
                      </a:r>
                      <a:r>
                        <a:rPr i="1" lang="en" sz="1400" u="none" cap="none" strike="noStrike">
                          <a:latin typeface="Century"/>
                          <a:ea typeface="Century"/>
                          <a:cs typeface="Century"/>
                          <a:sym typeface="Century"/>
                        </a:rPr>
                        <a:t>R</a:t>
                      </a:r>
                      <a:r>
                        <a:rPr baseline="-25000" i="1" lang="en" sz="1400" u="none" cap="none" strike="noStrike">
                          <a:latin typeface="Century"/>
                          <a:ea typeface="Century"/>
                          <a:cs typeface="Century"/>
                          <a:sym typeface="Century"/>
                        </a:rPr>
                        <a:t>j</a:t>
                      </a:r>
                      <a:endParaRPr baseline="-25000" i="1" sz="1400" u="none" cap="none" strike="noStrike">
                        <a:latin typeface="Century"/>
                        <a:ea typeface="Century"/>
                        <a:cs typeface="Century"/>
                        <a:sym typeface="Century"/>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Century"/>
                        <a:ea typeface="Century"/>
                        <a:cs typeface="Century"/>
                        <a:sym typeface="Century"/>
                      </a:endParaRPr>
                    </a:p>
                  </a:txBody>
                  <a:tcPr marT="91425" marB="91425" marR="91425" marL="91425"/>
                </a:tc>
              </a:tr>
            </a:tbl>
          </a:graphicData>
        </a:graphic>
      </p:graphicFrame>
      <p:pic>
        <p:nvPicPr>
          <p:cNvPr id="179" name="Google Shape;179;p10"/>
          <p:cNvPicPr preferRelativeResize="0"/>
          <p:nvPr/>
        </p:nvPicPr>
        <p:blipFill rotWithShape="1">
          <a:blip r:embed="rId3">
            <a:alphaModFix/>
          </a:blip>
          <a:srcRect b="0" l="0" r="0" t="0"/>
          <a:stretch/>
        </p:blipFill>
        <p:spPr>
          <a:xfrm>
            <a:off x="7530381" y="2222812"/>
            <a:ext cx="622087" cy="553428"/>
          </a:xfrm>
          <a:prstGeom prst="rect">
            <a:avLst/>
          </a:prstGeom>
          <a:noFill/>
          <a:ln>
            <a:noFill/>
          </a:ln>
        </p:spPr>
      </p:pic>
      <p:pic>
        <p:nvPicPr>
          <p:cNvPr id="180" name="Google Shape;180;p10"/>
          <p:cNvPicPr preferRelativeResize="0"/>
          <p:nvPr/>
        </p:nvPicPr>
        <p:blipFill rotWithShape="1">
          <a:blip r:embed="rId4">
            <a:alphaModFix/>
          </a:blip>
          <a:srcRect b="0" l="0" r="0" t="0"/>
          <a:stretch/>
        </p:blipFill>
        <p:spPr>
          <a:xfrm>
            <a:off x="7530381" y="1422810"/>
            <a:ext cx="567942" cy="527073"/>
          </a:xfrm>
          <a:prstGeom prst="rect">
            <a:avLst/>
          </a:prstGeom>
          <a:noFill/>
          <a:ln>
            <a:noFill/>
          </a:ln>
        </p:spPr>
      </p:pic>
      <p:pic>
        <p:nvPicPr>
          <p:cNvPr id="181" name="Google Shape;181;p10"/>
          <p:cNvPicPr preferRelativeResize="0"/>
          <p:nvPr/>
        </p:nvPicPr>
        <p:blipFill rotWithShape="1">
          <a:blip r:embed="rId5">
            <a:alphaModFix/>
          </a:blip>
          <a:srcRect b="0" l="0" r="0" t="0"/>
          <a:stretch/>
        </p:blipFill>
        <p:spPr>
          <a:xfrm>
            <a:off x="6994565" y="2971430"/>
            <a:ext cx="1555591" cy="562934"/>
          </a:xfrm>
          <a:prstGeom prst="rect">
            <a:avLst/>
          </a:prstGeom>
          <a:noFill/>
          <a:ln>
            <a:noFill/>
          </a:ln>
        </p:spPr>
      </p:pic>
      <p:pic>
        <p:nvPicPr>
          <p:cNvPr id="182" name="Google Shape;182;p10"/>
          <p:cNvPicPr preferRelativeResize="0"/>
          <p:nvPr/>
        </p:nvPicPr>
        <p:blipFill rotWithShape="1">
          <a:blip r:embed="rId6">
            <a:alphaModFix/>
          </a:blip>
          <a:srcRect b="0" l="0" r="0" t="0"/>
          <a:stretch/>
        </p:blipFill>
        <p:spPr>
          <a:xfrm>
            <a:off x="7037464" y="3753449"/>
            <a:ext cx="1469792" cy="4877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Example of Resource Allocation Graph</a:t>
            </a:r>
            <a:endParaRPr/>
          </a:p>
        </p:txBody>
      </p:sp>
      <p:pic>
        <p:nvPicPr>
          <p:cNvPr id="188" name="Google Shape;188;p11"/>
          <p:cNvPicPr preferRelativeResize="0"/>
          <p:nvPr/>
        </p:nvPicPr>
        <p:blipFill rotWithShape="1">
          <a:blip r:embed="rId3">
            <a:alphaModFix/>
          </a:blip>
          <a:srcRect b="0" l="0" r="0" t="0"/>
          <a:stretch/>
        </p:blipFill>
        <p:spPr>
          <a:xfrm>
            <a:off x="616058" y="1268010"/>
            <a:ext cx="3197486" cy="2800716"/>
          </a:xfrm>
          <a:prstGeom prst="rect">
            <a:avLst/>
          </a:prstGeom>
          <a:noFill/>
          <a:ln>
            <a:noFill/>
          </a:ln>
          <a:effectLst>
            <a:outerShdw blurRad="190500" rotWithShape="0" algn="tl">
              <a:srgbClr val="000000">
                <a:alpha val="69411"/>
              </a:srgbClr>
            </a:outerShdw>
          </a:effectLst>
        </p:spPr>
      </p:pic>
      <p:sp>
        <p:nvSpPr>
          <p:cNvPr id="189" name="Google Shape;189;p11"/>
          <p:cNvSpPr txBox="1"/>
          <p:nvPr/>
        </p:nvSpPr>
        <p:spPr>
          <a:xfrm>
            <a:off x="4273657" y="1460390"/>
            <a:ext cx="3757467" cy="22227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a:ea typeface="Century"/>
                <a:cs typeface="Century"/>
                <a:sym typeface="Century"/>
              </a:rPr>
              <a:t>P ={P1, P2, 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a:ea typeface="Century"/>
                <a:cs typeface="Century"/>
                <a:sym typeface="Century"/>
              </a:rPr>
              <a:t>R ={R1, R2, R3, R4}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entury"/>
                <a:ea typeface="Century"/>
                <a:cs typeface="Century"/>
                <a:sym typeface="Century"/>
              </a:rPr>
              <a:t>E ={P1 → R1, P2 → R3, R1 → P2, R2 → P2, R2 → P1, R3 → P3} </a:t>
            </a:r>
            <a:endParaRPr b="0" i="0" sz="1800" u="none" cap="none" strike="noStrike">
              <a:solidFill>
                <a:srgbClr val="000000"/>
              </a:solidFill>
              <a:latin typeface="Century"/>
              <a:ea typeface="Century"/>
              <a:cs typeface="Century"/>
              <a:sym typeface="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396761" y="315925"/>
            <a:ext cx="6471872" cy="60015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200"/>
              <a:t>Resource Allocation Graph (Deadlock)</a:t>
            </a:r>
            <a:endParaRPr sz="3200"/>
          </a:p>
        </p:txBody>
      </p:sp>
      <p:pic>
        <p:nvPicPr>
          <p:cNvPr id="195" name="Google Shape;195;p12"/>
          <p:cNvPicPr preferRelativeResize="0"/>
          <p:nvPr/>
        </p:nvPicPr>
        <p:blipFill rotWithShape="1">
          <a:blip r:embed="rId3">
            <a:alphaModFix/>
          </a:blip>
          <a:srcRect b="0" l="0" r="0" t="0"/>
          <a:stretch/>
        </p:blipFill>
        <p:spPr>
          <a:xfrm>
            <a:off x="719751" y="1259210"/>
            <a:ext cx="3015822" cy="232041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96" name="Google Shape;196;p12"/>
          <p:cNvSpPr txBox="1"/>
          <p:nvPr/>
        </p:nvSpPr>
        <p:spPr>
          <a:xfrm>
            <a:off x="606337" y="3727754"/>
            <a:ext cx="4171227" cy="7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Cycle 1:  P1 → R1 → P2 → R3 → P3 → R2 → P1</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Cycle 2:  P2 → R3 → P3 → R2 → P2</a:t>
            </a:r>
            <a:endParaRPr b="0" i="0" sz="1400" u="none" cap="none" strike="noStrike">
              <a:solidFill>
                <a:srgbClr val="000000"/>
              </a:solidFill>
              <a:latin typeface="Century"/>
              <a:ea typeface="Century"/>
              <a:cs typeface="Century"/>
              <a:sym typeface="Century"/>
            </a:endParaRPr>
          </a:p>
        </p:txBody>
      </p:sp>
      <p:sp>
        <p:nvSpPr>
          <p:cNvPr id="197" name="Google Shape;197;p12"/>
          <p:cNvSpPr txBox="1"/>
          <p:nvPr/>
        </p:nvSpPr>
        <p:spPr>
          <a:xfrm>
            <a:off x="1654780" y="4526009"/>
            <a:ext cx="12875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Arial"/>
                <a:ea typeface="Arial"/>
                <a:cs typeface="Arial"/>
                <a:sym typeface="Arial"/>
              </a:rPr>
              <a:t>Deadlock!</a:t>
            </a:r>
            <a:endParaRPr b="0" i="0" sz="1400" u="none" cap="none" strike="noStrike">
              <a:solidFill>
                <a:srgbClr val="000000"/>
              </a:solidFill>
              <a:latin typeface="Arial"/>
              <a:ea typeface="Arial"/>
              <a:cs typeface="Arial"/>
              <a:sym typeface="Arial"/>
            </a:endParaRPr>
          </a:p>
        </p:txBody>
      </p:sp>
      <p:pic>
        <p:nvPicPr>
          <p:cNvPr id="198" name="Google Shape;198;p12"/>
          <p:cNvPicPr preferRelativeResize="0"/>
          <p:nvPr/>
        </p:nvPicPr>
        <p:blipFill rotWithShape="1">
          <a:blip r:embed="rId4">
            <a:alphaModFix/>
          </a:blip>
          <a:srcRect b="0" l="0" r="0" t="0"/>
          <a:stretch/>
        </p:blipFill>
        <p:spPr>
          <a:xfrm>
            <a:off x="5180863" y="1256690"/>
            <a:ext cx="3750485" cy="230723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99" name="Google Shape;199;p12"/>
          <p:cNvSpPr txBox="1"/>
          <p:nvPr/>
        </p:nvSpPr>
        <p:spPr>
          <a:xfrm>
            <a:off x="5110485" y="3727754"/>
            <a:ext cx="3374295" cy="47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Cycle:  P1 → R1 → P3 → R2 → P1</a:t>
            </a:r>
            <a:endParaRPr b="0" i="0" sz="1400" u="none" cap="none" strike="noStrike">
              <a:solidFill>
                <a:srgbClr val="000000"/>
              </a:solidFill>
              <a:latin typeface="Century"/>
              <a:ea typeface="Century"/>
              <a:cs typeface="Century"/>
              <a:sym typeface="Century"/>
            </a:endParaRPr>
          </a:p>
        </p:txBody>
      </p:sp>
      <p:sp>
        <p:nvSpPr>
          <p:cNvPr id="200" name="Google Shape;200;p12"/>
          <p:cNvSpPr txBox="1"/>
          <p:nvPr/>
        </p:nvSpPr>
        <p:spPr>
          <a:xfrm>
            <a:off x="5994503" y="4113254"/>
            <a:ext cx="16979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B9267"/>
                </a:solidFill>
                <a:latin typeface="Arial"/>
                <a:ea typeface="Arial"/>
                <a:cs typeface="Arial"/>
                <a:sym typeface="Arial"/>
              </a:rPr>
              <a:t>No Deadlock!</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3299270" y="1953105"/>
            <a:ext cx="2317897" cy="914400"/>
          </a:xfrm>
          <a:prstGeom prst="rect">
            <a:avLst/>
          </a:prstGeom>
          <a:solidFill>
            <a:schemeClr val="lt1"/>
          </a:solidFill>
          <a:ln>
            <a:noFill/>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C00000"/>
                </a:solidFill>
                <a:latin typeface="Arial"/>
                <a:ea typeface="Arial"/>
                <a:cs typeface="Arial"/>
                <a:sym typeface="Arial"/>
              </a:rPr>
              <a:t>Cycle: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Possibility of Deadlock.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C00000"/>
                </a:solidFill>
                <a:latin typeface="Arial"/>
                <a:ea typeface="Arial"/>
                <a:cs typeface="Arial"/>
                <a:sym typeface="Arial"/>
              </a:rPr>
              <a:t>No Cycle: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No Deadlock.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Methods for Handling Deadlocks</a:t>
            </a:r>
            <a:endParaRPr/>
          </a:p>
        </p:txBody>
      </p:sp>
      <p:sp>
        <p:nvSpPr>
          <p:cNvPr id="207" name="Google Shape;207;p13"/>
          <p:cNvSpPr txBox="1"/>
          <p:nvPr>
            <p:ph idx="1" type="body"/>
          </p:nvPr>
        </p:nvSpPr>
        <p:spPr>
          <a:xfrm>
            <a:off x="311700" y="1352939"/>
            <a:ext cx="7251594" cy="25416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b="1" lang="en" sz="1600">
                <a:latin typeface="Century"/>
                <a:ea typeface="Century"/>
                <a:cs typeface="Century"/>
                <a:sym typeface="Century"/>
              </a:rPr>
              <a:t>Prevention</a:t>
            </a:r>
            <a:r>
              <a:rPr lang="en" sz="1600">
                <a:latin typeface="Century"/>
                <a:ea typeface="Century"/>
                <a:cs typeface="Century"/>
                <a:sym typeface="Century"/>
              </a:rPr>
              <a:t>:</a:t>
            </a:r>
            <a:endParaRPr sz="16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600">
                <a:latin typeface="Century"/>
                <a:ea typeface="Century"/>
                <a:cs typeface="Century"/>
                <a:sym typeface="Century"/>
              </a:rPr>
              <a:t>Ensure that the system will never enter a deadlock state</a:t>
            </a:r>
            <a:endParaRPr sz="16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600">
                <a:latin typeface="Century"/>
                <a:ea typeface="Century"/>
                <a:cs typeface="Century"/>
                <a:sym typeface="Century"/>
              </a:rPr>
              <a:t>Avoidance:</a:t>
            </a:r>
            <a:endParaRPr b="1" sz="16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600">
                <a:latin typeface="Century"/>
                <a:ea typeface="Century"/>
                <a:cs typeface="Century"/>
                <a:sym typeface="Century"/>
              </a:rPr>
              <a:t>request for any resource will be granted if the resulting state of the system doesn't cause deadlock</a:t>
            </a:r>
            <a:endParaRPr sz="16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600">
                <a:latin typeface="Century"/>
                <a:ea typeface="Century"/>
                <a:cs typeface="Century"/>
                <a:sym typeface="Century"/>
              </a:rPr>
              <a:t>Detection and recovery:</a:t>
            </a:r>
            <a:endParaRPr b="1" sz="16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sz="1600">
                <a:latin typeface="Century"/>
                <a:ea typeface="Century"/>
                <a:cs typeface="Century"/>
                <a:sym typeface="Century"/>
              </a:rPr>
              <a:t>Allow the system to enter a deadlock state and then recover</a:t>
            </a:r>
            <a:endParaRPr/>
          </a:p>
          <a:p>
            <a:pPr indent="0" lvl="1" marL="596900" rtl="0" algn="l">
              <a:lnSpc>
                <a:spcPct val="115000"/>
              </a:lnSpc>
              <a:spcBef>
                <a:spcPts val="0"/>
              </a:spcBef>
              <a:spcAft>
                <a:spcPts val="0"/>
              </a:spcAft>
              <a:buSzPts val="1400"/>
              <a:buNone/>
            </a:pPr>
            <a:r>
              <a:t/>
            </a:r>
            <a:endParaRPr sz="1600">
              <a:latin typeface="Century"/>
              <a:ea typeface="Century"/>
              <a:cs typeface="Century"/>
              <a:sym typeface="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type="ctrTitle"/>
          </p:nvPr>
        </p:nvSpPr>
        <p:spPr>
          <a:xfrm>
            <a:off x="3044700" y="2042397"/>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b="1" lang="en">
                <a:solidFill>
                  <a:srgbClr val="3B9267"/>
                </a:solidFill>
              </a:rPr>
              <a:t>Deadlock Prevention</a:t>
            </a:r>
            <a:endParaRPr b="1">
              <a:solidFill>
                <a:srgbClr val="3B9267"/>
              </a:solidFill>
            </a:endParaRPr>
          </a:p>
        </p:txBody>
      </p:sp>
      <p:sp>
        <p:nvSpPr>
          <p:cNvPr id="213" name="Google Shape;213;p14"/>
          <p:cNvSpPr txBox="1"/>
          <p:nvPr>
            <p:ph idx="1" type="subTitle"/>
          </p:nvPr>
        </p:nvSpPr>
        <p:spPr>
          <a:xfrm>
            <a:off x="3044699" y="1514662"/>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sz="2400"/>
              <a:t>Operating Systems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Deadlock Prevention</a:t>
            </a:r>
            <a:endParaRPr/>
          </a:p>
        </p:txBody>
      </p:sp>
      <p:sp>
        <p:nvSpPr>
          <p:cNvPr id="219" name="Google Shape;219;p15"/>
          <p:cNvSpPr txBox="1"/>
          <p:nvPr>
            <p:ph idx="1" type="body"/>
          </p:nvPr>
        </p:nvSpPr>
        <p:spPr>
          <a:xfrm>
            <a:off x="311699" y="1147225"/>
            <a:ext cx="3827163" cy="2290635"/>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51260"/>
              <a:buNone/>
            </a:pPr>
            <a:r>
              <a:rPr lang="en" sz="1400">
                <a:latin typeface="Century"/>
                <a:ea typeface="Century"/>
                <a:cs typeface="Century"/>
                <a:sym typeface="Century"/>
              </a:rPr>
              <a:t>Ensure that at least one of the necessary conditions for deadlock cannot hold in the system. </a:t>
            </a:r>
            <a:endParaRPr sz="1400">
              <a:latin typeface="Century"/>
              <a:ea typeface="Century"/>
              <a:cs typeface="Century"/>
              <a:sym typeface="Century"/>
            </a:endParaRPr>
          </a:p>
          <a:p>
            <a:pPr indent="0" lvl="0" marL="0" rtl="0" algn="l">
              <a:lnSpc>
                <a:spcPct val="115000"/>
              </a:lnSpc>
              <a:spcBef>
                <a:spcPts val="1200"/>
              </a:spcBef>
              <a:spcAft>
                <a:spcPts val="0"/>
              </a:spcAft>
              <a:buSzPct val="151260"/>
              <a:buNone/>
            </a:pPr>
            <a:r>
              <a:rPr b="1" lang="en" sz="1400" u="sng">
                <a:latin typeface="Century"/>
                <a:ea typeface="Century"/>
                <a:cs typeface="Century"/>
                <a:sym typeface="Century"/>
              </a:rPr>
              <a:t>Mutual Exclusion: </a:t>
            </a:r>
            <a:endParaRPr b="1" sz="1400" u="sng">
              <a:latin typeface="Century"/>
              <a:ea typeface="Century"/>
              <a:cs typeface="Century"/>
              <a:sym typeface="Century"/>
            </a:endParaRPr>
          </a:p>
          <a:p>
            <a:pPr indent="-297497" lvl="0" marL="457200" rtl="0" algn="l">
              <a:lnSpc>
                <a:spcPct val="115000"/>
              </a:lnSpc>
              <a:spcBef>
                <a:spcPts val="1200"/>
              </a:spcBef>
              <a:spcAft>
                <a:spcPts val="0"/>
              </a:spcAft>
              <a:buSzPct val="100000"/>
              <a:buChar char="●"/>
            </a:pPr>
            <a:r>
              <a:rPr lang="en" sz="1400">
                <a:latin typeface="Century"/>
                <a:ea typeface="Century"/>
                <a:cs typeface="Century"/>
                <a:sym typeface="Century"/>
              </a:rPr>
              <a:t>Mutual exclusion condition must hold</a:t>
            </a:r>
            <a:endParaRPr sz="1400">
              <a:latin typeface="Century"/>
              <a:ea typeface="Century"/>
              <a:cs typeface="Century"/>
              <a:sym typeface="Century"/>
            </a:endParaRPr>
          </a:p>
          <a:p>
            <a:pPr indent="-297497" lvl="0" marL="457200" rtl="0" algn="l">
              <a:lnSpc>
                <a:spcPct val="115000"/>
              </a:lnSpc>
              <a:spcBef>
                <a:spcPts val="0"/>
              </a:spcBef>
              <a:spcAft>
                <a:spcPts val="0"/>
              </a:spcAft>
              <a:buSzPct val="100000"/>
              <a:buChar char="●"/>
            </a:pPr>
            <a:r>
              <a:rPr lang="en" sz="1400">
                <a:latin typeface="Century"/>
                <a:ea typeface="Century"/>
                <a:cs typeface="Century"/>
                <a:sym typeface="Century"/>
              </a:rPr>
              <a:t>At least one resource must be non-sharable</a:t>
            </a:r>
            <a:endParaRPr sz="1400">
              <a:latin typeface="Century"/>
              <a:ea typeface="Century"/>
              <a:cs typeface="Century"/>
              <a:sym typeface="Century"/>
            </a:endParaRPr>
          </a:p>
          <a:p>
            <a:pPr indent="-297497" lvl="0" marL="457200" rtl="0" algn="l">
              <a:lnSpc>
                <a:spcPct val="115000"/>
              </a:lnSpc>
              <a:spcBef>
                <a:spcPts val="0"/>
              </a:spcBef>
              <a:spcAft>
                <a:spcPts val="0"/>
              </a:spcAft>
              <a:buSzPct val="100000"/>
              <a:buChar char="●"/>
            </a:pPr>
            <a:r>
              <a:rPr lang="en" sz="1400">
                <a:latin typeface="Century"/>
                <a:ea typeface="Century"/>
                <a:cs typeface="Century"/>
                <a:sym typeface="Century"/>
              </a:rPr>
              <a:t>Sharable resources do not require mutually exclusive access (example: Read only files) </a:t>
            </a:r>
            <a:endParaRPr sz="1400">
              <a:latin typeface="Century"/>
              <a:ea typeface="Century"/>
              <a:cs typeface="Century"/>
              <a:sym typeface="Century"/>
            </a:endParaRPr>
          </a:p>
          <a:p>
            <a:pPr indent="0" lvl="0" marL="0" rtl="0" algn="l">
              <a:lnSpc>
                <a:spcPct val="115000"/>
              </a:lnSpc>
              <a:spcBef>
                <a:spcPts val="1200"/>
              </a:spcBef>
              <a:spcAft>
                <a:spcPts val="0"/>
              </a:spcAft>
              <a:buSzPct val="151260"/>
              <a:buNone/>
            </a:pPr>
            <a:r>
              <a:t/>
            </a:r>
            <a:endParaRPr sz="1400">
              <a:latin typeface="Century"/>
              <a:ea typeface="Century"/>
              <a:cs typeface="Century"/>
              <a:sym typeface="Century"/>
            </a:endParaRPr>
          </a:p>
          <a:p>
            <a:pPr indent="0" lvl="0" marL="0" rtl="0" algn="l">
              <a:lnSpc>
                <a:spcPct val="115000"/>
              </a:lnSpc>
              <a:spcBef>
                <a:spcPts val="1200"/>
              </a:spcBef>
              <a:spcAft>
                <a:spcPts val="0"/>
              </a:spcAft>
              <a:buSzPct val="151260"/>
              <a:buNone/>
            </a:pPr>
            <a:r>
              <a:t/>
            </a:r>
            <a:endParaRPr sz="1400">
              <a:latin typeface="Century"/>
              <a:ea typeface="Century"/>
              <a:cs typeface="Century"/>
              <a:sym typeface="Century"/>
            </a:endParaRPr>
          </a:p>
          <a:p>
            <a:pPr indent="0" lvl="0" marL="0" rtl="0" algn="l">
              <a:lnSpc>
                <a:spcPct val="115000"/>
              </a:lnSpc>
              <a:spcBef>
                <a:spcPts val="1200"/>
              </a:spcBef>
              <a:spcAft>
                <a:spcPts val="0"/>
              </a:spcAft>
              <a:buSzPct val="151260"/>
              <a:buNone/>
            </a:pPr>
            <a:r>
              <a:t/>
            </a:r>
            <a:endParaRPr sz="1400">
              <a:latin typeface="Century"/>
              <a:ea typeface="Century"/>
              <a:cs typeface="Century"/>
              <a:sym typeface="Century"/>
            </a:endParaRPr>
          </a:p>
          <a:p>
            <a:pPr indent="0" lvl="0" marL="0" rtl="0" algn="l">
              <a:lnSpc>
                <a:spcPct val="115000"/>
              </a:lnSpc>
              <a:spcBef>
                <a:spcPts val="1200"/>
              </a:spcBef>
              <a:spcAft>
                <a:spcPts val="1200"/>
              </a:spcAft>
              <a:buSzPct val="151260"/>
              <a:buNone/>
            </a:pPr>
            <a:r>
              <a:t/>
            </a:r>
            <a:endParaRPr sz="1400">
              <a:latin typeface="Century"/>
              <a:ea typeface="Century"/>
              <a:cs typeface="Century"/>
              <a:sym typeface="Century"/>
            </a:endParaRPr>
          </a:p>
        </p:txBody>
      </p:sp>
      <p:pic>
        <p:nvPicPr>
          <p:cNvPr id="220" name="Google Shape;220;p15"/>
          <p:cNvPicPr preferRelativeResize="0"/>
          <p:nvPr/>
        </p:nvPicPr>
        <p:blipFill rotWithShape="1">
          <a:blip r:embed="rId3">
            <a:alphaModFix/>
          </a:blip>
          <a:srcRect b="0" l="0" r="0" t="0"/>
          <a:stretch/>
        </p:blipFill>
        <p:spPr>
          <a:xfrm>
            <a:off x="1288620" y="3488091"/>
            <a:ext cx="1773503" cy="1163965"/>
          </a:xfrm>
          <a:prstGeom prst="rect">
            <a:avLst/>
          </a:prstGeom>
          <a:noFill/>
          <a:ln>
            <a:noFill/>
          </a:ln>
        </p:spPr>
      </p:pic>
      <p:sp>
        <p:nvSpPr>
          <p:cNvPr id="221" name="Google Shape;221;p15"/>
          <p:cNvSpPr txBox="1"/>
          <p:nvPr/>
        </p:nvSpPr>
        <p:spPr>
          <a:xfrm>
            <a:off x="4693692" y="1595044"/>
            <a:ext cx="3515281" cy="3160140"/>
          </a:xfrm>
          <a:prstGeom prst="rect">
            <a:avLst/>
          </a:prstGeom>
          <a:noFill/>
          <a:ln>
            <a:noFill/>
          </a:ln>
        </p:spPr>
        <p:txBody>
          <a:bodyPr anchorCtr="0" anchor="t" bIns="91425" lIns="91425" spcFirstLastPara="1" rIns="91425" wrap="square" tIns="91425">
            <a:normAutofit fontScale="85000" lnSpcReduction="10000"/>
          </a:bodyPr>
          <a:lstStyle/>
          <a:p>
            <a:pPr indent="0" lvl="0" marL="0" marR="0" rtl="0" algn="just">
              <a:lnSpc>
                <a:spcPct val="115000"/>
              </a:lnSpc>
              <a:spcBef>
                <a:spcPts val="1200"/>
              </a:spcBef>
              <a:spcAft>
                <a:spcPts val="0"/>
              </a:spcAft>
              <a:buClr>
                <a:schemeClr val="dk1"/>
              </a:buClr>
              <a:buSzPct val="151260"/>
              <a:buFont typeface="Open Sans"/>
              <a:buNone/>
            </a:pPr>
            <a:r>
              <a:rPr b="1" i="0" lang="en" sz="1400" u="sng" cap="none" strike="noStrike">
                <a:solidFill>
                  <a:schemeClr val="dk1"/>
                </a:solidFill>
                <a:latin typeface="Century"/>
                <a:ea typeface="Century"/>
                <a:cs typeface="Century"/>
                <a:sym typeface="Century"/>
              </a:rPr>
              <a:t>Hold and Wait: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ct val="151260"/>
              <a:buFont typeface="Open Sans"/>
              <a:buNone/>
            </a:pPr>
            <a:r>
              <a:rPr b="0" i="0" lang="en" sz="1400" u="none" cap="none" strike="noStrike">
                <a:solidFill>
                  <a:schemeClr val="dk1"/>
                </a:solidFill>
                <a:latin typeface="Century"/>
                <a:ea typeface="Century"/>
                <a:cs typeface="Century"/>
                <a:sym typeface="Century"/>
              </a:rPr>
              <a:t>Guarantee that when a process requests a resource, it does not hold any other resources.</a:t>
            </a:r>
            <a:endParaRPr b="0" i="0" sz="1400" u="none" cap="none" strike="noStrike">
              <a:solidFill>
                <a:srgbClr val="000000"/>
              </a:solidFill>
              <a:latin typeface="Arial"/>
              <a:ea typeface="Arial"/>
              <a:cs typeface="Arial"/>
              <a:sym typeface="Arial"/>
            </a:endParaRPr>
          </a:p>
          <a:p>
            <a:pPr indent="-304165" lvl="0" marL="457200" marR="0" rtl="0" algn="just">
              <a:lnSpc>
                <a:spcPct val="115000"/>
              </a:lnSpc>
              <a:spcBef>
                <a:spcPts val="1200"/>
              </a:spcBef>
              <a:spcAft>
                <a:spcPts val="0"/>
              </a:spcAft>
              <a:buClr>
                <a:schemeClr val="dk1"/>
              </a:buClr>
              <a:buSzPct val="100000"/>
              <a:buFont typeface="Open Sans"/>
              <a:buChar char="●"/>
            </a:pPr>
            <a:r>
              <a:rPr b="0" i="1" lang="en" sz="1400" u="sng" cap="none" strike="noStrike">
                <a:solidFill>
                  <a:schemeClr val="dk1"/>
                </a:solidFill>
                <a:latin typeface="Century"/>
                <a:ea typeface="Century"/>
                <a:cs typeface="Century"/>
                <a:sym typeface="Century"/>
              </a:rPr>
              <a:t>Protocol 1:</a:t>
            </a:r>
            <a:r>
              <a:rPr b="0" i="0" lang="en" sz="1400" u="none" cap="none" strike="noStrike">
                <a:solidFill>
                  <a:schemeClr val="dk1"/>
                </a:solidFill>
                <a:latin typeface="Century"/>
                <a:ea typeface="Century"/>
                <a:cs typeface="Century"/>
                <a:sym typeface="Century"/>
              </a:rPr>
              <a:t> Request and allocate all its resources before execution.</a:t>
            </a:r>
            <a:endParaRPr b="0" i="0" sz="1400" u="none" cap="none" strike="noStrike">
              <a:solidFill>
                <a:srgbClr val="000000"/>
              </a:solidFill>
              <a:latin typeface="Arial"/>
              <a:ea typeface="Arial"/>
              <a:cs typeface="Arial"/>
              <a:sym typeface="Arial"/>
            </a:endParaRPr>
          </a:p>
          <a:p>
            <a:pPr indent="-304165" lvl="0" marL="457200" marR="0" rtl="0" algn="just">
              <a:lnSpc>
                <a:spcPct val="115000"/>
              </a:lnSpc>
              <a:spcBef>
                <a:spcPts val="0"/>
              </a:spcBef>
              <a:spcAft>
                <a:spcPts val="0"/>
              </a:spcAft>
              <a:buClr>
                <a:schemeClr val="dk1"/>
              </a:buClr>
              <a:buSzPct val="100000"/>
              <a:buFont typeface="Open Sans"/>
              <a:buChar char="●"/>
            </a:pPr>
            <a:r>
              <a:rPr b="0" i="1" lang="en" sz="1400" u="sng" cap="none" strike="noStrike">
                <a:solidFill>
                  <a:schemeClr val="dk1"/>
                </a:solidFill>
                <a:latin typeface="Century"/>
                <a:ea typeface="Century"/>
                <a:cs typeface="Century"/>
                <a:sym typeface="Century"/>
              </a:rPr>
              <a:t>Protocol 2:</a:t>
            </a:r>
            <a:r>
              <a:rPr b="0" i="0" lang="en" sz="1400" u="none" cap="none" strike="noStrike">
                <a:solidFill>
                  <a:schemeClr val="dk1"/>
                </a:solidFill>
                <a:latin typeface="Century"/>
                <a:ea typeface="Century"/>
                <a:cs typeface="Century"/>
                <a:sym typeface="Century"/>
              </a:rPr>
              <a:t> Allow process to request resources only when the process has none.</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ct val="151260"/>
              <a:buFont typeface="Open Sans"/>
              <a:buNone/>
            </a:pPr>
            <a:r>
              <a:rPr b="0" i="0" lang="en" sz="1400" u="none" cap="none" strike="noStrike">
                <a:solidFill>
                  <a:schemeClr val="dk1"/>
                </a:solidFill>
                <a:latin typeface="Century"/>
                <a:ea typeface="Century"/>
                <a:cs typeface="Century"/>
                <a:sym typeface="Century"/>
              </a:rPr>
              <a:t>Disadvantages: </a:t>
            </a:r>
            <a:endParaRPr b="0" i="0" sz="1400" u="none" cap="none" strike="noStrike">
              <a:solidFill>
                <a:srgbClr val="000000"/>
              </a:solidFill>
              <a:latin typeface="Arial"/>
              <a:ea typeface="Arial"/>
              <a:cs typeface="Arial"/>
              <a:sym typeface="Arial"/>
            </a:endParaRPr>
          </a:p>
          <a:p>
            <a:pPr indent="-304165" lvl="0" marL="457200" marR="0" rtl="0" algn="just">
              <a:lnSpc>
                <a:spcPct val="115000"/>
              </a:lnSpc>
              <a:spcBef>
                <a:spcPts val="1200"/>
              </a:spcBef>
              <a:spcAft>
                <a:spcPts val="0"/>
              </a:spcAft>
              <a:buClr>
                <a:schemeClr val="dk1"/>
              </a:buClr>
              <a:buSzPct val="100000"/>
              <a:buFont typeface="Open Sans"/>
              <a:buChar char="●"/>
            </a:pPr>
            <a:r>
              <a:rPr b="0" i="0" lang="en" sz="1400" u="none" cap="none" strike="noStrike">
                <a:solidFill>
                  <a:schemeClr val="dk1"/>
                </a:solidFill>
                <a:latin typeface="Century"/>
                <a:ea typeface="Century"/>
                <a:cs typeface="Century"/>
                <a:sym typeface="Century"/>
              </a:rPr>
              <a:t>Low utilization of resources</a:t>
            </a:r>
            <a:endParaRPr b="0" i="0" sz="1400" u="none" cap="none" strike="noStrike">
              <a:solidFill>
                <a:srgbClr val="000000"/>
              </a:solidFill>
              <a:latin typeface="Arial"/>
              <a:ea typeface="Arial"/>
              <a:cs typeface="Arial"/>
              <a:sym typeface="Arial"/>
            </a:endParaRPr>
          </a:p>
          <a:p>
            <a:pPr indent="-304165" lvl="0" marL="457200" marR="0" rtl="0" algn="just">
              <a:lnSpc>
                <a:spcPct val="115000"/>
              </a:lnSpc>
              <a:spcBef>
                <a:spcPts val="0"/>
              </a:spcBef>
              <a:spcAft>
                <a:spcPts val="0"/>
              </a:spcAft>
              <a:buClr>
                <a:schemeClr val="dk1"/>
              </a:buClr>
              <a:buSzPct val="100000"/>
              <a:buFont typeface="Open Sans"/>
              <a:buChar char="●"/>
            </a:pPr>
            <a:r>
              <a:rPr b="0" i="0" lang="en" sz="1400" u="none" cap="none" strike="noStrike">
                <a:solidFill>
                  <a:schemeClr val="dk1"/>
                </a:solidFill>
                <a:latin typeface="Century"/>
                <a:ea typeface="Century"/>
                <a:cs typeface="Century"/>
                <a:sym typeface="Century"/>
              </a:rPr>
              <a:t>Starvation</a:t>
            </a:r>
            <a:endParaRPr b="1" i="0" sz="1400" u="none" cap="none" strike="noStrike">
              <a:solidFill>
                <a:schemeClr val="dk1"/>
              </a:solidFill>
              <a:latin typeface="Century"/>
              <a:ea typeface="Century"/>
              <a:cs typeface="Century"/>
              <a:sym typeface="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293945" y="147249"/>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Deadlock Prevention</a:t>
            </a:r>
            <a:endParaRPr/>
          </a:p>
        </p:txBody>
      </p:sp>
      <p:sp>
        <p:nvSpPr>
          <p:cNvPr id="227" name="Google Shape;227;p16"/>
          <p:cNvSpPr txBox="1"/>
          <p:nvPr>
            <p:ph idx="1" type="body"/>
          </p:nvPr>
        </p:nvSpPr>
        <p:spPr>
          <a:xfrm>
            <a:off x="330539" y="892901"/>
            <a:ext cx="4102171" cy="2746944"/>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800"/>
              <a:buNone/>
            </a:pPr>
            <a:r>
              <a:rPr b="1" lang="en" sz="1200" u="sng">
                <a:latin typeface="Century"/>
                <a:ea typeface="Century"/>
                <a:cs typeface="Century"/>
                <a:sym typeface="Century"/>
              </a:rPr>
              <a:t>No Preemption: </a:t>
            </a:r>
            <a:endParaRPr b="1" sz="1200" u="sng">
              <a:latin typeface="Century"/>
              <a:ea typeface="Century"/>
              <a:cs typeface="Century"/>
              <a:sym typeface="Century"/>
            </a:endParaRPr>
          </a:p>
          <a:p>
            <a:pPr indent="-310832" lvl="0" marL="457200" rtl="0" algn="just">
              <a:lnSpc>
                <a:spcPct val="115000"/>
              </a:lnSpc>
              <a:spcBef>
                <a:spcPts val="1200"/>
              </a:spcBef>
              <a:spcAft>
                <a:spcPts val="0"/>
              </a:spcAft>
              <a:buSzPts val="1200"/>
              <a:buChar char="●"/>
            </a:pPr>
            <a:r>
              <a:rPr lang="en" sz="1200">
                <a:latin typeface="Century"/>
                <a:ea typeface="Century"/>
                <a:cs typeface="Century"/>
                <a:sym typeface="Century"/>
              </a:rPr>
              <a:t>If a process is holding some resources and requesting for another resource, which is held by another process, then this process needs to wait, and the resources held by it will be preempted or released. </a:t>
            </a:r>
            <a:endParaRPr sz="1200">
              <a:latin typeface="Century"/>
              <a:ea typeface="Century"/>
              <a:cs typeface="Century"/>
              <a:sym typeface="Century"/>
            </a:endParaRPr>
          </a:p>
          <a:p>
            <a:pPr indent="-310832" lvl="0" marL="457200" rtl="0" algn="just">
              <a:lnSpc>
                <a:spcPct val="115000"/>
              </a:lnSpc>
              <a:spcBef>
                <a:spcPts val="0"/>
              </a:spcBef>
              <a:spcAft>
                <a:spcPts val="0"/>
              </a:spcAft>
              <a:buSzPts val="1200"/>
              <a:buChar char="●"/>
            </a:pPr>
            <a:r>
              <a:rPr lang="en" sz="1200">
                <a:latin typeface="Century"/>
                <a:ea typeface="Century"/>
                <a:cs typeface="Century"/>
                <a:sym typeface="Century"/>
              </a:rPr>
              <a:t>Preempted resources are added to the list of resources for which the process is waiting</a:t>
            </a:r>
            <a:endParaRPr sz="1200">
              <a:latin typeface="Century"/>
              <a:ea typeface="Century"/>
              <a:cs typeface="Century"/>
              <a:sym typeface="Century"/>
            </a:endParaRPr>
          </a:p>
          <a:p>
            <a:pPr indent="-310832" lvl="0" marL="457200" rtl="0" algn="just">
              <a:lnSpc>
                <a:spcPct val="115000"/>
              </a:lnSpc>
              <a:spcBef>
                <a:spcPts val="0"/>
              </a:spcBef>
              <a:spcAft>
                <a:spcPts val="0"/>
              </a:spcAft>
              <a:buSzPts val="1200"/>
              <a:buChar char="●"/>
            </a:pPr>
            <a:r>
              <a:rPr lang="en" sz="1200">
                <a:latin typeface="Century"/>
                <a:ea typeface="Century"/>
                <a:cs typeface="Century"/>
                <a:sym typeface="Century"/>
              </a:rPr>
              <a:t>Process will be restarted only when it can regain its old resources, as well as the new ones that it is requesting.</a:t>
            </a:r>
            <a:endParaRPr sz="1200">
              <a:latin typeface="Century"/>
              <a:ea typeface="Century"/>
              <a:cs typeface="Century"/>
              <a:sym typeface="Century"/>
            </a:endParaRPr>
          </a:p>
          <a:p>
            <a:pPr indent="0" lvl="0" marL="0" rtl="0" algn="just">
              <a:lnSpc>
                <a:spcPct val="115000"/>
              </a:lnSpc>
              <a:spcBef>
                <a:spcPts val="1200"/>
              </a:spcBef>
              <a:spcAft>
                <a:spcPts val="0"/>
              </a:spcAft>
              <a:buSzPts val="1800"/>
              <a:buNone/>
            </a:pPr>
            <a:r>
              <a:t/>
            </a:r>
            <a:endParaRPr sz="1200">
              <a:latin typeface="Century"/>
              <a:ea typeface="Century"/>
              <a:cs typeface="Century"/>
              <a:sym typeface="Century"/>
            </a:endParaRPr>
          </a:p>
          <a:p>
            <a:pPr indent="0" lvl="0" marL="0" rtl="0" algn="just">
              <a:lnSpc>
                <a:spcPct val="115000"/>
              </a:lnSpc>
              <a:spcBef>
                <a:spcPts val="1200"/>
              </a:spcBef>
              <a:spcAft>
                <a:spcPts val="0"/>
              </a:spcAft>
              <a:buSzPts val="1800"/>
              <a:buNone/>
            </a:pPr>
            <a:r>
              <a:t/>
            </a:r>
            <a:endParaRPr sz="1200">
              <a:latin typeface="Century"/>
              <a:ea typeface="Century"/>
              <a:cs typeface="Century"/>
              <a:sym typeface="Century"/>
            </a:endParaRPr>
          </a:p>
          <a:p>
            <a:pPr indent="0" lvl="0" marL="0" rtl="0" algn="just">
              <a:lnSpc>
                <a:spcPct val="115000"/>
              </a:lnSpc>
              <a:spcBef>
                <a:spcPts val="1200"/>
              </a:spcBef>
              <a:spcAft>
                <a:spcPts val="1200"/>
              </a:spcAft>
              <a:buSzPts val="1800"/>
              <a:buNone/>
            </a:pPr>
            <a:r>
              <a:t/>
            </a:r>
            <a:endParaRPr sz="1200">
              <a:latin typeface="Century"/>
              <a:ea typeface="Century"/>
              <a:cs typeface="Century"/>
              <a:sym typeface="Century"/>
            </a:endParaRPr>
          </a:p>
        </p:txBody>
      </p:sp>
      <p:grpSp>
        <p:nvGrpSpPr>
          <p:cNvPr id="228" name="Google Shape;228;p16"/>
          <p:cNvGrpSpPr/>
          <p:nvPr/>
        </p:nvGrpSpPr>
        <p:grpSpPr>
          <a:xfrm>
            <a:off x="1261251" y="3720619"/>
            <a:ext cx="3008907" cy="1169787"/>
            <a:chOff x="6105076" y="1452897"/>
            <a:chExt cx="2845551" cy="1836106"/>
          </a:xfrm>
        </p:grpSpPr>
        <p:grpSp>
          <p:nvGrpSpPr>
            <p:cNvPr id="229" name="Google Shape;229;p16"/>
            <p:cNvGrpSpPr/>
            <p:nvPr/>
          </p:nvGrpSpPr>
          <p:grpSpPr>
            <a:xfrm>
              <a:off x="6105076" y="1452897"/>
              <a:ext cx="2845551" cy="1836106"/>
              <a:chOff x="3149224" y="2381474"/>
              <a:chExt cx="2845551" cy="1836106"/>
            </a:xfrm>
          </p:grpSpPr>
          <p:sp>
            <p:nvSpPr>
              <p:cNvPr id="230" name="Google Shape;230;p16"/>
              <p:cNvSpPr/>
              <p:nvPr/>
            </p:nvSpPr>
            <p:spPr>
              <a:xfrm>
                <a:off x="3149224" y="2381474"/>
                <a:ext cx="2845551" cy="183610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1" name="Google Shape;231;p16"/>
              <p:cNvSpPr/>
              <p:nvPr/>
            </p:nvSpPr>
            <p:spPr>
              <a:xfrm>
                <a:off x="4214883" y="2495646"/>
                <a:ext cx="554871" cy="41868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232" name="Google Shape;232;p16"/>
              <p:cNvCxnSpPr>
                <a:stCxn id="231" idx="1"/>
                <a:endCxn id="233" idx="7"/>
              </p:cNvCxnSpPr>
              <p:nvPr/>
            </p:nvCxnSpPr>
            <p:spPr>
              <a:xfrm flipH="1">
                <a:off x="3781383" y="2704986"/>
                <a:ext cx="433500" cy="414600"/>
              </a:xfrm>
              <a:prstGeom prst="straightConnector1">
                <a:avLst/>
              </a:prstGeom>
              <a:noFill/>
              <a:ln cap="flat" cmpd="sng" w="38100">
                <a:solidFill>
                  <a:schemeClr val="dk1"/>
                </a:solidFill>
                <a:prstDash val="solid"/>
                <a:round/>
                <a:headEnd len="sm" w="sm" type="none"/>
                <a:tailEnd len="med" w="med" type="stealth"/>
              </a:ln>
            </p:spPr>
          </p:cxnSp>
          <p:sp>
            <p:nvSpPr>
              <p:cNvPr id="234" name="Google Shape;234;p16"/>
              <p:cNvSpPr/>
              <p:nvPr/>
            </p:nvSpPr>
            <p:spPr>
              <a:xfrm>
                <a:off x="5100664" y="3050095"/>
                <a:ext cx="494340" cy="47513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233" name="Google Shape;233;p16"/>
              <p:cNvSpPr/>
              <p:nvPr/>
            </p:nvSpPr>
            <p:spPr>
              <a:xfrm>
                <a:off x="3359318" y="3050095"/>
                <a:ext cx="494340" cy="47513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sp>
            <p:nvSpPr>
              <p:cNvPr id="235" name="Google Shape;235;p16"/>
              <p:cNvSpPr/>
              <p:nvPr/>
            </p:nvSpPr>
            <p:spPr>
              <a:xfrm>
                <a:off x="4197058" y="3692236"/>
                <a:ext cx="554871" cy="41868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R2</a:t>
                </a:r>
                <a:endParaRPr b="0" i="0" sz="1400" u="none" cap="none" strike="noStrike">
                  <a:solidFill>
                    <a:srgbClr val="000000"/>
                  </a:solidFill>
                  <a:latin typeface="Arial"/>
                  <a:ea typeface="Arial"/>
                  <a:cs typeface="Arial"/>
                  <a:sym typeface="Arial"/>
                </a:endParaRPr>
              </a:p>
            </p:txBody>
          </p:sp>
          <p:cxnSp>
            <p:nvCxnSpPr>
              <p:cNvPr id="236" name="Google Shape;236;p16"/>
              <p:cNvCxnSpPr/>
              <p:nvPr/>
            </p:nvCxnSpPr>
            <p:spPr>
              <a:xfrm rot="10800000">
                <a:off x="3752772" y="3443189"/>
                <a:ext cx="404685" cy="404832"/>
              </a:xfrm>
              <a:prstGeom prst="straightConnector1">
                <a:avLst/>
              </a:prstGeom>
              <a:noFill/>
              <a:ln cap="flat" cmpd="sng" w="38100">
                <a:solidFill>
                  <a:schemeClr val="dk1"/>
                </a:solidFill>
                <a:prstDash val="solid"/>
                <a:round/>
                <a:headEnd len="med" w="med" type="stealth"/>
                <a:tailEnd len="sm" w="sm" type="none"/>
              </a:ln>
            </p:spPr>
          </p:cxnSp>
        </p:grpSp>
        <p:cxnSp>
          <p:nvCxnSpPr>
            <p:cNvPr id="237" name="Google Shape;237;p16"/>
            <p:cNvCxnSpPr>
              <a:stCxn id="234" idx="4"/>
              <a:endCxn id="235" idx="3"/>
            </p:cNvCxnSpPr>
            <p:nvPr/>
          </p:nvCxnSpPr>
          <p:spPr>
            <a:xfrm flipH="1">
              <a:off x="7707886" y="2596655"/>
              <a:ext cx="595800" cy="376200"/>
            </a:xfrm>
            <a:prstGeom prst="straightConnector1">
              <a:avLst/>
            </a:prstGeom>
            <a:noFill/>
            <a:ln cap="flat" cmpd="sng" w="38100">
              <a:solidFill>
                <a:schemeClr val="dk1"/>
              </a:solidFill>
              <a:prstDash val="solid"/>
              <a:round/>
              <a:headEnd len="med" w="med" type="stealth"/>
              <a:tailEnd len="sm" w="sm" type="none"/>
            </a:ln>
          </p:spPr>
        </p:cxnSp>
        <p:cxnSp>
          <p:nvCxnSpPr>
            <p:cNvPr id="238" name="Google Shape;238;p16"/>
            <p:cNvCxnSpPr>
              <a:stCxn id="231" idx="3"/>
              <a:endCxn id="234" idx="0"/>
            </p:cNvCxnSpPr>
            <p:nvPr/>
          </p:nvCxnSpPr>
          <p:spPr>
            <a:xfrm>
              <a:off x="7725606" y="1776409"/>
              <a:ext cx="578100" cy="345000"/>
            </a:xfrm>
            <a:prstGeom prst="straightConnector1">
              <a:avLst/>
            </a:prstGeom>
            <a:noFill/>
            <a:ln cap="flat" cmpd="sng" w="38100">
              <a:solidFill>
                <a:schemeClr val="dk1"/>
              </a:solidFill>
              <a:prstDash val="solid"/>
              <a:round/>
              <a:headEnd len="med" w="med" type="stealth"/>
              <a:tailEnd len="sm" w="sm" type="none"/>
            </a:ln>
          </p:spPr>
        </p:cxnSp>
        <p:sp>
          <p:nvSpPr>
            <p:cNvPr id="239" name="Google Shape;239;p16"/>
            <p:cNvSpPr/>
            <p:nvPr/>
          </p:nvSpPr>
          <p:spPr>
            <a:xfrm rot="-1988152">
              <a:off x="6848188" y="1778095"/>
              <a:ext cx="321624" cy="363941"/>
            </a:xfrm>
            <a:prstGeom prst="mathMultiply">
              <a:avLst>
                <a:gd fmla="val 23520" name="adj1"/>
              </a:avLst>
            </a:prstGeom>
            <a:solidFill>
              <a:srgbClr val="FF0000"/>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0" name="Google Shape;240;p16"/>
            <p:cNvSpPr/>
            <p:nvPr/>
          </p:nvSpPr>
          <p:spPr>
            <a:xfrm rot="-1988152">
              <a:off x="7853834" y="2560890"/>
              <a:ext cx="321624" cy="363941"/>
            </a:xfrm>
            <a:prstGeom prst="mathMultiply">
              <a:avLst>
                <a:gd fmla="val 23520" name="adj1"/>
              </a:avLst>
            </a:prstGeom>
            <a:solidFill>
              <a:srgbClr val="FF0000"/>
            </a:solidFill>
            <a:ln cap="flat" cmpd="sng" w="38100">
              <a:solidFill>
                <a:schemeClr val="lt1"/>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41" name="Google Shape;241;p16"/>
          <p:cNvSpPr txBox="1"/>
          <p:nvPr/>
        </p:nvSpPr>
        <p:spPr>
          <a:xfrm>
            <a:off x="4732446" y="892900"/>
            <a:ext cx="3976547" cy="3997505"/>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chemeClr val="dk1"/>
              </a:buClr>
              <a:buSzPts val="1800"/>
              <a:buFont typeface="Open Sans"/>
              <a:buNone/>
            </a:pPr>
            <a:r>
              <a:rPr b="1" i="0" lang="en" sz="1200" u="sng" cap="none" strike="noStrike">
                <a:solidFill>
                  <a:schemeClr val="dk1"/>
                </a:solidFill>
                <a:latin typeface="Century"/>
                <a:ea typeface="Century"/>
                <a:cs typeface="Century"/>
                <a:sym typeface="Century"/>
              </a:rPr>
              <a:t>Circular Wait:  </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120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Impose a total ordering of all resource types</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Each process requests resources in an increasing order of enumeration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800"/>
              <a:buFont typeface="Open Sans"/>
              <a:buNone/>
            </a:pPr>
            <a:r>
              <a:rPr b="0" i="0" lang="en" sz="1200" u="none" cap="none" strike="noStrike">
                <a:solidFill>
                  <a:schemeClr val="dk1"/>
                </a:solidFill>
                <a:latin typeface="Century"/>
                <a:ea typeface="Century"/>
                <a:cs typeface="Century"/>
                <a:sym typeface="Century"/>
              </a:rPr>
              <a:t>R = {R</a:t>
            </a:r>
            <a:r>
              <a:rPr b="0" baseline="-25000" i="0" lang="en" sz="1200" u="none" cap="none" strike="noStrike">
                <a:solidFill>
                  <a:schemeClr val="dk1"/>
                </a:solidFill>
                <a:latin typeface="Century"/>
                <a:ea typeface="Century"/>
                <a:cs typeface="Century"/>
                <a:sym typeface="Century"/>
              </a:rPr>
              <a:t>1</a:t>
            </a:r>
            <a:r>
              <a:rPr b="0" i="0" lang="en" sz="1200" u="none" cap="none" strike="noStrike">
                <a:solidFill>
                  <a:schemeClr val="dk1"/>
                </a:solidFill>
                <a:latin typeface="Century"/>
                <a:ea typeface="Century"/>
                <a:cs typeface="Century"/>
                <a:sym typeface="Century"/>
              </a:rPr>
              <a:t>, R</a:t>
            </a:r>
            <a:r>
              <a:rPr b="0" baseline="-25000" i="0" lang="en" sz="1200" u="none" cap="none" strike="noStrike">
                <a:solidFill>
                  <a:schemeClr val="dk1"/>
                </a:solidFill>
                <a:latin typeface="Century"/>
                <a:ea typeface="Century"/>
                <a:cs typeface="Century"/>
                <a:sym typeface="Century"/>
              </a:rPr>
              <a:t>2</a:t>
            </a:r>
            <a:r>
              <a:rPr b="0" i="0" lang="en" sz="1200" u="none" cap="none" strike="noStrike">
                <a:solidFill>
                  <a:schemeClr val="dk1"/>
                </a:solidFill>
                <a:latin typeface="Century"/>
                <a:ea typeface="Century"/>
                <a:cs typeface="Century"/>
                <a:sym typeface="Century"/>
              </a:rPr>
              <a:t>, ..., R</a:t>
            </a:r>
            <a:r>
              <a:rPr b="0" baseline="-25000" i="0" lang="en" sz="1200" u="none" cap="none" strike="noStrike">
                <a:solidFill>
                  <a:schemeClr val="dk1"/>
                </a:solidFill>
                <a:latin typeface="Century"/>
                <a:ea typeface="Century"/>
                <a:cs typeface="Century"/>
                <a:sym typeface="Century"/>
              </a:rPr>
              <a:t>m</a:t>
            </a:r>
            <a:r>
              <a:rPr b="0" i="0" lang="en" sz="1200" u="none" cap="none" strike="noStrike">
                <a:solidFill>
                  <a:schemeClr val="dk1"/>
                </a:solidFill>
                <a:latin typeface="Century"/>
                <a:ea typeface="Century"/>
                <a:cs typeface="Century"/>
                <a:sym typeface="Century"/>
              </a:rPr>
              <a:t>} and we assign unique number to each of the resource type.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800"/>
              <a:buFont typeface="Open Sans"/>
              <a:buNone/>
            </a:pPr>
            <a:r>
              <a:rPr b="0" i="0" lang="en" sz="1200" u="none" cap="none" strike="noStrike">
                <a:solidFill>
                  <a:schemeClr val="dk1"/>
                </a:solidFill>
                <a:latin typeface="Century"/>
                <a:ea typeface="Century"/>
                <a:cs typeface="Century"/>
                <a:sym typeface="Century"/>
              </a:rPr>
              <a:t>For example, F(R</a:t>
            </a:r>
            <a:r>
              <a:rPr b="0" baseline="-25000" i="0" lang="en" sz="1200" u="none" cap="none" strike="noStrike">
                <a:solidFill>
                  <a:schemeClr val="dk1"/>
                </a:solidFill>
                <a:latin typeface="Century"/>
                <a:ea typeface="Century"/>
                <a:cs typeface="Century"/>
                <a:sym typeface="Century"/>
              </a:rPr>
              <a:t>1</a:t>
            </a:r>
            <a:r>
              <a:rPr b="0" i="0" lang="en" sz="1200" u="none" cap="none" strike="noStrike">
                <a:solidFill>
                  <a:schemeClr val="dk1"/>
                </a:solidFill>
                <a:latin typeface="Century"/>
                <a:ea typeface="Century"/>
                <a:cs typeface="Century"/>
                <a:sym typeface="Century"/>
              </a:rPr>
              <a:t>) = 1, F(R</a:t>
            </a:r>
            <a:r>
              <a:rPr b="0" baseline="-25000" i="0" lang="en" sz="1200" u="none" cap="none" strike="noStrike">
                <a:solidFill>
                  <a:schemeClr val="dk1"/>
                </a:solidFill>
                <a:latin typeface="Century"/>
                <a:ea typeface="Century"/>
                <a:cs typeface="Century"/>
                <a:sym typeface="Century"/>
              </a:rPr>
              <a:t>2</a:t>
            </a:r>
            <a:r>
              <a:rPr b="0" i="0" lang="en" sz="1200" u="none" cap="none" strike="noStrike">
                <a:solidFill>
                  <a:schemeClr val="dk1"/>
                </a:solidFill>
                <a:latin typeface="Century"/>
                <a:ea typeface="Century"/>
                <a:cs typeface="Century"/>
                <a:sym typeface="Century"/>
              </a:rPr>
              <a:t>) = 3, F(R</a:t>
            </a:r>
            <a:r>
              <a:rPr b="0" baseline="-25000" i="0" lang="en" sz="1200" u="none" cap="none" strike="noStrike">
                <a:solidFill>
                  <a:schemeClr val="dk1"/>
                </a:solidFill>
                <a:latin typeface="Century"/>
                <a:ea typeface="Century"/>
                <a:cs typeface="Century"/>
                <a:sym typeface="Century"/>
              </a:rPr>
              <a:t>3</a:t>
            </a:r>
            <a:r>
              <a:rPr b="0" i="0" lang="en" sz="1200" u="none" cap="none" strike="noStrike">
                <a:solidFill>
                  <a:schemeClr val="dk1"/>
                </a:solidFill>
                <a:latin typeface="Century"/>
                <a:ea typeface="Century"/>
                <a:cs typeface="Century"/>
                <a:sym typeface="Century"/>
              </a:rPr>
              <a:t>) = 5. </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120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A process can initially request any number of instances of a resource type, </a:t>
            </a:r>
            <a:r>
              <a:rPr b="0" i="1" lang="en" sz="1200" u="none" cap="none" strike="noStrike">
                <a:solidFill>
                  <a:schemeClr val="dk1"/>
                </a:solidFill>
                <a:latin typeface="Century"/>
                <a:ea typeface="Century"/>
                <a:cs typeface="Century"/>
                <a:sym typeface="Century"/>
              </a:rPr>
              <a:t>R</a:t>
            </a:r>
            <a:r>
              <a:rPr b="0" baseline="-25000" i="1" lang="en" sz="1200" u="none" cap="none" strike="noStrike">
                <a:solidFill>
                  <a:schemeClr val="dk1"/>
                </a:solidFill>
                <a:latin typeface="Century"/>
                <a:ea typeface="Century"/>
                <a:cs typeface="Century"/>
                <a:sym typeface="Century"/>
              </a:rPr>
              <a:t>i</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After that, the process can request instances of resource type </a:t>
            </a:r>
            <a:r>
              <a:rPr b="0" i="1" lang="en" sz="1200" u="none" cap="none" strike="noStrike">
                <a:solidFill>
                  <a:schemeClr val="dk1"/>
                </a:solidFill>
                <a:latin typeface="Century"/>
                <a:ea typeface="Century"/>
                <a:cs typeface="Century"/>
                <a:sym typeface="Century"/>
              </a:rPr>
              <a:t>R</a:t>
            </a:r>
            <a:r>
              <a:rPr b="0" baseline="-25000" i="1" lang="en" sz="1200" u="none" cap="none" strike="noStrike">
                <a:solidFill>
                  <a:schemeClr val="dk1"/>
                </a:solidFill>
                <a:latin typeface="Century"/>
                <a:ea typeface="Century"/>
                <a:cs typeface="Century"/>
                <a:sym typeface="Century"/>
              </a:rPr>
              <a:t>j</a:t>
            </a:r>
            <a:r>
              <a:rPr b="0" i="0" lang="en" sz="1200" u="none" cap="none" strike="noStrike">
                <a:solidFill>
                  <a:schemeClr val="dk1"/>
                </a:solidFill>
                <a:latin typeface="Century"/>
                <a:ea typeface="Century"/>
                <a:cs typeface="Century"/>
                <a:sym typeface="Century"/>
              </a:rPr>
              <a:t> if and only if </a:t>
            </a:r>
            <a:r>
              <a:rPr b="0" i="1" lang="en" sz="1200" u="none" cap="none" strike="noStrike">
                <a:solidFill>
                  <a:schemeClr val="dk1"/>
                </a:solidFill>
                <a:latin typeface="Century"/>
                <a:ea typeface="Century"/>
                <a:cs typeface="Century"/>
                <a:sym typeface="Century"/>
              </a:rPr>
              <a:t>F(R</a:t>
            </a:r>
            <a:r>
              <a:rPr b="0" baseline="-25000" i="1" lang="en" sz="1200" u="none" cap="none" strike="noStrike">
                <a:solidFill>
                  <a:schemeClr val="dk1"/>
                </a:solidFill>
                <a:latin typeface="Century"/>
                <a:ea typeface="Century"/>
                <a:cs typeface="Century"/>
                <a:sym typeface="Century"/>
              </a:rPr>
              <a:t>j</a:t>
            </a:r>
            <a:r>
              <a:rPr b="0" i="1" lang="en" sz="1200" u="none" cap="none" strike="noStrike">
                <a:solidFill>
                  <a:schemeClr val="dk1"/>
                </a:solidFill>
                <a:latin typeface="Century"/>
                <a:ea typeface="Century"/>
                <a:cs typeface="Century"/>
                <a:sym typeface="Century"/>
              </a:rPr>
              <a:t> ) &gt; F(R</a:t>
            </a:r>
            <a:r>
              <a:rPr b="0" baseline="-25000" i="1" lang="en" sz="1200" u="none" cap="none" strike="noStrike">
                <a:solidFill>
                  <a:schemeClr val="dk1"/>
                </a:solidFill>
                <a:latin typeface="Century"/>
                <a:ea typeface="Century"/>
                <a:cs typeface="Century"/>
                <a:sym typeface="Century"/>
              </a:rPr>
              <a:t>i</a:t>
            </a:r>
            <a:r>
              <a:rPr b="0" i="1" lang="en" sz="1200" u="none" cap="none" strike="noStrike">
                <a:solidFill>
                  <a:schemeClr val="dk1"/>
                </a:solidFill>
                <a:latin typeface="Century"/>
                <a:ea typeface="Century"/>
                <a:cs typeface="Century"/>
                <a:sym typeface="Century"/>
              </a:rPr>
              <a:t> )</a:t>
            </a:r>
            <a:r>
              <a:rPr b="0" i="0" lang="en" sz="1200" u="none" cap="none" strike="noStrike">
                <a:solidFill>
                  <a:schemeClr val="dk1"/>
                </a:solidFill>
                <a:latin typeface="Century"/>
                <a:ea typeface="Century"/>
                <a:cs typeface="Century"/>
                <a:sym typeface="Century"/>
              </a:rPr>
              <a:t>.</a:t>
            </a:r>
            <a:endParaRPr b="0" i="0" sz="1400" u="none" cap="none" strike="noStrike">
              <a:solidFill>
                <a:srgbClr val="000000"/>
              </a:solidFill>
              <a:latin typeface="Arial"/>
              <a:ea typeface="Arial"/>
              <a:cs typeface="Arial"/>
              <a:sym typeface="Arial"/>
            </a:endParaRPr>
          </a:p>
          <a:p>
            <a:pPr indent="-297497" lvl="0" marL="457200" marR="0" rtl="0" algn="just">
              <a:lnSpc>
                <a:spcPct val="115000"/>
              </a:lnSpc>
              <a:spcBef>
                <a:spcPts val="0"/>
              </a:spcBef>
              <a:spcAft>
                <a:spcPts val="0"/>
              </a:spcAft>
              <a:buClr>
                <a:schemeClr val="dk1"/>
              </a:buClr>
              <a:buSzPts val="1200"/>
              <a:buFont typeface="Open Sans"/>
              <a:buChar char="●"/>
            </a:pPr>
            <a:r>
              <a:rPr b="0" i="0" lang="en" sz="1200" u="none" cap="none" strike="noStrike">
                <a:solidFill>
                  <a:schemeClr val="dk1"/>
                </a:solidFill>
                <a:latin typeface="Century"/>
                <a:ea typeface="Century"/>
                <a:cs typeface="Century"/>
                <a:sym typeface="Century"/>
              </a:rPr>
              <a:t>A process requesting an instance of resource type </a:t>
            </a:r>
            <a:r>
              <a:rPr b="0" i="1" lang="en" sz="1200" u="none" cap="none" strike="noStrike">
                <a:solidFill>
                  <a:schemeClr val="dk1"/>
                </a:solidFill>
                <a:latin typeface="Century"/>
                <a:ea typeface="Century"/>
                <a:cs typeface="Century"/>
                <a:sym typeface="Century"/>
              </a:rPr>
              <a:t>R</a:t>
            </a:r>
            <a:r>
              <a:rPr b="0" baseline="-25000" i="1" lang="en" sz="1200" u="none" cap="none" strike="noStrike">
                <a:solidFill>
                  <a:schemeClr val="dk1"/>
                </a:solidFill>
                <a:latin typeface="Century"/>
                <a:ea typeface="Century"/>
                <a:cs typeface="Century"/>
                <a:sym typeface="Century"/>
              </a:rPr>
              <a:t>j</a:t>
            </a:r>
            <a:r>
              <a:rPr b="0" i="0" lang="en" sz="1200" u="none" cap="none" strike="noStrike">
                <a:solidFill>
                  <a:schemeClr val="dk1"/>
                </a:solidFill>
                <a:latin typeface="Century"/>
                <a:ea typeface="Century"/>
                <a:cs typeface="Century"/>
                <a:sym typeface="Century"/>
              </a:rPr>
              <a:t> must have released any resources </a:t>
            </a:r>
            <a:r>
              <a:rPr b="0" i="1" lang="en" sz="1200" u="none" cap="none" strike="noStrike">
                <a:solidFill>
                  <a:schemeClr val="dk1"/>
                </a:solidFill>
                <a:latin typeface="Century"/>
                <a:ea typeface="Century"/>
                <a:cs typeface="Century"/>
                <a:sym typeface="Century"/>
              </a:rPr>
              <a:t>R</a:t>
            </a:r>
            <a:r>
              <a:rPr b="0" baseline="-25000" i="1" lang="en" sz="1200" u="none" cap="none" strike="noStrike">
                <a:solidFill>
                  <a:schemeClr val="dk1"/>
                </a:solidFill>
                <a:latin typeface="Century"/>
                <a:ea typeface="Century"/>
                <a:cs typeface="Century"/>
                <a:sym typeface="Century"/>
              </a:rPr>
              <a:t>i</a:t>
            </a:r>
            <a:r>
              <a:rPr b="0" i="0" lang="en" sz="1200" u="none" cap="none" strike="noStrike">
                <a:solidFill>
                  <a:schemeClr val="dk1"/>
                </a:solidFill>
                <a:latin typeface="Century"/>
                <a:ea typeface="Century"/>
                <a:cs typeface="Century"/>
                <a:sym typeface="Century"/>
              </a:rPr>
              <a:t> such that </a:t>
            </a:r>
            <a:r>
              <a:rPr b="0" i="1" lang="en" sz="1200" u="none" cap="none" strike="noStrike">
                <a:solidFill>
                  <a:schemeClr val="dk1"/>
                </a:solidFill>
                <a:latin typeface="Century"/>
                <a:ea typeface="Century"/>
                <a:cs typeface="Century"/>
                <a:sym typeface="Century"/>
              </a:rPr>
              <a:t>F(R</a:t>
            </a:r>
            <a:r>
              <a:rPr b="0" baseline="-25000" i="1" lang="en" sz="1200" u="none" cap="none" strike="noStrike">
                <a:solidFill>
                  <a:schemeClr val="dk1"/>
                </a:solidFill>
                <a:latin typeface="Century"/>
                <a:ea typeface="Century"/>
                <a:cs typeface="Century"/>
                <a:sym typeface="Century"/>
              </a:rPr>
              <a:t>i</a:t>
            </a:r>
            <a:r>
              <a:rPr b="0" i="1" lang="en" sz="1200" u="none" cap="none" strike="noStrike">
                <a:solidFill>
                  <a:schemeClr val="dk1"/>
                </a:solidFill>
                <a:latin typeface="Century"/>
                <a:ea typeface="Century"/>
                <a:cs typeface="Century"/>
                <a:sym typeface="Century"/>
              </a:rPr>
              <a:t> ) ≥ F(R</a:t>
            </a:r>
            <a:r>
              <a:rPr b="0" baseline="-25000" i="1" lang="en" sz="1200" u="none" cap="none" strike="noStrike">
                <a:solidFill>
                  <a:schemeClr val="dk1"/>
                </a:solidFill>
                <a:latin typeface="Century"/>
                <a:ea typeface="Century"/>
                <a:cs typeface="Century"/>
                <a:sym typeface="Century"/>
              </a:rPr>
              <a:t>j</a:t>
            </a:r>
            <a:r>
              <a:rPr b="0" i="1" lang="en" sz="1200" u="none" cap="none" strike="noStrike">
                <a:solidFill>
                  <a:schemeClr val="dk1"/>
                </a:solidFill>
                <a:latin typeface="Century"/>
                <a:ea typeface="Century"/>
                <a:cs typeface="Century"/>
                <a:sym typeface="Century"/>
              </a:rPr>
              <a:t> )</a:t>
            </a:r>
            <a:endParaRPr b="0" i="0" sz="1200" u="none" cap="none" strike="noStrike">
              <a:solidFill>
                <a:schemeClr val="dk1"/>
              </a:solidFill>
              <a:latin typeface="Century"/>
              <a:ea typeface="Century"/>
              <a:cs typeface="Century"/>
              <a:sym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txBox="1"/>
          <p:nvPr>
            <p:ph type="ctrTitle"/>
          </p:nvPr>
        </p:nvSpPr>
        <p:spPr>
          <a:xfrm>
            <a:off x="3018067" y="2012426"/>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b="1" lang="en">
                <a:solidFill>
                  <a:srgbClr val="3B9267"/>
                </a:solidFill>
              </a:rPr>
              <a:t>Deadlock Avoidance</a:t>
            </a:r>
            <a:endParaRPr b="1">
              <a:solidFill>
                <a:srgbClr val="3B9267"/>
              </a:solidFill>
            </a:endParaRPr>
          </a:p>
        </p:txBody>
      </p:sp>
      <p:sp>
        <p:nvSpPr>
          <p:cNvPr id="247" name="Google Shape;247;p17"/>
          <p:cNvSpPr txBox="1"/>
          <p:nvPr>
            <p:ph idx="1" type="subTitle"/>
          </p:nvPr>
        </p:nvSpPr>
        <p:spPr>
          <a:xfrm>
            <a:off x="3026945" y="151860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lang="en" sz="2400"/>
              <a:t>Operating Systems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3200"/>
              <a:t>Deadlock Avoidance</a:t>
            </a:r>
            <a:endParaRPr b="1" sz="3200"/>
          </a:p>
        </p:txBody>
      </p:sp>
      <p:sp>
        <p:nvSpPr>
          <p:cNvPr id="253" name="Google Shape;253;p18"/>
          <p:cNvSpPr txBox="1"/>
          <p:nvPr>
            <p:ph idx="1" type="body"/>
          </p:nvPr>
        </p:nvSpPr>
        <p:spPr>
          <a:xfrm>
            <a:off x="417754" y="1147225"/>
            <a:ext cx="5068646" cy="379337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sz="1400">
                <a:latin typeface="Century"/>
                <a:ea typeface="Century"/>
                <a:cs typeface="Century"/>
                <a:sym typeface="Century"/>
              </a:rPr>
              <a:t>System has a priori information, such as, maximum number of resources of each type that every process need</a:t>
            </a:r>
            <a:endParaRPr sz="1400">
              <a:latin typeface="Century"/>
              <a:ea typeface="Century"/>
              <a:cs typeface="Century"/>
              <a:sym typeface="Century"/>
            </a:endParaRPr>
          </a:p>
          <a:p>
            <a:pPr indent="-342900" lvl="0" marL="457200" rtl="0" algn="just">
              <a:lnSpc>
                <a:spcPct val="115000"/>
              </a:lnSpc>
              <a:spcBef>
                <a:spcPts val="0"/>
              </a:spcBef>
              <a:spcAft>
                <a:spcPts val="0"/>
              </a:spcAft>
              <a:buSzPts val="1800"/>
              <a:buChar char="●"/>
            </a:pPr>
            <a:r>
              <a:rPr lang="en" sz="1400">
                <a:latin typeface="Century"/>
                <a:ea typeface="Century"/>
                <a:cs typeface="Century"/>
                <a:sym typeface="Century"/>
              </a:rPr>
              <a:t>Based on these information construct an algorithm that ensures that the system will never enter a deadlocked state</a:t>
            </a:r>
            <a:endParaRPr sz="1400">
              <a:latin typeface="Century"/>
              <a:ea typeface="Century"/>
              <a:cs typeface="Century"/>
              <a:sym typeface="Century"/>
            </a:endParaRPr>
          </a:p>
          <a:p>
            <a:pPr indent="-342900" lvl="0" marL="457200" rtl="0" algn="just">
              <a:lnSpc>
                <a:spcPct val="115000"/>
              </a:lnSpc>
              <a:spcBef>
                <a:spcPts val="0"/>
              </a:spcBef>
              <a:spcAft>
                <a:spcPts val="0"/>
              </a:spcAft>
              <a:buSzPts val="1800"/>
              <a:buChar char="●"/>
            </a:pPr>
            <a:r>
              <a:rPr lang="en" sz="1400">
                <a:latin typeface="Century"/>
                <a:ea typeface="Century"/>
                <a:cs typeface="Century"/>
                <a:sym typeface="Century"/>
              </a:rPr>
              <a:t>Dynamically examines the r</a:t>
            </a:r>
            <a:r>
              <a:rPr i="1" lang="en" sz="1400">
                <a:latin typeface="Century"/>
                <a:ea typeface="Century"/>
                <a:cs typeface="Century"/>
                <a:sym typeface="Century"/>
              </a:rPr>
              <a:t>esource-allocation state</a:t>
            </a:r>
            <a:r>
              <a:rPr lang="en" sz="1400">
                <a:latin typeface="Century"/>
                <a:ea typeface="Century"/>
                <a:cs typeface="Century"/>
                <a:sym typeface="Century"/>
              </a:rPr>
              <a:t> to ensure that a circular-wait condition can never exist</a:t>
            </a:r>
            <a:endParaRPr sz="1400">
              <a:latin typeface="Century"/>
              <a:ea typeface="Century"/>
              <a:cs typeface="Century"/>
              <a:sym typeface="Century"/>
            </a:endParaRPr>
          </a:p>
          <a:p>
            <a:pPr indent="-342900" lvl="0" marL="457200" rtl="0" algn="just">
              <a:lnSpc>
                <a:spcPct val="115000"/>
              </a:lnSpc>
              <a:spcBef>
                <a:spcPts val="0"/>
              </a:spcBef>
              <a:spcAft>
                <a:spcPts val="0"/>
              </a:spcAft>
              <a:buSzPts val="1800"/>
              <a:buChar char="●"/>
            </a:pPr>
            <a:r>
              <a:rPr b="1" lang="en" sz="1400">
                <a:latin typeface="Century"/>
                <a:ea typeface="Century"/>
                <a:cs typeface="Century"/>
                <a:sym typeface="Century"/>
              </a:rPr>
              <a:t>Resource-allocation state:</a:t>
            </a:r>
            <a:r>
              <a:rPr lang="en" sz="1400">
                <a:latin typeface="Century"/>
                <a:ea typeface="Century"/>
                <a:cs typeface="Century"/>
                <a:sym typeface="Century"/>
              </a:rPr>
              <a:t> number of available and allocated resources, and the maximum demands of the processes.</a:t>
            </a:r>
            <a:endParaRPr sz="1400">
              <a:latin typeface="Century"/>
              <a:ea typeface="Century"/>
              <a:cs typeface="Century"/>
              <a:sym typeface="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title"/>
          </p:nvPr>
        </p:nvSpPr>
        <p:spPr>
          <a:xfrm>
            <a:off x="311700" y="400986"/>
            <a:ext cx="8520600" cy="633917"/>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45833"/>
              <a:buNone/>
            </a:pPr>
            <a:r>
              <a:rPr b="1" lang="en" sz="3200"/>
              <a:t>Safe State</a:t>
            </a:r>
            <a:endParaRPr b="1" sz="3200"/>
          </a:p>
        </p:txBody>
      </p:sp>
      <p:sp>
        <p:nvSpPr>
          <p:cNvPr id="259" name="Google Shape;259;p19"/>
          <p:cNvSpPr txBox="1"/>
          <p:nvPr>
            <p:ph idx="1" type="body"/>
          </p:nvPr>
        </p:nvSpPr>
        <p:spPr>
          <a:xfrm>
            <a:off x="311700" y="1147224"/>
            <a:ext cx="6372635" cy="380046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sz="1400">
                <a:latin typeface="Century"/>
                <a:ea typeface="Century"/>
                <a:cs typeface="Century"/>
                <a:sym typeface="Century"/>
              </a:rPr>
              <a:t>System is in safe state if can allocate resources to each process (up to its maximum) in some order and still avoid a deadlock.</a:t>
            </a:r>
            <a:endParaRPr sz="1400">
              <a:latin typeface="Century"/>
              <a:ea typeface="Century"/>
              <a:cs typeface="Century"/>
              <a:sym typeface="Century"/>
            </a:endParaRPr>
          </a:p>
          <a:p>
            <a:pPr indent="-317500" lvl="0" marL="457200" rtl="0" algn="just">
              <a:lnSpc>
                <a:spcPct val="115000"/>
              </a:lnSpc>
              <a:spcBef>
                <a:spcPts val="0"/>
              </a:spcBef>
              <a:spcAft>
                <a:spcPts val="0"/>
              </a:spcAft>
              <a:buSzPts val="1400"/>
              <a:buChar char="●"/>
            </a:pPr>
            <a:r>
              <a:rPr lang="en" sz="1400">
                <a:solidFill>
                  <a:srgbClr val="0070C0"/>
                </a:solidFill>
                <a:latin typeface="Century"/>
                <a:ea typeface="Century"/>
                <a:cs typeface="Century"/>
                <a:sym typeface="Century"/>
              </a:rPr>
              <a:t>Safe state = there exists a safe sequence</a:t>
            </a:r>
            <a:endParaRPr sz="1400">
              <a:solidFill>
                <a:srgbClr val="0070C0"/>
              </a:solidFill>
              <a:latin typeface="Century"/>
              <a:ea typeface="Century"/>
              <a:cs typeface="Century"/>
              <a:sym typeface="Century"/>
            </a:endParaRPr>
          </a:p>
          <a:p>
            <a:pPr indent="-317500" lvl="0" marL="457200" rtl="0" algn="just">
              <a:lnSpc>
                <a:spcPct val="115000"/>
              </a:lnSpc>
              <a:spcBef>
                <a:spcPts val="0"/>
              </a:spcBef>
              <a:spcAft>
                <a:spcPts val="0"/>
              </a:spcAft>
              <a:buSzPts val="1400"/>
              <a:buChar char="●"/>
            </a:pPr>
            <a:r>
              <a:rPr lang="en" sz="1400">
                <a:latin typeface="Century"/>
                <a:ea typeface="Century"/>
                <a:cs typeface="Century"/>
                <a:sym typeface="Century"/>
              </a:rPr>
              <a:t>Sequence </a:t>
            </a:r>
            <a:r>
              <a:rPr lang="en" sz="1400">
                <a:solidFill>
                  <a:srgbClr val="0070C0"/>
                </a:solidFill>
                <a:latin typeface="Comic Sans MS"/>
                <a:ea typeface="Comic Sans MS"/>
                <a:cs typeface="Comic Sans MS"/>
                <a:sym typeface="Comic Sans MS"/>
              </a:rPr>
              <a:t>&lt;</a:t>
            </a:r>
            <a:r>
              <a:rPr lang="en" sz="1200">
                <a:solidFill>
                  <a:srgbClr val="0070C0"/>
                </a:solidFill>
                <a:latin typeface="Comic Sans MS"/>
                <a:ea typeface="Comic Sans MS"/>
                <a:cs typeface="Comic Sans MS"/>
                <a:sym typeface="Comic Sans MS"/>
              </a:rPr>
              <a:t>P</a:t>
            </a:r>
            <a:r>
              <a:rPr baseline="-25000" lang="en" sz="1200">
                <a:solidFill>
                  <a:srgbClr val="0070C0"/>
                </a:solidFill>
                <a:latin typeface="Comic Sans MS"/>
                <a:ea typeface="Comic Sans MS"/>
                <a:cs typeface="Comic Sans MS"/>
                <a:sym typeface="Comic Sans MS"/>
              </a:rPr>
              <a:t>1</a:t>
            </a:r>
            <a:r>
              <a:rPr lang="en" sz="1200">
                <a:solidFill>
                  <a:srgbClr val="0070C0"/>
                </a:solidFill>
                <a:latin typeface="Comic Sans MS"/>
                <a:ea typeface="Comic Sans MS"/>
                <a:cs typeface="Comic Sans MS"/>
                <a:sym typeface="Comic Sans MS"/>
              </a:rPr>
              <a:t>, P</a:t>
            </a:r>
            <a:r>
              <a:rPr baseline="-25000" lang="en" sz="1200">
                <a:solidFill>
                  <a:srgbClr val="0070C0"/>
                </a:solidFill>
                <a:latin typeface="Comic Sans MS"/>
                <a:ea typeface="Comic Sans MS"/>
                <a:cs typeface="Comic Sans MS"/>
                <a:sym typeface="Comic Sans MS"/>
              </a:rPr>
              <a:t>2</a:t>
            </a:r>
            <a:r>
              <a:rPr lang="en" sz="1200">
                <a:solidFill>
                  <a:srgbClr val="0070C0"/>
                </a:solidFill>
                <a:latin typeface="Comic Sans MS"/>
                <a:ea typeface="Comic Sans MS"/>
                <a:cs typeface="Comic Sans MS"/>
                <a:sym typeface="Comic Sans MS"/>
              </a:rPr>
              <a:t>, …, P</a:t>
            </a:r>
            <a:r>
              <a:rPr baseline="-25000" lang="en" sz="1200">
                <a:solidFill>
                  <a:srgbClr val="0070C0"/>
                </a:solidFill>
                <a:latin typeface="Comic Sans MS"/>
                <a:ea typeface="Comic Sans MS"/>
                <a:cs typeface="Comic Sans MS"/>
                <a:sym typeface="Comic Sans MS"/>
              </a:rPr>
              <a:t>n</a:t>
            </a:r>
            <a:r>
              <a:rPr lang="en" sz="1200">
                <a:solidFill>
                  <a:srgbClr val="0070C0"/>
                </a:solidFill>
                <a:latin typeface="Comic Sans MS"/>
                <a:ea typeface="Comic Sans MS"/>
                <a:cs typeface="Comic Sans MS"/>
                <a:sym typeface="Comic Sans MS"/>
              </a:rPr>
              <a:t>&gt; </a:t>
            </a:r>
            <a:r>
              <a:rPr lang="en" sz="1400">
                <a:latin typeface="Century"/>
                <a:ea typeface="Century"/>
                <a:cs typeface="Century"/>
                <a:sym typeface="Century"/>
              </a:rPr>
              <a:t>is safe if, for each </a:t>
            </a:r>
            <a:r>
              <a:rPr i="1" lang="en" sz="1400">
                <a:latin typeface="Comic Sans MS"/>
                <a:ea typeface="Comic Sans MS"/>
                <a:cs typeface="Comic Sans MS"/>
                <a:sym typeface="Comic Sans MS"/>
              </a:rPr>
              <a:t>P</a:t>
            </a:r>
            <a:r>
              <a:rPr baseline="-25000" i="1" lang="en" sz="1400">
                <a:latin typeface="Comic Sans MS"/>
                <a:ea typeface="Comic Sans MS"/>
                <a:cs typeface="Comic Sans MS"/>
                <a:sym typeface="Comic Sans MS"/>
              </a:rPr>
              <a:t>i</a:t>
            </a:r>
            <a:r>
              <a:rPr lang="en" sz="1400">
                <a:latin typeface="Century"/>
                <a:ea typeface="Century"/>
                <a:cs typeface="Century"/>
                <a:sym typeface="Century"/>
              </a:rPr>
              <a:t>, the resources that </a:t>
            </a:r>
            <a:r>
              <a:rPr i="1" lang="en" sz="1400">
                <a:latin typeface="Comic Sans MS"/>
                <a:ea typeface="Comic Sans MS"/>
                <a:cs typeface="Comic Sans MS"/>
                <a:sym typeface="Comic Sans MS"/>
              </a:rPr>
              <a:t>P</a:t>
            </a:r>
            <a:r>
              <a:rPr baseline="-25000" i="1" lang="en" sz="1400">
                <a:latin typeface="Comic Sans MS"/>
                <a:ea typeface="Comic Sans MS"/>
                <a:cs typeface="Comic Sans MS"/>
                <a:sym typeface="Comic Sans MS"/>
              </a:rPr>
              <a:t>i</a:t>
            </a:r>
            <a:r>
              <a:rPr lang="en" sz="1400">
                <a:latin typeface="Century"/>
                <a:ea typeface="Century"/>
                <a:cs typeface="Century"/>
                <a:sym typeface="Century"/>
              </a:rPr>
              <a:t> can still request, can be satisfied by (</a:t>
            </a:r>
            <a:r>
              <a:rPr lang="en" sz="1200">
                <a:latin typeface="Comic Sans MS"/>
                <a:ea typeface="Comic Sans MS"/>
                <a:cs typeface="Comic Sans MS"/>
                <a:sym typeface="Comic Sans MS"/>
              </a:rPr>
              <a:t>currently available resources + resources held by all the P</a:t>
            </a:r>
            <a:r>
              <a:rPr baseline="-25000" lang="en" sz="1200">
                <a:latin typeface="Comic Sans MS"/>
                <a:ea typeface="Comic Sans MS"/>
                <a:cs typeface="Comic Sans MS"/>
                <a:sym typeface="Comic Sans MS"/>
              </a:rPr>
              <a:t>j</a:t>
            </a:r>
            <a:r>
              <a:rPr lang="en" sz="1200">
                <a:latin typeface="Comic Sans MS"/>
                <a:ea typeface="Comic Sans MS"/>
                <a:cs typeface="Comic Sans MS"/>
                <a:sym typeface="Comic Sans MS"/>
              </a:rPr>
              <a:t>, with j&lt;i</a:t>
            </a:r>
            <a:r>
              <a:rPr i="1" lang="en" sz="1200">
                <a:latin typeface="Century"/>
                <a:ea typeface="Century"/>
                <a:cs typeface="Century"/>
                <a:sym typeface="Century"/>
              </a:rPr>
              <a:t> </a:t>
            </a:r>
            <a:r>
              <a:rPr lang="en" sz="1400">
                <a:latin typeface="Century"/>
                <a:ea typeface="Century"/>
                <a:cs typeface="Century"/>
                <a:sym typeface="Century"/>
              </a:rPr>
              <a:t>)</a:t>
            </a:r>
            <a:endParaRPr sz="1400">
              <a:latin typeface="Century"/>
              <a:ea typeface="Century"/>
              <a:cs typeface="Century"/>
              <a:sym typeface="Century"/>
            </a:endParaRPr>
          </a:p>
          <a:p>
            <a:pPr indent="-317500" lvl="1" marL="914400" rtl="0" algn="just">
              <a:lnSpc>
                <a:spcPct val="115000"/>
              </a:lnSpc>
              <a:spcBef>
                <a:spcPts val="0"/>
              </a:spcBef>
              <a:spcAft>
                <a:spcPts val="0"/>
              </a:spcAft>
              <a:buSzPts val="1400"/>
              <a:buChar char="○"/>
            </a:pPr>
            <a:r>
              <a:rPr lang="en">
                <a:latin typeface="Century"/>
                <a:ea typeface="Century"/>
                <a:cs typeface="Century"/>
                <a:sym typeface="Century"/>
              </a:rPr>
              <a:t>If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a:t>
            </a:r>
            <a:r>
              <a:rPr lang="en">
                <a:latin typeface="Century"/>
                <a:ea typeface="Century"/>
                <a:cs typeface="Century"/>
                <a:sym typeface="Century"/>
              </a:rPr>
              <a:t> resource needs are not immediately available, then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a:t>
            </a:r>
            <a:r>
              <a:rPr i="1" lang="en">
                <a:latin typeface="Century"/>
                <a:ea typeface="Century"/>
                <a:cs typeface="Century"/>
                <a:sym typeface="Century"/>
              </a:rPr>
              <a:t> </a:t>
            </a:r>
            <a:r>
              <a:rPr lang="en">
                <a:latin typeface="Century"/>
                <a:ea typeface="Century"/>
                <a:cs typeface="Century"/>
                <a:sym typeface="Century"/>
              </a:rPr>
              <a:t>can wait until all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j</a:t>
            </a:r>
            <a:r>
              <a:rPr i="1" lang="en">
                <a:latin typeface="Comic Sans MS"/>
                <a:ea typeface="Comic Sans MS"/>
                <a:cs typeface="Comic Sans MS"/>
                <a:sym typeface="Comic Sans MS"/>
              </a:rPr>
              <a:t> </a:t>
            </a:r>
            <a:r>
              <a:rPr lang="en">
                <a:latin typeface="Century"/>
                <a:ea typeface="Century"/>
                <a:cs typeface="Century"/>
                <a:sym typeface="Century"/>
              </a:rPr>
              <a:t>have finished.</a:t>
            </a:r>
            <a:endParaRPr>
              <a:latin typeface="Century"/>
              <a:ea typeface="Century"/>
              <a:cs typeface="Century"/>
              <a:sym typeface="Century"/>
            </a:endParaRPr>
          </a:p>
          <a:p>
            <a:pPr indent="-317500" lvl="1" marL="914400" rtl="0" algn="just">
              <a:lnSpc>
                <a:spcPct val="115000"/>
              </a:lnSpc>
              <a:spcBef>
                <a:spcPts val="0"/>
              </a:spcBef>
              <a:spcAft>
                <a:spcPts val="0"/>
              </a:spcAft>
              <a:buSzPts val="1400"/>
              <a:buChar char="○"/>
            </a:pPr>
            <a:r>
              <a:rPr lang="en">
                <a:latin typeface="Century"/>
                <a:ea typeface="Century"/>
                <a:cs typeface="Century"/>
                <a:sym typeface="Century"/>
              </a:rPr>
              <a:t>When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j</a:t>
            </a:r>
            <a:r>
              <a:rPr i="1" lang="en">
                <a:latin typeface="Comic Sans MS"/>
                <a:ea typeface="Comic Sans MS"/>
                <a:cs typeface="Comic Sans MS"/>
                <a:sym typeface="Comic Sans MS"/>
              </a:rPr>
              <a:t> </a:t>
            </a:r>
            <a:r>
              <a:rPr lang="en">
                <a:latin typeface="Century"/>
                <a:ea typeface="Century"/>
                <a:cs typeface="Century"/>
                <a:sym typeface="Century"/>
              </a:rPr>
              <a:t>is finished,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a:t>
            </a:r>
            <a:r>
              <a:rPr i="1" lang="en">
                <a:latin typeface="Comic Sans MS"/>
                <a:ea typeface="Comic Sans MS"/>
                <a:cs typeface="Comic Sans MS"/>
                <a:sym typeface="Comic Sans MS"/>
              </a:rPr>
              <a:t> </a:t>
            </a:r>
            <a:r>
              <a:rPr lang="en">
                <a:latin typeface="Century"/>
                <a:ea typeface="Century"/>
                <a:cs typeface="Century"/>
                <a:sym typeface="Century"/>
              </a:rPr>
              <a:t>can obtain needed resources, execute, return allocated resources, and terminate. </a:t>
            </a:r>
            <a:endParaRPr>
              <a:latin typeface="Century"/>
              <a:ea typeface="Century"/>
              <a:cs typeface="Century"/>
              <a:sym typeface="Century"/>
            </a:endParaRPr>
          </a:p>
          <a:p>
            <a:pPr indent="-317500" lvl="1" marL="914400" rtl="0" algn="just">
              <a:lnSpc>
                <a:spcPct val="115000"/>
              </a:lnSpc>
              <a:spcBef>
                <a:spcPts val="0"/>
              </a:spcBef>
              <a:spcAft>
                <a:spcPts val="0"/>
              </a:spcAft>
              <a:buSzPts val="1400"/>
              <a:buChar char="○"/>
            </a:pPr>
            <a:r>
              <a:rPr lang="en">
                <a:latin typeface="Century"/>
                <a:ea typeface="Century"/>
                <a:cs typeface="Century"/>
                <a:sym typeface="Century"/>
              </a:rPr>
              <a:t>When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a:t>
            </a:r>
            <a:r>
              <a:rPr i="1" lang="en">
                <a:latin typeface="Comic Sans MS"/>
                <a:ea typeface="Comic Sans MS"/>
                <a:cs typeface="Comic Sans MS"/>
                <a:sym typeface="Comic Sans MS"/>
              </a:rPr>
              <a:t> </a:t>
            </a:r>
            <a:r>
              <a:rPr lang="en">
                <a:latin typeface="Century"/>
                <a:ea typeface="Century"/>
                <a:cs typeface="Century"/>
                <a:sym typeface="Century"/>
              </a:rPr>
              <a:t>terminates,</a:t>
            </a:r>
            <a:r>
              <a:rPr lang="en">
                <a:latin typeface="Comic Sans MS"/>
                <a:ea typeface="Comic Sans MS"/>
                <a:cs typeface="Comic Sans MS"/>
                <a:sym typeface="Comic Sans MS"/>
              </a:rPr>
              <a:t> </a:t>
            </a:r>
            <a:r>
              <a:rPr i="1" lang="en">
                <a:latin typeface="Comic Sans MS"/>
                <a:ea typeface="Comic Sans MS"/>
                <a:cs typeface="Comic Sans MS"/>
                <a:sym typeface="Comic Sans MS"/>
              </a:rPr>
              <a:t>P</a:t>
            </a:r>
            <a:r>
              <a:rPr baseline="-25000" i="1" lang="en">
                <a:latin typeface="Comic Sans MS"/>
                <a:ea typeface="Comic Sans MS"/>
                <a:cs typeface="Comic Sans MS"/>
                <a:sym typeface="Comic Sans MS"/>
              </a:rPr>
              <a:t>i+1</a:t>
            </a:r>
            <a:r>
              <a:rPr i="1" lang="en">
                <a:latin typeface="Comic Sans MS"/>
                <a:ea typeface="Comic Sans MS"/>
                <a:cs typeface="Comic Sans MS"/>
                <a:sym typeface="Comic Sans MS"/>
              </a:rPr>
              <a:t> </a:t>
            </a:r>
            <a:r>
              <a:rPr lang="en">
                <a:latin typeface="Century"/>
                <a:ea typeface="Century"/>
                <a:cs typeface="Century"/>
                <a:sym typeface="Century"/>
              </a:rPr>
              <a:t>can obtain its needed resources, and so on.</a:t>
            </a:r>
            <a:endParaRPr>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Deadlock	</a:t>
            </a:r>
            <a:endParaRPr/>
          </a:p>
        </p:txBody>
      </p:sp>
      <p:sp>
        <p:nvSpPr>
          <p:cNvPr id="69" name="Google Shape;69;p2"/>
          <p:cNvSpPr txBox="1"/>
          <p:nvPr>
            <p:ph idx="1" type="body"/>
          </p:nvPr>
        </p:nvSpPr>
        <p:spPr>
          <a:xfrm>
            <a:off x="311700" y="1300949"/>
            <a:ext cx="5188877" cy="2548037"/>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latin typeface="Century"/>
                <a:ea typeface="Century"/>
                <a:cs typeface="Century"/>
                <a:sym typeface="Century"/>
              </a:rPr>
              <a:t>A set of processes is in a deadlocked state if  every process in the set is </a:t>
            </a:r>
            <a:r>
              <a:rPr b="1" lang="en" sz="1400">
                <a:latin typeface="Century"/>
                <a:ea typeface="Century"/>
                <a:cs typeface="Century"/>
                <a:sym typeface="Century"/>
              </a:rPr>
              <a:t>waiting for an event</a:t>
            </a:r>
            <a:r>
              <a:rPr lang="en" sz="1400">
                <a:latin typeface="Century"/>
                <a:ea typeface="Century"/>
                <a:cs typeface="Century"/>
                <a:sym typeface="Century"/>
              </a:rPr>
              <a:t> that can be caused only by another process in the set. </a:t>
            </a:r>
            <a:endParaRPr sz="1400">
              <a:latin typeface="Century"/>
              <a:ea typeface="Century"/>
              <a:cs typeface="Century"/>
              <a:sym typeface="Century"/>
            </a:endParaRPr>
          </a:p>
          <a:p>
            <a:pPr indent="0" lvl="0" marL="0" rtl="0" algn="l">
              <a:lnSpc>
                <a:spcPct val="115000"/>
              </a:lnSpc>
              <a:spcBef>
                <a:spcPts val="1200"/>
              </a:spcBef>
              <a:spcAft>
                <a:spcPts val="0"/>
              </a:spcAft>
              <a:buSzPts val="1800"/>
              <a:buNone/>
            </a:pPr>
            <a:r>
              <a:rPr lang="en" sz="1400">
                <a:latin typeface="Century"/>
                <a:ea typeface="Century"/>
                <a:cs typeface="Century"/>
                <a:sym typeface="Century"/>
              </a:rPr>
              <a:t>Example: </a:t>
            </a:r>
            <a:endParaRPr sz="1400">
              <a:latin typeface="Century"/>
              <a:ea typeface="Century"/>
              <a:cs typeface="Century"/>
              <a:sym typeface="Century"/>
            </a:endParaRPr>
          </a:p>
          <a:p>
            <a:pPr indent="-317500" lvl="0" marL="457200" rtl="0" algn="l">
              <a:lnSpc>
                <a:spcPct val="115000"/>
              </a:lnSpc>
              <a:spcBef>
                <a:spcPts val="1200"/>
              </a:spcBef>
              <a:spcAft>
                <a:spcPts val="0"/>
              </a:spcAft>
              <a:buSzPts val="1400"/>
              <a:buChar char="●"/>
            </a:pPr>
            <a:r>
              <a:rPr lang="en" sz="1400">
                <a:latin typeface="Century"/>
                <a:ea typeface="Century"/>
                <a:cs typeface="Century"/>
                <a:sym typeface="Century"/>
              </a:rPr>
              <a:t>Two process : P1, P2</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Two resource: R1, R2</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P1 is holding R1 and waiting for R2</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P2 is holding R2 and waiting for R1</a:t>
            </a:r>
            <a:endParaRPr sz="14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grpSp>
        <p:nvGrpSpPr>
          <p:cNvPr id="70" name="Google Shape;70;p2"/>
          <p:cNvGrpSpPr/>
          <p:nvPr/>
        </p:nvGrpSpPr>
        <p:grpSpPr>
          <a:xfrm>
            <a:off x="5138168" y="2130785"/>
            <a:ext cx="3339527" cy="1661098"/>
            <a:chOff x="3857792" y="1849915"/>
            <a:chExt cx="3250198" cy="2189651"/>
          </a:xfrm>
        </p:grpSpPr>
        <p:grpSp>
          <p:nvGrpSpPr>
            <p:cNvPr id="71" name="Google Shape;71;p2"/>
            <p:cNvGrpSpPr/>
            <p:nvPr/>
          </p:nvGrpSpPr>
          <p:grpSpPr>
            <a:xfrm>
              <a:off x="3857792" y="1945310"/>
              <a:ext cx="3250198" cy="2057400"/>
              <a:chOff x="406565" y="2608119"/>
              <a:chExt cx="3463269" cy="2001981"/>
            </a:xfrm>
          </p:grpSpPr>
          <p:sp>
            <p:nvSpPr>
              <p:cNvPr id="72" name="Google Shape;72;p2"/>
              <p:cNvSpPr/>
              <p:nvPr/>
            </p:nvSpPr>
            <p:spPr>
              <a:xfrm>
                <a:off x="1808018" y="2608119"/>
                <a:ext cx="762000" cy="5334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nsolas"/>
                    <a:ea typeface="Consolas"/>
                    <a:cs typeface="Consolas"/>
                    <a:sym typeface="Consolas"/>
                  </a:rPr>
                  <a:t>R1</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1808018" y="4076700"/>
                <a:ext cx="762000" cy="5334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nsolas"/>
                    <a:ea typeface="Consolas"/>
                    <a:cs typeface="Consolas"/>
                    <a:sym typeface="Consolas"/>
                  </a:rPr>
                  <a:t>R2</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406565" y="3314488"/>
                <a:ext cx="611072" cy="605327"/>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nsolas"/>
                    <a:ea typeface="Consolas"/>
                    <a:cs typeface="Consolas"/>
                    <a:sym typeface="Consolas"/>
                  </a:rPr>
                  <a:t>P1</a:t>
                </a:r>
                <a:endParaRPr b="0" i="0" sz="1400" u="none" cap="none" strike="noStrike">
                  <a:solidFill>
                    <a:srgbClr val="000000"/>
                  </a:solidFill>
                  <a:latin typeface="Arial"/>
                  <a:ea typeface="Arial"/>
                  <a:cs typeface="Arial"/>
                  <a:sym typeface="Arial"/>
                </a:endParaRPr>
              </a:p>
            </p:txBody>
          </p:sp>
          <p:cxnSp>
            <p:nvCxnSpPr>
              <p:cNvPr id="75" name="Google Shape;75;p2"/>
              <p:cNvCxnSpPr>
                <a:stCxn id="72" idx="1"/>
                <a:endCxn id="74" idx="7"/>
              </p:cNvCxnSpPr>
              <p:nvPr/>
            </p:nvCxnSpPr>
            <p:spPr>
              <a:xfrm flipH="1">
                <a:off x="928118" y="2874819"/>
                <a:ext cx="879900" cy="528300"/>
              </a:xfrm>
              <a:prstGeom prst="straightConnector1">
                <a:avLst/>
              </a:prstGeom>
              <a:noFill/>
              <a:ln cap="flat" cmpd="sng" w="38100">
                <a:solidFill>
                  <a:schemeClr val="dk1"/>
                </a:solidFill>
                <a:prstDash val="solid"/>
                <a:round/>
                <a:headEnd len="sm" w="sm" type="none"/>
                <a:tailEnd len="med" w="med" type="stealth"/>
              </a:ln>
            </p:spPr>
          </p:cxnSp>
          <p:cxnSp>
            <p:nvCxnSpPr>
              <p:cNvPr id="76" name="Google Shape;76;p2"/>
              <p:cNvCxnSpPr>
                <a:stCxn id="74" idx="5"/>
                <a:endCxn id="73" idx="1"/>
              </p:cNvCxnSpPr>
              <p:nvPr/>
            </p:nvCxnSpPr>
            <p:spPr>
              <a:xfrm>
                <a:off x="928148" y="3831167"/>
                <a:ext cx="879900" cy="512100"/>
              </a:xfrm>
              <a:prstGeom prst="straightConnector1">
                <a:avLst/>
              </a:prstGeom>
              <a:noFill/>
              <a:ln cap="flat" cmpd="sng" w="38100">
                <a:solidFill>
                  <a:schemeClr val="dk1"/>
                </a:solidFill>
                <a:prstDash val="solid"/>
                <a:round/>
                <a:headEnd len="sm" w="sm" type="none"/>
                <a:tailEnd len="med" w="med" type="stealth"/>
              </a:ln>
            </p:spPr>
          </p:cxnSp>
          <p:cxnSp>
            <p:nvCxnSpPr>
              <p:cNvPr id="77" name="Google Shape;77;p2"/>
              <p:cNvCxnSpPr>
                <a:stCxn id="73" idx="3"/>
                <a:endCxn id="78" idx="3"/>
              </p:cNvCxnSpPr>
              <p:nvPr/>
            </p:nvCxnSpPr>
            <p:spPr>
              <a:xfrm flipH="1" rot="10800000">
                <a:off x="2570018" y="3831300"/>
                <a:ext cx="783000" cy="512100"/>
              </a:xfrm>
              <a:prstGeom prst="straightConnector1">
                <a:avLst/>
              </a:prstGeom>
              <a:noFill/>
              <a:ln cap="flat" cmpd="sng" w="38100">
                <a:solidFill>
                  <a:schemeClr val="dk1"/>
                </a:solidFill>
                <a:prstDash val="solid"/>
                <a:round/>
                <a:headEnd len="sm" w="sm" type="none"/>
                <a:tailEnd len="med" w="med" type="stealth"/>
              </a:ln>
            </p:spPr>
          </p:cxnSp>
          <p:cxnSp>
            <p:nvCxnSpPr>
              <p:cNvPr id="79" name="Google Shape;79;p2"/>
              <p:cNvCxnSpPr>
                <a:stCxn id="78" idx="1"/>
                <a:endCxn id="72" idx="3"/>
              </p:cNvCxnSpPr>
              <p:nvPr/>
            </p:nvCxnSpPr>
            <p:spPr>
              <a:xfrm rot="10800000">
                <a:off x="2570124" y="2874836"/>
                <a:ext cx="783000" cy="528300"/>
              </a:xfrm>
              <a:prstGeom prst="straightConnector1">
                <a:avLst/>
              </a:prstGeom>
              <a:noFill/>
              <a:ln cap="flat" cmpd="sng" w="38100">
                <a:solidFill>
                  <a:schemeClr val="dk1"/>
                </a:solidFill>
                <a:prstDash val="solid"/>
                <a:round/>
                <a:headEnd len="sm" w="sm" type="none"/>
                <a:tailEnd len="med" w="med" type="stealth"/>
              </a:ln>
            </p:spPr>
          </p:cxnSp>
          <p:sp>
            <p:nvSpPr>
              <p:cNvPr id="78" name="Google Shape;78;p2"/>
              <p:cNvSpPr/>
              <p:nvPr/>
            </p:nvSpPr>
            <p:spPr>
              <a:xfrm>
                <a:off x="3264471" y="3314488"/>
                <a:ext cx="605363" cy="605327"/>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nsolas"/>
                    <a:ea typeface="Consolas"/>
                    <a:cs typeface="Consolas"/>
                    <a:sym typeface="Consolas"/>
                  </a:rPr>
                  <a:t>P2</a:t>
                </a:r>
                <a:endParaRPr b="0" i="0" sz="1400" u="none" cap="none" strike="noStrike">
                  <a:solidFill>
                    <a:srgbClr val="000000"/>
                  </a:solidFill>
                  <a:latin typeface="Arial"/>
                  <a:ea typeface="Arial"/>
                  <a:cs typeface="Arial"/>
                  <a:sym typeface="Arial"/>
                </a:endParaRPr>
              </a:p>
            </p:txBody>
          </p:sp>
        </p:grpSp>
        <p:sp>
          <p:nvSpPr>
            <p:cNvPr id="80" name="Google Shape;80;p2"/>
            <p:cNvSpPr txBox="1"/>
            <p:nvPr/>
          </p:nvSpPr>
          <p:spPr>
            <a:xfrm rot="-1687948">
              <a:off x="4405428" y="2008131"/>
              <a:ext cx="758533" cy="3651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nsolas"/>
                  <a:ea typeface="Consolas"/>
                  <a:cs typeface="Consolas"/>
                  <a:sym typeface="Consolas"/>
                </a:rPr>
                <a:t>Holding</a:t>
              </a:r>
              <a:endParaRPr b="0" i="0" sz="1400" u="none" cap="none" strike="noStrike">
                <a:solidFill>
                  <a:srgbClr val="000000"/>
                </a:solidFill>
                <a:latin typeface="Arial"/>
                <a:ea typeface="Arial"/>
                <a:cs typeface="Arial"/>
                <a:sym typeface="Arial"/>
              </a:endParaRPr>
            </a:p>
          </p:txBody>
        </p:sp>
        <p:sp>
          <p:nvSpPr>
            <p:cNvPr id="81" name="Google Shape;81;p2"/>
            <p:cNvSpPr txBox="1"/>
            <p:nvPr/>
          </p:nvSpPr>
          <p:spPr>
            <a:xfrm rot="1682125">
              <a:off x="5886124" y="2084482"/>
              <a:ext cx="1089279" cy="3651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nsolas"/>
                  <a:ea typeface="Consolas"/>
                  <a:cs typeface="Consolas"/>
                  <a:sym typeface="Consolas"/>
                </a:rPr>
                <a:t>Waiting for</a:t>
              </a:r>
              <a:endParaRPr b="0" i="0" sz="1400" u="none" cap="none" strike="noStrike">
                <a:solidFill>
                  <a:srgbClr val="000000"/>
                </a:solidFill>
                <a:latin typeface="Arial"/>
                <a:ea typeface="Arial"/>
                <a:cs typeface="Arial"/>
                <a:sym typeface="Arial"/>
              </a:endParaRPr>
            </a:p>
          </p:txBody>
        </p:sp>
        <p:sp>
          <p:nvSpPr>
            <p:cNvPr id="82" name="Google Shape;82;p2"/>
            <p:cNvSpPr txBox="1"/>
            <p:nvPr/>
          </p:nvSpPr>
          <p:spPr>
            <a:xfrm rot="-1642959">
              <a:off x="6027683" y="3421297"/>
              <a:ext cx="758533" cy="3651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nsolas"/>
                  <a:ea typeface="Consolas"/>
                  <a:cs typeface="Consolas"/>
                  <a:sym typeface="Consolas"/>
                </a:rPr>
                <a:t>Holding</a:t>
              </a:r>
              <a:endParaRPr b="0" i="0" sz="1400" u="none" cap="none" strike="noStrike">
                <a:solidFill>
                  <a:srgbClr val="000000"/>
                </a:solidFill>
                <a:latin typeface="Arial"/>
                <a:ea typeface="Arial"/>
                <a:cs typeface="Arial"/>
                <a:sym typeface="Arial"/>
              </a:endParaRPr>
            </a:p>
          </p:txBody>
        </p:sp>
        <p:sp>
          <p:nvSpPr>
            <p:cNvPr id="83" name="Google Shape;83;p2"/>
            <p:cNvSpPr txBox="1"/>
            <p:nvPr/>
          </p:nvSpPr>
          <p:spPr>
            <a:xfrm rot="1407172">
              <a:off x="4121792" y="3472746"/>
              <a:ext cx="1089279" cy="3651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nsolas"/>
                  <a:ea typeface="Consolas"/>
                  <a:cs typeface="Consolas"/>
                  <a:sym typeface="Consolas"/>
                </a:rPr>
                <a:t>Waiting for</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311700" y="315925"/>
            <a:ext cx="8520600" cy="704801"/>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2800"/>
              <a:t>Safe State, Unsafe State &amp; Deadlock</a:t>
            </a:r>
            <a:endParaRPr b="1" sz="2800"/>
          </a:p>
        </p:txBody>
      </p:sp>
      <p:sp>
        <p:nvSpPr>
          <p:cNvPr id="265" name="Google Shape;265;p20"/>
          <p:cNvSpPr txBox="1"/>
          <p:nvPr>
            <p:ph idx="1" type="body"/>
          </p:nvPr>
        </p:nvSpPr>
        <p:spPr>
          <a:xfrm>
            <a:off x="353277" y="1211345"/>
            <a:ext cx="7030500" cy="2541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sz="1600">
                <a:latin typeface="Century"/>
                <a:ea typeface="Century"/>
                <a:cs typeface="Century"/>
                <a:sym typeface="Century"/>
              </a:rPr>
              <a:t>Safe State =&gt; No Deadlock! </a:t>
            </a:r>
            <a:endParaRPr sz="1600">
              <a:latin typeface="Century"/>
              <a:ea typeface="Century"/>
              <a:cs typeface="Century"/>
              <a:sym typeface="Century"/>
            </a:endParaRPr>
          </a:p>
          <a:p>
            <a:pPr indent="-342900" lvl="0" marL="457200" rtl="0" algn="l">
              <a:lnSpc>
                <a:spcPct val="115000"/>
              </a:lnSpc>
              <a:spcBef>
                <a:spcPts val="0"/>
              </a:spcBef>
              <a:spcAft>
                <a:spcPts val="0"/>
              </a:spcAft>
              <a:buSzPts val="1800"/>
              <a:buChar char="●"/>
            </a:pPr>
            <a:r>
              <a:rPr lang="en" sz="1600">
                <a:latin typeface="Century"/>
                <a:ea typeface="Century"/>
                <a:cs typeface="Century"/>
                <a:sym typeface="Century"/>
              </a:rPr>
              <a:t>Unsafe State =&gt; Possibility of Deadlock!</a:t>
            </a:r>
            <a:endParaRPr sz="1600">
              <a:latin typeface="Century"/>
              <a:ea typeface="Century"/>
              <a:cs typeface="Century"/>
              <a:sym typeface="Century"/>
            </a:endParaRPr>
          </a:p>
          <a:p>
            <a:pPr indent="-342900" lvl="0" marL="457200" rtl="0" algn="l">
              <a:lnSpc>
                <a:spcPct val="115000"/>
              </a:lnSpc>
              <a:spcBef>
                <a:spcPts val="0"/>
              </a:spcBef>
              <a:spcAft>
                <a:spcPts val="0"/>
              </a:spcAft>
              <a:buSzPts val="1800"/>
              <a:buChar char="●"/>
            </a:pPr>
            <a:r>
              <a:rPr lang="en" sz="1600">
                <a:latin typeface="Century"/>
                <a:ea typeface="Century"/>
                <a:cs typeface="Century"/>
                <a:sym typeface="Century"/>
              </a:rPr>
              <a:t>To avoid deadlock, always ensure that system is in safe state. </a:t>
            </a:r>
            <a:endParaRPr sz="1600">
              <a:latin typeface="Century"/>
              <a:ea typeface="Century"/>
              <a:cs typeface="Century"/>
              <a:sym typeface="Century"/>
            </a:endParaRPr>
          </a:p>
        </p:txBody>
      </p:sp>
      <p:pic>
        <p:nvPicPr>
          <p:cNvPr id="266" name="Google Shape;266;p20"/>
          <p:cNvPicPr preferRelativeResize="0"/>
          <p:nvPr/>
        </p:nvPicPr>
        <p:blipFill rotWithShape="1">
          <a:blip r:embed="rId3">
            <a:alphaModFix/>
          </a:blip>
          <a:srcRect b="0" l="0" r="0" t="0"/>
          <a:stretch/>
        </p:blipFill>
        <p:spPr>
          <a:xfrm>
            <a:off x="3685000" y="2411650"/>
            <a:ext cx="2268100" cy="227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218849" y="132003"/>
            <a:ext cx="5819381" cy="89971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sz="2800"/>
              <a:t>Resource-Allocation-Graph Algorithm</a:t>
            </a:r>
            <a:endParaRPr b="1" sz="2800"/>
          </a:p>
          <a:p>
            <a:pPr indent="0" lvl="0" marL="0" rtl="0" algn="l">
              <a:lnSpc>
                <a:spcPct val="100000"/>
              </a:lnSpc>
              <a:spcBef>
                <a:spcPts val="0"/>
              </a:spcBef>
              <a:spcAft>
                <a:spcPts val="0"/>
              </a:spcAft>
              <a:buSzPts val="4200"/>
              <a:buNone/>
            </a:pPr>
            <a:r>
              <a:rPr b="1" lang="en" sz="1600"/>
              <a:t>(Deadlock Avoidance Algorithm)</a:t>
            </a:r>
            <a:endParaRPr b="1" sz="1600"/>
          </a:p>
        </p:txBody>
      </p:sp>
      <p:sp>
        <p:nvSpPr>
          <p:cNvPr id="272" name="Google Shape;272;p21"/>
          <p:cNvSpPr txBox="1"/>
          <p:nvPr>
            <p:ph idx="1" type="body"/>
          </p:nvPr>
        </p:nvSpPr>
        <p:spPr>
          <a:xfrm>
            <a:off x="311701" y="1095536"/>
            <a:ext cx="5196040" cy="3852147"/>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Used when the system has only one instance of each resource type. </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Request Edge and Assignment Edges exist here similar to Resource allocation graph</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solidFill>
                  <a:srgbClr val="0070C0"/>
                </a:solidFill>
                <a:latin typeface="Century"/>
                <a:ea typeface="Century"/>
                <a:cs typeface="Century"/>
                <a:sym typeface="Century"/>
              </a:rPr>
              <a:t>Claim Edge: </a:t>
            </a:r>
            <a:r>
              <a:rPr lang="en" sz="1400">
                <a:latin typeface="Century"/>
                <a:ea typeface="Century"/>
                <a:cs typeface="Century"/>
                <a:sym typeface="Century"/>
              </a:rPr>
              <a:t>claim edge </a:t>
            </a:r>
            <a:r>
              <a:rPr i="1" lang="en" sz="1400">
                <a:latin typeface="Century"/>
                <a:ea typeface="Century"/>
                <a:cs typeface="Century"/>
                <a:sym typeface="Century"/>
              </a:rPr>
              <a:t>P</a:t>
            </a:r>
            <a:r>
              <a:rPr baseline="-25000" i="1" lang="en" sz="1400">
                <a:latin typeface="Century"/>
                <a:ea typeface="Century"/>
                <a:cs typeface="Century"/>
                <a:sym typeface="Century"/>
              </a:rPr>
              <a:t>i</a:t>
            </a:r>
            <a:r>
              <a:rPr i="1" lang="en" sz="1400">
                <a:latin typeface="Century"/>
                <a:ea typeface="Century"/>
                <a:cs typeface="Century"/>
                <a:sym typeface="Century"/>
              </a:rPr>
              <a:t> → R</a:t>
            </a:r>
            <a:r>
              <a:rPr baseline="-25000" i="1" lang="en" sz="1400">
                <a:latin typeface="Century"/>
                <a:ea typeface="Century"/>
                <a:cs typeface="Century"/>
                <a:sym typeface="Century"/>
              </a:rPr>
              <a:t>j</a:t>
            </a:r>
            <a:r>
              <a:rPr lang="en" sz="1400">
                <a:latin typeface="Century"/>
                <a:ea typeface="Century"/>
                <a:cs typeface="Century"/>
                <a:sym typeface="Century"/>
              </a:rPr>
              <a:t> indicates that process </a:t>
            </a:r>
            <a:r>
              <a:rPr i="1" lang="en" sz="1400">
                <a:latin typeface="Century"/>
                <a:ea typeface="Century"/>
                <a:cs typeface="Century"/>
                <a:sym typeface="Century"/>
              </a:rPr>
              <a:t>P</a:t>
            </a:r>
            <a:r>
              <a:rPr baseline="-25000" i="1" lang="en" sz="1400">
                <a:latin typeface="Century"/>
                <a:ea typeface="Century"/>
                <a:cs typeface="Century"/>
                <a:sym typeface="Century"/>
              </a:rPr>
              <a:t>i</a:t>
            </a:r>
            <a:r>
              <a:rPr lang="en" sz="1400">
                <a:latin typeface="Century"/>
                <a:ea typeface="Century"/>
                <a:cs typeface="Century"/>
                <a:sym typeface="Century"/>
              </a:rPr>
              <a:t> may request resource </a:t>
            </a:r>
            <a:r>
              <a:rPr i="1" lang="en" sz="1400">
                <a:latin typeface="Century"/>
                <a:ea typeface="Century"/>
                <a:cs typeface="Century"/>
                <a:sym typeface="Century"/>
              </a:rPr>
              <a:t>R</a:t>
            </a:r>
            <a:r>
              <a:rPr baseline="-25000" i="1" lang="en" sz="1400">
                <a:latin typeface="Century"/>
                <a:ea typeface="Century"/>
                <a:cs typeface="Century"/>
                <a:sym typeface="Century"/>
              </a:rPr>
              <a:t>j</a:t>
            </a:r>
            <a:r>
              <a:rPr lang="en" sz="1400">
                <a:latin typeface="Century"/>
                <a:ea typeface="Century"/>
                <a:cs typeface="Century"/>
                <a:sym typeface="Century"/>
              </a:rPr>
              <a:t> at some time in the future</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When process </a:t>
            </a:r>
            <a:r>
              <a:rPr i="1" lang="en" sz="1400">
                <a:latin typeface="Century"/>
                <a:ea typeface="Century"/>
                <a:cs typeface="Century"/>
                <a:sym typeface="Century"/>
              </a:rPr>
              <a:t>P</a:t>
            </a:r>
            <a:r>
              <a:rPr baseline="-25000" i="1" lang="en" sz="1400">
                <a:latin typeface="Century"/>
                <a:ea typeface="Century"/>
                <a:cs typeface="Century"/>
                <a:sym typeface="Century"/>
              </a:rPr>
              <a:t>i</a:t>
            </a:r>
            <a:r>
              <a:rPr lang="en" sz="1400">
                <a:latin typeface="Century"/>
                <a:ea typeface="Century"/>
                <a:cs typeface="Century"/>
                <a:sym typeface="Century"/>
              </a:rPr>
              <a:t> requests resource </a:t>
            </a:r>
            <a:r>
              <a:rPr i="1" lang="en" sz="1400">
                <a:latin typeface="Century"/>
                <a:ea typeface="Century"/>
                <a:cs typeface="Century"/>
                <a:sym typeface="Century"/>
              </a:rPr>
              <a:t>R</a:t>
            </a:r>
            <a:r>
              <a:rPr baseline="-25000" i="1" lang="en" sz="1400">
                <a:latin typeface="Century"/>
                <a:ea typeface="Century"/>
                <a:cs typeface="Century"/>
                <a:sym typeface="Century"/>
              </a:rPr>
              <a:t>j</a:t>
            </a:r>
            <a:r>
              <a:rPr lang="en" sz="1400">
                <a:latin typeface="Century"/>
                <a:ea typeface="Century"/>
                <a:cs typeface="Century"/>
                <a:sym typeface="Century"/>
              </a:rPr>
              <a:t> , the claim edge </a:t>
            </a:r>
            <a:r>
              <a:rPr i="1" lang="en" sz="1400">
                <a:latin typeface="Century"/>
                <a:ea typeface="Century"/>
                <a:cs typeface="Century"/>
                <a:sym typeface="Century"/>
              </a:rPr>
              <a:t>P</a:t>
            </a:r>
            <a:r>
              <a:rPr baseline="-25000" i="1" lang="en" sz="1400">
                <a:latin typeface="Century"/>
                <a:ea typeface="Century"/>
                <a:cs typeface="Century"/>
                <a:sym typeface="Century"/>
              </a:rPr>
              <a:t>i</a:t>
            </a:r>
            <a:r>
              <a:rPr i="1" lang="en" sz="1400">
                <a:latin typeface="Century"/>
                <a:ea typeface="Century"/>
                <a:cs typeface="Century"/>
                <a:sym typeface="Century"/>
              </a:rPr>
              <a:t> → R</a:t>
            </a:r>
            <a:r>
              <a:rPr baseline="-25000" i="1" lang="en" sz="1400">
                <a:latin typeface="Century"/>
                <a:ea typeface="Century"/>
                <a:cs typeface="Century"/>
                <a:sym typeface="Century"/>
              </a:rPr>
              <a:t>j</a:t>
            </a:r>
            <a:r>
              <a:rPr lang="en" sz="1400">
                <a:latin typeface="Century"/>
                <a:ea typeface="Century"/>
                <a:cs typeface="Century"/>
                <a:sym typeface="Century"/>
              </a:rPr>
              <a:t> is converted to a request edge.</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When a resource </a:t>
            </a:r>
            <a:r>
              <a:rPr i="1" lang="en" sz="1400">
                <a:latin typeface="Century"/>
                <a:ea typeface="Century"/>
                <a:cs typeface="Century"/>
                <a:sym typeface="Century"/>
              </a:rPr>
              <a:t>R</a:t>
            </a:r>
            <a:r>
              <a:rPr baseline="-25000" i="1" lang="en" sz="1400">
                <a:latin typeface="Century"/>
                <a:ea typeface="Century"/>
                <a:cs typeface="Century"/>
                <a:sym typeface="Century"/>
              </a:rPr>
              <a:t>j</a:t>
            </a:r>
            <a:r>
              <a:rPr lang="en" sz="1400">
                <a:latin typeface="Century"/>
                <a:ea typeface="Century"/>
                <a:cs typeface="Century"/>
                <a:sym typeface="Century"/>
              </a:rPr>
              <a:t> is released by </a:t>
            </a:r>
            <a:r>
              <a:rPr i="1" lang="en" sz="1400">
                <a:latin typeface="Century"/>
                <a:ea typeface="Century"/>
                <a:cs typeface="Century"/>
                <a:sym typeface="Century"/>
              </a:rPr>
              <a:t>P</a:t>
            </a:r>
            <a:r>
              <a:rPr baseline="-25000" i="1" lang="en" sz="1400">
                <a:latin typeface="Century"/>
                <a:ea typeface="Century"/>
                <a:cs typeface="Century"/>
                <a:sym typeface="Century"/>
              </a:rPr>
              <a:t>i</a:t>
            </a:r>
            <a:r>
              <a:rPr lang="en" sz="1400">
                <a:latin typeface="Century"/>
                <a:ea typeface="Century"/>
                <a:cs typeface="Century"/>
                <a:sym typeface="Century"/>
              </a:rPr>
              <a:t> , the assignment edge </a:t>
            </a:r>
            <a:r>
              <a:rPr i="1" lang="en" sz="1400">
                <a:latin typeface="Century"/>
                <a:ea typeface="Century"/>
                <a:cs typeface="Century"/>
                <a:sym typeface="Century"/>
              </a:rPr>
              <a:t>R</a:t>
            </a:r>
            <a:r>
              <a:rPr baseline="-25000" i="1" lang="en" sz="1400">
                <a:latin typeface="Century"/>
                <a:ea typeface="Century"/>
                <a:cs typeface="Century"/>
                <a:sym typeface="Century"/>
              </a:rPr>
              <a:t>j</a:t>
            </a:r>
            <a:r>
              <a:rPr i="1" lang="en" sz="1400">
                <a:latin typeface="Century"/>
                <a:ea typeface="Century"/>
                <a:cs typeface="Century"/>
                <a:sym typeface="Century"/>
              </a:rPr>
              <a:t> → P</a:t>
            </a:r>
            <a:r>
              <a:rPr baseline="-25000" i="1" lang="en" sz="1400">
                <a:latin typeface="Century"/>
                <a:ea typeface="Century"/>
                <a:cs typeface="Century"/>
                <a:sym typeface="Century"/>
              </a:rPr>
              <a:t>i</a:t>
            </a:r>
            <a:r>
              <a:rPr lang="en" sz="1400">
                <a:latin typeface="Century"/>
                <a:ea typeface="Century"/>
                <a:cs typeface="Century"/>
                <a:sym typeface="Century"/>
              </a:rPr>
              <a:t> is reconverted to a claim edge </a:t>
            </a:r>
            <a:r>
              <a:rPr i="1" lang="en" sz="1400">
                <a:latin typeface="Century"/>
                <a:ea typeface="Century"/>
                <a:cs typeface="Century"/>
                <a:sym typeface="Century"/>
              </a:rPr>
              <a:t>P</a:t>
            </a:r>
            <a:r>
              <a:rPr baseline="-25000" i="1" lang="en" sz="1400">
                <a:latin typeface="Century"/>
                <a:ea typeface="Century"/>
                <a:cs typeface="Century"/>
                <a:sym typeface="Century"/>
              </a:rPr>
              <a:t>i</a:t>
            </a:r>
            <a:r>
              <a:rPr i="1" lang="en" sz="1400">
                <a:latin typeface="Century"/>
                <a:ea typeface="Century"/>
                <a:cs typeface="Century"/>
                <a:sym typeface="Century"/>
              </a:rPr>
              <a:t> → R</a:t>
            </a:r>
            <a:r>
              <a:rPr baseline="-25000" i="1" lang="en" sz="1400">
                <a:latin typeface="Century"/>
                <a:ea typeface="Century"/>
                <a:cs typeface="Century"/>
                <a:sym typeface="Century"/>
              </a:rPr>
              <a:t>j</a:t>
            </a:r>
            <a:r>
              <a:rPr i="1" lang="en" sz="1400">
                <a:latin typeface="Century"/>
                <a:ea typeface="Century"/>
                <a:cs typeface="Century"/>
                <a:sym typeface="Century"/>
              </a:rPr>
              <a:t>  </a:t>
            </a:r>
            <a:endParaRPr baseline="-25000"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Resources must be claimed a priori in the system. i.e. before process </a:t>
            </a:r>
            <a:r>
              <a:rPr i="1" lang="en" sz="1400">
                <a:latin typeface="Century"/>
                <a:ea typeface="Century"/>
                <a:cs typeface="Century"/>
                <a:sym typeface="Century"/>
              </a:rPr>
              <a:t>P</a:t>
            </a:r>
            <a:r>
              <a:rPr baseline="-25000" i="1" lang="en" sz="1400">
                <a:latin typeface="Century"/>
                <a:ea typeface="Century"/>
                <a:cs typeface="Century"/>
                <a:sym typeface="Century"/>
              </a:rPr>
              <a:t>i</a:t>
            </a:r>
            <a:r>
              <a:rPr lang="en" sz="1400">
                <a:latin typeface="Century"/>
                <a:ea typeface="Century"/>
                <a:cs typeface="Century"/>
                <a:sym typeface="Century"/>
              </a:rPr>
              <a:t> starts executing, all its claim edges must appear in the graph</a:t>
            </a:r>
            <a:endParaRPr sz="1400">
              <a:latin typeface="Century"/>
              <a:ea typeface="Century"/>
              <a:cs typeface="Century"/>
              <a:sym typeface="Century"/>
            </a:endParaRPr>
          </a:p>
        </p:txBody>
      </p:sp>
      <p:grpSp>
        <p:nvGrpSpPr>
          <p:cNvPr id="273" name="Google Shape;273;p21"/>
          <p:cNvGrpSpPr/>
          <p:nvPr/>
        </p:nvGrpSpPr>
        <p:grpSpPr>
          <a:xfrm>
            <a:off x="5594670" y="495008"/>
            <a:ext cx="3330481" cy="4388879"/>
            <a:chOff x="6018938" y="469120"/>
            <a:chExt cx="3330481" cy="4388879"/>
          </a:xfrm>
        </p:grpSpPr>
        <p:sp>
          <p:nvSpPr>
            <p:cNvPr id="274" name="Google Shape;274;p21"/>
            <p:cNvSpPr txBox="1"/>
            <p:nvPr/>
          </p:nvSpPr>
          <p:spPr>
            <a:xfrm>
              <a:off x="8202166" y="4179207"/>
              <a:ext cx="1147253" cy="600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a:ea typeface="Century"/>
                  <a:cs typeface="Century"/>
                  <a:sym typeface="Century"/>
                </a:rPr>
                <a:t>Resource is assigned to the process</a:t>
              </a:r>
              <a:endParaRPr b="0" i="0" sz="1400" u="none" cap="none" strike="noStrike">
                <a:solidFill>
                  <a:srgbClr val="000000"/>
                </a:solidFill>
                <a:latin typeface="Arial"/>
                <a:ea typeface="Arial"/>
                <a:cs typeface="Arial"/>
                <a:sym typeface="Arial"/>
              </a:endParaRPr>
            </a:p>
          </p:txBody>
        </p:sp>
        <p:grpSp>
          <p:nvGrpSpPr>
            <p:cNvPr id="275" name="Google Shape;275;p21"/>
            <p:cNvGrpSpPr/>
            <p:nvPr/>
          </p:nvGrpSpPr>
          <p:grpSpPr>
            <a:xfrm>
              <a:off x="6018938" y="469120"/>
              <a:ext cx="2906213" cy="4388879"/>
              <a:chOff x="6024755" y="490385"/>
              <a:chExt cx="2906213" cy="4388879"/>
            </a:xfrm>
          </p:grpSpPr>
          <p:grpSp>
            <p:nvGrpSpPr>
              <p:cNvPr id="276" name="Google Shape;276;p21"/>
              <p:cNvGrpSpPr/>
              <p:nvPr/>
            </p:nvGrpSpPr>
            <p:grpSpPr>
              <a:xfrm>
                <a:off x="6161370" y="490385"/>
                <a:ext cx="1637662" cy="1304261"/>
                <a:chOff x="5957375" y="964520"/>
                <a:chExt cx="1637662" cy="1304261"/>
              </a:xfrm>
            </p:grpSpPr>
            <p:sp>
              <p:nvSpPr>
                <p:cNvPr id="277" name="Google Shape;277;p21"/>
                <p:cNvSpPr/>
                <p:nvPr/>
              </p:nvSpPr>
              <p:spPr>
                <a:xfrm>
                  <a:off x="5957375" y="964520"/>
                  <a:ext cx="1637662" cy="130426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278" name="Google Shape;278;p21"/>
                <p:cNvGrpSpPr/>
                <p:nvPr/>
              </p:nvGrpSpPr>
              <p:grpSpPr>
                <a:xfrm>
                  <a:off x="6885535" y="1095536"/>
                  <a:ext cx="552872" cy="1070583"/>
                  <a:chOff x="7282979" y="1325287"/>
                  <a:chExt cx="556771" cy="1383454"/>
                </a:xfrm>
              </p:grpSpPr>
              <p:sp>
                <p:nvSpPr>
                  <p:cNvPr id="279" name="Google Shape;279;p21"/>
                  <p:cNvSpPr/>
                  <p:nvPr/>
                </p:nvSpPr>
                <p:spPr>
                  <a:xfrm>
                    <a:off x="7282979" y="1325287"/>
                    <a:ext cx="556771" cy="40872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280" name="Google Shape;280;p21"/>
                  <p:cNvCxnSpPr>
                    <a:stCxn id="281" idx="0"/>
                    <a:endCxn id="279" idx="2"/>
                  </p:cNvCxnSpPr>
                  <p:nvPr/>
                </p:nvCxnSpPr>
                <p:spPr>
                  <a:xfrm rot="10800000">
                    <a:off x="7561364" y="1734000"/>
                    <a:ext cx="0" cy="510900"/>
                  </a:xfrm>
                  <a:prstGeom prst="straightConnector1">
                    <a:avLst/>
                  </a:prstGeom>
                  <a:noFill/>
                  <a:ln cap="flat" cmpd="sng" w="38100">
                    <a:solidFill>
                      <a:schemeClr val="dk1"/>
                    </a:solidFill>
                    <a:prstDash val="dash"/>
                    <a:round/>
                    <a:headEnd len="sm" w="sm" type="none"/>
                    <a:tailEnd len="med" w="med" type="stealth"/>
                  </a:ln>
                </p:spPr>
              </p:cxnSp>
              <p:sp>
                <p:nvSpPr>
                  <p:cNvPr id="281" name="Google Shape;281;p21"/>
                  <p:cNvSpPr/>
                  <p:nvPr/>
                </p:nvSpPr>
                <p:spPr>
                  <a:xfrm>
                    <a:off x="7313348" y="2244900"/>
                    <a:ext cx="496032" cy="463841"/>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sp>
              <p:nvSpPr>
                <p:cNvPr id="282" name="Google Shape;282;p21"/>
                <p:cNvSpPr txBox="1"/>
                <p:nvPr/>
              </p:nvSpPr>
              <p:spPr>
                <a:xfrm>
                  <a:off x="6163349" y="1432493"/>
                  <a:ext cx="94929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latin typeface="Century"/>
                      <a:ea typeface="Century"/>
                      <a:cs typeface="Century"/>
                      <a:sym typeface="Century"/>
                    </a:rPr>
                    <a:t>Claim Edge</a:t>
                  </a:r>
                  <a:endParaRPr b="0" i="0" sz="1400" u="none" cap="none" strike="noStrike">
                    <a:solidFill>
                      <a:srgbClr val="000000"/>
                    </a:solidFill>
                    <a:latin typeface="Arial"/>
                    <a:ea typeface="Arial"/>
                    <a:cs typeface="Arial"/>
                    <a:sym typeface="Arial"/>
                  </a:endParaRPr>
                </a:p>
              </p:txBody>
            </p:sp>
          </p:grpSp>
          <p:grpSp>
            <p:nvGrpSpPr>
              <p:cNvPr id="283" name="Google Shape;283;p21"/>
              <p:cNvGrpSpPr/>
              <p:nvPr/>
            </p:nvGrpSpPr>
            <p:grpSpPr>
              <a:xfrm>
                <a:off x="7089530" y="2030011"/>
                <a:ext cx="1637662" cy="1304261"/>
                <a:chOff x="6763574" y="2092363"/>
                <a:chExt cx="1637662" cy="1304261"/>
              </a:xfrm>
            </p:grpSpPr>
            <p:sp>
              <p:nvSpPr>
                <p:cNvPr id="284" name="Google Shape;284;p21"/>
                <p:cNvSpPr/>
                <p:nvPr/>
              </p:nvSpPr>
              <p:spPr>
                <a:xfrm>
                  <a:off x="6763574" y="2092363"/>
                  <a:ext cx="1637662" cy="130426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285" name="Google Shape;285;p21"/>
                <p:cNvGrpSpPr/>
                <p:nvPr/>
              </p:nvGrpSpPr>
              <p:grpSpPr>
                <a:xfrm>
                  <a:off x="6962963" y="2166119"/>
                  <a:ext cx="1358786" cy="1144151"/>
                  <a:chOff x="6962963" y="2166119"/>
                  <a:chExt cx="1358786" cy="1144151"/>
                </a:xfrm>
              </p:grpSpPr>
              <p:grpSp>
                <p:nvGrpSpPr>
                  <p:cNvPr id="286" name="Google Shape;286;p21"/>
                  <p:cNvGrpSpPr/>
                  <p:nvPr/>
                </p:nvGrpSpPr>
                <p:grpSpPr>
                  <a:xfrm>
                    <a:off x="7768876" y="2166119"/>
                    <a:ext cx="552873" cy="1144151"/>
                    <a:chOff x="7768876" y="2166119"/>
                    <a:chExt cx="556771" cy="1383454"/>
                  </a:xfrm>
                </p:grpSpPr>
                <p:sp>
                  <p:nvSpPr>
                    <p:cNvPr id="287" name="Google Shape;287;p21"/>
                    <p:cNvSpPr/>
                    <p:nvPr/>
                  </p:nvSpPr>
                  <p:spPr>
                    <a:xfrm>
                      <a:off x="7768876" y="2166119"/>
                      <a:ext cx="556771" cy="40872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288" name="Google Shape;288;p21"/>
                    <p:cNvCxnSpPr>
                      <a:stCxn id="289" idx="0"/>
                    </p:cNvCxnSpPr>
                    <p:nvPr/>
                  </p:nvCxnSpPr>
                  <p:spPr>
                    <a:xfrm rot="10800000">
                      <a:off x="8047261" y="2574832"/>
                      <a:ext cx="0" cy="510900"/>
                    </a:xfrm>
                    <a:prstGeom prst="straightConnector1">
                      <a:avLst/>
                    </a:prstGeom>
                    <a:noFill/>
                    <a:ln cap="flat" cmpd="sng" w="38100">
                      <a:solidFill>
                        <a:schemeClr val="dk1"/>
                      </a:solidFill>
                      <a:prstDash val="solid"/>
                      <a:round/>
                      <a:headEnd len="sm" w="sm" type="none"/>
                      <a:tailEnd len="med" w="med" type="stealth"/>
                    </a:ln>
                  </p:spPr>
                </p:cxnSp>
                <p:sp>
                  <p:nvSpPr>
                    <p:cNvPr id="289" name="Google Shape;289;p21"/>
                    <p:cNvSpPr/>
                    <p:nvPr/>
                  </p:nvSpPr>
                  <p:spPr>
                    <a:xfrm>
                      <a:off x="7799245" y="3085732"/>
                      <a:ext cx="496032" cy="463841"/>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sp>
                <p:nvSpPr>
                  <p:cNvPr id="290" name="Google Shape;290;p21"/>
                  <p:cNvSpPr txBox="1"/>
                  <p:nvPr/>
                </p:nvSpPr>
                <p:spPr>
                  <a:xfrm>
                    <a:off x="6962963" y="2540506"/>
                    <a:ext cx="1082348"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latin typeface="Century"/>
                        <a:ea typeface="Century"/>
                        <a:cs typeface="Century"/>
                        <a:sym typeface="Century"/>
                      </a:rPr>
                      <a:t>Request Edge</a:t>
                    </a:r>
                    <a:endParaRPr b="0" i="0" sz="1400" u="none" cap="none" strike="noStrike">
                      <a:solidFill>
                        <a:srgbClr val="000000"/>
                      </a:solidFill>
                      <a:latin typeface="Arial"/>
                      <a:ea typeface="Arial"/>
                      <a:cs typeface="Arial"/>
                      <a:sym typeface="Arial"/>
                    </a:endParaRPr>
                  </a:p>
                </p:txBody>
              </p:sp>
            </p:grpSp>
          </p:grpSp>
          <p:grpSp>
            <p:nvGrpSpPr>
              <p:cNvPr id="291" name="Google Shape;291;p21"/>
              <p:cNvGrpSpPr/>
              <p:nvPr/>
            </p:nvGrpSpPr>
            <p:grpSpPr>
              <a:xfrm>
                <a:off x="6405185" y="3575003"/>
                <a:ext cx="1637662" cy="1304261"/>
                <a:chOff x="6279430" y="3529498"/>
                <a:chExt cx="1637662" cy="1304261"/>
              </a:xfrm>
            </p:grpSpPr>
            <p:sp>
              <p:nvSpPr>
                <p:cNvPr id="292" name="Google Shape;292;p21"/>
                <p:cNvSpPr/>
                <p:nvPr/>
              </p:nvSpPr>
              <p:spPr>
                <a:xfrm>
                  <a:off x="6279430" y="3529498"/>
                  <a:ext cx="1637662" cy="1304261"/>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293" name="Google Shape;293;p21"/>
                <p:cNvGrpSpPr/>
                <p:nvPr/>
              </p:nvGrpSpPr>
              <p:grpSpPr>
                <a:xfrm>
                  <a:off x="6370129" y="3607882"/>
                  <a:ext cx="552873" cy="1144151"/>
                  <a:chOff x="7768876" y="2166119"/>
                  <a:chExt cx="556771" cy="1383454"/>
                </a:xfrm>
              </p:grpSpPr>
              <p:sp>
                <p:nvSpPr>
                  <p:cNvPr id="294" name="Google Shape;294;p21"/>
                  <p:cNvSpPr/>
                  <p:nvPr/>
                </p:nvSpPr>
                <p:spPr>
                  <a:xfrm>
                    <a:off x="7768876" y="2166119"/>
                    <a:ext cx="556771" cy="40872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295" name="Google Shape;295;p21"/>
                  <p:cNvCxnSpPr>
                    <a:stCxn id="294" idx="2"/>
                    <a:endCxn id="296" idx="0"/>
                  </p:cNvCxnSpPr>
                  <p:nvPr/>
                </p:nvCxnSpPr>
                <p:spPr>
                  <a:xfrm>
                    <a:off x="8047262" y="2574845"/>
                    <a:ext cx="0" cy="510900"/>
                  </a:xfrm>
                  <a:prstGeom prst="straightConnector1">
                    <a:avLst/>
                  </a:prstGeom>
                  <a:noFill/>
                  <a:ln cap="flat" cmpd="sng" w="38100">
                    <a:solidFill>
                      <a:schemeClr val="dk1"/>
                    </a:solidFill>
                    <a:prstDash val="solid"/>
                    <a:round/>
                    <a:headEnd len="sm" w="sm" type="none"/>
                    <a:tailEnd len="med" w="med" type="stealth"/>
                  </a:ln>
                </p:spPr>
              </p:cxnSp>
              <p:sp>
                <p:nvSpPr>
                  <p:cNvPr id="296" name="Google Shape;296;p21"/>
                  <p:cNvSpPr/>
                  <p:nvPr/>
                </p:nvSpPr>
                <p:spPr>
                  <a:xfrm>
                    <a:off x="7799245" y="3085732"/>
                    <a:ext cx="496032" cy="463841"/>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sp>
              <p:nvSpPr>
                <p:cNvPr id="297" name="Google Shape;297;p21"/>
                <p:cNvSpPr txBox="1"/>
                <p:nvPr/>
              </p:nvSpPr>
              <p:spPr>
                <a:xfrm>
                  <a:off x="6721283" y="3982787"/>
                  <a:ext cx="1000595"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latin typeface="Century"/>
                      <a:ea typeface="Century"/>
                      <a:cs typeface="Century"/>
                      <a:sym typeface="Century"/>
                    </a:rPr>
                    <a:t>Assignment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accent2"/>
                      </a:solidFill>
                      <a:latin typeface="Century"/>
                      <a:ea typeface="Century"/>
                      <a:cs typeface="Century"/>
                      <a:sym typeface="Century"/>
                    </a:rPr>
                    <a:t>Edge</a:t>
                  </a:r>
                  <a:endParaRPr b="0" i="0" sz="1400" u="none" cap="none" strike="noStrike">
                    <a:solidFill>
                      <a:srgbClr val="000000"/>
                    </a:solidFill>
                    <a:latin typeface="Arial"/>
                    <a:ea typeface="Arial"/>
                    <a:cs typeface="Arial"/>
                    <a:sym typeface="Arial"/>
                  </a:endParaRPr>
                </a:p>
              </p:txBody>
            </p:sp>
          </p:grpSp>
          <p:cxnSp>
            <p:nvCxnSpPr>
              <p:cNvPr id="298" name="Google Shape;298;p21"/>
              <p:cNvCxnSpPr>
                <a:stCxn id="277" idx="3"/>
                <a:endCxn id="284" idx="3"/>
              </p:cNvCxnSpPr>
              <p:nvPr/>
            </p:nvCxnSpPr>
            <p:spPr>
              <a:xfrm>
                <a:off x="7799032" y="1142515"/>
                <a:ext cx="928200" cy="1539600"/>
              </a:xfrm>
              <a:prstGeom prst="curvedConnector3">
                <a:avLst>
                  <a:gd fmla="val 125883" name="adj1"/>
                </a:avLst>
              </a:prstGeom>
              <a:noFill/>
              <a:ln cap="flat" cmpd="sng" w="19050">
                <a:solidFill>
                  <a:srgbClr val="5A3D34"/>
                </a:solidFill>
                <a:prstDash val="solid"/>
                <a:round/>
                <a:headEnd len="sm" w="sm" type="none"/>
                <a:tailEnd len="med" w="med" type="triangle"/>
              </a:ln>
            </p:spPr>
          </p:cxnSp>
          <p:cxnSp>
            <p:nvCxnSpPr>
              <p:cNvPr id="299" name="Google Shape;299;p21"/>
              <p:cNvCxnSpPr>
                <a:stCxn id="284" idx="2"/>
                <a:endCxn id="292" idx="3"/>
              </p:cNvCxnSpPr>
              <p:nvPr/>
            </p:nvCxnSpPr>
            <p:spPr>
              <a:xfrm flipH="1" rot="-5400000">
                <a:off x="7529161" y="3713472"/>
                <a:ext cx="892800" cy="134400"/>
              </a:xfrm>
              <a:prstGeom prst="curvedConnector4">
                <a:avLst>
                  <a:gd fmla="val 18245" name="adj1"/>
                  <a:gd fmla="val 787493" name="adj2"/>
                </a:avLst>
              </a:prstGeom>
              <a:noFill/>
              <a:ln cap="flat" cmpd="sng" w="19050">
                <a:solidFill>
                  <a:srgbClr val="5A3D34"/>
                </a:solidFill>
                <a:prstDash val="solid"/>
                <a:round/>
                <a:headEnd len="sm" w="sm" type="none"/>
                <a:tailEnd len="med" w="med" type="triangle"/>
              </a:ln>
            </p:spPr>
          </p:cxnSp>
          <p:cxnSp>
            <p:nvCxnSpPr>
              <p:cNvPr id="300" name="Google Shape;300;p21"/>
              <p:cNvCxnSpPr>
                <a:stCxn id="292" idx="1"/>
                <a:endCxn id="277" idx="2"/>
              </p:cNvCxnSpPr>
              <p:nvPr/>
            </p:nvCxnSpPr>
            <p:spPr>
              <a:xfrm flipH="1" rot="10800000">
                <a:off x="6405185" y="1794734"/>
                <a:ext cx="575100" cy="2432400"/>
              </a:xfrm>
              <a:prstGeom prst="curvedConnector4">
                <a:avLst>
                  <a:gd fmla="val -37732" name="adj1"/>
                  <a:gd fmla="val 61657" name="adj2"/>
                </a:avLst>
              </a:prstGeom>
              <a:noFill/>
              <a:ln cap="flat" cmpd="sng" w="19050">
                <a:solidFill>
                  <a:srgbClr val="5A3D34"/>
                </a:solidFill>
                <a:prstDash val="solid"/>
                <a:round/>
                <a:headEnd len="sm" w="sm" type="none"/>
                <a:tailEnd len="med" w="med" type="triangle"/>
              </a:ln>
            </p:spPr>
          </p:cxnSp>
          <p:sp>
            <p:nvSpPr>
              <p:cNvPr id="301" name="Google Shape;301;p21"/>
              <p:cNvSpPr txBox="1"/>
              <p:nvPr/>
            </p:nvSpPr>
            <p:spPr>
              <a:xfrm>
                <a:off x="7783715" y="1539030"/>
                <a:ext cx="1147253"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a:ea typeface="Century"/>
                    <a:cs typeface="Century"/>
                    <a:sym typeface="Century"/>
                  </a:rPr>
                  <a:t>Requesting for a resource</a:t>
                </a:r>
                <a:endParaRPr b="0" i="0" sz="1400" u="none" cap="none" strike="noStrike">
                  <a:solidFill>
                    <a:srgbClr val="000000"/>
                  </a:solidFill>
                  <a:latin typeface="Arial"/>
                  <a:ea typeface="Arial"/>
                  <a:cs typeface="Arial"/>
                  <a:sym typeface="Arial"/>
                </a:endParaRPr>
              </a:p>
            </p:txBody>
          </p:sp>
          <p:sp>
            <p:nvSpPr>
              <p:cNvPr id="302" name="Google Shape;302;p21"/>
              <p:cNvSpPr txBox="1"/>
              <p:nvPr/>
            </p:nvSpPr>
            <p:spPr>
              <a:xfrm>
                <a:off x="6024755" y="2096336"/>
                <a:ext cx="1147253"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entury"/>
                    <a:ea typeface="Century"/>
                    <a:cs typeface="Century"/>
                    <a:sym typeface="Century"/>
                  </a:rPr>
                  <a:t>Resource is Released</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Resource-Allocation-Graph Algorithm</a:t>
            </a:r>
            <a:endParaRPr/>
          </a:p>
          <a:p>
            <a:pPr indent="0" lvl="0" marL="0" rtl="0" algn="l">
              <a:lnSpc>
                <a:spcPct val="100000"/>
              </a:lnSpc>
              <a:spcBef>
                <a:spcPts val="0"/>
              </a:spcBef>
              <a:spcAft>
                <a:spcPts val="0"/>
              </a:spcAft>
              <a:buSzPct val="194444"/>
              <a:buNone/>
            </a:pPr>
            <a:r>
              <a:rPr b="0" lang="en" sz="2400"/>
              <a:t>(Deadlock Avoidance Algorithm)</a:t>
            </a:r>
            <a:endParaRPr b="0" sz="2400"/>
          </a:p>
        </p:txBody>
      </p:sp>
      <p:pic>
        <p:nvPicPr>
          <p:cNvPr id="308" name="Google Shape;308;p22"/>
          <p:cNvPicPr preferRelativeResize="0"/>
          <p:nvPr/>
        </p:nvPicPr>
        <p:blipFill rotWithShape="1">
          <a:blip r:embed="rId3">
            <a:alphaModFix/>
          </a:blip>
          <a:srcRect b="0" l="0" r="0" t="0"/>
          <a:stretch/>
        </p:blipFill>
        <p:spPr>
          <a:xfrm>
            <a:off x="1582369" y="1388884"/>
            <a:ext cx="2198175" cy="2221400"/>
          </a:xfrm>
          <a:prstGeom prst="rect">
            <a:avLst/>
          </a:prstGeom>
          <a:noFill/>
          <a:ln>
            <a:noFill/>
          </a:ln>
        </p:spPr>
      </p:pic>
      <p:pic>
        <p:nvPicPr>
          <p:cNvPr id="309" name="Google Shape;309;p22"/>
          <p:cNvPicPr preferRelativeResize="0"/>
          <p:nvPr/>
        </p:nvPicPr>
        <p:blipFill rotWithShape="1">
          <a:blip r:embed="rId4">
            <a:alphaModFix/>
          </a:blip>
          <a:srcRect b="0" l="0" r="0" t="0"/>
          <a:stretch/>
        </p:blipFill>
        <p:spPr>
          <a:xfrm>
            <a:off x="5036526" y="1388882"/>
            <a:ext cx="2353915" cy="2319300"/>
          </a:xfrm>
          <a:prstGeom prst="rect">
            <a:avLst/>
          </a:prstGeom>
          <a:noFill/>
          <a:ln>
            <a:noFill/>
          </a:ln>
        </p:spPr>
      </p:pic>
      <p:sp>
        <p:nvSpPr>
          <p:cNvPr id="310" name="Google Shape;310;p22"/>
          <p:cNvSpPr txBox="1"/>
          <p:nvPr/>
        </p:nvSpPr>
        <p:spPr>
          <a:xfrm>
            <a:off x="1308244" y="3747473"/>
            <a:ext cx="24723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Resource-allocation graph for deadlock avoidance</a:t>
            </a:r>
            <a:endParaRPr b="0" i="0" sz="1400" u="none" cap="none" strike="noStrike">
              <a:solidFill>
                <a:srgbClr val="000000"/>
              </a:solidFill>
              <a:latin typeface="Nunito"/>
              <a:ea typeface="Nunito"/>
              <a:cs typeface="Nunito"/>
              <a:sym typeface="Nunito"/>
            </a:endParaRPr>
          </a:p>
        </p:txBody>
      </p:sp>
      <p:sp>
        <p:nvSpPr>
          <p:cNvPr id="311" name="Google Shape;311;p22"/>
          <p:cNvSpPr txBox="1"/>
          <p:nvPr/>
        </p:nvSpPr>
        <p:spPr>
          <a:xfrm>
            <a:off x="5133273" y="3773729"/>
            <a:ext cx="24723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An unsafe state in a resource-allocation graph</a:t>
            </a:r>
            <a:endParaRPr b="0" i="0" sz="1400" u="none" cap="none" strike="noStrike">
              <a:solidFill>
                <a:srgbClr val="000000"/>
              </a:solidFill>
              <a:latin typeface="Nunito"/>
              <a:ea typeface="Nunito"/>
              <a:cs typeface="Nunito"/>
              <a:sym typeface="Nunito"/>
            </a:endParaRPr>
          </a:p>
        </p:txBody>
      </p:sp>
      <p:sp>
        <p:nvSpPr>
          <p:cNvPr id="312" name="Google Shape;312;p22"/>
          <p:cNvSpPr txBox="1"/>
          <p:nvPr/>
        </p:nvSpPr>
        <p:spPr>
          <a:xfrm>
            <a:off x="6758041" y="2986281"/>
            <a:ext cx="1271400" cy="34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Nunito"/>
                <a:ea typeface="Nunito"/>
                <a:cs typeface="Nunito"/>
                <a:sym typeface="Nunito"/>
              </a:rPr>
              <a:t>Cycle Detected !!! </a:t>
            </a:r>
            <a:endParaRPr b="1" i="0" sz="1400" u="none" cap="none" strike="noStrike">
              <a:solidFill>
                <a:srgbClr val="FF0000"/>
              </a:solidFill>
              <a:latin typeface="Nunito"/>
              <a:ea typeface="Nunito"/>
              <a:cs typeface="Nunito"/>
              <a:sym typeface="Nunito"/>
            </a:endParaRPr>
          </a:p>
        </p:txBody>
      </p:sp>
      <p:cxnSp>
        <p:nvCxnSpPr>
          <p:cNvPr id="313" name="Google Shape;313;p22"/>
          <p:cNvCxnSpPr/>
          <p:nvPr/>
        </p:nvCxnSpPr>
        <p:spPr>
          <a:xfrm flipH="1" rot="10800000">
            <a:off x="3177241" y="2864656"/>
            <a:ext cx="3481800" cy="35100"/>
          </a:xfrm>
          <a:prstGeom prst="straightConnector1">
            <a:avLst/>
          </a:prstGeom>
          <a:noFill/>
          <a:ln cap="flat" cmpd="sng" w="19050">
            <a:solidFill>
              <a:srgbClr val="FF00FF"/>
            </a:solidFill>
            <a:prstDash val="solid"/>
            <a:round/>
            <a:headEnd len="sm" w="sm" type="none"/>
            <a:tailEnd len="med" w="med" type="stealth"/>
          </a:ln>
        </p:spPr>
      </p:cxnSp>
      <p:sp>
        <p:nvSpPr>
          <p:cNvPr id="314" name="Google Shape;314;p22"/>
          <p:cNvSpPr txBox="1"/>
          <p:nvPr/>
        </p:nvSpPr>
        <p:spPr>
          <a:xfrm>
            <a:off x="3638766" y="2376681"/>
            <a:ext cx="1736700" cy="83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Nunito"/>
                <a:ea typeface="Nunito"/>
                <a:cs typeface="Nunito"/>
                <a:sym typeface="Nunito"/>
              </a:rPr>
              <a:t>Assigning the resource to the requesting process</a:t>
            </a:r>
            <a:endParaRPr b="0" i="1" sz="1400" u="none" cap="none" strike="noStrike">
              <a:solidFill>
                <a:srgbClr val="000000"/>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ph type="ctrTitle"/>
          </p:nvPr>
        </p:nvSpPr>
        <p:spPr>
          <a:xfrm>
            <a:off x="3065326" y="2049272"/>
            <a:ext cx="30546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b="1" lang="en">
                <a:solidFill>
                  <a:srgbClr val="3B9267"/>
                </a:solidFill>
              </a:rPr>
              <a:t>Bankers Algorithm</a:t>
            </a:r>
            <a:endParaRPr b="1">
              <a:solidFill>
                <a:srgbClr val="3B9267"/>
              </a:solidFill>
            </a:endParaRPr>
          </a:p>
        </p:txBody>
      </p:sp>
      <p:sp>
        <p:nvSpPr>
          <p:cNvPr id="320" name="Google Shape;320;p23"/>
          <p:cNvSpPr txBox="1"/>
          <p:nvPr>
            <p:ph idx="1" type="subTitle"/>
          </p:nvPr>
        </p:nvSpPr>
        <p:spPr>
          <a:xfrm>
            <a:off x="3065325" y="1597164"/>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b="1" lang="en" sz="2400"/>
              <a:t>Operating Systems</a:t>
            </a:r>
            <a:endParaRPr b="1"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3600"/>
              <a:t>Banker’s Algorithm </a:t>
            </a:r>
            <a:r>
              <a:rPr b="0" lang="en" sz="2400"/>
              <a:t>(Deadlock Avoidance Algorithm)</a:t>
            </a:r>
            <a:endParaRPr b="0" sz="2400"/>
          </a:p>
        </p:txBody>
      </p:sp>
      <p:sp>
        <p:nvSpPr>
          <p:cNvPr id="326" name="Google Shape;326;p2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139700" rtl="0" algn="l">
              <a:lnSpc>
                <a:spcPct val="115000"/>
              </a:lnSpc>
              <a:spcBef>
                <a:spcPts val="0"/>
              </a:spcBef>
              <a:spcAft>
                <a:spcPts val="0"/>
              </a:spcAft>
              <a:buSzPts val="1400"/>
              <a:buNone/>
            </a:pPr>
            <a:r>
              <a:t/>
            </a:r>
            <a:endParaRPr sz="1400"/>
          </a:p>
          <a:p>
            <a:pPr indent="-317500" lvl="0" marL="457200" rtl="0" algn="l">
              <a:lnSpc>
                <a:spcPct val="115000"/>
              </a:lnSpc>
              <a:spcBef>
                <a:spcPts val="0"/>
              </a:spcBef>
              <a:spcAft>
                <a:spcPts val="0"/>
              </a:spcAft>
              <a:buSzPts val="1400"/>
              <a:buChar char="●"/>
            </a:pPr>
            <a:r>
              <a:rPr lang="en" sz="1400"/>
              <a:t>Multiple instances of each resource type.</a:t>
            </a:r>
            <a:br>
              <a:rPr lang="en" sz="1400"/>
            </a:br>
            <a:endParaRPr sz="1400"/>
          </a:p>
          <a:p>
            <a:pPr indent="-317500" lvl="0" marL="457200" rtl="0" algn="l">
              <a:lnSpc>
                <a:spcPct val="115000"/>
              </a:lnSpc>
              <a:spcBef>
                <a:spcPts val="0"/>
              </a:spcBef>
              <a:spcAft>
                <a:spcPts val="0"/>
              </a:spcAft>
              <a:buSzPts val="1400"/>
              <a:buChar char="●"/>
            </a:pPr>
            <a:r>
              <a:rPr lang="en" sz="1400"/>
              <a:t>Each process must a priori claim maximum use.</a:t>
            </a:r>
            <a:br>
              <a:rPr lang="en" sz="1400"/>
            </a:br>
            <a:endParaRPr sz="1400"/>
          </a:p>
          <a:p>
            <a:pPr indent="-317500" lvl="0" marL="457200" rtl="0" algn="l">
              <a:lnSpc>
                <a:spcPct val="115000"/>
              </a:lnSpc>
              <a:spcBef>
                <a:spcPts val="0"/>
              </a:spcBef>
              <a:spcAft>
                <a:spcPts val="0"/>
              </a:spcAft>
              <a:buSzPts val="1400"/>
              <a:buChar char="●"/>
            </a:pPr>
            <a:r>
              <a:rPr lang="en" sz="1400"/>
              <a:t>When a process requests a resource it may have to wait.  </a:t>
            </a:r>
            <a:br>
              <a:rPr lang="en" sz="1400"/>
            </a:br>
            <a:endParaRPr sz="1400"/>
          </a:p>
          <a:p>
            <a:pPr indent="-317500" lvl="0" marL="457200" rtl="0" algn="l">
              <a:lnSpc>
                <a:spcPct val="115000"/>
              </a:lnSpc>
              <a:spcBef>
                <a:spcPts val="0"/>
              </a:spcBef>
              <a:spcAft>
                <a:spcPts val="0"/>
              </a:spcAft>
              <a:buSzPts val="1400"/>
              <a:buChar char="●"/>
            </a:pPr>
            <a:r>
              <a:rPr lang="en" sz="1400"/>
              <a:t>When a process gets all its resources it must return them in a finite amount of time.</a:t>
            </a:r>
            <a:endParaRPr sz="14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Data Structures for the Banker’s Algorithm</a:t>
            </a:r>
            <a:endParaRPr/>
          </a:p>
        </p:txBody>
      </p:sp>
      <p:sp>
        <p:nvSpPr>
          <p:cNvPr id="332" name="Google Shape;332;p25"/>
          <p:cNvSpPr txBox="1"/>
          <p:nvPr>
            <p:ph idx="1" type="body"/>
          </p:nvPr>
        </p:nvSpPr>
        <p:spPr>
          <a:xfrm>
            <a:off x="396488" y="1314883"/>
            <a:ext cx="8435812" cy="315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latin typeface="Century"/>
                <a:ea typeface="Century"/>
                <a:cs typeface="Century"/>
                <a:sym typeface="Century"/>
              </a:rPr>
              <a:t>Need the following data structures, where </a:t>
            </a:r>
            <a:r>
              <a:rPr b="1" lang="en" sz="1400">
                <a:latin typeface="Century"/>
                <a:ea typeface="Century"/>
                <a:cs typeface="Century"/>
                <a:sym typeface="Century"/>
              </a:rPr>
              <a:t>n</a:t>
            </a:r>
            <a:r>
              <a:rPr lang="en" sz="1400">
                <a:latin typeface="Century"/>
                <a:ea typeface="Century"/>
                <a:cs typeface="Century"/>
                <a:sym typeface="Century"/>
              </a:rPr>
              <a:t> is the number of processes in the system and </a:t>
            </a:r>
            <a:r>
              <a:rPr b="1" lang="en" sz="1400">
                <a:latin typeface="Century"/>
                <a:ea typeface="Century"/>
                <a:cs typeface="Century"/>
                <a:sym typeface="Century"/>
              </a:rPr>
              <a:t>m</a:t>
            </a:r>
            <a:r>
              <a:rPr lang="en" sz="1400">
                <a:latin typeface="Century"/>
                <a:ea typeface="Century"/>
                <a:cs typeface="Century"/>
                <a:sym typeface="Century"/>
              </a:rPr>
              <a:t> is the number of resource types.</a:t>
            </a:r>
            <a:endParaRPr sz="1400">
              <a:latin typeface="Century"/>
              <a:ea typeface="Century"/>
              <a:cs typeface="Century"/>
              <a:sym typeface="Century"/>
            </a:endParaRPr>
          </a:p>
          <a:p>
            <a:pPr indent="-317500" lvl="0" marL="457200" rtl="0" algn="l">
              <a:lnSpc>
                <a:spcPct val="115000"/>
              </a:lnSpc>
              <a:spcBef>
                <a:spcPts val="1200"/>
              </a:spcBef>
              <a:spcAft>
                <a:spcPts val="0"/>
              </a:spcAft>
              <a:buSzPts val="1400"/>
              <a:buChar char="❏"/>
            </a:pPr>
            <a:r>
              <a:rPr b="1" lang="en" sz="1400">
                <a:solidFill>
                  <a:srgbClr val="0070C0"/>
                </a:solidFill>
                <a:latin typeface="Consolas"/>
                <a:ea typeface="Consolas"/>
                <a:cs typeface="Consolas"/>
                <a:sym typeface="Consolas"/>
              </a:rPr>
              <a:t>Available</a:t>
            </a:r>
            <a:r>
              <a:rPr lang="en" sz="1400">
                <a:solidFill>
                  <a:srgbClr val="0070C0"/>
                </a:solidFill>
                <a:latin typeface="Consolas"/>
                <a:ea typeface="Consolas"/>
                <a:cs typeface="Consolas"/>
                <a:sym typeface="Consolas"/>
              </a:rPr>
              <a:t>: </a:t>
            </a:r>
            <a:r>
              <a:rPr lang="en" sz="1400">
                <a:latin typeface="Century"/>
                <a:ea typeface="Century"/>
                <a:cs typeface="Century"/>
                <a:sym typeface="Century"/>
              </a:rPr>
              <a:t>Array of length </a:t>
            </a:r>
            <a:r>
              <a:rPr b="1" lang="en" sz="1400">
                <a:latin typeface="Century"/>
                <a:ea typeface="Century"/>
                <a:cs typeface="Century"/>
                <a:sym typeface="Century"/>
              </a:rPr>
              <a:t>m,</a:t>
            </a:r>
            <a:r>
              <a:rPr lang="en" sz="1400">
                <a:latin typeface="Century"/>
                <a:ea typeface="Century"/>
                <a:cs typeface="Century"/>
                <a:sym typeface="Century"/>
              </a:rPr>
              <a:t> indicates the number of available resources of each type. </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400">
                <a:solidFill>
                  <a:srgbClr val="0070C0"/>
                </a:solidFill>
                <a:latin typeface="Consolas"/>
                <a:ea typeface="Consolas"/>
                <a:cs typeface="Consolas"/>
                <a:sym typeface="Consolas"/>
              </a:rPr>
              <a:t>Max</a:t>
            </a:r>
            <a:r>
              <a:rPr lang="en" sz="1400">
                <a:solidFill>
                  <a:srgbClr val="0070C0"/>
                </a:solidFill>
                <a:latin typeface="Consolas"/>
                <a:ea typeface="Consolas"/>
                <a:cs typeface="Consolas"/>
                <a:sym typeface="Consolas"/>
              </a:rPr>
              <a:t>: </a:t>
            </a:r>
            <a:r>
              <a:rPr b="1" lang="en" sz="1400">
                <a:latin typeface="Century"/>
                <a:ea typeface="Century"/>
                <a:cs typeface="Century"/>
                <a:sym typeface="Century"/>
              </a:rPr>
              <a:t>n</a:t>
            </a:r>
            <a:r>
              <a:rPr lang="en" sz="1400">
                <a:latin typeface="Century"/>
                <a:ea typeface="Century"/>
                <a:cs typeface="Century"/>
                <a:sym typeface="Century"/>
              </a:rPr>
              <a:t> by </a:t>
            </a:r>
            <a:r>
              <a:rPr b="1" lang="en" sz="1400">
                <a:latin typeface="Century"/>
                <a:ea typeface="Century"/>
                <a:cs typeface="Century"/>
                <a:sym typeface="Century"/>
              </a:rPr>
              <a:t>m</a:t>
            </a:r>
            <a:r>
              <a:rPr lang="en" sz="1400">
                <a:latin typeface="Century"/>
                <a:ea typeface="Century"/>
                <a:cs typeface="Century"/>
                <a:sym typeface="Century"/>
              </a:rPr>
              <a:t> matrix, defines maximum demand of each process for each type.</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400">
                <a:solidFill>
                  <a:srgbClr val="0070C0"/>
                </a:solidFill>
                <a:latin typeface="Consolas"/>
                <a:ea typeface="Consolas"/>
                <a:cs typeface="Consolas"/>
                <a:sym typeface="Consolas"/>
              </a:rPr>
              <a:t>Allocation</a:t>
            </a:r>
            <a:r>
              <a:rPr lang="en" sz="1400">
                <a:solidFill>
                  <a:srgbClr val="0070C0"/>
                </a:solidFill>
                <a:latin typeface="Century"/>
                <a:ea typeface="Century"/>
                <a:cs typeface="Century"/>
                <a:sym typeface="Century"/>
              </a:rPr>
              <a:t>: </a:t>
            </a:r>
            <a:r>
              <a:rPr b="1" lang="en" sz="1400">
                <a:latin typeface="Century"/>
                <a:ea typeface="Century"/>
                <a:cs typeface="Century"/>
                <a:sym typeface="Century"/>
              </a:rPr>
              <a:t>n</a:t>
            </a:r>
            <a:r>
              <a:rPr lang="en" sz="1400">
                <a:latin typeface="Century"/>
                <a:ea typeface="Century"/>
                <a:cs typeface="Century"/>
                <a:sym typeface="Century"/>
              </a:rPr>
              <a:t> by </a:t>
            </a:r>
            <a:r>
              <a:rPr b="1" lang="en" sz="1400">
                <a:latin typeface="Century"/>
                <a:ea typeface="Century"/>
                <a:cs typeface="Century"/>
                <a:sym typeface="Century"/>
              </a:rPr>
              <a:t>m</a:t>
            </a:r>
            <a:r>
              <a:rPr lang="en" sz="1400">
                <a:latin typeface="Century"/>
                <a:ea typeface="Century"/>
                <a:cs typeface="Century"/>
                <a:sym typeface="Century"/>
              </a:rPr>
              <a:t> matrix, defines number of assigned resources to each process for each type.</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b="1" lang="en" sz="1400">
                <a:solidFill>
                  <a:srgbClr val="0070C0"/>
                </a:solidFill>
                <a:latin typeface="Consolas"/>
                <a:ea typeface="Consolas"/>
                <a:cs typeface="Consolas"/>
                <a:sym typeface="Consolas"/>
              </a:rPr>
              <a:t>Need</a:t>
            </a:r>
            <a:r>
              <a:rPr lang="en" sz="1400">
                <a:solidFill>
                  <a:srgbClr val="0070C0"/>
                </a:solidFill>
                <a:latin typeface="Consolas"/>
                <a:ea typeface="Consolas"/>
                <a:cs typeface="Consolas"/>
                <a:sym typeface="Consolas"/>
              </a:rPr>
              <a:t>: </a:t>
            </a:r>
            <a:r>
              <a:rPr b="1" lang="en" sz="1400">
                <a:latin typeface="Century"/>
                <a:ea typeface="Century"/>
                <a:cs typeface="Century"/>
                <a:sym typeface="Century"/>
              </a:rPr>
              <a:t>n</a:t>
            </a:r>
            <a:r>
              <a:rPr lang="en" sz="1400">
                <a:latin typeface="Century"/>
                <a:ea typeface="Century"/>
                <a:cs typeface="Century"/>
                <a:sym typeface="Century"/>
              </a:rPr>
              <a:t> by </a:t>
            </a:r>
            <a:r>
              <a:rPr b="1" lang="en" sz="1400">
                <a:latin typeface="Century"/>
                <a:ea typeface="Century"/>
                <a:cs typeface="Century"/>
                <a:sym typeface="Century"/>
              </a:rPr>
              <a:t>m</a:t>
            </a:r>
            <a:r>
              <a:rPr lang="en" sz="1400">
                <a:latin typeface="Century"/>
                <a:ea typeface="Century"/>
                <a:cs typeface="Century"/>
                <a:sym typeface="Century"/>
              </a:rPr>
              <a:t> matrix, defines number of remaining resources of each type needed by each process.</a:t>
            </a:r>
            <a:endParaRPr sz="1400">
              <a:latin typeface="Century"/>
              <a:ea typeface="Century"/>
              <a:cs typeface="Century"/>
              <a:sym typeface="Century"/>
            </a:endParaRPr>
          </a:p>
          <a:p>
            <a:pPr indent="0" lvl="0" marL="457200" rtl="0" algn="ctr">
              <a:lnSpc>
                <a:spcPct val="115000"/>
              </a:lnSpc>
              <a:spcBef>
                <a:spcPts val="1200"/>
              </a:spcBef>
              <a:spcAft>
                <a:spcPts val="1200"/>
              </a:spcAft>
              <a:buSzPts val="1800"/>
              <a:buNone/>
            </a:pPr>
            <a:r>
              <a:rPr lang="en" sz="1400">
                <a:solidFill>
                  <a:srgbClr val="0070C0"/>
                </a:solidFill>
                <a:latin typeface="Consolas"/>
                <a:ea typeface="Consolas"/>
                <a:cs typeface="Consolas"/>
                <a:sym typeface="Consolas"/>
              </a:rPr>
              <a:t>Need [i,j] = Max[i,j] – Allocation [i,j]</a:t>
            </a:r>
            <a:endParaRPr sz="14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Banker’s Safety Algorithm</a:t>
            </a:r>
            <a:endParaRPr/>
          </a:p>
        </p:txBody>
      </p:sp>
      <p:sp>
        <p:nvSpPr>
          <p:cNvPr id="338" name="Google Shape;338;p26"/>
          <p:cNvSpPr txBox="1"/>
          <p:nvPr>
            <p:ph idx="1" type="body"/>
          </p:nvPr>
        </p:nvSpPr>
        <p:spPr>
          <a:xfrm>
            <a:off x="311699" y="1147224"/>
            <a:ext cx="8520599" cy="3155418"/>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29729"/>
              <a:buNone/>
            </a:pPr>
            <a:r>
              <a:rPr lang="en" sz="1500">
                <a:latin typeface="Century"/>
                <a:ea typeface="Century"/>
                <a:cs typeface="Century"/>
                <a:sym typeface="Century"/>
              </a:rPr>
              <a:t>Algorithm for finding out whether or not a system is in a safe state</a:t>
            </a:r>
            <a:endParaRPr sz="1500">
              <a:latin typeface="Century"/>
              <a:ea typeface="Century"/>
              <a:cs typeface="Century"/>
              <a:sym typeface="Century"/>
            </a:endParaRPr>
          </a:p>
          <a:p>
            <a:pPr indent="-323884" lvl="0" marL="457200" rtl="0" algn="l">
              <a:lnSpc>
                <a:spcPct val="115000"/>
              </a:lnSpc>
              <a:spcBef>
                <a:spcPts val="1200"/>
              </a:spcBef>
              <a:spcAft>
                <a:spcPts val="0"/>
              </a:spcAft>
              <a:buSzPct val="108107"/>
              <a:buAutoNum type="arabicPeriod"/>
            </a:pPr>
            <a:r>
              <a:rPr lang="en" sz="1500">
                <a:latin typeface="Century"/>
                <a:ea typeface="Century"/>
                <a:cs typeface="Century"/>
                <a:sym typeface="Century"/>
              </a:rPr>
              <a:t>Let </a:t>
            </a:r>
            <a:r>
              <a:rPr b="1" lang="en" sz="1500">
                <a:latin typeface="Century"/>
                <a:ea typeface="Century"/>
                <a:cs typeface="Century"/>
                <a:sym typeface="Century"/>
              </a:rPr>
              <a:t>Work</a:t>
            </a:r>
            <a:r>
              <a:rPr b="1" i="1" lang="en" sz="1500">
                <a:latin typeface="Century"/>
                <a:ea typeface="Century"/>
                <a:cs typeface="Century"/>
                <a:sym typeface="Century"/>
              </a:rPr>
              <a:t> </a:t>
            </a:r>
            <a:r>
              <a:rPr lang="en" sz="1500">
                <a:latin typeface="Century"/>
                <a:ea typeface="Century"/>
                <a:cs typeface="Century"/>
                <a:sym typeface="Century"/>
              </a:rPr>
              <a:t>and </a:t>
            </a:r>
            <a:r>
              <a:rPr b="1" lang="en" sz="1500">
                <a:latin typeface="Century"/>
                <a:ea typeface="Century"/>
                <a:cs typeface="Century"/>
                <a:sym typeface="Century"/>
              </a:rPr>
              <a:t>Finish</a:t>
            </a:r>
            <a:r>
              <a:rPr b="1" i="1" lang="en" sz="1500">
                <a:latin typeface="Century"/>
                <a:ea typeface="Century"/>
                <a:cs typeface="Century"/>
                <a:sym typeface="Century"/>
              </a:rPr>
              <a:t> </a:t>
            </a:r>
            <a:r>
              <a:rPr lang="en" sz="1500">
                <a:latin typeface="Century"/>
                <a:ea typeface="Century"/>
                <a:cs typeface="Century"/>
                <a:sym typeface="Century"/>
              </a:rPr>
              <a:t>be vectors of length m and n, respectively. Initialize </a:t>
            </a:r>
            <a:br>
              <a:rPr lang="en" sz="1500">
                <a:latin typeface="Century"/>
                <a:ea typeface="Century"/>
                <a:cs typeface="Century"/>
                <a:sym typeface="Century"/>
              </a:rPr>
            </a:br>
            <a:r>
              <a:rPr b="1" lang="en" sz="1500">
                <a:solidFill>
                  <a:srgbClr val="0070C0"/>
                </a:solidFill>
                <a:latin typeface="Consolas"/>
                <a:ea typeface="Consolas"/>
                <a:cs typeface="Consolas"/>
                <a:sym typeface="Consolas"/>
              </a:rPr>
              <a:t>Work </a:t>
            </a:r>
            <a:r>
              <a:rPr lang="en" sz="1500">
                <a:solidFill>
                  <a:srgbClr val="0070C0"/>
                </a:solidFill>
                <a:latin typeface="Consolas"/>
                <a:ea typeface="Consolas"/>
                <a:cs typeface="Consolas"/>
                <a:sym typeface="Consolas"/>
              </a:rPr>
              <a:t>= </a:t>
            </a:r>
            <a:r>
              <a:rPr b="1" lang="en" sz="1500">
                <a:solidFill>
                  <a:srgbClr val="0070C0"/>
                </a:solidFill>
                <a:latin typeface="Consolas"/>
                <a:ea typeface="Consolas"/>
                <a:cs typeface="Consolas"/>
                <a:sym typeface="Consolas"/>
              </a:rPr>
              <a:t>Available </a:t>
            </a:r>
            <a:r>
              <a:rPr lang="en" sz="1500">
                <a:latin typeface="Century"/>
                <a:ea typeface="Century"/>
                <a:cs typeface="Century"/>
                <a:sym typeface="Century"/>
              </a:rPr>
              <a:t>and </a:t>
            </a:r>
            <a:br>
              <a:rPr lang="en" sz="1500">
                <a:latin typeface="Century"/>
                <a:ea typeface="Century"/>
                <a:cs typeface="Century"/>
                <a:sym typeface="Century"/>
              </a:rPr>
            </a:br>
            <a:r>
              <a:rPr b="1" lang="en" sz="1500">
                <a:solidFill>
                  <a:srgbClr val="0070C0"/>
                </a:solidFill>
                <a:latin typeface="Consolas"/>
                <a:ea typeface="Consolas"/>
                <a:cs typeface="Consolas"/>
                <a:sym typeface="Consolas"/>
              </a:rPr>
              <a:t>Finish[i] = false</a:t>
            </a:r>
            <a:r>
              <a:rPr lang="en" sz="1500">
                <a:solidFill>
                  <a:srgbClr val="0070C0"/>
                </a:solidFill>
                <a:latin typeface="Consolas"/>
                <a:ea typeface="Consolas"/>
                <a:cs typeface="Consolas"/>
                <a:sym typeface="Consolas"/>
              </a:rPr>
              <a:t> </a:t>
            </a:r>
            <a:r>
              <a:rPr lang="en" sz="1500">
                <a:latin typeface="Century"/>
                <a:ea typeface="Century"/>
                <a:cs typeface="Century"/>
                <a:sym typeface="Century"/>
              </a:rPr>
              <a:t>for i = 0, 1, ..., n − 1.</a:t>
            </a:r>
            <a:endParaRPr sz="1500">
              <a:latin typeface="Century"/>
              <a:ea typeface="Century"/>
              <a:cs typeface="Century"/>
              <a:sym typeface="Century"/>
            </a:endParaRPr>
          </a:p>
          <a:p>
            <a:pPr indent="-323884" lvl="0" marL="457200" rtl="0" algn="l">
              <a:lnSpc>
                <a:spcPct val="115000"/>
              </a:lnSpc>
              <a:spcBef>
                <a:spcPts val="0"/>
              </a:spcBef>
              <a:spcAft>
                <a:spcPts val="0"/>
              </a:spcAft>
              <a:buSzPct val="108107"/>
              <a:buAutoNum type="arabicPeriod"/>
            </a:pPr>
            <a:r>
              <a:rPr lang="en" sz="1500">
                <a:latin typeface="Century"/>
                <a:ea typeface="Century"/>
                <a:cs typeface="Century"/>
                <a:sym typeface="Century"/>
              </a:rPr>
              <a:t>Find an index</a:t>
            </a:r>
            <a:r>
              <a:rPr b="1" i="1" lang="en" sz="1500">
                <a:latin typeface="Century"/>
                <a:ea typeface="Century"/>
                <a:cs typeface="Century"/>
                <a:sym typeface="Century"/>
              </a:rPr>
              <a:t> </a:t>
            </a:r>
            <a:r>
              <a:rPr b="1" i="1" lang="en" sz="1500">
                <a:solidFill>
                  <a:srgbClr val="0070C0"/>
                </a:solidFill>
                <a:latin typeface="Consolas"/>
                <a:ea typeface="Consolas"/>
                <a:cs typeface="Consolas"/>
                <a:sym typeface="Consolas"/>
              </a:rPr>
              <a:t>i </a:t>
            </a:r>
            <a:r>
              <a:rPr lang="en" sz="1500">
                <a:latin typeface="Century"/>
                <a:ea typeface="Century"/>
                <a:cs typeface="Century"/>
                <a:sym typeface="Century"/>
              </a:rPr>
              <a:t>such that both of the following meets, </a:t>
            </a:r>
            <a:br>
              <a:rPr lang="en" sz="1500">
                <a:latin typeface="Century"/>
                <a:ea typeface="Century"/>
                <a:cs typeface="Century"/>
                <a:sym typeface="Century"/>
              </a:rPr>
            </a:br>
            <a:r>
              <a:rPr b="1" lang="en" sz="1500">
                <a:solidFill>
                  <a:srgbClr val="0070C0"/>
                </a:solidFill>
                <a:latin typeface="Consolas"/>
                <a:ea typeface="Consolas"/>
                <a:cs typeface="Consolas"/>
                <a:sym typeface="Consolas"/>
              </a:rPr>
              <a:t>Finish[i] == false</a:t>
            </a:r>
            <a:br>
              <a:rPr b="1" lang="en" sz="1500">
                <a:solidFill>
                  <a:srgbClr val="0070C0"/>
                </a:solidFill>
                <a:latin typeface="Consolas"/>
                <a:ea typeface="Consolas"/>
                <a:cs typeface="Consolas"/>
                <a:sym typeface="Consolas"/>
              </a:rPr>
            </a:br>
            <a:r>
              <a:rPr b="1" lang="en" sz="1500">
                <a:solidFill>
                  <a:srgbClr val="0070C0"/>
                </a:solidFill>
                <a:latin typeface="Consolas"/>
                <a:ea typeface="Consolas"/>
                <a:cs typeface="Consolas"/>
                <a:sym typeface="Consolas"/>
              </a:rPr>
              <a:t>Need</a:t>
            </a:r>
            <a:r>
              <a:rPr b="1" baseline="-25000" lang="en" sz="1500">
                <a:solidFill>
                  <a:srgbClr val="0070C0"/>
                </a:solidFill>
                <a:latin typeface="Consolas"/>
                <a:ea typeface="Consolas"/>
                <a:cs typeface="Consolas"/>
                <a:sym typeface="Consolas"/>
              </a:rPr>
              <a:t>i</a:t>
            </a:r>
            <a:r>
              <a:rPr b="1" lang="en" sz="1500">
                <a:solidFill>
                  <a:srgbClr val="0070C0"/>
                </a:solidFill>
                <a:latin typeface="Consolas"/>
                <a:ea typeface="Consolas"/>
                <a:cs typeface="Consolas"/>
                <a:sym typeface="Consolas"/>
              </a:rPr>
              <a:t> ≤ Work</a:t>
            </a:r>
            <a:br>
              <a:rPr b="1" lang="en" sz="1500">
                <a:solidFill>
                  <a:srgbClr val="0070C0"/>
                </a:solidFill>
                <a:latin typeface="Consolas"/>
                <a:ea typeface="Consolas"/>
                <a:cs typeface="Consolas"/>
                <a:sym typeface="Consolas"/>
              </a:rPr>
            </a:br>
            <a:r>
              <a:rPr lang="en" sz="1500">
                <a:latin typeface="Century"/>
                <a:ea typeface="Century"/>
                <a:cs typeface="Century"/>
                <a:sym typeface="Century"/>
              </a:rPr>
              <a:t>if no such </a:t>
            </a:r>
            <a:r>
              <a:rPr b="1" i="1" lang="en" sz="1500">
                <a:solidFill>
                  <a:schemeClr val="dk1"/>
                </a:solidFill>
                <a:latin typeface="Consolas"/>
                <a:ea typeface="Consolas"/>
                <a:cs typeface="Consolas"/>
                <a:sym typeface="Consolas"/>
              </a:rPr>
              <a:t>i </a:t>
            </a:r>
            <a:r>
              <a:rPr lang="en" sz="1500">
                <a:latin typeface="Century"/>
                <a:ea typeface="Century"/>
                <a:cs typeface="Century"/>
                <a:sym typeface="Century"/>
              </a:rPr>
              <a:t>exists, go to step 4.</a:t>
            </a:r>
            <a:endParaRPr b="1" sz="1500">
              <a:solidFill>
                <a:srgbClr val="0070C0"/>
              </a:solidFill>
              <a:latin typeface="Consolas"/>
              <a:ea typeface="Consolas"/>
              <a:cs typeface="Consolas"/>
              <a:sym typeface="Consolas"/>
            </a:endParaRPr>
          </a:p>
          <a:p>
            <a:pPr indent="-323884" lvl="0" marL="457200" rtl="0" algn="l">
              <a:lnSpc>
                <a:spcPct val="115000"/>
              </a:lnSpc>
              <a:spcBef>
                <a:spcPts val="0"/>
              </a:spcBef>
              <a:spcAft>
                <a:spcPts val="0"/>
              </a:spcAft>
              <a:buSzPct val="108107"/>
              <a:buAutoNum type="arabicPeriod"/>
            </a:pPr>
            <a:r>
              <a:rPr b="1" lang="en" sz="1500">
                <a:solidFill>
                  <a:srgbClr val="0070C0"/>
                </a:solidFill>
                <a:latin typeface="Consolas"/>
                <a:ea typeface="Consolas"/>
                <a:cs typeface="Consolas"/>
                <a:sym typeface="Consolas"/>
              </a:rPr>
              <a:t>Work =Work + Allocation</a:t>
            </a:r>
            <a:r>
              <a:rPr b="1" baseline="-25000" lang="en" sz="1500">
                <a:solidFill>
                  <a:srgbClr val="0070C0"/>
                </a:solidFill>
                <a:latin typeface="Consolas"/>
                <a:ea typeface="Consolas"/>
                <a:cs typeface="Consolas"/>
                <a:sym typeface="Consolas"/>
              </a:rPr>
              <a:t>i</a:t>
            </a:r>
            <a:r>
              <a:rPr b="1" lang="en" sz="1500">
                <a:solidFill>
                  <a:srgbClr val="0070C0"/>
                </a:solidFill>
                <a:latin typeface="Consolas"/>
                <a:ea typeface="Consolas"/>
                <a:cs typeface="Consolas"/>
                <a:sym typeface="Consolas"/>
              </a:rPr>
              <a:t> </a:t>
            </a:r>
            <a:br>
              <a:rPr b="1" lang="en" sz="1500">
                <a:solidFill>
                  <a:srgbClr val="0070C0"/>
                </a:solidFill>
                <a:latin typeface="Consolas"/>
                <a:ea typeface="Consolas"/>
                <a:cs typeface="Consolas"/>
                <a:sym typeface="Consolas"/>
              </a:rPr>
            </a:br>
            <a:r>
              <a:rPr b="1" lang="en" sz="1500">
                <a:solidFill>
                  <a:srgbClr val="0070C0"/>
                </a:solidFill>
                <a:latin typeface="Consolas"/>
                <a:ea typeface="Consolas"/>
                <a:cs typeface="Consolas"/>
                <a:sym typeface="Consolas"/>
              </a:rPr>
              <a:t>Finish[i] = true</a:t>
            </a:r>
            <a:br>
              <a:rPr lang="en" sz="1500">
                <a:latin typeface="Consolas"/>
                <a:ea typeface="Consolas"/>
                <a:cs typeface="Consolas"/>
                <a:sym typeface="Consolas"/>
              </a:rPr>
            </a:br>
            <a:r>
              <a:rPr lang="en" sz="1500">
                <a:latin typeface="Century"/>
                <a:ea typeface="Century"/>
                <a:cs typeface="Century"/>
                <a:sym typeface="Century"/>
              </a:rPr>
              <a:t>Go to step 2.</a:t>
            </a:r>
            <a:endParaRPr sz="1500">
              <a:latin typeface="Century"/>
              <a:ea typeface="Century"/>
              <a:cs typeface="Century"/>
              <a:sym typeface="Century"/>
            </a:endParaRPr>
          </a:p>
          <a:p>
            <a:pPr indent="-323884" lvl="0" marL="457200" rtl="0" algn="l">
              <a:lnSpc>
                <a:spcPct val="115000"/>
              </a:lnSpc>
              <a:spcBef>
                <a:spcPts val="0"/>
              </a:spcBef>
              <a:spcAft>
                <a:spcPts val="0"/>
              </a:spcAft>
              <a:buSzPct val="108107"/>
              <a:buAutoNum type="arabicPeriod"/>
            </a:pPr>
            <a:r>
              <a:rPr lang="en" sz="1500">
                <a:latin typeface="Century"/>
                <a:ea typeface="Century"/>
                <a:cs typeface="Century"/>
                <a:sym typeface="Century"/>
              </a:rPr>
              <a:t>If </a:t>
            </a:r>
            <a:r>
              <a:rPr b="1" lang="en" sz="1500">
                <a:solidFill>
                  <a:srgbClr val="0070C0"/>
                </a:solidFill>
                <a:latin typeface="Consolas"/>
                <a:ea typeface="Consolas"/>
                <a:cs typeface="Consolas"/>
                <a:sym typeface="Consolas"/>
              </a:rPr>
              <a:t>Finish[i] == true</a:t>
            </a:r>
            <a:r>
              <a:rPr lang="en" sz="1500">
                <a:latin typeface="Century"/>
                <a:ea typeface="Century"/>
                <a:cs typeface="Century"/>
                <a:sym typeface="Century"/>
              </a:rPr>
              <a:t> for all </a:t>
            </a:r>
            <a:r>
              <a:rPr b="1" i="1" lang="en" sz="1500">
                <a:latin typeface="Century"/>
                <a:ea typeface="Century"/>
                <a:cs typeface="Century"/>
                <a:sym typeface="Century"/>
              </a:rPr>
              <a:t>i</a:t>
            </a:r>
            <a:r>
              <a:rPr lang="en" sz="1500">
                <a:latin typeface="Century"/>
                <a:ea typeface="Century"/>
                <a:cs typeface="Century"/>
                <a:sym typeface="Century"/>
              </a:rPr>
              <a:t>, then the system is in a safe state.</a:t>
            </a:r>
            <a:endParaRPr sz="1500">
              <a:latin typeface="Century"/>
              <a:ea typeface="Century"/>
              <a:cs typeface="Century"/>
              <a:sym typeface="Century"/>
            </a:endParaRPr>
          </a:p>
          <a:p>
            <a:pPr indent="0" lvl="0" marL="457200" rtl="0" algn="l">
              <a:lnSpc>
                <a:spcPct val="115000"/>
              </a:lnSpc>
              <a:spcBef>
                <a:spcPts val="1200"/>
              </a:spcBef>
              <a:spcAft>
                <a:spcPts val="1200"/>
              </a:spcAft>
              <a:buSzPct val="129729"/>
              <a:buNone/>
            </a:pPr>
            <a:r>
              <a:t/>
            </a:r>
            <a:endParaRPr sz="1500">
              <a:latin typeface="Century"/>
              <a:ea typeface="Century"/>
              <a:cs typeface="Century"/>
              <a:sym typeface="Centur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type="title"/>
          </p:nvPr>
        </p:nvSpPr>
        <p:spPr>
          <a:xfrm>
            <a:off x="382584" y="289450"/>
            <a:ext cx="8520600" cy="679392"/>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3200"/>
              <a:t>Banker’s Algorithm Example</a:t>
            </a:r>
            <a:endParaRPr b="1" sz="3200"/>
          </a:p>
        </p:txBody>
      </p:sp>
      <p:sp>
        <p:nvSpPr>
          <p:cNvPr id="344" name="Google Shape;344;p27"/>
          <p:cNvSpPr txBox="1"/>
          <p:nvPr>
            <p:ph idx="1" type="body"/>
          </p:nvPr>
        </p:nvSpPr>
        <p:spPr>
          <a:xfrm>
            <a:off x="290894" y="968842"/>
            <a:ext cx="6582529" cy="8313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SzPts val="1400"/>
              <a:buChar char="●"/>
            </a:pPr>
            <a:r>
              <a:rPr lang="en" sz="1400">
                <a:latin typeface="Century"/>
                <a:ea typeface="Century"/>
                <a:cs typeface="Century"/>
                <a:sym typeface="Century"/>
              </a:rPr>
              <a:t>5 processes P0 through P4; </a:t>
            </a:r>
            <a:endParaRPr sz="1400">
              <a:latin typeface="Century"/>
              <a:ea typeface="Century"/>
              <a:cs typeface="Century"/>
              <a:sym typeface="Century"/>
            </a:endParaRPr>
          </a:p>
          <a:p>
            <a:pPr indent="-295275" lvl="0" marL="457200" rtl="0" algn="l">
              <a:lnSpc>
                <a:spcPct val="115000"/>
              </a:lnSpc>
              <a:spcBef>
                <a:spcPts val="0"/>
              </a:spcBef>
              <a:spcAft>
                <a:spcPts val="0"/>
              </a:spcAft>
              <a:buSzPts val="1400"/>
              <a:buChar char="●"/>
            </a:pPr>
            <a:r>
              <a:rPr lang="en" sz="1400">
                <a:latin typeface="Century"/>
                <a:ea typeface="Century"/>
                <a:cs typeface="Century"/>
                <a:sym typeface="Century"/>
              </a:rPr>
              <a:t>3 resource types A (10 instances), B (5 instances), and C (7 instances)</a:t>
            </a:r>
            <a:endParaRPr sz="1400">
              <a:latin typeface="Century"/>
              <a:ea typeface="Century"/>
              <a:cs typeface="Century"/>
              <a:sym typeface="Century"/>
            </a:endParaRPr>
          </a:p>
          <a:p>
            <a:pPr indent="-295275" lvl="0" marL="457200" rtl="0" algn="l">
              <a:lnSpc>
                <a:spcPct val="115000"/>
              </a:lnSpc>
              <a:spcBef>
                <a:spcPts val="0"/>
              </a:spcBef>
              <a:spcAft>
                <a:spcPts val="0"/>
              </a:spcAft>
              <a:buSzPts val="1400"/>
              <a:buChar char="●"/>
            </a:pPr>
            <a:r>
              <a:rPr lang="en" sz="1400">
                <a:latin typeface="Century"/>
                <a:ea typeface="Century"/>
                <a:cs typeface="Century"/>
                <a:sym typeface="Century"/>
              </a:rPr>
              <a:t>at time T0, the following snapshot of the system: </a:t>
            </a:r>
            <a:endParaRPr sz="14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pic>
        <p:nvPicPr>
          <p:cNvPr id="345" name="Google Shape;345;p27"/>
          <p:cNvPicPr preferRelativeResize="0"/>
          <p:nvPr/>
        </p:nvPicPr>
        <p:blipFill rotWithShape="1">
          <a:blip r:embed="rId3">
            <a:alphaModFix/>
          </a:blip>
          <a:srcRect b="0" l="0" r="0" t="0"/>
          <a:stretch/>
        </p:blipFill>
        <p:spPr>
          <a:xfrm>
            <a:off x="799694" y="1946326"/>
            <a:ext cx="2719863" cy="1397033"/>
          </a:xfrm>
          <a:prstGeom prst="rect">
            <a:avLst/>
          </a:prstGeom>
          <a:noFill/>
          <a:ln cap="flat" cmpd="sng" w="9525">
            <a:solidFill>
              <a:schemeClr val="dk2"/>
            </a:solidFill>
            <a:prstDash val="solid"/>
            <a:round/>
            <a:headEnd len="sm" w="sm" type="none"/>
            <a:tailEnd len="sm" w="sm" type="none"/>
          </a:ln>
        </p:spPr>
      </p:pic>
      <p:pic>
        <p:nvPicPr>
          <p:cNvPr id="346" name="Google Shape;346;p27"/>
          <p:cNvPicPr preferRelativeResize="0"/>
          <p:nvPr/>
        </p:nvPicPr>
        <p:blipFill rotWithShape="1">
          <a:blip r:embed="rId4">
            <a:alphaModFix/>
          </a:blip>
          <a:srcRect b="0" l="0" r="0" t="0"/>
          <a:stretch/>
        </p:blipFill>
        <p:spPr>
          <a:xfrm>
            <a:off x="3530417" y="1946325"/>
            <a:ext cx="1041583" cy="1397033"/>
          </a:xfrm>
          <a:prstGeom prst="rect">
            <a:avLst/>
          </a:prstGeom>
          <a:noFill/>
          <a:ln cap="flat" cmpd="sng" w="9525">
            <a:solidFill>
              <a:schemeClr val="dk2"/>
            </a:solidFill>
            <a:prstDash val="solid"/>
            <a:round/>
            <a:headEnd len="sm" w="sm" type="none"/>
            <a:tailEnd len="sm" w="sm" type="none"/>
          </a:ln>
        </p:spPr>
      </p:pic>
      <p:sp>
        <p:nvSpPr>
          <p:cNvPr id="347" name="Google Shape;347;p27"/>
          <p:cNvSpPr txBox="1"/>
          <p:nvPr/>
        </p:nvSpPr>
        <p:spPr>
          <a:xfrm>
            <a:off x="683205" y="4600641"/>
            <a:ext cx="7650000" cy="44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The system is in a safe state since the sequence &lt;</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1</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3</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4</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2</a:t>
            </a:r>
            <a:r>
              <a:rPr b="1" i="0" lang="en" sz="1400" u="none" cap="none" strike="noStrike">
                <a:solidFill>
                  <a:srgbClr val="000000"/>
                </a:solidFill>
                <a:latin typeface="Nunito"/>
                <a:ea typeface="Nunito"/>
                <a:cs typeface="Nunito"/>
                <a:sym typeface="Nunito"/>
              </a:rPr>
              <a:t>, P</a:t>
            </a:r>
            <a:r>
              <a:rPr b="1" baseline="-25000" i="0" lang="en" sz="1400" u="none" cap="none" strike="noStrike">
                <a:solidFill>
                  <a:srgbClr val="000000"/>
                </a:solidFill>
                <a:latin typeface="Nunito"/>
                <a:ea typeface="Nunito"/>
                <a:cs typeface="Nunito"/>
                <a:sym typeface="Nunito"/>
              </a:rPr>
              <a:t>0</a:t>
            </a:r>
            <a:r>
              <a:rPr b="0" i="0" lang="en" sz="1400" u="none" cap="none" strike="noStrike">
                <a:solidFill>
                  <a:srgbClr val="000000"/>
                </a:solidFill>
                <a:latin typeface="Nunito"/>
                <a:ea typeface="Nunito"/>
                <a:cs typeface="Nunito"/>
                <a:sym typeface="Nunito"/>
              </a:rPr>
              <a:t>&gt; satisfies safety criteria</a:t>
            </a:r>
            <a:endParaRPr b="0" i="0" sz="1400" u="none" cap="none" strike="noStrike">
              <a:solidFill>
                <a:srgbClr val="000000"/>
              </a:solidFill>
              <a:latin typeface="Nunito"/>
              <a:ea typeface="Nunito"/>
              <a:cs typeface="Nunito"/>
              <a:sym typeface="Nunito"/>
            </a:endParaRPr>
          </a:p>
        </p:txBody>
      </p:sp>
      <p:graphicFrame>
        <p:nvGraphicFramePr>
          <p:cNvPr id="348" name="Google Shape;348;p27"/>
          <p:cNvGraphicFramePr/>
          <p:nvPr/>
        </p:nvGraphicFramePr>
        <p:xfrm>
          <a:off x="6287574" y="1872476"/>
          <a:ext cx="3000000" cy="3000000"/>
        </p:xfrm>
        <a:graphic>
          <a:graphicData uri="http://schemas.openxmlformats.org/drawingml/2006/table">
            <a:tbl>
              <a:tblPr bandRow="1" firstRow="1">
                <a:noFill/>
                <a:tableStyleId>{162F099D-8B93-44C9-BFF3-FB6BA7919E86}</a:tableStyleId>
              </a:tblPr>
              <a:tblGrid>
                <a:gridCol w="461850"/>
                <a:gridCol w="461850"/>
                <a:gridCol w="461850"/>
                <a:gridCol w="461850"/>
                <a:gridCol w="461850"/>
              </a:tblGrid>
              <a:tr h="306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349" name="Google Shape;349;p27"/>
          <p:cNvSpPr txBox="1"/>
          <p:nvPr/>
        </p:nvSpPr>
        <p:spPr>
          <a:xfrm>
            <a:off x="5458047" y="1870693"/>
            <a:ext cx="8803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Consolas"/>
                <a:ea typeface="Consolas"/>
                <a:cs typeface="Consolas"/>
                <a:sym typeface="Consolas"/>
              </a:rPr>
              <a:t>finish:</a:t>
            </a:r>
            <a:endParaRPr b="0" i="0" sz="1400" u="none" cap="none" strike="noStrike">
              <a:solidFill>
                <a:srgbClr val="000000"/>
              </a:solidFill>
              <a:latin typeface="Arial"/>
              <a:ea typeface="Arial"/>
              <a:cs typeface="Arial"/>
              <a:sym typeface="Arial"/>
            </a:endParaRPr>
          </a:p>
        </p:txBody>
      </p:sp>
      <p:sp>
        <p:nvSpPr>
          <p:cNvPr id="350" name="Google Shape;350;p27"/>
          <p:cNvSpPr txBox="1"/>
          <p:nvPr/>
        </p:nvSpPr>
        <p:spPr>
          <a:xfrm>
            <a:off x="5605977" y="2292131"/>
            <a:ext cx="6815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70C0"/>
                </a:solidFill>
                <a:latin typeface="Consolas"/>
                <a:ea typeface="Consolas"/>
                <a:cs typeface="Consolas"/>
                <a:sym typeface="Consolas"/>
              </a:rPr>
              <a:t>work:</a:t>
            </a:r>
            <a:endParaRPr b="0" i="0" sz="1400" u="none" cap="none" strike="noStrike">
              <a:solidFill>
                <a:srgbClr val="000000"/>
              </a:solidFill>
              <a:latin typeface="Arial"/>
              <a:ea typeface="Arial"/>
              <a:cs typeface="Arial"/>
              <a:sym typeface="Arial"/>
            </a:endParaRPr>
          </a:p>
        </p:txBody>
      </p:sp>
      <p:graphicFrame>
        <p:nvGraphicFramePr>
          <p:cNvPr id="351" name="Google Shape;351;p27"/>
          <p:cNvGraphicFramePr/>
          <p:nvPr/>
        </p:nvGraphicFramePr>
        <p:xfrm>
          <a:off x="6285382" y="2295108"/>
          <a:ext cx="3000000" cy="3000000"/>
        </p:xfrm>
        <a:graphic>
          <a:graphicData uri="http://schemas.openxmlformats.org/drawingml/2006/table">
            <a:tbl>
              <a:tblPr bandRow="1" firstRow="1">
                <a:noFill/>
                <a:tableStyleId>{162F099D-8B93-44C9-BFF3-FB6BA7919E86}</a:tableStyleId>
              </a:tblPr>
              <a:tblGrid>
                <a:gridCol w="1362975"/>
              </a:tblGrid>
              <a:tr h="295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sp>
        <p:nvSpPr>
          <p:cNvPr id="352" name="Google Shape;352;p27"/>
          <p:cNvSpPr txBox="1"/>
          <p:nvPr/>
        </p:nvSpPr>
        <p:spPr>
          <a:xfrm>
            <a:off x="1119724" y="3421408"/>
            <a:ext cx="3275256" cy="938719"/>
          </a:xfrm>
          <a:prstGeom prst="rect">
            <a:avLst/>
          </a:prstGeom>
          <a:noFill/>
          <a:ln cap="flat" cmpd="sng" w="9525">
            <a:solidFill>
              <a:srgbClr val="002060"/>
            </a:solidFill>
            <a:prstDash val="solid"/>
            <a:round/>
            <a:headEnd len="sm" w="sm" type="none"/>
            <a:tailEnd len="sm" w="sm" type="none"/>
          </a:ln>
          <a:effectLst>
            <a:outerShdw blurRad="149987" algn="ctr" dir="8460000" dist="250190">
              <a:srgbClr val="000000">
                <a:alpha val="2745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Consolas"/>
                <a:ea typeface="Consolas"/>
                <a:cs typeface="Consolas"/>
                <a:sym typeface="Consolas"/>
              </a:rPr>
              <a:t>if</a:t>
            </a:r>
            <a:r>
              <a:rPr b="1" i="0" lang="en" sz="1100" u="none" cap="none" strike="noStrike">
                <a:solidFill>
                  <a:srgbClr val="000000"/>
                </a:solidFill>
                <a:latin typeface="Arial"/>
                <a:ea typeface="Arial"/>
                <a:cs typeface="Arial"/>
                <a:sym typeface="Arial"/>
              </a:rPr>
              <a:t> </a:t>
            </a:r>
            <a:r>
              <a:rPr b="1" i="0" lang="en" sz="1100" u="none" cap="none" strike="noStrike">
                <a:solidFill>
                  <a:srgbClr val="0070C0"/>
                </a:solidFill>
                <a:latin typeface="Consolas"/>
                <a:ea typeface="Consolas"/>
                <a:cs typeface="Consolas"/>
                <a:sym typeface="Consolas"/>
              </a:rPr>
              <a:t>finish[i] == false &amp; Need</a:t>
            </a:r>
            <a:r>
              <a:rPr b="1" baseline="-25000" i="0" lang="en" sz="1100" u="none" cap="none" strike="noStrike">
                <a:solidFill>
                  <a:srgbClr val="0070C0"/>
                </a:solidFill>
                <a:latin typeface="Consolas"/>
                <a:ea typeface="Consolas"/>
                <a:cs typeface="Consolas"/>
                <a:sym typeface="Consolas"/>
              </a:rPr>
              <a:t>i</a:t>
            </a:r>
            <a:r>
              <a:rPr b="1" i="0" lang="en" sz="1100" u="none" cap="none" strike="noStrike">
                <a:solidFill>
                  <a:srgbClr val="0070C0"/>
                </a:solidFill>
                <a:latin typeface="Consolas"/>
                <a:ea typeface="Consolas"/>
                <a:cs typeface="Consolas"/>
                <a:sym typeface="Consolas"/>
              </a:rPr>
              <a:t> ≤ Work </a:t>
            </a:r>
            <a:r>
              <a:rPr b="1" i="0" lang="en" sz="1100" u="none" cap="none" strike="noStrike">
                <a:solidFill>
                  <a:schemeClr val="dk1"/>
                </a:solidFill>
                <a:latin typeface="Consolas"/>
                <a:ea typeface="Consolas"/>
                <a:cs typeface="Consolas"/>
                <a:sym typeface="Consolas"/>
              </a:rPr>
              <a:t>then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Consolas"/>
                <a:ea typeface="Consolas"/>
                <a:cs typeface="Consolas"/>
                <a:sym typeface="Consolas"/>
              </a:rPr>
              <a:t>	</a:t>
            </a:r>
            <a:r>
              <a:rPr b="1" i="0" lang="en" sz="1100" u="none" cap="none" strike="noStrike">
                <a:solidFill>
                  <a:srgbClr val="0070C0"/>
                </a:solidFill>
                <a:latin typeface="Consolas"/>
                <a:ea typeface="Consolas"/>
                <a:cs typeface="Consolas"/>
                <a:sym typeface="Consolas"/>
              </a:rPr>
              <a:t>Work = Work + Allocation</a:t>
            </a:r>
            <a:r>
              <a:rPr b="1" baseline="-25000" i="0" lang="en" sz="1100" u="none" cap="none" strike="noStrike">
                <a:solidFill>
                  <a:srgbClr val="0070C0"/>
                </a:solidFill>
                <a:latin typeface="Consolas"/>
                <a:ea typeface="Consolas"/>
                <a:cs typeface="Consolas"/>
                <a:sym typeface="Consolas"/>
              </a:rPr>
              <a:t>i</a:t>
            </a:r>
            <a:r>
              <a:rPr b="1" i="0" lang="en" sz="1100" u="none" cap="none" strike="noStrike">
                <a:solidFill>
                  <a:srgbClr val="0070C0"/>
                </a:solidFill>
                <a:latin typeface="Consolas"/>
                <a:ea typeface="Consolas"/>
                <a:cs typeface="Consolas"/>
                <a:sym typeface="Consolas"/>
              </a:rPr>
              <a:t> </a:t>
            </a:r>
            <a:br>
              <a:rPr b="1" i="0" lang="en" sz="1100" u="none" cap="none" strike="noStrike">
                <a:solidFill>
                  <a:srgbClr val="0070C0"/>
                </a:solidFill>
                <a:latin typeface="Consolas"/>
                <a:ea typeface="Consolas"/>
                <a:cs typeface="Consolas"/>
                <a:sym typeface="Consolas"/>
              </a:rPr>
            </a:br>
            <a:r>
              <a:rPr b="1" i="0" lang="en" sz="1100" u="none" cap="none" strike="noStrike">
                <a:solidFill>
                  <a:srgbClr val="0070C0"/>
                </a:solidFill>
                <a:latin typeface="Consolas"/>
                <a:ea typeface="Consolas"/>
                <a:cs typeface="Consolas"/>
                <a:sym typeface="Consolas"/>
              </a:rPr>
              <a:t>	Finish[i] = true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1"/>
                </a:solidFill>
                <a:latin typeface="Consolas"/>
                <a:ea typeface="Consolas"/>
                <a:cs typeface="Consolas"/>
                <a:sym typeface="Consolas"/>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70C0"/>
                </a:solidFill>
                <a:latin typeface="Consolas"/>
                <a:ea typeface="Consolas"/>
                <a:cs typeface="Consolas"/>
                <a:sym typeface="Consolas"/>
              </a:rPr>
              <a:t>	wait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404ed493f6_1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Practice</a:t>
            </a:r>
            <a:endParaRPr/>
          </a:p>
        </p:txBody>
      </p:sp>
      <p:pic>
        <p:nvPicPr>
          <p:cNvPr id="358" name="Google Shape;358;g1404ed493f6_1_0"/>
          <p:cNvPicPr preferRelativeResize="0"/>
          <p:nvPr/>
        </p:nvPicPr>
        <p:blipFill rotWithShape="1">
          <a:blip r:embed="rId3">
            <a:alphaModFix/>
          </a:blip>
          <a:srcRect b="0" l="0" r="0" t="0"/>
          <a:stretch/>
        </p:blipFill>
        <p:spPr>
          <a:xfrm>
            <a:off x="432250" y="1147225"/>
            <a:ext cx="2813650" cy="1554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Resource-Request Algorithm for Process P</a:t>
            </a:r>
            <a:r>
              <a:rPr baseline="-25000" lang="en"/>
              <a:t>i</a:t>
            </a:r>
            <a:endParaRPr baseline="-25000"/>
          </a:p>
        </p:txBody>
      </p:sp>
      <p:sp>
        <p:nvSpPr>
          <p:cNvPr id="364" name="Google Shape;364;p28"/>
          <p:cNvSpPr txBox="1"/>
          <p:nvPr>
            <p:ph idx="1" type="body"/>
          </p:nvPr>
        </p:nvSpPr>
        <p:spPr>
          <a:xfrm>
            <a:off x="410666" y="1147225"/>
            <a:ext cx="7627548" cy="3313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400">
                <a:latin typeface="Century"/>
                <a:ea typeface="Century"/>
                <a:cs typeface="Century"/>
                <a:sym typeface="Century"/>
              </a:rPr>
              <a:t>Request </a:t>
            </a:r>
            <a:r>
              <a:rPr lang="en" sz="1400">
                <a:latin typeface="Century"/>
                <a:ea typeface="Century"/>
                <a:cs typeface="Century"/>
                <a:sym typeface="Century"/>
              </a:rPr>
              <a:t>= request vector for process </a:t>
            </a:r>
            <a:r>
              <a:rPr b="1" i="1" lang="en" sz="1400">
                <a:latin typeface="Consolas"/>
                <a:ea typeface="Consolas"/>
                <a:cs typeface="Consolas"/>
                <a:sym typeface="Consolas"/>
              </a:rPr>
              <a:t>P</a:t>
            </a:r>
            <a:r>
              <a:rPr b="1" baseline="-25000" i="1" lang="en" sz="1400">
                <a:latin typeface="Consolas"/>
                <a:ea typeface="Consolas"/>
                <a:cs typeface="Consolas"/>
                <a:sym typeface="Consolas"/>
              </a:rPr>
              <a:t>i</a:t>
            </a:r>
            <a:endParaRPr sz="1400">
              <a:latin typeface="Century"/>
              <a:ea typeface="Century"/>
              <a:cs typeface="Century"/>
              <a:sym typeface="Century"/>
            </a:endParaRPr>
          </a:p>
          <a:p>
            <a:pPr indent="0" lvl="0" marL="0" rtl="0" algn="l">
              <a:lnSpc>
                <a:spcPct val="115000"/>
              </a:lnSpc>
              <a:spcBef>
                <a:spcPts val="0"/>
              </a:spcBef>
              <a:spcAft>
                <a:spcPts val="0"/>
              </a:spcAft>
              <a:buSzPts val="1800"/>
              <a:buNone/>
            </a:pPr>
            <a:r>
              <a:rPr lang="en" sz="1400">
                <a:latin typeface="Century"/>
                <a:ea typeface="Century"/>
                <a:cs typeface="Century"/>
                <a:sym typeface="Century"/>
              </a:rPr>
              <a:t>If </a:t>
            </a:r>
            <a:r>
              <a:rPr b="1" lang="en" sz="1400">
                <a:latin typeface="Consolas"/>
                <a:ea typeface="Consolas"/>
                <a:cs typeface="Consolas"/>
                <a:sym typeface="Consolas"/>
              </a:rPr>
              <a:t>Request[i][j] = k </a:t>
            </a:r>
            <a:r>
              <a:rPr lang="en" sz="1400">
                <a:latin typeface="Century"/>
                <a:ea typeface="Century"/>
                <a:cs typeface="Century"/>
                <a:sym typeface="Century"/>
              </a:rPr>
              <a:t>then process </a:t>
            </a:r>
            <a:r>
              <a:rPr b="1" i="1" lang="en" sz="1400">
                <a:latin typeface="Consolas"/>
                <a:ea typeface="Consolas"/>
                <a:cs typeface="Consolas"/>
                <a:sym typeface="Consolas"/>
              </a:rPr>
              <a:t>P</a:t>
            </a:r>
            <a:r>
              <a:rPr b="1" baseline="-25000" i="1" lang="en" sz="1400">
                <a:latin typeface="Consolas"/>
                <a:ea typeface="Consolas"/>
                <a:cs typeface="Consolas"/>
                <a:sym typeface="Consolas"/>
              </a:rPr>
              <a:t>i</a:t>
            </a:r>
            <a:r>
              <a:rPr lang="en" sz="1400">
                <a:latin typeface="Consolas"/>
                <a:ea typeface="Consolas"/>
                <a:cs typeface="Consolas"/>
                <a:sym typeface="Consolas"/>
              </a:rPr>
              <a:t> </a:t>
            </a:r>
            <a:r>
              <a:rPr lang="en" sz="1400">
                <a:latin typeface="Century"/>
                <a:ea typeface="Century"/>
                <a:cs typeface="Century"/>
                <a:sym typeface="Century"/>
              </a:rPr>
              <a:t>wants </a:t>
            </a:r>
            <a:r>
              <a:rPr b="1" i="1" lang="en" sz="1400">
                <a:latin typeface="Century"/>
                <a:ea typeface="Century"/>
                <a:cs typeface="Century"/>
                <a:sym typeface="Century"/>
              </a:rPr>
              <a:t>k</a:t>
            </a:r>
            <a:r>
              <a:rPr lang="en" sz="1400">
                <a:latin typeface="Century"/>
                <a:ea typeface="Century"/>
                <a:cs typeface="Century"/>
                <a:sym typeface="Century"/>
              </a:rPr>
              <a:t> instances of resource type </a:t>
            </a:r>
            <a:r>
              <a:rPr b="1" i="1" lang="en" sz="1400">
                <a:latin typeface="Consolas"/>
                <a:ea typeface="Consolas"/>
                <a:cs typeface="Consolas"/>
                <a:sym typeface="Consolas"/>
              </a:rPr>
              <a:t>R</a:t>
            </a:r>
            <a:r>
              <a:rPr b="1" baseline="-25000" i="1" lang="en" sz="1400">
                <a:latin typeface="Consolas"/>
                <a:ea typeface="Consolas"/>
                <a:cs typeface="Consolas"/>
                <a:sym typeface="Consolas"/>
              </a:rPr>
              <a:t>j</a:t>
            </a:r>
            <a:endParaRPr sz="1400">
              <a:latin typeface="Consolas"/>
              <a:ea typeface="Consolas"/>
              <a:cs typeface="Consolas"/>
              <a:sym typeface="Consolas"/>
            </a:endParaRPr>
          </a:p>
          <a:p>
            <a:pPr indent="0" lvl="0" marL="139700" rtl="0" algn="l">
              <a:lnSpc>
                <a:spcPct val="100000"/>
              </a:lnSpc>
              <a:spcBef>
                <a:spcPts val="1200"/>
              </a:spcBef>
              <a:spcAft>
                <a:spcPts val="0"/>
              </a:spcAft>
              <a:buSzPts val="1400"/>
              <a:buNone/>
            </a:pPr>
            <a:r>
              <a:rPr lang="en" sz="1400">
                <a:latin typeface="Century"/>
                <a:ea typeface="Century"/>
                <a:cs typeface="Century"/>
                <a:sym typeface="Century"/>
              </a:rPr>
              <a:t>1. If </a:t>
            </a:r>
            <a:r>
              <a:rPr b="1" i="1" lang="en" sz="1400">
                <a:solidFill>
                  <a:srgbClr val="0070C0"/>
                </a:solidFill>
                <a:latin typeface="Consolas"/>
                <a:ea typeface="Consolas"/>
                <a:cs typeface="Consolas"/>
                <a:sym typeface="Consolas"/>
              </a:rPr>
              <a:t>Request</a:t>
            </a:r>
            <a:r>
              <a:rPr b="1" baseline="-25000" i="1" lang="en" sz="1400">
                <a:solidFill>
                  <a:srgbClr val="0070C0"/>
                </a:solidFill>
                <a:latin typeface="Consolas"/>
                <a:ea typeface="Consolas"/>
                <a:cs typeface="Consolas"/>
                <a:sym typeface="Consolas"/>
              </a:rPr>
              <a:t>i</a:t>
            </a:r>
            <a:r>
              <a:rPr b="1" i="1" lang="en" sz="1400">
                <a:solidFill>
                  <a:srgbClr val="0070C0"/>
                </a:solidFill>
                <a:latin typeface="Consolas"/>
                <a:ea typeface="Consolas"/>
                <a:cs typeface="Consolas"/>
                <a:sym typeface="Consolas"/>
              </a:rPr>
              <a:t> &lt;= Need</a:t>
            </a:r>
            <a:r>
              <a:rPr b="1" baseline="-25000" i="1" lang="en" sz="1400">
                <a:solidFill>
                  <a:srgbClr val="0070C0"/>
                </a:solidFill>
                <a:latin typeface="Consolas"/>
                <a:ea typeface="Consolas"/>
                <a:cs typeface="Consolas"/>
                <a:sym typeface="Consolas"/>
              </a:rPr>
              <a:t>i</a:t>
            </a:r>
            <a:r>
              <a:rPr lang="en" sz="1400">
                <a:latin typeface="Consolas"/>
                <a:ea typeface="Consolas"/>
                <a:cs typeface="Consolas"/>
                <a:sym typeface="Consolas"/>
              </a:rPr>
              <a:t> </a:t>
            </a:r>
            <a:r>
              <a:rPr lang="en" sz="1400">
                <a:latin typeface="Century"/>
                <a:ea typeface="Century"/>
                <a:cs typeface="Century"/>
                <a:sym typeface="Century"/>
              </a:rPr>
              <a:t>go to step 2.  </a:t>
            </a:r>
            <a:br>
              <a:rPr lang="en" sz="1400">
                <a:latin typeface="Century"/>
                <a:ea typeface="Century"/>
                <a:cs typeface="Century"/>
                <a:sym typeface="Century"/>
              </a:rPr>
            </a:br>
            <a:r>
              <a:rPr lang="en" sz="1400">
                <a:latin typeface="Century"/>
                <a:ea typeface="Century"/>
                <a:cs typeface="Century"/>
                <a:sym typeface="Century"/>
              </a:rPr>
              <a:t>    Otherwise, raise error condition, since process has exceeded its maximum claim.</a:t>
            </a:r>
            <a:endParaRPr sz="1400">
              <a:latin typeface="Century"/>
              <a:ea typeface="Century"/>
              <a:cs typeface="Century"/>
              <a:sym typeface="Century"/>
            </a:endParaRPr>
          </a:p>
          <a:p>
            <a:pPr indent="0" lvl="0" marL="139700" rtl="0" algn="l">
              <a:lnSpc>
                <a:spcPct val="100000"/>
              </a:lnSpc>
              <a:spcBef>
                <a:spcPts val="0"/>
              </a:spcBef>
              <a:spcAft>
                <a:spcPts val="0"/>
              </a:spcAft>
              <a:buSzPts val="1400"/>
              <a:buNone/>
            </a:pPr>
            <a:r>
              <a:rPr lang="en" sz="1400">
                <a:latin typeface="Century"/>
                <a:ea typeface="Century"/>
                <a:cs typeface="Century"/>
                <a:sym typeface="Century"/>
              </a:rPr>
              <a:t>2. If </a:t>
            </a:r>
            <a:r>
              <a:rPr b="1" i="1" lang="en" sz="1400">
                <a:solidFill>
                  <a:srgbClr val="0070C0"/>
                </a:solidFill>
                <a:latin typeface="Consolas"/>
                <a:ea typeface="Consolas"/>
                <a:cs typeface="Consolas"/>
                <a:sym typeface="Consolas"/>
              </a:rPr>
              <a:t>Request</a:t>
            </a:r>
            <a:r>
              <a:rPr b="1" baseline="-25000" i="1" lang="en" sz="1400">
                <a:solidFill>
                  <a:srgbClr val="0070C0"/>
                </a:solidFill>
                <a:latin typeface="Consolas"/>
                <a:ea typeface="Consolas"/>
                <a:cs typeface="Consolas"/>
                <a:sym typeface="Consolas"/>
              </a:rPr>
              <a:t>i</a:t>
            </a:r>
            <a:r>
              <a:rPr b="1" i="1" lang="en" sz="1400">
                <a:solidFill>
                  <a:srgbClr val="0070C0"/>
                </a:solidFill>
                <a:latin typeface="Consolas"/>
                <a:ea typeface="Consolas"/>
                <a:cs typeface="Consolas"/>
                <a:sym typeface="Consolas"/>
              </a:rPr>
              <a:t> &lt;= Available</a:t>
            </a:r>
            <a:r>
              <a:rPr b="1" baseline="-25000" i="1" lang="en" sz="1400">
                <a:solidFill>
                  <a:srgbClr val="0070C0"/>
                </a:solidFill>
                <a:latin typeface="Consolas"/>
                <a:ea typeface="Consolas"/>
                <a:cs typeface="Consolas"/>
                <a:sym typeface="Consolas"/>
              </a:rPr>
              <a:t>i</a:t>
            </a:r>
            <a:r>
              <a:rPr lang="en" sz="1400">
                <a:solidFill>
                  <a:srgbClr val="0070C0"/>
                </a:solidFill>
                <a:latin typeface="Consolas"/>
                <a:ea typeface="Consolas"/>
                <a:cs typeface="Consolas"/>
                <a:sym typeface="Consolas"/>
              </a:rPr>
              <a:t> </a:t>
            </a:r>
            <a:r>
              <a:rPr lang="en" sz="1400">
                <a:latin typeface="Century"/>
                <a:ea typeface="Century"/>
                <a:cs typeface="Century"/>
                <a:sym typeface="Century"/>
              </a:rPr>
              <a:t>, go to step 3.  </a:t>
            </a:r>
            <a:br>
              <a:rPr lang="en" sz="1400">
                <a:latin typeface="Century"/>
                <a:ea typeface="Century"/>
                <a:cs typeface="Century"/>
                <a:sym typeface="Century"/>
              </a:rPr>
            </a:br>
            <a:r>
              <a:rPr lang="en" sz="1400">
                <a:latin typeface="Century"/>
                <a:ea typeface="Century"/>
                <a:cs typeface="Century"/>
                <a:sym typeface="Century"/>
              </a:rPr>
              <a:t>    Otherwise </a:t>
            </a:r>
            <a:r>
              <a:rPr b="1" i="1" lang="en" sz="1400">
                <a:latin typeface="Consolas"/>
                <a:ea typeface="Consolas"/>
                <a:cs typeface="Consolas"/>
                <a:sym typeface="Consolas"/>
              </a:rPr>
              <a:t>P</a:t>
            </a:r>
            <a:r>
              <a:rPr b="1" baseline="-25000" i="1" lang="en" sz="1400">
                <a:latin typeface="Consolas"/>
                <a:ea typeface="Consolas"/>
                <a:cs typeface="Consolas"/>
                <a:sym typeface="Consolas"/>
              </a:rPr>
              <a:t>i</a:t>
            </a:r>
            <a:r>
              <a:rPr i="1" lang="en" sz="1400">
                <a:latin typeface="Consolas"/>
                <a:ea typeface="Consolas"/>
                <a:cs typeface="Consolas"/>
                <a:sym typeface="Consolas"/>
              </a:rPr>
              <a:t> </a:t>
            </a:r>
            <a:r>
              <a:rPr lang="en" sz="1400">
                <a:latin typeface="Century"/>
                <a:ea typeface="Century"/>
                <a:cs typeface="Century"/>
                <a:sym typeface="Century"/>
              </a:rPr>
              <a:t> must wait, since resources are not available.</a:t>
            </a:r>
            <a:endParaRPr sz="1400">
              <a:latin typeface="Century"/>
              <a:ea typeface="Century"/>
              <a:cs typeface="Century"/>
              <a:sym typeface="Century"/>
            </a:endParaRPr>
          </a:p>
          <a:p>
            <a:pPr indent="0" lvl="0" marL="139700" rtl="0" algn="l">
              <a:lnSpc>
                <a:spcPct val="100000"/>
              </a:lnSpc>
              <a:spcBef>
                <a:spcPts val="0"/>
              </a:spcBef>
              <a:spcAft>
                <a:spcPts val="0"/>
              </a:spcAft>
              <a:buSzPts val="1400"/>
              <a:buNone/>
            </a:pPr>
            <a:r>
              <a:rPr lang="en" sz="1400">
                <a:latin typeface="Century"/>
                <a:ea typeface="Century"/>
                <a:cs typeface="Century"/>
                <a:sym typeface="Century"/>
              </a:rPr>
              <a:t>3. Pretend to allocate requested resources to </a:t>
            </a:r>
            <a:r>
              <a:rPr b="1" i="1" lang="en" sz="1400">
                <a:latin typeface="Century"/>
                <a:ea typeface="Century"/>
                <a:cs typeface="Century"/>
                <a:sym typeface="Century"/>
              </a:rPr>
              <a:t>P</a:t>
            </a:r>
            <a:r>
              <a:rPr b="1" baseline="-25000" i="1" lang="en" sz="1400">
                <a:latin typeface="Century"/>
                <a:ea typeface="Century"/>
                <a:cs typeface="Century"/>
                <a:sym typeface="Century"/>
              </a:rPr>
              <a:t>i</a:t>
            </a:r>
            <a:r>
              <a:rPr lang="en" sz="1400">
                <a:latin typeface="Century"/>
                <a:ea typeface="Century"/>
                <a:cs typeface="Century"/>
                <a:sym typeface="Century"/>
              </a:rPr>
              <a:t> by modifying the state as follows:</a:t>
            </a:r>
            <a:endParaRPr sz="1400">
              <a:latin typeface="Century"/>
              <a:ea typeface="Century"/>
              <a:cs typeface="Century"/>
              <a:sym typeface="Century"/>
            </a:endParaRPr>
          </a:p>
          <a:p>
            <a:pPr indent="0" lvl="0" marL="0" rtl="0" algn="l">
              <a:lnSpc>
                <a:spcPct val="100000"/>
              </a:lnSpc>
              <a:spcBef>
                <a:spcPts val="0"/>
              </a:spcBef>
              <a:spcAft>
                <a:spcPts val="0"/>
              </a:spcAft>
              <a:buSzPts val="1800"/>
              <a:buNone/>
            </a:pPr>
            <a:r>
              <a:rPr lang="en" sz="1400">
                <a:latin typeface="Century"/>
                <a:ea typeface="Century"/>
                <a:cs typeface="Century"/>
                <a:sym typeface="Century"/>
              </a:rPr>
              <a:t>		</a:t>
            </a:r>
            <a:r>
              <a:rPr b="1" lang="en" sz="1400">
                <a:solidFill>
                  <a:srgbClr val="0070C0"/>
                </a:solidFill>
                <a:latin typeface="Consolas"/>
                <a:ea typeface="Consolas"/>
                <a:cs typeface="Consolas"/>
                <a:sym typeface="Consolas"/>
              </a:rPr>
              <a:t>Available = Available - Request</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a:t>
            </a:r>
            <a:endParaRPr b="1" sz="1400">
              <a:solidFill>
                <a:srgbClr val="0070C0"/>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b="1" lang="en" sz="1400">
                <a:solidFill>
                  <a:srgbClr val="0070C0"/>
                </a:solidFill>
                <a:latin typeface="Consolas"/>
                <a:ea typeface="Consolas"/>
                <a:cs typeface="Consolas"/>
                <a:sym typeface="Consolas"/>
              </a:rPr>
              <a:t>		Allocation</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 = Allocation</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 + Request</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a:t>
            </a:r>
            <a:endParaRPr b="1" sz="1400">
              <a:solidFill>
                <a:srgbClr val="0070C0"/>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b="1" lang="en" sz="1400">
                <a:solidFill>
                  <a:srgbClr val="0070C0"/>
                </a:solidFill>
                <a:latin typeface="Consolas"/>
                <a:ea typeface="Consolas"/>
                <a:cs typeface="Consolas"/>
                <a:sym typeface="Consolas"/>
              </a:rPr>
              <a:t>		Need</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 = Need</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 – Request</a:t>
            </a:r>
            <a:r>
              <a:rPr b="1" baseline="-25000" lang="en" sz="1400">
                <a:solidFill>
                  <a:srgbClr val="0070C0"/>
                </a:solidFill>
                <a:latin typeface="Consolas"/>
                <a:ea typeface="Consolas"/>
                <a:cs typeface="Consolas"/>
                <a:sym typeface="Consolas"/>
              </a:rPr>
              <a:t>i</a:t>
            </a:r>
            <a:r>
              <a:rPr b="1" lang="en" sz="1400">
                <a:solidFill>
                  <a:srgbClr val="0070C0"/>
                </a:solidFill>
                <a:latin typeface="Consolas"/>
                <a:ea typeface="Consolas"/>
                <a:cs typeface="Consolas"/>
                <a:sym typeface="Consolas"/>
              </a:rPr>
              <a:t>;</a:t>
            </a:r>
            <a:endParaRPr b="1" sz="1400">
              <a:solidFill>
                <a:srgbClr val="0070C0"/>
              </a:solidFill>
              <a:latin typeface="Consolas"/>
              <a:ea typeface="Consolas"/>
              <a:cs typeface="Consolas"/>
              <a:sym typeface="Consolas"/>
            </a:endParaRPr>
          </a:p>
          <a:p>
            <a:pPr indent="0" lvl="0" marL="0" rtl="0" algn="l">
              <a:lnSpc>
                <a:spcPct val="100000"/>
              </a:lnSpc>
              <a:spcBef>
                <a:spcPts val="0"/>
              </a:spcBef>
              <a:spcAft>
                <a:spcPts val="0"/>
              </a:spcAft>
              <a:buSzPts val="1800"/>
              <a:buNone/>
            </a:pPr>
            <a:r>
              <a:rPr lang="en" sz="1400">
                <a:latin typeface="Century"/>
                <a:ea typeface="Century"/>
                <a:cs typeface="Century"/>
                <a:sym typeface="Century"/>
              </a:rPr>
              <a:t>   4. Check Bankers Safety Algorithm, if this new state is safe.</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If safe  the resources are allocated to </a:t>
            </a:r>
            <a:r>
              <a:rPr b="1" i="1" lang="en">
                <a:latin typeface="Century"/>
                <a:ea typeface="Century"/>
                <a:cs typeface="Century"/>
                <a:sym typeface="Century"/>
              </a:rPr>
              <a:t>P</a:t>
            </a:r>
            <a:r>
              <a:rPr b="1" baseline="-25000" i="1" lang="en">
                <a:latin typeface="Century"/>
                <a:ea typeface="Century"/>
                <a:cs typeface="Century"/>
                <a:sym typeface="Century"/>
              </a:rPr>
              <a:t>i</a:t>
            </a:r>
            <a:r>
              <a:rPr lang="en">
                <a:latin typeface="Century"/>
                <a:ea typeface="Century"/>
                <a:cs typeface="Century"/>
                <a:sym typeface="Century"/>
              </a:rPr>
              <a:t>. </a:t>
            </a:r>
            <a:endParaRPr>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If unsafe  </a:t>
            </a:r>
            <a:r>
              <a:rPr b="1" i="1" lang="en">
                <a:latin typeface="Century"/>
                <a:ea typeface="Century"/>
                <a:cs typeface="Century"/>
                <a:sym typeface="Century"/>
              </a:rPr>
              <a:t>P</a:t>
            </a:r>
            <a:r>
              <a:rPr b="1" baseline="-25000" i="1" lang="en">
                <a:latin typeface="Century"/>
                <a:ea typeface="Century"/>
                <a:cs typeface="Century"/>
                <a:sym typeface="Century"/>
              </a:rPr>
              <a:t>i</a:t>
            </a:r>
            <a:r>
              <a:rPr lang="en">
                <a:latin typeface="Century"/>
                <a:ea typeface="Century"/>
                <a:cs typeface="Century"/>
                <a:sym typeface="Century"/>
              </a:rPr>
              <a:t> must wait, and the old resource-allocation state is restored</a:t>
            </a:r>
            <a:endParaRPr>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System Model</a:t>
            </a:r>
            <a:endParaRPr/>
          </a:p>
        </p:txBody>
      </p:sp>
      <p:sp>
        <p:nvSpPr>
          <p:cNvPr id="89" name="Google Shape;89;p3"/>
          <p:cNvSpPr txBox="1"/>
          <p:nvPr>
            <p:ph idx="1" type="body"/>
          </p:nvPr>
        </p:nvSpPr>
        <p:spPr>
          <a:xfrm>
            <a:off x="311700" y="1147225"/>
            <a:ext cx="7606012" cy="2541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A system contains finite number of resources</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These resources are distributed among competing processes</a:t>
            </a:r>
            <a:endParaRPr>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Examples: CPU cycle, File, I/O devices ( printer, DVD drive) etc. </a:t>
            </a:r>
            <a:endParaRPr>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Each resource type may have identical number of instances</a:t>
            </a:r>
            <a:endParaRPr sz="1400">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A process may request as many resource as it requires.</a:t>
            </a:r>
            <a:endParaRPr sz="1400">
              <a:latin typeface="Century"/>
              <a:ea typeface="Century"/>
              <a:cs typeface="Century"/>
              <a:sym typeface="Century"/>
            </a:endParaRPr>
          </a:p>
          <a:p>
            <a:pPr indent="-317500" lvl="1" marL="914400" rtl="0" algn="l">
              <a:lnSpc>
                <a:spcPct val="115000"/>
              </a:lnSpc>
              <a:spcBef>
                <a:spcPts val="0"/>
              </a:spcBef>
              <a:spcAft>
                <a:spcPts val="0"/>
              </a:spcAft>
              <a:buSzPts val="1400"/>
              <a:buChar char="○"/>
            </a:pPr>
            <a:r>
              <a:rPr lang="en">
                <a:latin typeface="Century"/>
                <a:ea typeface="Century"/>
                <a:cs typeface="Century"/>
                <a:sym typeface="Century"/>
              </a:rPr>
              <a:t>But, it should not exceed the total number of available resources of the system</a:t>
            </a:r>
            <a:endParaRPr>
              <a:latin typeface="Century"/>
              <a:ea typeface="Century"/>
              <a:cs typeface="Century"/>
              <a:sym typeface="Century"/>
            </a:endParaRPr>
          </a:p>
          <a:p>
            <a:pPr indent="-317500" lvl="0" marL="457200" rtl="0" algn="l">
              <a:lnSpc>
                <a:spcPct val="115000"/>
              </a:lnSpc>
              <a:spcBef>
                <a:spcPts val="0"/>
              </a:spcBef>
              <a:spcAft>
                <a:spcPts val="0"/>
              </a:spcAft>
              <a:buSzPts val="1400"/>
              <a:buChar char="●"/>
            </a:pPr>
            <a:r>
              <a:rPr lang="en" sz="1400">
                <a:latin typeface="Century"/>
                <a:ea typeface="Century"/>
                <a:cs typeface="Century"/>
                <a:sym typeface="Century"/>
              </a:rPr>
              <a:t>A process may utilize a resource only in the following sequence</a:t>
            </a:r>
            <a:endParaRPr sz="1400">
              <a:latin typeface="Century"/>
              <a:ea typeface="Century"/>
              <a:cs typeface="Century"/>
              <a:sym typeface="Century"/>
            </a:endParaRPr>
          </a:p>
          <a:p>
            <a:pPr indent="-317500" lvl="0" marL="1371600" rtl="0" algn="l">
              <a:lnSpc>
                <a:spcPct val="115000"/>
              </a:lnSpc>
              <a:spcBef>
                <a:spcPts val="0"/>
              </a:spcBef>
              <a:spcAft>
                <a:spcPts val="0"/>
              </a:spcAft>
              <a:buSzPts val="1400"/>
              <a:buAutoNum type="arabicPeriod"/>
            </a:pPr>
            <a:r>
              <a:rPr b="1" lang="en" sz="1400">
                <a:latin typeface="Century"/>
                <a:ea typeface="Century"/>
                <a:cs typeface="Century"/>
                <a:sym typeface="Century"/>
              </a:rPr>
              <a:t>Request</a:t>
            </a:r>
            <a:r>
              <a:rPr lang="en" sz="1400">
                <a:latin typeface="Century"/>
                <a:ea typeface="Century"/>
                <a:cs typeface="Century"/>
                <a:sym typeface="Century"/>
              </a:rPr>
              <a:t>: requests the resource</a:t>
            </a:r>
            <a:endParaRPr sz="1400">
              <a:latin typeface="Century"/>
              <a:ea typeface="Century"/>
              <a:cs typeface="Century"/>
              <a:sym typeface="Century"/>
            </a:endParaRPr>
          </a:p>
          <a:p>
            <a:pPr indent="-317500" lvl="0" marL="1371600" rtl="0" algn="l">
              <a:lnSpc>
                <a:spcPct val="115000"/>
              </a:lnSpc>
              <a:spcBef>
                <a:spcPts val="0"/>
              </a:spcBef>
              <a:spcAft>
                <a:spcPts val="0"/>
              </a:spcAft>
              <a:buSzPts val="1400"/>
              <a:buAutoNum type="arabicPeriod"/>
            </a:pPr>
            <a:r>
              <a:rPr b="1" lang="en" sz="1400">
                <a:latin typeface="Century"/>
                <a:ea typeface="Century"/>
                <a:cs typeface="Century"/>
                <a:sym typeface="Century"/>
              </a:rPr>
              <a:t>Use</a:t>
            </a:r>
            <a:r>
              <a:rPr lang="en" sz="1400">
                <a:latin typeface="Century"/>
                <a:ea typeface="Century"/>
                <a:cs typeface="Century"/>
                <a:sym typeface="Century"/>
              </a:rPr>
              <a:t>: operate on the resource</a:t>
            </a:r>
            <a:endParaRPr sz="1400">
              <a:latin typeface="Century"/>
              <a:ea typeface="Century"/>
              <a:cs typeface="Century"/>
              <a:sym typeface="Century"/>
            </a:endParaRPr>
          </a:p>
          <a:p>
            <a:pPr indent="-317500" lvl="0" marL="1371600" rtl="0" algn="l">
              <a:lnSpc>
                <a:spcPct val="115000"/>
              </a:lnSpc>
              <a:spcBef>
                <a:spcPts val="0"/>
              </a:spcBef>
              <a:spcAft>
                <a:spcPts val="0"/>
              </a:spcAft>
              <a:buSzPts val="1400"/>
              <a:buAutoNum type="arabicPeriod"/>
            </a:pPr>
            <a:r>
              <a:rPr b="1" lang="en" sz="1400">
                <a:latin typeface="Century"/>
                <a:ea typeface="Century"/>
                <a:cs typeface="Century"/>
                <a:sym typeface="Century"/>
              </a:rPr>
              <a:t>Release</a:t>
            </a:r>
            <a:r>
              <a:rPr lang="en" sz="1400">
                <a:latin typeface="Century"/>
                <a:ea typeface="Century"/>
                <a:cs typeface="Century"/>
                <a:sym typeface="Century"/>
              </a:rPr>
              <a:t>: releases the resource</a:t>
            </a:r>
            <a:endParaRPr sz="1400">
              <a:latin typeface="Century"/>
              <a:ea typeface="Century"/>
              <a:cs typeface="Century"/>
              <a:sym typeface="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txBox="1"/>
          <p:nvPr>
            <p:ph type="title"/>
          </p:nvPr>
        </p:nvSpPr>
        <p:spPr>
          <a:xfrm>
            <a:off x="311700" y="25870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sz="3200"/>
              <a:t>What if P</a:t>
            </a:r>
            <a:r>
              <a:rPr b="1" baseline="-25000" lang="en" sz="3200"/>
              <a:t>1</a:t>
            </a:r>
            <a:r>
              <a:rPr b="1" lang="en" sz="3200"/>
              <a:t> Request (1,0,2) more ?</a:t>
            </a:r>
            <a:endParaRPr b="1" sz="3200"/>
          </a:p>
        </p:txBody>
      </p:sp>
      <p:sp>
        <p:nvSpPr>
          <p:cNvPr id="370" name="Google Shape;370;p29"/>
          <p:cNvSpPr txBox="1"/>
          <p:nvPr>
            <p:ph idx="1" type="body"/>
          </p:nvPr>
        </p:nvSpPr>
        <p:spPr>
          <a:xfrm>
            <a:off x="311700" y="1204787"/>
            <a:ext cx="7719426" cy="2126747"/>
          </a:xfrm>
          <a:prstGeom prst="rect">
            <a:avLst/>
          </a:prstGeom>
          <a:noFill/>
          <a:ln>
            <a:noFill/>
          </a:ln>
        </p:spPr>
        <p:txBody>
          <a:bodyPr anchorCtr="0" anchor="t" bIns="91425" lIns="91425" spcFirstLastPara="1" rIns="91425" wrap="square" tIns="91425">
            <a:normAutofit/>
          </a:bodyPr>
          <a:lstStyle/>
          <a:p>
            <a:pPr indent="-304165" lvl="0" marL="457200" rtl="0" algn="l">
              <a:lnSpc>
                <a:spcPct val="115000"/>
              </a:lnSpc>
              <a:spcBef>
                <a:spcPts val="0"/>
              </a:spcBef>
              <a:spcAft>
                <a:spcPts val="0"/>
              </a:spcAft>
              <a:buSzPts val="1400"/>
              <a:buChar char="●"/>
            </a:pPr>
            <a:r>
              <a:rPr lang="en" sz="1400">
                <a:latin typeface="Century"/>
                <a:ea typeface="Century"/>
                <a:cs typeface="Century"/>
                <a:sym typeface="Century"/>
              </a:rPr>
              <a:t>To decide whether this request can be immediately granted, </a:t>
            </a:r>
            <a:endParaRPr/>
          </a:p>
          <a:p>
            <a:pPr indent="-304165" lvl="1" marL="914400" rtl="0" algn="l">
              <a:lnSpc>
                <a:spcPct val="115000"/>
              </a:lnSpc>
              <a:spcBef>
                <a:spcPts val="0"/>
              </a:spcBef>
              <a:spcAft>
                <a:spcPts val="0"/>
              </a:spcAft>
              <a:buSzPts val="1300"/>
              <a:buChar char="●"/>
            </a:pPr>
            <a:r>
              <a:rPr lang="en" sz="1300">
                <a:latin typeface="Century"/>
                <a:ea typeface="Century"/>
                <a:cs typeface="Century"/>
                <a:sym typeface="Century"/>
              </a:rPr>
              <a:t>we first check that </a:t>
            </a:r>
            <a:r>
              <a:rPr b="1" lang="en" sz="1300">
                <a:latin typeface="Consolas"/>
                <a:ea typeface="Consolas"/>
                <a:cs typeface="Consolas"/>
                <a:sym typeface="Consolas"/>
              </a:rPr>
              <a:t>Request</a:t>
            </a:r>
            <a:r>
              <a:rPr b="1" baseline="-25000" lang="en" sz="1300">
                <a:latin typeface="Consolas"/>
                <a:ea typeface="Consolas"/>
                <a:cs typeface="Consolas"/>
                <a:sym typeface="Consolas"/>
              </a:rPr>
              <a:t>1</a:t>
            </a:r>
            <a:r>
              <a:rPr b="1" lang="en" sz="1300">
                <a:latin typeface="Consolas"/>
                <a:ea typeface="Consolas"/>
                <a:cs typeface="Consolas"/>
                <a:sym typeface="Consolas"/>
              </a:rPr>
              <a:t> ≤ Need</a:t>
            </a:r>
            <a:r>
              <a:rPr b="1" baseline="-25000" lang="en" sz="1300">
                <a:latin typeface="Consolas"/>
                <a:ea typeface="Consolas"/>
                <a:cs typeface="Consolas"/>
                <a:sym typeface="Consolas"/>
              </a:rPr>
              <a:t>1</a:t>
            </a:r>
            <a:r>
              <a:rPr b="1" lang="en" sz="1300">
                <a:latin typeface="Consolas"/>
                <a:ea typeface="Consolas"/>
                <a:cs typeface="Consolas"/>
                <a:sym typeface="Consolas"/>
              </a:rPr>
              <a:t> </a:t>
            </a:r>
            <a:r>
              <a:rPr lang="en" sz="1300">
                <a:latin typeface="Century"/>
                <a:ea typeface="Century"/>
                <a:cs typeface="Century"/>
                <a:sym typeface="Century"/>
              </a:rPr>
              <a:t>— that is, </a:t>
            </a:r>
            <a:r>
              <a:rPr lang="en" sz="1300">
                <a:solidFill>
                  <a:srgbClr val="00B0F0"/>
                </a:solidFill>
                <a:latin typeface="Century"/>
                <a:ea typeface="Century"/>
                <a:cs typeface="Century"/>
                <a:sym typeface="Century"/>
              </a:rPr>
              <a:t>(1,0,2) ≤ (1,2,2)? </a:t>
            </a:r>
            <a:r>
              <a:rPr lang="en" sz="1300">
                <a:latin typeface="Century"/>
                <a:ea typeface="Century"/>
                <a:cs typeface="Century"/>
                <a:sym typeface="Century"/>
              </a:rPr>
              <a:t>=&gt; TRUE</a:t>
            </a:r>
            <a:endParaRPr/>
          </a:p>
          <a:p>
            <a:pPr indent="-304165" lvl="1" marL="914400" rtl="0" algn="l">
              <a:lnSpc>
                <a:spcPct val="115000"/>
              </a:lnSpc>
              <a:spcBef>
                <a:spcPts val="0"/>
              </a:spcBef>
              <a:spcAft>
                <a:spcPts val="0"/>
              </a:spcAft>
              <a:buSzPts val="1300"/>
              <a:buFont typeface="Open Sans"/>
              <a:buChar char="●"/>
            </a:pPr>
            <a:r>
              <a:rPr lang="en" sz="1300">
                <a:latin typeface="Century"/>
                <a:ea typeface="Century"/>
                <a:cs typeface="Century"/>
                <a:sym typeface="Century"/>
              </a:rPr>
              <a:t>Then we check that </a:t>
            </a:r>
            <a:r>
              <a:rPr b="1" lang="en" sz="1300">
                <a:latin typeface="Consolas"/>
                <a:ea typeface="Consolas"/>
                <a:cs typeface="Consolas"/>
                <a:sym typeface="Consolas"/>
              </a:rPr>
              <a:t>Request</a:t>
            </a:r>
            <a:r>
              <a:rPr b="1" baseline="-25000" lang="en" sz="1300">
                <a:latin typeface="Consolas"/>
                <a:ea typeface="Consolas"/>
                <a:cs typeface="Consolas"/>
                <a:sym typeface="Consolas"/>
              </a:rPr>
              <a:t>1</a:t>
            </a:r>
            <a:r>
              <a:rPr b="1" lang="en" sz="1300">
                <a:latin typeface="Consolas"/>
                <a:ea typeface="Consolas"/>
                <a:cs typeface="Consolas"/>
                <a:sym typeface="Consolas"/>
              </a:rPr>
              <a:t> ≤ Available </a:t>
            </a:r>
            <a:r>
              <a:rPr lang="en" sz="1300">
                <a:latin typeface="Century"/>
                <a:ea typeface="Century"/>
                <a:cs typeface="Century"/>
                <a:sym typeface="Century"/>
              </a:rPr>
              <a:t>— that is, </a:t>
            </a:r>
            <a:r>
              <a:rPr lang="en" sz="1300">
                <a:solidFill>
                  <a:srgbClr val="00B0F0"/>
                </a:solidFill>
                <a:latin typeface="Century"/>
                <a:ea typeface="Century"/>
                <a:cs typeface="Century"/>
                <a:sym typeface="Century"/>
              </a:rPr>
              <a:t>(1,0,2) ≤ (3,3,2)? </a:t>
            </a:r>
            <a:r>
              <a:rPr lang="en" sz="1300">
                <a:latin typeface="Century"/>
                <a:ea typeface="Century"/>
                <a:cs typeface="Century"/>
                <a:sym typeface="Century"/>
              </a:rPr>
              <a:t>=&gt; TRUE</a:t>
            </a:r>
            <a:endParaRPr/>
          </a:p>
          <a:p>
            <a:pPr indent="-304165" lvl="1" marL="914400" rtl="0" algn="l">
              <a:lnSpc>
                <a:spcPct val="115000"/>
              </a:lnSpc>
              <a:spcBef>
                <a:spcPts val="0"/>
              </a:spcBef>
              <a:spcAft>
                <a:spcPts val="0"/>
              </a:spcAft>
              <a:buSzPts val="1300"/>
              <a:buFont typeface="Open Sans"/>
              <a:buChar char="●"/>
            </a:pPr>
            <a:r>
              <a:rPr lang="en" sz="1300">
                <a:latin typeface="Century"/>
                <a:ea typeface="Century"/>
                <a:cs typeface="Century"/>
                <a:sym typeface="Century"/>
              </a:rPr>
              <a:t>If both is true, </a:t>
            </a:r>
            <a:endParaRPr/>
          </a:p>
          <a:p>
            <a:pPr indent="0" lvl="2" marL="1067435" rtl="0" algn="l">
              <a:lnSpc>
                <a:spcPct val="115000"/>
              </a:lnSpc>
              <a:spcBef>
                <a:spcPts val="0"/>
              </a:spcBef>
              <a:spcAft>
                <a:spcPts val="0"/>
              </a:spcAft>
              <a:buSzPts val="1300"/>
              <a:buNone/>
            </a:pPr>
            <a:r>
              <a:rPr lang="en" sz="1300">
                <a:solidFill>
                  <a:srgbClr val="00B0F0"/>
                </a:solidFill>
                <a:latin typeface="Consolas"/>
                <a:ea typeface="Consolas"/>
                <a:cs typeface="Consolas"/>
                <a:sym typeface="Consolas"/>
              </a:rPr>
              <a:t>Available = (3,3,2) – (1,0,2) = (2,3,0)</a:t>
            </a:r>
            <a:endParaRPr/>
          </a:p>
          <a:p>
            <a:pPr indent="0" lvl="2" marL="1067435" rtl="0" algn="l">
              <a:lnSpc>
                <a:spcPct val="115000"/>
              </a:lnSpc>
              <a:spcBef>
                <a:spcPts val="0"/>
              </a:spcBef>
              <a:spcAft>
                <a:spcPts val="0"/>
              </a:spcAft>
              <a:buSzPts val="1300"/>
              <a:buNone/>
            </a:pPr>
            <a:r>
              <a:rPr lang="en" sz="1300">
                <a:solidFill>
                  <a:srgbClr val="00B0F0"/>
                </a:solidFill>
                <a:latin typeface="Consolas"/>
                <a:ea typeface="Consolas"/>
                <a:cs typeface="Consolas"/>
                <a:sym typeface="Consolas"/>
              </a:rPr>
              <a:t>Allocation</a:t>
            </a:r>
            <a:r>
              <a:rPr baseline="-25000" lang="en" sz="1300">
                <a:solidFill>
                  <a:srgbClr val="00B0F0"/>
                </a:solidFill>
                <a:latin typeface="Consolas"/>
                <a:ea typeface="Consolas"/>
                <a:cs typeface="Consolas"/>
                <a:sym typeface="Consolas"/>
              </a:rPr>
              <a:t>1</a:t>
            </a:r>
            <a:r>
              <a:rPr lang="en" sz="1300">
                <a:solidFill>
                  <a:srgbClr val="00B0F0"/>
                </a:solidFill>
                <a:latin typeface="Consolas"/>
                <a:ea typeface="Consolas"/>
                <a:cs typeface="Consolas"/>
                <a:sym typeface="Consolas"/>
              </a:rPr>
              <a:t> =  (2,0,0) + (1,0,2) = (3,0,2)</a:t>
            </a:r>
            <a:endParaRPr/>
          </a:p>
          <a:p>
            <a:pPr indent="0" lvl="2" marL="1067435" rtl="0" algn="l">
              <a:lnSpc>
                <a:spcPct val="115000"/>
              </a:lnSpc>
              <a:spcBef>
                <a:spcPts val="0"/>
              </a:spcBef>
              <a:spcAft>
                <a:spcPts val="0"/>
              </a:spcAft>
              <a:buSzPts val="1300"/>
              <a:buNone/>
            </a:pPr>
            <a:r>
              <a:rPr lang="en" sz="1300">
                <a:solidFill>
                  <a:srgbClr val="00B0F0"/>
                </a:solidFill>
                <a:latin typeface="Consolas"/>
                <a:ea typeface="Consolas"/>
                <a:cs typeface="Consolas"/>
                <a:sym typeface="Consolas"/>
              </a:rPr>
              <a:t>Need</a:t>
            </a:r>
            <a:r>
              <a:rPr baseline="-25000" lang="en" sz="1300">
                <a:solidFill>
                  <a:srgbClr val="00B0F0"/>
                </a:solidFill>
                <a:latin typeface="Consolas"/>
                <a:ea typeface="Consolas"/>
                <a:cs typeface="Consolas"/>
                <a:sym typeface="Consolas"/>
              </a:rPr>
              <a:t>1</a:t>
            </a:r>
            <a:r>
              <a:rPr lang="en" sz="1300">
                <a:solidFill>
                  <a:srgbClr val="00B0F0"/>
                </a:solidFill>
                <a:latin typeface="Consolas"/>
                <a:ea typeface="Consolas"/>
                <a:cs typeface="Consolas"/>
                <a:sym typeface="Consolas"/>
              </a:rPr>
              <a:t> = (1,2,2) – (1,0,2) = (0,2,0)</a:t>
            </a:r>
            <a:endParaRPr sz="1300">
              <a:latin typeface="Century"/>
              <a:ea typeface="Century"/>
              <a:cs typeface="Century"/>
              <a:sym typeface="Century"/>
            </a:endParaRPr>
          </a:p>
          <a:p>
            <a:pPr indent="-304165" lvl="0" marL="457200" rtl="0" algn="l">
              <a:lnSpc>
                <a:spcPct val="115000"/>
              </a:lnSpc>
              <a:spcBef>
                <a:spcPts val="0"/>
              </a:spcBef>
              <a:spcAft>
                <a:spcPts val="0"/>
              </a:spcAft>
              <a:buSzPts val="1400"/>
              <a:buChar char="●"/>
            </a:pPr>
            <a:r>
              <a:rPr lang="en" sz="1400">
                <a:latin typeface="Century"/>
                <a:ea typeface="Century"/>
                <a:cs typeface="Century"/>
                <a:sym typeface="Century"/>
              </a:rPr>
              <a:t>So, we arrive at the following new state</a:t>
            </a:r>
            <a:endParaRPr sz="14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400">
              <a:latin typeface="Century"/>
              <a:ea typeface="Century"/>
              <a:cs typeface="Century"/>
              <a:sym typeface="Century"/>
            </a:endParaRPr>
          </a:p>
        </p:txBody>
      </p:sp>
      <p:sp>
        <p:nvSpPr>
          <p:cNvPr id="371" name="Google Shape;371;p29"/>
          <p:cNvSpPr txBox="1"/>
          <p:nvPr/>
        </p:nvSpPr>
        <p:spPr>
          <a:xfrm>
            <a:off x="692826" y="3209422"/>
            <a:ext cx="7338300" cy="15319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Is the system in safe state? </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Yes. Because we find a safe sequence: &lt;P</a:t>
            </a:r>
            <a:r>
              <a:rPr b="0" baseline="-25000" i="0" lang="en" sz="1400" u="none" cap="none" strike="noStrike">
                <a:solidFill>
                  <a:srgbClr val="000000"/>
                </a:solidFill>
                <a:latin typeface="Century"/>
                <a:ea typeface="Century"/>
                <a:cs typeface="Century"/>
                <a:sym typeface="Century"/>
              </a:rPr>
              <a:t>1</a:t>
            </a:r>
            <a:r>
              <a:rPr b="0" i="0" lang="en" sz="1400" u="none" cap="none" strike="noStrike">
                <a:solidFill>
                  <a:srgbClr val="000000"/>
                </a:solidFill>
                <a:latin typeface="Century"/>
                <a:ea typeface="Century"/>
                <a:cs typeface="Century"/>
                <a:sym typeface="Century"/>
              </a:rPr>
              <a:t>, P</a:t>
            </a:r>
            <a:r>
              <a:rPr b="0" baseline="-25000" i="0" lang="en" sz="1400" u="none" cap="none" strike="noStrike">
                <a:solidFill>
                  <a:srgbClr val="000000"/>
                </a:solidFill>
                <a:latin typeface="Century"/>
                <a:ea typeface="Century"/>
                <a:cs typeface="Century"/>
                <a:sym typeface="Century"/>
              </a:rPr>
              <a:t>3</a:t>
            </a:r>
            <a:r>
              <a:rPr b="0" i="0" lang="en" sz="1400" u="none" cap="none" strike="noStrike">
                <a:solidFill>
                  <a:srgbClr val="000000"/>
                </a:solidFill>
                <a:latin typeface="Century"/>
                <a:ea typeface="Century"/>
                <a:cs typeface="Century"/>
                <a:sym typeface="Century"/>
              </a:rPr>
              <a:t>, P</a:t>
            </a:r>
            <a:r>
              <a:rPr b="0" baseline="-25000" i="0" lang="en" sz="1400" u="none" cap="none" strike="noStrike">
                <a:solidFill>
                  <a:srgbClr val="000000"/>
                </a:solidFill>
                <a:latin typeface="Century"/>
                <a:ea typeface="Century"/>
                <a:cs typeface="Century"/>
                <a:sym typeface="Century"/>
              </a:rPr>
              <a:t>4</a:t>
            </a:r>
            <a:r>
              <a:rPr b="0" i="0" lang="en" sz="1400" u="none" cap="none" strike="noStrike">
                <a:solidFill>
                  <a:srgbClr val="000000"/>
                </a:solidFill>
                <a:latin typeface="Century"/>
                <a:ea typeface="Century"/>
                <a:cs typeface="Century"/>
                <a:sym typeface="Century"/>
              </a:rPr>
              <a:t>, P</a:t>
            </a:r>
            <a:r>
              <a:rPr b="0" baseline="-25000" i="0" lang="en" sz="1400" u="none" cap="none" strike="noStrike">
                <a:solidFill>
                  <a:srgbClr val="000000"/>
                </a:solidFill>
                <a:latin typeface="Century"/>
                <a:ea typeface="Century"/>
                <a:cs typeface="Century"/>
                <a:sym typeface="Century"/>
              </a:rPr>
              <a:t>0</a:t>
            </a:r>
            <a:r>
              <a:rPr b="0" i="0" lang="en" sz="1400" u="none" cap="none" strike="noStrike">
                <a:solidFill>
                  <a:srgbClr val="000000"/>
                </a:solidFill>
                <a:latin typeface="Century"/>
                <a:ea typeface="Century"/>
                <a:cs typeface="Century"/>
                <a:sym typeface="Century"/>
              </a:rPr>
              <a:t>, P</a:t>
            </a:r>
            <a:r>
              <a:rPr b="0" baseline="-25000" i="0" lang="en" sz="1400" u="none" cap="none" strike="noStrike">
                <a:solidFill>
                  <a:srgbClr val="000000"/>
                </a:solidFill>
                <a:latin typeface="Century"/>
                <a:ea typeface="Century"/>
                <a:cs typeface="Century"/>
                <a:sym typeface="Century"/>
              </a:rPr>
              <a:t>2</a:t>
            </a:r>
            <a:r>
              <a:rPr b="0" i="0" lang="en" sz="1400" u="none" cap="none" strike="noStrike">
                <a:solidFill>
                  <a:srgbClr val="000000"/>
                </a:solidFill>
                <a:latin typeface="Century"/>
                <a:ea typeface="Century"/>
                <a:cs typeface="Century"/>
                <a:sym typeface="Century"/>
              </a:rPr>
              <a:t>&gt;.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B9267"/>
                </a:solidFill>
                <a:latin typeface="Century"/>
                <a:ea typeface="Century"/>
                <a:cs typeface="Century"/>
                <a:sym typeface="Century"/>
              </a:rPr>
              <a:t>Grant the request of P</a:t>
            </a:r>
            <a:r>
              <a:rPr b="1" baseline="-25000" i="0" lang="en" sz="1400" u="none" cap="none" strike="noStrike">
                <a:solidFill>
                  <a:srgbClr val="3B9267"/>
                </a:solidFill>
                <a:latin typeface="Century"/>
                <a:ea typeface="Century"/>
                <a:cs typeface="Century"/>
                <a:sym typeface="Century"/>
              </a:rPr>
              <a:t>1</a:t>
            </a:r>
            <a:r>
              <a:rPr b="0" i="0" lang="en" sz="1400" u="none" cap="none" strike="noStrike">
                <a:solidFill>
                  <a:srgbClr val="000000"/>
                </a:solidFill>
                <a:latin typeface="Century"/>
                <a:ea typeface="Century"/>
                <a:cs typeface="Century"/>
                <a:sym typeface="Century"/>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What about request of (3 3 0) resources for P4?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a:ea typeface="Century"/>
                <a:cs typeface="Century"/>
                <a:sym typeface="Century"/>
              </a:rPr>
              <a:t>What about request of (0 2 0) resources for P0?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a:ea typeface="Century"/>
              <a:cs typeface="Century"/>
              <a:sym typeface="Century"/>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a:ea typeface="Century"/>
              <a:cs typeface="Century"/>
              <a:sym typeface="Century"/>
            </a:endParaRPr>
          </a:p>
        </p:txBody>
      </p:sp>
      <p:pic>
        <p:nvPicPr>
          <p:cNvPr id="372" name="Google Shape;372;p29"/>
          <p:cNvPicPr preferRelativeResize="0"/>
          <p:nvPr/>
        </p:nvPicPr>
        <p:blipFill rotWithShape="1">
          <a:blip r:embed="rId3">
            <a:alphaModFix/>
          </a:blip>
          <a:srcRect b="0" l="0" r="0" t="0"/>
          <a:stretch/>
        </p:blipFill>
        <p:spPr>
          <a:xfrm>
            <a:off x="5856152" y="2268160"/>
            <a:ext cx="2683417" cy="14097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38"/>
          <p:cNvPicPr preferRelativeResize="0"/>
          <p:nvPr/>
        </p:nvPicPr>
        <p:blipFill rotWithShape="1">
          <a:blip r:embed="rId3">
            <a:alphaModFix/>
          </a:blip>
          <a:srcRect b="0" l="0" r="0" t="0"/>
          <a:stretch/>
        </p:blipFill>
        <p:spPr>
          <a:xfrm>
            <a:off x="1819275" y="576263"/>
            <a:ext cx="5505450" cy="399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Necessary Conditions for Deadlock</a:t>
            </a:r>
            <a:endParaRPr/>
          </a:p>
        </p:txBody>
      </p:sp>
      <p:sp>
        <p:nvSpPr>
          <p:cNvPr id="95" name="Google Shape;95;p4"/>
          <p:cNvSpPr txBox="1"/>
          <p:nvPr>
            <p:ph idx="1" type="body"/>
          </p:nvPr>
        </p:nvSpPr>
        <p:spPr>
          <a:xfrm>
            <a:off x="311700" y="1147225"/>
            <a:ext cx="8371556" cy="2106338"/>
          </a:xfrm>
          <a:prstGeom prst="rect">
            <a:avLst/>
          </a:prstGeom>
          <a:noFill/>
          <a:ln>
            <a:noFill/>
          </a:ln>
        </p:spPr>
        <p:txBody>
          <a:bodyPr anchorCtr="0" anchor="t" bIns="91425" lIns="91425" spcFirstLastPara="1" rIns="91425" wrap="square" tIns="91425">
            <a:normAutofit fontScale="92500" lnSpcReduction="10000"/>
          </a:bodyPr>
          <a:lstStyle/>
          <a:p>
            <a:pPr indent="0" lvl="0" marL="0" rtl="0" algn="just">
              <a:lnSpc>
                <a:spcPct val="115000"/>
              </a:lnSpc>
              <a:spcBef>
                <a:spcPts val="0"/>
              </a:spcBef>
              <a:spcAft>
                <a:spcPts val="0"/>
              </a:spcAft>
              <a:buSzPct val="121621"/>
              <a:buNone/>
            </a:pPr>
            <a:r>
              <a:rPr lang="en" sz="1600">
                <a:latin typeface="Century"/>
                <a:ea typeface="Century"/>
                <a:cs typeface="Century"/>
                <a:sym typeface="Century"/>
              </a:rPr>
              <a:t>A deadlock situation can arise if the following four conditions hold simultaneously in a system - </a:t>
            </a:r>
            <a:endParaRPr sz="1600">
              <a:latin typeface="Century"/>
              <a:ea typeface="Century"/>
              <a:cs typeface="Century"/>
              <a:sym typeface="Century"/>
            </a:endParaRPr>
          </a:p>
          <a:p>
            <a:pPr indent="-88900" lvl="0" marL="457200" rtl="0" algn="just">
              <a:lnSpc>
                <a:spcPct val="100000"/>
              </a:lnSpc>
              <a:spcBef>
                <a:spcPts val="1200"/>
              </a:spcBef>
              <a:spcAft>
                <a:spcPts val="0"/>
              </a:spcAft>
              <a:buSzPct val="94594"/>
              <a:buAutoNum type="arabicPeriod"/>
            </a:pPr>
            <a:r>
              <a:rPr b="1" lang="en" sz="1600">
                <a:latin typeface="Century"/>
                <a:ea typeface="Century"/>
                <a:cs typeface="Century"/>
                <a:sym typeface="Century"/>
              </a:rPr>
              <a:t>Mutual exclusion</a:t>
            </a:r>
            <a:endParaRPr/>
          </a:p>
          <a:p>
            <a:pPr indent="-88900" lvl="0" marL="457200" rtl="0" algn="just">
              <a:lnSpc>
                <a:spcPct val="100000"/>
              </a:lnSpc>
              <a:spcBef>
                <a:spcPts val="1200"/>
              </a:spcBef>
              <a:spcAft>
                <a:spcPts val="0"/>
              </a:spcAft>
              <a:buSzPct val="94594"/>
              <a:buAutoNum type="arabicPeriod"/>
            </a:pPr>
            <a:r>
              <a:rPr b="1" lang="en" sz="1600">
                <a:latin typeface="Century"/>
                <a:ea typeface="Century"/>
                <a:cs typeface="Century"/>
                <a:sym typeface="Century"/>
              </a:rPr>
              <a:t>Hold and wait</a:t>
            </a:r>
            <a:endParaRPr/>
          </a:p>
          <a:p>
            <a:pPr indent="-88900" lvl="0" marL="457200" rtl="0" algn="just">
              <a:lnSpc>
                <a:spcPct val="100000"/>
              </a:lnSpc>
              <a:spcBef>
                <a:spcPts val="1200"/>
              </a:spcBef>
              <a:spcAft>
                <a:spcPts val="0"/>
              </a:spcAft>
              <a:buSzPct val="94594"/>
              <a:buFont typeface="Open Sans"/>
              <a:buAutoNum type="arabicPeriod"/>
            </a:pPr>
            <a:r>
              <a:rPr b="1" lang="en" sz="1600">
                <a:latin typeface="Century"/>
                <a:ea typeface="Century"/>
                <a:cs typeface="Century"/>
                <a:sym typeface="Century"/>
              </a:rPr>
              <a:t>No preemption</a:t>
            </a:r>
            <a:endParaRPr/>
          </a:p>
          <a:p>
            <a:pPr indent="-88900" lvl="0" marL="457200" rtl="0" algn="just">
              <a:lnSpc>
                <a:spcPct val="100000"/>
              </a:lnSpc>
              <a:spcBef>
                <a:spcPts val="1200"/>
              </a:spcBef>
              <a:spcAft>
                <a:spcPts val="0"/>
              </a:spcAft>
              <a:buSzPct val="94594"/>
              <a:buFont typeface="Open Sans"/>
              <a:buAutoNum type="arabicPeriod"/>
            </a:pPr>
            <a:r>
              <a:rPr b="1" lang="en" sz="1600">
                <a:latin typeface="Century"/>
                <a:ea typeface="Century"/>
                <a:cs typeface="Century"/>
                <a:sym typeface="Century"/>
              </a:rPr>
              <a:t>Circular wait</a:t>
            </a:r>
            <a:endParaRPr b="1" sz="1600">
              <a:latin typeface="Century"/>
              <a:ea typeface="Century"/>
              <a:cs typeface="Century"/>
              <a:sym typeface="Century"/>
            </a:endParaRPr>
          </a:p>
          <a:p>
            <a:pPr indent="0" lvl="0" marL="457200" rtl="0" algn="just">
              <a:lnSpc>
                <a:spcPct val="100000"/>
              </a:lnSpc>
              <a:spcBef>
                <a:spcPts val="1200"/>
              </a:spcBef>
              <a:spcAft>
                <a:spcPts val="0"/>
              </a:spcAft>
              <a:buSzPct val="94594"/>
              <a:buNone/>
            </a:pPr>
            <a:r>
              <a:t/>
            </a:r>
            <a:endParaRPr b="1" sz="1600">
              <a:latin typeface="Century"/>
              <a:ea typeface="Century"/>
              <a:cs typeface="Century"/>
              <a:sym typeface="Century"/>
            </a:endParaRPr>
          </a:p>
        </p:txBody>
      </p:sp>
      <p:sp>
        <p:nvSpPr>
          <p:cNvPr id="96" name="Google Shape;96;p4"/>
          <p:cNvSpPr txBox="1"/>
          <p:nvPr/>
        </p:nvSpPr>
        <p:spPr>
          <a:xfrm>
            <a:off x="1140308" y="3452038"/>
            <a:ext cx="63530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0000"/>
                </a:solidFill>
                <a:latin typeface="Helvetica Neue"/>
                <a:ea typeface="Helvetica Neue"/>
                <a:cs typeface="Helvetica Neue"/>
                <a:sym typeface="Helvetica Neue"/>
              </a:rPr>
              <a:t>If one of them is not present in a system, no deadlock will arise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p:nvPr/>
        </p:nvSpPr>
        <p:spPr>
          <a:xfrm>
            <a:off x="6315786" y="2438398"/>
            <a:ext cx="2618747" cy="131134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2" name="Google Shape;102;p5"/>
          <p:cNvSpPr/>
          <p:nvPr/>
        </p:nvSpPr>
        <p:spPr>
          <a:xfrm>
            <a:off x="3515809" y="2438398"/>
            <a:ext cx="2618747" cy="131134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3" name="Google Shape;103;p5"/>
          <p:cNvSpPr/>
          <p:nvPr/>
        </p:nvSpPr>
        <p:spPr>
          <a:xfrm>
            <a:off x="609600" y="2438400"/>
            <a:ext cx="2618747" cy="131134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4" name="Google Shape;104;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Mutual Exclusion</a:t>
            </a:r>
            <a:endParaRPr/>
          </a:p>
        </p:txBody>
      </p:sp>
      <p:sp>
        <p:nvSpPr>
          <p:cNvPr id="105" name="Google Shape;105;p5"/>
          <p:cNvSpPr txBox="1"/>
          <p:nvPr>
            <p:ph idx="1" type="body"/>
          </p:nvPr>
        </p:nvSpPr>
        <p:spPr>
          <a:xfrm>
            <a:off x="311700" y="1203241"/>
            <a:ext cx="7030500" cy="710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600">
                <a:latin typeface="Century"/>
                <a:ea typeface="Century"/>
                <a:cs typeface="Century"/>
                <a:sym typeface="Century"/>
              </a:rPr>
              <a:t>At least one resource must be held in a nonsharable mode; that is, only one process at a time can use the resource</a:t>
            </a:r>
            <a:endParaRPr sz="1600">
              <a:latin typeface="Century"/>
              <a:ea typeface="Century"/>
              <a:cs typeface="Century"/>
              <a:sym typeface="Century"/>
            </a:endParaRPr>
          </a:p>
          <a:p>
            <a:pPr indent="0" lvl="0" marL="0" rtl="0" algn="l">
              <a:lnSpc>
                <a:spcPct val="115000"/>
              </a:lnSpc>
              <a:spcBef>
                <a:spcPts val="1200"/>
              </a:spcBef>
              <a:spcAft>
                <a:spcPts val="1200"/>
              </a:spcAft>
              <a:buSzPts val="1800"/>
              <a:buNone/>
            </a:pPr>
            <a:r>
              <a:t/>
            </a:r>
            <a:endParaRPr sz="1600">
              <a:latin typeface="Century"/>
              <a:ea typeface="Century"/>
              <a:cs typeface="Century"/>
              <a:sym typeface="Century"/>
            </a:endParaRPr>
          </a:p>
        </p:txBody>
      </p:sp>
      <p:grpSp>
        <p:nvGrpSpPr>
          <p:cNvPr id="106" name="Google Shape;106;p5"/>
          <p:cNvGrpSpPr/>
          <p:nvPr/>
        </p:nvGrpSpPr>
        <p:grpSpPr>
          <a:xfrm>
            <a:off x="811941" y="2598566"/>
            <a:ext cx="2264412" cy="1033129"/>
            <a:chOff x="4710545" y="1447800"/>
            <a:chExt cx="2881357" cy="1348008"/>
          </a:xfrm>
        </p:grpSpPr>
        <p:sp>
          <p:nvSpPr>
            <p:cNvPr id="107" name="Google Shape;107;p5"/>
            <p:cNvSpPr/>
            <p:nvPr/>
          </p:nvSpPr>
          <p:spPr>
            <a:xfrm>
              <a:off x="5813199" y="1447800"/>
              <a:ext cx="715119" cy="54816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6954796" y="21737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4710545" y="21737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grpSp>
        <p:nvGrpSpPr>
          <p:cNvPr id="110" name="Google Shape;110;p5"/>
          <p:cNvGrpSpPr/>
          <p:nvPr/>
        </p:nvGrpSpPr>
        <p:grpSpPr>
          <a:xfrm>
            <a:off x="3725635" y="2571750"/>
            <a:ext cx="2235686" cy="1029586"/>
            <a:chOff x="4838509" y="3124200"/>
            <a:chExt cx="2881357" cy="1348008"/>
          </a:xfrm>
        </p:grpSpPr>
        <p:sp>
          <p:nvSpPr>
            <p:cNvPr id="111" name="Google Shape;111;p5"/>
            <p:cNvSpPr/>
            <p:nvPr/>
          </p:nvSpPr>
          <p:spPr>
            <a:xfrm>
              <a:off x="5941163" y="3124200"/>
              <a:ext cx="715119" cy="54816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112" name="Google Shape;112;p5"/>
            <p:cNvCxnSpPr>
              <a:stCxn id="111" idx="1"/>
              <a:endCxn id="113" idx="7"/>
            </p:cNvCxnSpPr>
            <p:nvPr/>
          </p:nvCxnSpPr>
          <p:spPr>
            <a:xfrm flipH="1">
              <a:off x="5382263" y="3398283"/>
              <a:ext cx="558900" cy="543000"/>
            </a:xfrm>
            <a:prstGeom prst="straightConnector1">
              <a:avLst/>
            </a:prstGeom>
            <a:noFill/>
            <a:ln cap="flat" cmpd="sng" w="38100">
              <a:solidFill>
                <a:schemeClr val="dk1"/>
              </a:solidFill>
              <a:prstDash val="solid"/>
              <a:round/>
              <a:headEnd len="sm" w="sm" type="none"/>
              <a:tailEnd len="med" w="med" type="stealth"/>
            </a:ln>
          </p:spPr>
        </p:cxnSp>
        <p:sp>
          <p:nvSpPr>
            <p:cNvPr id="114" name="Google Shape;114;p5"/>
            <p:cNvSpPr/>
            <p:nvPr/>
          </p:nvSpPr>
          <p:spPr>
            <a:xfrm>
              <a:off x="7082760" y="38501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4838509" y="38501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grpSp>
        <p:nvGrpSpPr>
          <p:cNvPr id="115" name="Google Shape;115;p5"/>
          <p:cNvGrpSpPr/>
          <p:nvPr/>
        </p:nvGrpSpPr>
        <p:grpSpPr>
          <a:xfrm>
            <a:off x="6488281" y="2516133"/>
            <a:ext cx="2243340" cy="1005108"/>
            <a:chOff x="4965534" y="4800600"/>
            <a:chExt cx="2881357" cy="1348008"/>
          </a:xfrm>
        </p:grpSpPr>
        <p:sp>
          <p:nvSpPr>
            <p:cNvPr id="116" name="Google Shape;116;p5"/>
            <p:cNvSpPr/>
            <p:nvPr/>
          </p:nvSpPr>
          <p:spPr>
            <a:xfrm>
              <a:off x="6068188" y="4800600"/>
              <a:ext cx="715119" cy="548166"/>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117" name="Google Shape;117;p5"/>
            <p:cNvCxnSpPr>
              <a:stCxn id="116" idx="1"/>
              <a:endCxn id="118" idx="7"/>
            </p:cNvCxnSpPr>
            <p:nvPr/>
          </p:nvCxnSpPr>
          <p:spPr>
            <a:xfrm flipH="1">
              <a:off x="5509288" y="5074683"/>
              <a:ext cx="558900" cy="543000"/>
            </a:xfrm>
            <a:prstGeom prst="straightConnector1">
              <a:avLst/>
            </a:prstGeom>
            <a:noFill/>
            <a:ln cap="flat" cmpd="sng" w="38100">
              <a:solidFill>
                <a:schemeClr val="dk1"/>
              </a:solidFill>
              <a:prstDash val="solid"/>
              <a:round/>
              <a:headEnd len="sm" w="sm" type="none"/>
              <a:tailEnd len="med" w="med" type="stealth"/>
            </a:ln>
          </p:spPr>
        </p:cxnSp>
        <p:cxnSp>
          <p:nvCxnSpPr>
            <p:cNvPr id="119" name="Google Shape;119;p5"/>
            <p:cNvCxnSpPr>
              <a:stCxn id="120" idx="1"/>
              <a:endCxn id="116" idx="3"/>
            </p:cNvCxnSpPr>
            <p:nvPr/>
          </p:nvCxnSpPr>
          <p:spPr>
            <a:xfrm rot="10800000">
              <a:off x="6783187" y="5074626"/>
              <a:ext cx="519900" cy="543000"/>
            </a:xfrm>
            <a:prstGeom prst="straightConnector1">
              <a:avLst/>
            </a:prstGeom>
            <a:noFill/>
            <a:ln cap="flat" cmpd="sng" w="38100">
              <a:solidFill>
                <a:schemeClr val="dk1"/>
              </a:solidFill>
              <a:prstDash val="solid"/>
              <a:round/>
              <a:headEnd len="med" w="med" type="stealth"/>
              <a:tailEnd len="sm" w="sm" type="none"/>
            </a:ln>
          </p:spPr>
        </p:cxnSp>
        <p:sp>
          <p:nvSpPr>
            <p:cNvPr id="120" name="Google Shape;120;p5"/>
            <p:cNvSpPr/>
            <p:nvPr/>
          </p:nvSpPr>
          <p:spPr>
            <a:xfrm>
              <a:off x="7209785" y="55265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4965534" y="5526524"/>
              <a:ext cx="637106" cy="622084"/>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pic>
        <p:nvPicPr>
          <p:cNvPr descr="Right Images, Stock Photos &amp; Vectors | Shutterstock" id="121" name="Google Shape;121;p5"/>
          <p:cNvPicPr preferRelativeResize="0"/>
          <p:nvPr/>
        </p:nvPicPr>
        <p:blipFill rotWithShape="1">
          <a:blip r:embed="rId3">
            <a:alphaModFix/>
          </a:blip>
          <a:srcRect b="28847" l="7754" r="51243" t="23359"/>
          <a:stretch/>
        </p:blipFill>
        <p:spPr>
          <a:xfrm>
            <a:off x="1616149" y="3904666"/>
            <a:ext cx="492222" cy="478110"/>
          </a:xfrm>
          <a:prstGeom prst="rect">
            <a:avLst/>
          </a:prstGeom>
          <a:noFill/>
          <a:ln>
            <a:noFill/>
          </a:ln>
        </p:spPr>
      </p:pic>
      <p:pic>
        <p:nvPicPr>
          <p:cNvPr descr="Right Images, Stock Photos &amp; Vectors | Shutterstock" id="122" name="Google Shape;122;p5"/>
          <p:cNvPicPr preferRelativeResize="0"/>
          <p:nvPr/>
        </p:nvPicPr>
        <p:blipFill rotWithShape="1">
          <a:blip r:embed="rId3">
            <a:alphaModFix/>
          </a:blip>
          <a:srcRect b="28847" l="7754" r="51243" t="23359"/>
          <a:stretch/>
        </p:blipFill>
        <p:spPr>
          <a:xfrm>
            <a:off x="4643849" y="3887597"/>
            <a:ext cx="492222" cy="478110"/>
          </a:xfrm>
          <a:prstGeom prst="rect">
            <a:avLst/>
          </a:prstGeom>
          <a:noFill/>
          <a:ln>
            <a:noFill/>
          </a:ln>
        </p:spPr>
      </p:pic>
      <p:pic>
        <p:nvPicPr>
          <p:cNvPr descr="Right Images, Stock Photos &amp; Vectors | Shutterstock" id="123" name="Google Shape;123;p5"/>
          <p:cNvPicPr preferRelativeResize="0"/>
          <p:nvPr/>
        </p:nvPicPr>
        <p:blipFill rotWithShape="1">
          <a:blip r:embed="rId3">
            <a:alphaModFix/>
          </a:blip>
          <a:srcRect b="30392" l="53591" r="8913" t="22889"/>
          <a:stretch/>
        </p:blipFill>
        <p:spPr>
          <a:xfrm>
            <a:off x="7468376" y="3836036"/>
            <a:ext cx="435170" cy="4518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Hold and Wait</a:t>
            </a:r>
            <a:endParaRPr/>
          </a:p>
        </p:txBody>
      </p:sp>
      <p:sp>
        <p:nvSpPr>
          <p:cNvPr id="129" name="Google Shape;129;p6"/>
          <p:cNvSpPr txBox="1"/>
          <p:nvPr>
            <p:ph idx="1" type="body"/>
          </p:nvPr>
        </p:nvSpPr>
        <p:spPr>
          <a:xfrm>
            <a:off x="311699" y="1203241"/>
            <a:ext cx="8419921" cy="710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600">
                <a:latin typeface="Century"/>
                <a:ea typeface="Century"/>
                <a:cs typeface="Century"/>
                <a:sym typeface="Century"/>
              </a:rPr>
              <a:t>A process must be holding at least one resource, and waiting to acquire additional resources that are currently being held by other processes.</a:t>
            </a:r>
            <a:endParaRPr sz="1600">
              <a:latin typeface="Century"/>
              <a:ea typeface="Century"/>
              <a:cs typeface="Century"/>
              <a:sym typeface="Century"/>
            </a:endParaRPr>
          </a:p>
        </p:txBody>
      </p:sp>
      <p:grpSp>
        <p:nvGrpSpPr>
          <p:cNvPr id="130" name="Google Shape;130;p6"/>
          <p:cNvGrpSpPr/>
          <p:nvPr/>
        </p:nvGrpSpPr>
        <p:grpSpPr>
          <a:xfrm>
            <a:off x="3149224" y="2239707"/>
            <a:ext cx="2845551" cy="1836106"/>
            <a:chOff x="3149224" y="2381474"/>
            <a:chExt cx="2845551" cy="1836106"/>
          </a:xfrm>
        </p:grpSpPr>
        <p:sp>
          <p:nvSpPr>
            <p:cNvPr id="131" name="Google Shape;131;p6"/>
            <p:cNvSpPr/>
            <p:nvPr/>
          </p:nvSpPr>
          <p:spPr>
            <a:xfrm>
              <a:off x="3149224" y="2381474"/>
              <a:ext cx="2845551" cy="1836106"/>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2" name="Google Shape;132;p6"/>
            <p:cNvSpPr/>
            <p:nvPr/>
          </p:nvSpPr>
          <p:spPr>
            <a:xfrm>
              <a:off x="4214883" y="2495646"/>
              <a:ext cx="554871" cy="41868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cxnSp>
          <p:nvCxnSpPr>
            <p:cNvPr id="133" name="Google Shape;133;p6"/>
            <p:cNvCxnSpPr>
              <a:stCxn id="132" idx="1"/>
              <a:endCxn id="134" idx="7"/>
            </p:cNvCxnSpPr>
            <p:nvPr/>
          </p:nvCxnSpPr>
          <p:spPr>
            <a:xfrm flipH="1">
              <a:off x="3781383" y="2704986"/>
              <a:ext cx="433500" cy="414600"/>
            </a:xfrm>
            <a:prstGeom prst="straightConnector1">
              <a:avLst/>
            </a:prstGeom>
            <a:noFill/>
            <a:ln cap="flat" cmpd="sng" w="38100">
              <a:solidFill>
                <a:schemeClr val="dk1"/>
              </a:solidFill>
              <a:prstDash val="solid"/>
              <a:round/>
              <a:headEnd len="sm" w="sm" type="none"/>
              <a:tailEnd len="med" w="med" type="stealth"/>
            </a:ln>
          </p:spPr>
        </p:cxnSp>
        <p:sp>
          <p:nvSpPr>
            <p:cNvPr id="135" name="Google Shape;135;p6"/>
            <p:cNvSpPr/>
            <p:nvPr/>
          </p:nvSpPr>
          <p:spPr>
            <a:xfrm>
              <a:off x="5100664" y="3050095"/>
              <a:ext cx="494340" cy="47513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P2</a:t>
              </a:r>
              <a:endParaRPr b="0" i="0" sz="1400" u="none" cap="none" strike="noStrike">
                <a:solidFill>
                  <a:srgbClr val="000000"/>
                </a:solidFill>
                <a:latin typeface="Arial"/>
                <a:ea typeface="Arial"/>
                <a:cs typeface="Arial"/>
                <a:sym typeface="Arial"/>
              </a:endParaRPr>
            </a:p>
          </p:txBody>
        </p:sp>
        <p:sp>
          <p:nvSpPr>
            <p:cNvPr id="134" name="Google Shape;134;p6"/>
            <p:cNvSpPr/>
            <p:nvPr/>
          </p:nvSpPr>
          <p:spPr>
            <a:xfrm>
              <a:off x="3359318" y="3050095"/>
              <a:ext cx="494340" cy="47513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sp>
          <p:nvSpPr>
            <p:cNvPr id="136" name="Google Shape;136;p6"/>
            <p:cNvSpPr/>
            <p:nvPr/>
          </p:nvSpPr>
          <p:spPr>
            <a:xfrm>
              <a:off x="4197058" y="3692236"/>
              <a:ext cx="554871" cy="41868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 sz="1050" u="none" cap="none" strike="noStrike">
                  <a:solidFill>
                    <a:schemeClr val="dk1"/>
                  </a:solidFill>
                  <a:latin typeface="Arial"/>
                  <a:ea typeface="Arial"/>
                  <a:cs typeface="Arial"/>
                  <a:sym typeface="Arial"/>
                </a:rPr>
                <a:t>R2</a:t>
              </a:r>
              <a:endParaRPr b="0" i="0" sz="1400" u="none" cap="none" strike="noStrike">
                <a:solidFill>
                  <a:srgbClr val="000000"/>
                </a:solidFill>
                <a:latin typeface="Arial"/>
                <a:ea typeface="Arial"/>
                <a:cs typeface="Arial"/>
                <a:sym typeface="Arial"/>
              </a:endParaRPr>
            </a:p>
          </p:txBody>
        </p:sp>
        <p:cxnSp>
          <p:nvCxnSpPr>
            <p:cNvPr id="137" name="Google Shape;137;p6"/>
            <p:cNvCxnSpPr/>
            <p:nvPr/>
          </p:nvCxnSpPr>
          <p:spPr>
            <a:xfrm rot="10800000">
              <a:off x="3752772" y="3443189"/>
              <a:ext cx="404685" cy="404832"/>
            </a:xfrm>
            <a:prstGeom prst="straightConnector1">
              <a:avLst/>
            </a:prstGeom>
            <a:noFill/>
            <a:ln cap="flat" cmpd="sng" w="38100">
              <a:solidFill>
                <a:schemeClr val="dk1"/>
              </a:solidFill>
              <a:prstDash val="solid"/>
              <a:round/>
              <a:headEnd len="med" w="med" type="stealth"/>
              <a:tailEnd len="sm" w="sm" type="none"/>
            </a:ln>
          </p:spPr>
        </p:cxnSp>
      </p:grpSp>
      <p:cxnSp>
        <p:nvCxnSpPr>
          <p:cNvPr id="138" name="Google Shape;138;p6"/>
          <p:cNvCxnSpPr>
            <a:endCxn id="136" idx="3"/>
          </p:cNvCxnSpPr>
          <p:nvPr/>
        </p:nvCxnSpPr>
        <p:spPr>
          <a:xfrm flipH="1">
            <a:off x="4751929" y="3383609"/>
            <a:ext cx="595800" cy="376200"/>
          </a:xfrm>
          <a:prstGeom prst="straightConnector1">
            <a:avLst/>
          </a:prstGeom>
          <a:noFill/>
          <a:ln cap="flat" cmpd="sng" w="38100">
            <a:solidFill>
              <a:schemeClr val="dk1"/>
            </a:solidFill>
            <a:prstDash val="solid"/>
            <a:round/>
            <a:headEnd len="med" w="med" type="stealth"/>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No Preemption</a:t>
            </a:r>
            <a:endParaRPr/>
          </a:p>
        </p:txBody>
      </p:sp>
      <p:sp>
        <p:nvSpPr>
          <p:cNvPr id="144" name="Google Shape;144;p7"/>
          <p:cNvSpPr txBox="1"/>
          <p:nvPr>
            <p:ph idx="1" type="body"/>
          </p:nvPr>
        </p:nvSpPr>
        <p:spPr>
          <a:xfrm>
            <a:off x="311700" y="1174351"/>
            <a:ext cx="7201975" cy="710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7"/>
              <a:buNone/>
            </a:pPr>
            <a:r>
              <a:rPr lang="en">
                <a:latin typeface="Century"/>
                <a:ea typeface="Century"/>
                <a:cs typeface="Century"/>
                <a:sym typeface="Century"/>
              </a:rPr>
              <a:t>a resource can be released only voluntarily by the process holding it, after that process has completed its task.</a:t>
            </a:r>
            <a:endParaRPr>
              <a:latin typeface="Century"/>
              <a:ea typeface="Century"/>
              <a:cs typeface="Century"/>
              <a:sym typeface="Century"/>
            </a:endParaRPr>
          </a:p>
        </p:txBody>
      </p:sp>
      <p:pic>
        <p:nvPicPr>
          <p:cNvPr descr="Two Kids Fighting Over Toy Stock Illustrations – 11 Two Kids Fighting Over  Toy Stock Illustrations, Vectors &amp;amp; Clipart - Dreamstime" id="145" name="Google Shape;145;p7"/>
          <p:cNvPicPr preferRelativeResize="0"/>
          <p:nvPr/>
        </p:nvPicPr>
        <p:blipFill rotWithShape="1">
          <a:blip r:embed="rId3">
            <a:alphaModFix/>
          </a:blip>
          <a:srcRect b="0" l="0" r="0" t="0"/>
          <a:stretch/>
        </p:blipFill>
        <p:spPr>
          <a:xfrm>
            <a:off x="2923939" y="1911877"/>
            <a:ext cx="2889310" cy="1993476"/>
          </a:xfrm>
          <a:prstGeom prst="rect">
            <a:avLst/>
          </a:prstGeom>
          <a:noFill/>
          <a:ln>
            <a:noFill/>
          </a:ln>
        </p:spPr>
      </p:pic>
      <p:pic>
        <p:nvPicPr>
          <p:cNvPr descr="Right Images, Stock Photos &amp; Vectors | Shutterstock" id="146" name="Google Shape;146;p7"/>
          <p:cNvPicPr preferRelativeResize="0"/>
          <p:nvPr/>
        </p:nvPicPr>
        <p:blipFill rotWithShape="1">
          <a:blip r:embed="rId4">
            <a:alphaModFix/>
          </a:blip>
          <a:srcRect b="30392" l="53591" r="8913" t="22889"/>
          <a:stretch/>
        </p:blipFill>
        <p:spPr>
          <a:xfrm>
            <a:off x="4072786" y="3969149"/>
            <a:ext cx="591615" cy="6142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Circular Wait</a:t>
            </a:r>
            <a:endParaRPr/>
          </a:p>
        </p:txBody>
      </p:sp>
      <p:sp>
        <p:nvSpPr>
          <p:cNvPr id="152" name="Google Shape;152;p8"/>
          <p:cNvSpPr txBox="1"/>
          <p:nvPr>
            <p:ph idx="1" type="body"/>
          </p:nvPr>
        </p:nvSpPr>
        <p:spPr>
          <a:xfrm>
            <a:off x="311700" y="1147225"/>
            <a:ext cx="8406998" cy="115063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Century"/>
                <a:ea typeface="Century"/>
                <a:cs typeface="Century"/>
                <a:sym typeface="Century"/>
              </a:rPr>
              <a:t>A set {P</a:t>
            </a:r>
            <a:r>
              <a:rPr baseline="-25000" lang="en" sz="1400">
                <a:latin typeface="Century"/>
                <a:ea typeface="Century"/>
                <a:cs typeface="Century"/>
                <a:sym typeface="Century"/>
              </a:rPr>
              <a:t>0</a:t>
            </a:r>
            <a:r>
              <a:rPr lang="en" sz="1400">
                <a:latin typeface="Century"/>
                <a:ea typeface="Century"/>
                <a:cs typeface="Century"/>
                <a:sym typeface="Century"/>
              </a:rPr>
              <a:t>, P</a:t>
            </a:r>
            <a:r>
              <a:rPr baseline="-25000" lang="en" sz="1400">
                <a:latin typeface="Century"/>
                <a:ea typeface="Century"/>
                <a:cs typeface="Century"/>
                <a:sym typeface="Century"/>
              </a:rPr>
              <a:t>1</a:t>
            </a:r>
            <a:r>
              <a:rPr lang="en" sz="1400">
                <a:latin typeface="Century"/>
                <a:ea typeface="Century"/>
                <a:cs typeface="Century"/>
                <a:sym typeface="Century"/>
              </a:rPr>
              <a:t>, ..., P</a:t>
            </a:r>
            <a:r>
              <a:rPr baseline="-25000" lang="en" sz="1400">
                <a:latin typeface="Century"/>
                <a:ea typeface="Century"/>
                <a:cs typeface="Century"/>
                <a:sym typeface="Century"/>
              </a:rPr>
              <a:t>n</a:t>
            </a:r>
            <a:r>
              <a:rPr lang="en" sz="1400">
                <a:latin typeface="Century"/>
                <a:ea typeface="Century"/>
                <a:cs typeface="Century"/>
                <a:sym typeface="Century"/>
              </a:rPr>
              <a:t>} of waiting processes must exist such that </a:t>
            </a:r>
            <a:endParaRPr/>
          </a:p>
          <a:p>
            <a:pPr indent="0" lvl="0" marL="0" rtl="0" algn="l">
              <a:lnSpc>
                <a:spcPct val="115000"/>
              </a:lnSpc>
              <a:spcBef>
                <a:spcPts val="0"/>
              </a:spcBef>
              <a:spcAft>
                <a:spcPts val="0"/>
              </a:spcAft>
              <a:buSzPts val="1800"/>
              <a:buNone/>
            </a:pPr>
            <a:r>
              <a:rPr lang="en" sz="1400">
                <a:latin typeface="Century"/>
                <a:ea typeface="Century"/>
                <a:cs typeface="Century"/>
                <a:sym typeface="Century"/>
              </a:rPr>
              <a:t>P0 is waiting for a resource held by P</a:t>
            </a:r>
            <a:r>
              <a:rPr baseline="-25000" lang="en" sz="1400">
                <a:latin typeface="Century"/>
                <a:ea typeface="Century"/>
                <a:cs typeface="Century"/>
                <a:sym typeface="Century"/>
              </a:rPr>
              <a:t>1</a:t>
            </a:r>
            <a:r>
              <a:rPr lang="en" sz="1400">
                <a:latin typeface="Century"/>
                <a:ea typeface="Century"/>
                <a:cs typeface="Century"/>
                <a:sym typeface="Century"/>
              </a:rPr>
              <a:t>, </a:t>
            </a:r>
            <a:endParaRPr/>
          </a:p>
          <a:p>
            <a:pPr indent="0" lvl="0" marL="0" rtl="0" algn="l">
              <a:lnSpc>
                <a:spcPct val="115000"/>
              </a:lnSpc>
              <a:spcBef>
                <a:spcPts val="0"/>
              </a:spcBef>
              <a:spcAft>
                <a:spcPts val="0"/>
              </a:spcAft>
              <a:buSzPts val="1800"/>
              <a:buNone/>
            </a:pPr>
            <a:r>
              <a:rPr lang="en" sz="1400">
                <a:latin typeface="Century"/>
                <a:ea typeface="Century"/>
                <a:cs typeface="Century"/>
                <a:sym typeface="Century"/>
              </a:rPr>
              <a:t>P</a:t>
            </a:r>
            <a:r>
              <a:rPr baseline="-25000" lang="en" sz="1400">
                <a:latin typeface="Century"/>
                <a:ea typeface="Century"/>
                <a:cs typeface="Century"/>
                <a:sym typeface="Century"/>
              </a:rPr>
              <a:t>1</a:t>
            </a:r>
            <a:r>
              <a:rPr lang="en" sz="1400">
                <a:latin typeface="Century"/>
                <a:ea typeface="Century"/>
                <a:cs typeface="Century"/>
                <a:sym typeface="Century"/>
              </a:rPr>
              <a:t> is waiting for a resource held by P</a:t>
            </a:r>
            <a:r>
              <a:rPr baseline="-25000" lang="en" sz="1400">
                <a:latin typeface="Century"/>
                <a:ea typeface="Century"/>
                <a:cs typeface="Century"/>
                <a:sym typeface="Century"/>
              </a:rPr>
              <a:t>2</a:t>
            </a:r>
            <a:r>
              <a:rPr lang="en" sz="1400">
                <a:latin typeface="Century"/>
                <a:ea typeface="Century"/>
                <a:cs typeface="Century"/>
                <a:sym typeface="Century"/>
              </a:rPr>
              <a:t>, ..., P</a:t>
            </a:r>
            <a:r>
              <a:rPr baseline="-25000" lang="en" sz="1400">
                <a:latin typeface="Century"/>
                <a:ea typeface="Century"/>
                <a:cs typeface="Century"/>
                <a:sym typeface="Century"/>
              </a:rPr>
              <a:t>n−1 </a:t>
            </a:r>
            <a:r>
              <a:rPr lang="en" sz="1400">
                <a:latin typeface="Century"/>
                <a:ea typeface="Century"/>
                <a:cs typeface="Century"/>
                <a:sym typeface="Century"/>
              </a:rPr>
              <a:t>is waiting for a resource held by P</a:t>
            </a:r>
            <a:r>
              <a:rPr baseline="-25000" lang="en" sz="1400">
                <a:latin typeface="Century"/>
                <a:ea typeface="Century"/>
                <a:cs typeface="Century"/>
                <a:sym typeface="Century"/>
              </a:rPr>
              <a:t>n</a:t>
            </a:r>
            <a:r>
              <a:rPr lang="en" sz="1400">
                <a:latin typeface="Century"/>
                <a:ea typeface="Century"/>
                <a:cs typeface="Century"/>
                <a:sym typeface="Century"/>
              </a:rPr>
              <a:t>, and </a:t>
            </a:r>
            <a:endParaRPr/>
          </a:p>
          <a:p>
            <a:pPr indent="0" lvl="0" marL="0" rtl="0" algn="l">
              <a:lnSpc>
                <a:spcPct val="115000"/>
              </a:lnSpc>
              <a:spcBef>
                <a:spcPts val="0"/>
              </a:spcBef>
              <a:spcAft>
                <a:spcPts val="0"/>
              </a:spcAft>
              <a:buSzPts val="1800"/>
              <a:buNone/>
            </a:pPr>
            <a:r>
              <a:rPr lang="en" sz="1400">
                <a:latin typeface="Century"/>
                <a:ea typeface="Century"/>
                <a:cs typeface="Century"/>
                <a:sym typeface="Century"/>
              </a:rPr>
              <a:t>P</a:t>
            </a:r>
            <a:r>
              <a:rPr baseline="-25000" lang="en" sz="1400">
                <a:latin typeface="Century"/>
                <a:ea typeface="Century"/>
                <a:cs typeface="Century"/>
                <a:sym typeface="Century"/>
              </a:rPr>
              <a:t>n</a:t>
            </a:r>
            <a:r>
              <a:rPr lang="en" sz="1400">
                <a:latin typeface="Century"/>
                <a:ea typeface="Century"/>
                <a:cs typeface="Century"/>
                <a:sym typeface="Century"/>
              </a:rPr>
              <a:t> is waiting for a resource held by P</a:t>
            </a:r>
            <a:r>
              <a:rPr baseline="-25000" lang="en" sz="1400">
                <a:latin typeface="Century"/>
                <a:ea typeface="Century"/>
                <a:cs typeface="Century"/>
                <a:sym typeface="Century"/>
              </a:rPr>
              <a:t>0</a:t>
            </a:r>
            <a:endParaRPr sz="1400">
              <a:latin typeface="Century"/>
              <a:ea typeface="Century"/>
              <a:cs typeface="Century"/>
              <a:sym typeface="Century"/>
            </a:endParaRPr>
          </a:p>
        </p:txBody>
      </p:sp>
      <p:grpSp>
        <p:nvGrpSpPr>
          <p:cNvPr id="153" name="Google Shape;153;p8"/>
          <p:cNvGrpSpPr/>
          <p:nvPr/>
        </p:nvGrpSpPr>
        <p:grpSpPr>
          <a:xfrm>
            <a:off x="2732393" y="2571750"/>
            <a:ext cx="2796321" cy="2009231"/>
            <a:chOff x="-109674" y="2648824"/>
            <a:chExt cx="3484223" cy="2254395"/>
          </a:xfrm>
        </p:grpSpPr>
        <p:sp>
          <p:nvSpPr>
            <p:cNvPr id="154" name="Google Shape;154;p8"/>
            <p:cNvSpPr/>
            <p:nvPr/>
          </p:nvSpPr>
          <p:spPr>
            <a:xfrm>
              <a:off x="689645" y="2648824"/>
              <a:ext cx="762000" cy="53340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R0</a:t>
              </a:r>
              <a:endParaRPr b="0" i="0" sz="1400" u="none" cap="none" strike="noStrike">
                <a:solidFill>
                  <a:srgbClr val="000000"/>
                </a:solidFill>
                <a:latin typeface="Arial"/>
                <a:ea typeface="Arial"/>
                <a:cs typeface="Arial"/>
                <a:sym typeface="Arial"/>
              </a:endParaRPr>
            </a:p>
          </p:txBody>
        </p:sp>
        <p:sp>
          <p:nvSpPr>
            <p:cNvPr id="155" name="Google Shape;155;p8"/>
            <p:cNvSpPr/>
            <p:nvPr/>
          </p:nvSpPr>
          <p:spPr>
            <a:xfrm>
              <a:off x="685119" y="4333855"/>
              <a:ext cx="762000" cy="533400"/>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156" name="Google Shape;156;p8"/>
            <p:cNvSpPr/>
            <p:nvPr/>
          </p:nvSpPr>
          <p:spPr>
            <a:xfrm>
              <a:off x="-109674" y="3433532"/>
              <a:ext cx="678873" cy="60532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P0</a:t>
              </a:r>
              <a:endParaRPr b="0" i="0" sz="1400" u="none" cap="none" strike="noStrike">
                <a:solidFill>
                  <a:srgbClr val="000000"/>
                </a:solidFill>
                <a:latin typeface="Arial"/>
                <a:ea typeface="Arial"/>
                <a:cs typeface="Arial"/>
                <a:sym typeface="Arial"/>
              </a:endParaRPr>
            </a:p>
          </p:txBody>
        </p:sp>
        <p:cxnSp>
          <p:nvCxnSpPr>
            <p:cNvPr id="157" name="Google Shape;157;p8"/>
            <p:cNvCxnSpPr>
              <a:stCxn id="154" idx="1"/>
              <a:endCxn id="156" idx="0"/>
            </p:cNvCxnSpPr>
            <p:nvPr/>
          </p:nvCxnSpPr>
          <p:spPr>
            <a:xfrm flipH="1">
              <a:off x="229745" y="2915524"/>
              <a:ext cx="459900" cy="518100"/>
            </a:xfrm>
            <a:prstGeom prst="straightConnector1">
              <a:avLst/>
            </a:prstGeom>
            <a:noFill/>
            <a:ln cap="flat" cmpd="sng" w="38100">
              <a:solidFill>
                <a:schemeClr val="dk1"/>
              </a:solidFill>
              <a:prstDash val="solid"/>
              <a:round/>
              <a:headEnd len="sm" w="sm" type="none"/>
              <a:tailEnd len="med" w="med" type="stealth"/>
            </a:ln>
          </p:spPr>
        </p:cxnSp>
        <p:cxnSp>
          <p:nvCxnSpPr>
            <p:cNvPr id="158" name="Google Shape;158;p8"/>
            <p:cNvCxnSpPr>
              <a:stCxn id="156" idx="4"/>
              <a:endCxn id="155" idx="1"/>
            </p:cNvCxnSpPr>
            <p:nvPr/>
          </p:nvCxnSpPr>
          <p:spPr>
            <a:xfrm>
              <a:off x="229763" y="4038859"/>
              <a:ext cx="455400" cy="561600"/>
            </a:xfrm>
            <a:prstGeom prst="straightConnector1">
              <a:avLst/>
            </a:prstGeom>
            <a:noFill/>
            <a:ln cap="flat" cmpd="sng" w="38100">
              <a:solidFill>
                <a:schemeClr val="dk1"/>
              </a:solidFill>
              <a:prstDash val="solid"/>
              <a:round/>
              <a:headEnd len="sm" w="sm" type="none"/>
              <a:tailEnd len="med" w="med" type="stealth"/>
            </a:ln>
          </p:spPr>
        </p:cxnSp>
        <p:cxnSp>
          <p:nvCxnSpPr>
            <p:cNvPr id="159" name="Google Shape;159;p8"/>
            <p:cNvCxnSpPr>
              <a:stCxn id="155" idx="3"/>
              <a:endCxn id="160" idx="2"/>
            </p:cNvCxnSpPr>
            <p:nvPr/>
          </p:nvCxnSpPr>
          <p:spPr>
            <a:xfrm>
              <a:off x="1447119" y="4600555"/>
              <a:ext cx="664200" cy="0"/>
            </a:xfrm>
            <a:prstGeom prst="straightConnector1">
              <a:avLst/>
            </a:prstGeom>
            <a:noFill/>
            <a:ln cap="flat" cmpd="sng" w="38100">
              <a:solidFill>
                <a:schemeClr val="dk1"/>
              </a:solidFill>
              <a:prstDash val="solid"/>
              <a:round/>
              <a:headEnd len="sm" w="sm" type="none"/>
              <a:tailEnd len="med" w="med" type="stealth"/>
            </a:ln>
          </p:spPr>
        </p:cxnSp>
        <p:cxnSp>
          <p:nvCxnSpPr>
            <p:cNvPr id="161" name="Google Shape;161;p8"/>
            <p:cNvCxnSpPr>
              <a:stCxn id="160" idx="6"/>
              <a:endCxn id="162" idx="2"/>
            </p:cNvCxnSpPr>
            <p:nvPr/>
          </p:nvCxnSpPr>
          <p:spPr>
            <a:xfrm flipH="1" rot="10800000">
              <a:off x="2790149" y="4038956"/>
              <a:ext cx="584400" cy="561600"/>
            </a:xfrm>
            <a:prstGeom prst="straightConnector1">
              <a:avLst/>
            </a:prstGeom>
            <a:noFill/>
            <a:ln cap="flat" cmpd="sng" w="38100">
              <a:solidFill>
                <a:schemeClr val="dk1"/>
              </a:solidFill>
              <a:prstDash val="solid"/>
              <a:round/>
              <a:headEnd len="sm" w="sm" type="none"/>
              <a:tailEnd len="med" w="med" type="stealth"/>
            </a:ln>
          </p:spPr>
        </p:cxnSp>
        <p:sp>
          <p:nvSpPr>
            <p:cNvPr id="160" name="Google Shape;160;p8"/>
            <p:cNvSpPr/>
            <p:nvPr/>
          </p:nvSpPr>
          <p:spPr>
            <a:xfrm>
              <a:off x="2111276" y="4297892"/>
              <a:ext cx="678873" cy="605327"/>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P1</a:t>
              </a:r>
              <a:endParaRPr b="0" i="0" sz="1400" u="none" cap="none" strike="noStrike">
                <a:solidFill>
                  <a:srgbClr val="000000"/>
                </a:solidFill>
                <a:latin typeface="Arial"/>
                <a:ea typeface="Arial"/>
                <a:cs typeface="Arial"/>
                <a:sym typeface="Arial"/>
              </a:endParaRPr>
            </a:p>
          </p:txBody>
        </p:sp>
      </p:grpSp>
      <p:sp>
        <p:nvSpPr>
          <p:cNvPr id="162" name="Google Shape;162;p8"/>
          <p:cNvSpPr/>
          <p:nvPr/>
        </p:nvSpPr>
        <p:spPr>
          <a:xfrm>
            <a:off x="5223022" y="3335226"/>
            <a:ext cx="611556" cy="475393"/>
          </a:xfrm>
          <a:prstGeom prst="rect">
            <a:avLst/>
          </a:prstGeom>
          <a:noFill/>
          <a:ln cap="flat" cmpd="sng" w="25400">
            <a:solidFill>
              <a:srgbClr val="3B92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a:t>
            </a:r>
            <a:r>
              <a:rPr b="0" baseline="-25000" i="0" lang="en" sz="1100" u="none" cap="none" strike="noStrike">
                <a:solidFill>
                  <a:schemeClr val="dk1"/>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4514852" y="2521366"/>
            <a:ext cx="544841" cy="539498"/>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a:t>
            </a:r>
            <a:r>
              <a:rPr b="0" baseline="-25000" i="0" lang="en" sz="1100" u="none" cap="none" strike="noStrike">
                <a:solidFill>
                  <a:schemeClr val="dk1"/>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cxnSp>
        <p:nvCxnSpPr>
          <p:cNvPr id="164" name="Google Shape;164;p8"/>
          <p:cNvCxnSpPr>
            <a:stCxn id="163" idx="2"/>
            <a:endCxn id="154" idx="3"/>
          </p:cNvCxnSpPr>
          <p:nvPr/>
        </p:nvCxnSpPr>
        <p:spPr>
          <a:xfrm flipH="1">
            <a:off x="3985352" y="2791115"/>
            <a:ext cx="529500" cy="18300"/>
          </a:xfrm>
          <a:prstGeom prst="straightConnector1">
            <a:avLst/>
          </a:prstGeom>
          <a:noFill/>
          <a:ln cap="flat" cmpd="sng" w="38100">
            <a:solidFill>
              <a:schemeClr val="dk1"/>
            </a:solidFill>
            <a:prstDash val="solid"/>
            <a:round/>
            <a:headEnd len="sm" w="sm" type="none"/>
            <a:tailEnd len="med" w="med" type="stealth"/>
          </a:ln>
        </p:spPr>
      </p:cxnSp>
      <p:cxnSp>
        <p:nvCxnSpPr>
          <p:cNvPr id="165" name="Google Shape;165;p8"/>
          <p:cNvCxnSpPr>
            <a:stCxn id="162" idx="0"/>
            <a:endCxn id="163" idx="6"/>
          </p:cNvCxnSpPr>
          <p:nvPr/>
        </p:nvCxnSpPr>
        <p:spPr>
          <a:xfrm rot="10800000">
            <a:off x="5059600" y="2791026"/>
            <a:ext cx="469200" cy="544200"/>
          </a:xfrm>
          <a:prstGeom prst="straightConnector1">
            <a:avLst/>
          </a:prstGeom>
          <a:noFill/>
          <a:ln cap="flat" cmpd="sng" w="38100">
            <a:solidFill>
              <a:schemeClr val="dk1"/>
            </a:solidFill>
            <a:prstDash val="solid"/>
            <a:round/>
            <a:headEnd len="sm" w="sm"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3B9267"/>
                </a:solidFill>
              </a:rPr>
              <a:t>Resource Allocation Graph</a:t>
            </a:r>
            <a:endParaRPr b="1">
              <a:solidFill>
                <a:srgbClr val="3B9267"/>
              </a:solidFill>
            </a:endParaRPr>
          </a:p>
        </p:txBody>
      </p:sp>
      <p:sp>
        <p:nvSpPr>
          <p:cNvPr id="171" name="Google Shape;171;p9"/>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Faisal Bin Ashraf</dc:creator>
</cp:coreProperties>
</file>