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Economica"/>
      <p:regular r:id="rId38"/>
      <p:bold r:id="rId39"/>
      <p:italic r:id="rId40"/>
      <p:boldItalic r:id="rId41"/>
    </p:embeddedFont>
    <p:embeddedFont>
      <p:font typeface="Century Schoolbook"/>
      <p:regular r:id="rId42"/>
      <p:bold r:id="rId43"/>
      <p:italic r:id="rId44"/>
      <p:boldItalic r:id="rId45"/>
    </p:embeddedFont>
    <p:embeddedFont>
      <p:font typeface="Book Antiqua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jw8KXRtJnBsmvb5zWQk/gF54D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italic.fntdata"/><Relationship Id="rId42" Type="http://schemas.openxmlformats.org/officeDocument/2006/relationships/font" Target="fonts/CenturySchoolbook-regular.fntdata"/><Relationship Id="rId41" Type="http://schemas.openxmlformats.org/officeDocument/2006/relationships/font" Target="fonts/Economica-boldItalic.fntdata"/><Relationship Id="rId44" Type="http://schemas.openxmlformats.org/officeDocument/2006/relationships/font" Target="fonts/CenturySchoolbook-italic.fntdata"/><Relationship Id="rId43" Type="http://schemas.openxmlformats.org/officeDocument/2006/relationships/font" Target="fonts/CenturySchoolbook-bold.fntdata"/><Relationship Id="rId46" Type="http://schemas.openxmlformats.org/officeDocument/2006/relationships/font" Target="fonts/BookAntiqua-regular.fntdata"/><Relationship Id="rId45" Type="http://schemas.openxmlformats.org/officeDocument/2006/relationships/font" Target="fonts/CenturySchoolboo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ookAntiqua-italic.fntdata"/><Relationship Id="rId47" Type="http://schemas.openxmlformats.org/officeDocument/2006/relationships/font" Target="fonts/BookAntiqua-bold.fntdata"/><Relationship Id="rId49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Economica-bold.fntdata"/><Relationship Id="rId38" Type="http://schemas.openxmlformats.org/officeDocument/2006/relationships/font" Target="fonts/Economic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6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Main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543820" y="1664262"/>
            <a:ext cx="405636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400">
                <a:solidFill>
                  <a:srgbClr val="00B050"/>
                </a:solidFill>
              </a:rPr>
              <a:t>Contiguous Allocation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Contiguous Allocation</a:t>
            </a:r>
            <a:endParaRPr b="1" sz="36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5225"/>
            <a:ext cx="551845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Main memory must accommodate both OS and user processes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Limited resource, must allocate efficiently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Contiguous allocation is one early method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Main memory usually divided into two </a:t>
            </a: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Resident operating system, usually held in low memory with interrupt vector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User processes then held in high memory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contained in single contiguous section of memory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Contiguous Allocation</a:t>
            </a:r>
            <a:endParaRPr b="1" sz="36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15447" y="1520859"/>
            <a:ext cx="4614719" cy="3064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Relocation registers used to protect user processes from each other, and from changing operating-system code and data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Base register contains value of smallest physical address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Limit register contains range of logical addresses – each logical address must be less than the limit register 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MMU maps logical address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dynamically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then allow actions such as kernel code being </a:t>
            </a: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transient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kernel changing size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8"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912" y="1717842"/>
            <a:ext cx="3918172" cy="194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0633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Multiple-partition allocation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48306" y="937633"/>
            <a:ext cx="8683994" cy="20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Multiple-partition allocation: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Fixed-sized partition</a:t>
            </a:r>
            <a:r>
              <a:rPr b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Degree of multiprogramming limited by number of partitions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Variable-partition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sizes for efficiency (sized to a given process’ needs)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– block of available memory; holes of various size are scattered throughout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When a process arrives, it is allocated memory from a hole large enough to accommodate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Process exiting frees its partition, adjacent free partitions combined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Operating system maintains information about:</a:t>
            </a:r>
            <a:b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a) allocated partitions    b) free partitions (hole)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2508310" y="1886204"/>
            <a:ext cx="405636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br>
              <a:rPr lang="en-US" sz="3600"/>
            </a:br>
            <a:r>
              <a:rPr b="1" lang="en-US" sz="4400">
                <a:solidFill>
                  <a:srgbClr val="00B050"/>
                </a:solidFill>
              </a:rPr>
              <a:t>Dynamic Memory Allocation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Dynamic Storage-Allocation Problem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11700" y="1686291"/>
            <a:ext cx="5346579" cy="2531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 that is big enough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smallest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 that is big enough; must search entire list, unless ordered by size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Produces the smallest leftover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largest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hole; must also search entire list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Produces the largest leftover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11700" y="1278260"/>
            <a:ext cx="4092777" cy="276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How to satisfy a request of size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from a list of free holes?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Fragmentation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44916" y="1145792"/>
            <a:ext cx="5718534" cy="2028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External Fragmentation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total memory space exists to satisfy a request, but it is not contiguous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allocated memory may be slightly larger than requested memory; this size difference is memory internal to a partition, but not being used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First fit, statistical analysis reveals that given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blocks allocated, another 0.5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blocks lost to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1/3 may be unusable -&gt;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50-percent rule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30007" y="3174726"/>
            <a:ext cx="5630779" cy="1388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Reduce external fragmentation by </a:t>
            </a: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Shuffle memory contents to place all free memory together in one large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Compaction is possible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if relocation is dynamic, and is done at execution time</a:t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3058450" y="1794889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Operating Systems </a:t>
            </a:r>
            <a:br>
              <a:rPr lang="en-US"/>
            </a:br>
            <a:r>
              <a:rPr b="1" lang="en-US" sz="4800">
                <a:solidFill>
                  <a:srgbClr val="00B050"/>
                </a:solidFill>
              </a:rPr>
              <a:t>Paging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1" y="1376220"/>
            <a:ext cx="5600961" cy="3078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Physical  address space of a process can be noncontiguous; process is allocated physical memory whenever the latter is available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external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problem of varying sized memory chunks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physical memory into fixed-sized blocks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</a:t>
            </a:r>
            <a:endParaRPr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Size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power of 2, between 512 bytes and 16 Mbytes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logical memory into blocks of same size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Keep track of all free frames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To run a program of size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pages, need to find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free frames and load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Set up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to translate logical to physical addresses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Backing store likewise split into 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Still have Internal fragmentation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Address Translation Scheme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204249"/>
            <a:ext cx="5370829" cy="30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generated by CPU is divided into: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number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used as an index into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which contains base address of each page in physical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offset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combined with base address to define the physical memory address that is sent to the memory unit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given logical address space 2</a:t>
            </a:r>
            <a:r>
              <a:rPr baseline="30000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page size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824" y="2576374"/>
            <a:ext cx="2660161" cy="83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Program must be brought (from disk)  into memory and placed within a process for it to be run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and registers are only storage CPU can access directly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Memory unit only sees a stream of addresses + read requests, or address + data and write requests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Register access in one CPU clock (or less)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can take many cycles, causing a </a:t>
            </a: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stall,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since it does not have the data required to complete the instruction that it is executing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Cache</a:t>
            </a:r>
            <a:r>
              <a:rPr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sits between main memory and CPU registers for fast access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Protection of memory required to ensure correct operation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22206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</a:t>
            </a:r>
            <a:endParaRPr/>
          </a:p>
        </p:txBody>
      </p:sp>
      <p:pic>
        <p:nvPicPr>
          <p:cNvPr descr="8"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295" y="1053365"/>
            <a:ext cx="5632438" cy="336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Model of Logical and  Physical Memory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336" y="1147225"/>
            <a:ext cx="3777327" cy="352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86" name="Google Shape;186;p35"/>
          <p:cNvSpPr txBox="1"/>
          <p:nvPr/>
        </p:nvSpPr>
        <p:spPr>
          <a:xfrm>
            <a:off x="1592964" y="1886465"/>
            <a:ext cx="19446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Size of Page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311700" y="1139045"/>
            <a:ext cx="5133449" cy="3561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Calculating internal fragmentation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 = 2,048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size = 72,766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35 pages + 1,086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 of 2,048 - 1,086 = 962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 case fragmentation = 1 frame – 1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 average fragmentation = 1 / 2 frame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 small frame sizes desirable?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each page table entry takes memory to track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sizes growing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Solaris supports two page sizes – 8 KB and 4 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view and physical memory now very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implementation process can only access its own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Free Frames</a:t>
            </a:r>
            <a:endParaRPr b="1" sz="3600"/>
          </a:p>
        </p:txBody>
      </p:sp>
      <p:sp>
        <p:nvSpPr>
          <p:cNvPr id="199" name="Google Shape;199;p37"/>
          <p:cNvSpPr txBox="1"/>
          <p:nvPr/>
        </p:nvSpPr>
        <p:spPr>
          <a:xfrm>
            <a:off x="2629785" y="4244665"/>
            <a:ext cx="190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5237200" y="4244665"/>
            <a:ext cx="17113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785" y="1020661"/>
            <a:ext cx="4494029" cy="322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3079075" y="1581293"/>
            <a:ext cx="3054600" cy="1881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-US"/>
            </a:br>
            <a:r>
              <a:rPr lang="en-US" sz="3600"/>
              <a:t>Operating Systems </a:t>
            </a:r>
            <a:r>
              <a:rPr b="1" lang="en-US">
                <a:solidFill>
                  <a:srgbClr val="00B050"/>
                </a:solidFill>
              </a:rPr>
              <a:t>Implementation of Page Table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Implementation of Page Table</a:t>
            </a:r>
            <a:endParaRPr b="1" sz="3600"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2" y="1146175"/>
            <a:ext cx="5972220" cy="269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table is kept in main memory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base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PTBR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points to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length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PTLR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indicates size of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 this scheme every data/instruction access requires two memory accesses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for the page table and one for the data / instruction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two memory access problem can be solved by the use of a special fast-lookup hardware cache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or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translation look-aside buffers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TLBs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Associative Memory</a:t>
            </a:r>
            <a:endParaRPr b="1" sz="3600"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211263"/>
            <a:ext cx="4693438" cy="3020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– parallel search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translation (p, d)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p is in associative register, get frame # out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Otherwise get frame # from page table in memory</a:t>
            </a:r>
            <a:endParaRPr/>
          </a:p>
          <a:p>
            <a:pPr indent="-228597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35" y="1693864"/>
            <a:ext cx="3033867" cy="14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 With TLB</a:t>
            </a:r>
            <a:endParaRPr b="1" sz="4800"/>
          </a:p>
        </p:txBody>
      </p:sp>
      <p:pic>
        <p:nvPicPr>
          <p:cNvPr id="225" name="Google Shape;2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004" y="1147225"/>
            <a:ext cx="4718862" cy="35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Effective Access Time</a:t>
            </a:r>
            <a:endParaRPr b="1" sz="3600"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41364"/>
            <a:ext cx="6419110" cy="3686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Lookup = ε time unit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be &lt; 10% of memory access time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= α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– percentage of times that a page number is found in the associative registers; 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α = 80%, ε = 20ns for TLB search, 100ns for memory access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Effective Access Time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):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Consider α = 80%,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0.80 x 120 + 0.20 x 200 = 136ns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more realistic hit ratio -&gt;  α = 99%,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0.99 x 120 + 0.01 x 200 = 120.8ns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Base and Limit Registers</a:t>
            </a:r>
            <a:endParaRPr b="1" sz="3600"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216050"/>
            <a:ext cx="85206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 pair of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b="1" lang="en-US" sz="1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limit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registers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define the logical address space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CPU must check every memory access generated in user mode to be sure it is between base and limit for that user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997" y="2178456"/>
            <a:ext cx="2346005" cy="258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ctrTitle"/>
          </p:nvPr>
        </p:nvSpPr>
        <p:spPr>
          <a:xfrm>
            <a:off x="3051575" y="1636760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Operating Systems</a:t>
            </a:r>
            <a:r>
              <a:rPr lang="en-US" sz="4400"/>
              <a:t> </a:t>
            </a:r>
            <a:br>
              <a:rPr lang="en-US" sz="4400"/>
            </a:br>
            <a:r>
              <a:rPr b="1" lang="en-US">
                <a:solidFill>
                  <a:srgbClr val="00B050"/>
                </a:solidFill>
              </a:rPr>
              <a:t>Shared Pages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</a:t>
            </a:r>
            <a:endParaRPr b="1" sz="3600"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311701" y="1141413"/>
            <a:ext cx="6460360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Shared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copy of read-only 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reentrant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 code shared among processes (i.e., text editors, compilers, window systems)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Similar to multiple threads sharing the same process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Also useful for inter-process communication if sharing of read-write pages is allowed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Private code and data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keeps a separate copy of the code and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 Example</a:t>
            </a:r>
            <a:endParaRPr b="1" sz="3600"/>
          </a:p>
        </p:txBody>
      </p:sp>
      <p:pic>
        <p:nvPicPr>
          <p:cNvPr descr="8" id="248" name="Google Shape;2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440" y="1147225"/>
            <a:ext cx="3749120" cy="377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Hardware Address Protection</a:t>
            </a:r>
            <a:endParaRPr b="1" sz="3600"/>
          </a:p>
        </p:txBody>
      </p:sp>
      <p:pic>
        <p:nvPicPr>
          <p:cNvPr descr="8.02.pdf" id="77" name="Google Shape;77;p4"/>
          <p:cNvPicPr preferRelativeResize="0"/>
          <p:nvPr/>
        </p:nvPicPr>
        <p:blipFill rotWithShape="1">
          <a:blip r:embed="rId3">
            <a:alphaModFix/>
          </a:blip>
          <a:srcRect b="-12790" l="0" r="0" t="-12790"/>
          <a:stretch/>
        </p:blipFill>
        <p:spPr>
          <a:xfrm>
            <a:off x="1409700" y="1198674"/>
            <a:ext cx="632460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900">
                <a:solidFill>
                  <a:srgbClr val="00B050"/>
                </a:solidFill>
              </a:rPr>
              <a:t>Address Space</a:t>
            </a:r>
            <a:endParaRPr b="1" sz="49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Logical vs. Physical Address Space</a:t>
            </a:r>
            <a:endParaRPr b="1" sz="3600"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311701" y="1225225"/>
            <a:ext cx="5229701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concept of a logical address space that is bound to a separate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central to proper memory management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generated by the CPU; also referred to as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address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address seen by the memory unit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and physical addresses are the same in compile-time and load-time address-binding schemes; logical (virtual) and physical addresses differ in execution-time address-binding scheme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logical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physical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Memory-Management Unit (MMU)</a:t>
            </a:r>
            <a:endParaRPr b="1" sz="3600"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11700" y="1225225"/>
            <a:ext cx="5298453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MMU - Hardware device that at run time maps virtual to physical address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simple scheme where the value in the relocation register is added to every address generated by a user process at the time it is sent to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Base register now called </a:t>
            </a: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relocation register</a:t>
            </a:r>
            <a:endParaRPr b="1" sz="1200">
              <a:solidFill>
                <a:srgbClr val="0000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MS-DOS on Intel 80x86 used 4 relocation registers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user program deals with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addresses; it never sees the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real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physical addresses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Execution-time binding occurs when reference is made to location in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bound to physical addresses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579" y="1222375"/>
            <a:ext cx="3411275" cy="247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Dynamic Loading</a:t>
            </a:r>
            <a:endParaRPr b="1" sz="3600"/>
          </a:p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311700" y="1225225"/>
            <a:ext cx="4583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Routine is not loaded until it is called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Better memory-space utilization; unused routine is never loaded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All routines kept on disk in relocatable load format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Useful when large amounts of code are needed to handle infrequently occurring cases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No special support from the operating system is required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Implemented through program design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OS can help by providing libraries to implement dynamic loading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311700" y="2266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Dynamic Linking</a:t>
            </a:r>
            <a:endParaRPr b="1" sz="3600"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71498" y="1076204"/>
            <a:ext cx="7962288" cy="3769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Static linking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system libraries and program code combined by the loader into the binary program image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Dynamic linking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linking postponed until execution time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Small piece of code, </a:t>
            </a: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stub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, used to locate the appropriate memory-resident library routine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Stub replaces itself with the address of the routine, and executes the routine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Operating system checks if routine is in processes’ memory address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not in address space, add to address space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Dynamic linking is particularly useful for libraries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System also known as </a:t>
            </a: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shared libraries</a:t>
            </a:r>
            <a:endParaRPr sz="1200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