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80" r:id="rId2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284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58616" y="3007868"/>
            <a:ext cx="2741167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1502" y="785875"/>
            <a:ext cx="8375395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0088" y="1549404"/>
            <a:ext cx="7554595" cy="2167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658616" y="3007868"/>
            <a:ext cx="3656584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Bottom Up </a:t>
            </a:r>
            <a:r>
              <a:rPr spc="-5" dirty="0" smtClean="0"/>
              <a:t>Parsing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502" y="785875"/>
            <a:ext cx="313245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Shift Reduce</a:t>
            </a:r>
            <a:r>
              <a:rPr sz="2600" spc="-1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Parsing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597" y="2022144"/>
            <a:ext cx="2581403" cy="1155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dirty="0" smtClean="0">
                <a:latin typeface="Arial"/>
                <a:cs typeface="Arial"/>
              </a:rPr>
              <a:t>S -&gt;   a T R e</a:t>
            </a:r>
          </a:p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dirty="0" smtClean="0">
                <a:latin typeface="Arial"/>
                <a:cs typeface="Arial"/>
              </a:rPr>
              <a:t>T -&gt; T  b c | b   </a:t>
            </a:r>
          </a:p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spc="40" dirty="0" smtClean="0">
                <a:latin typeface="Arial"/>
                <a:cs typeface="Arial"/>
              </a:rPr>
              <a:t>R -&gt; </a:t>
            </a:r>
            <a:r>
              <a:rPr lang="pt-BR" sz="2200" spc="40" dirty="0" smtClean="0">
                <a:latin typeface="Times New Roman"/>
                <a:cs typeface="Times New Roman"/>
              </a:rPr>
              <a:t> </a:t>
            </a:r>
            <a:r>
              <a:rPr lang="pt-BR" sz="2200" dirty="0" smtClean="0">
                <a:latin typeface="Arial"/>
                <a:cs typeface="Arial"/>
              </a:rPr>
              <a:t>d</a:t>
            </a:r>
            <a:endParaRPr lang="pt-BR"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2902" y="5029454"/>
            <a:ext cx="7791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4360" algn="l"/>
              </a:tabLst>
            </a:pPr>
            <a:r>
              <a:rPr sz="2700" dirty="0">
                <a:solidFill>
                  <a:srgbClr val="33339A"/>
                </a:solidFill>
                <a:latin typeface="Times New Roman"/>
                <a:cs typeface="Times New Roman"/>
              </a:rPr>
              <a:t>a	b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3603752"/>
            <a:ext cx="4202874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400" spc="880" dirty="0" smtClean="0">
                <a:latin typeface="Times New Roman"/>
                <a:cs typeface="Times New Roman"/>
              </a:rPr>
              <a:t>Shift</a:t>
            </a:r>
            <a:r>
              <a:rPr lang="en-US" sz="2400" spc="-7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a, Shift b</a:t>
            </a:r>
          </a:p>
          <a:p>
            <a:pPr marL="38100">
              <a:spcBef>
                <a:spcPts val="100"/>
              </a:spcBef>
            </a:pPr>
            <a:r>
              <a:rPr lang="en-US" sz="2400" spc="750" dirty="0" smtClean="0">
                <a:latin typeface="Times New Roman"/>
                <a:cs typeface="Times New Roman"/>
              </a:rPr>
              <a:t>Reduce</a:t>
            </a:r>
            <a:r>
              <a:rPr lang="en-US" sz="2400" spc="-7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  </a:t>
            </a:r>
            <a:r>
              <a:rPr lang="en-US" sz="2400" spc="35" dirty="0" smtClean="0">
                <a:latin typeface="Times New Roman"/>
                <a:cs typeface="Times New Roman"/>
              </a:rPr>
              <a:t>-&gt; b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6088" y="4186697"/>
            <a:ext cx="2349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5202" y="4648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06900" y="2065274"/>
            <a:ext cx="3376929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>
                <a:latin typeface="Times New Roman"/>
                <a:cs typeface="Times New Roman"/>
              </a:rPr>
              <a:t>Remaining </a:t>
            </a:r>
            <a:r>
              <a:rPr sz="2900" spc="-5" dirty="0">
                <a:latin typeface="Times New Roman"/>
                <a:cs typeface="Times New Roman"/>
              </a:rPr>
              <a:t>input:</a:t>
            </a:r>
            <a:r>
              <a:rPr sz="2900" spc="-35" dirty="0">
                <a:latin typeface="Times New Roman"/>
                <a:cs typeface="Times New Roman"/>
              </a:rPr>
              <a:t> </a:t>
            </a:r>
            <a:r>
              <a:rPr sz="2900" spc="-10" dirty="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sz="2900" spc="-10" dirty="0">
                <a:latin typeface="Times New Roman"/>
                <a:cs typeface="Times New Roman"/>
              </a:rPr>
              <a:t>cde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1702" y="5296621"/>
            <a:ext cx="2242820" cy="185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marR="5080" indent="-254000">
              <a:lnSpc>
                <a:spcPct val="12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Rightmost derivation: 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S </a:t>
            </a: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a T R 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5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a T </a:t>
            </a:r>
            <a:r>
              <a:rPr sz="2000" b="1" spc="-5" dirty="0">
                <a:solidFill>
                  <a:srgbClr val="7F7F7F"/>
                </a:solidFill>
                <a:latin typeface="Times New Roman"/>
                <a:cs typeface="Times New Roman"/>
              </a:rPr>
              <a:t>d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0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2000" b="1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 b c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d </a:t>
            </a:r>
            <a:r>
              <a:rPr sz="2000" spc="-894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5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a b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b c d </a:t>
            </a:r>
            <a:r>
              <a:rPr sz="2000" spc="-71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502" y="785875"/>
            <a:ext cx="313245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Shift Reduce</a:t>
            </a:r>
            <a:r>
              <a:rPr sz="2600" spc="-1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Parsing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597" y="2022144"/>
            <a:ext cx="2733803" cy="1155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dirty="0" smtClean="0">
                <a:latin typeface="Arial"/>
                <a:cs typeface="Arial"/>
              </a:rPr>
              <a:t>S -&gt;   a T R e</a:t>
            </a:r>
          </a:p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dirty="0" smtClean="0">
                <a:latin typeface="Arial"/>
                <a:cs typeface="Arial"/>
              </a:rPr>
              <a:t>T -&gt; T  b c | b   </a:t>
            </a:r>
          </a:p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spc="40" dirty="0" smtClean="0">
                <a:latin typeface="Arial"/>
                <a:cs typeface="Arial"/>
              </a:rPr>
              <a:t>R -&gt; </a:t>
            </a:r>
            <a:r>
              <a:rPr lang="pt-BR" sz="2200" spc="40" dirty="0" smtClean="0">
                <a:latin typeface="Times New Roman"/>
                <a:cs typeface="Times New Roman"/>
              </a:rPr>
              <a:t> </a:t>
            </a:r>
            <a:r>
              <a:rPr lang="pt-BR" sz="2200" dirty="0" smtClean="0">
                <a:latin typeface="Arial"/>
                <a:cs typeface="Arial"/>
              </a:rPr>
              <a:t>d</a:t>
            </a:r>
            <a:endParaRPr lang="pt-BR"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2902" y="5029454"/>
            <a:ext cx="7791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4360" algn="l"/>
              </a:tabLst>
            </a:pPr>
            <a:r>
              <a:rPr sz="2700" dirty="0">
                <a:solidFill>
                  <a:srgbClr val="33339A"/>
                </a:solidFill>
                <a:latin typeface="Times New Roman"/>
                <a:cs typeface="Times New Roman"/>
              </a:rPr>
              <a:t>a	b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102" y="3603752"/>
            <a:ext cx="3996372" cy="11618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400" spc="880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sz="2400" spc="-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a, Shift b</a:t>
            </a:r>
          </a:p>
          <a:p>
            <a:pPr marL="38100">
              <a:spcBef>
                <a:spcPts val="100"/>
              </a:spcBef>
            </a:pPr>
            <a:r>
              <a:rPr lang="en-US" sz="2400" spc="750" dirty="0" smtClean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sz="2400" spc="-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  </a:t>
            </a:r>
            <a:r>
              <a:rPr lang="en-US" sz="2400" spc="35" dirty="0" smtClean="0">
                <a:latin typeface="Times New Roman" pitchFamily="18" charset="0"/>
                <a:cs typeface="Times New Roman" pitchFamily="18" charset="0"/>
              </a:rPr>
              <a:t>-&gt; b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8100">
              <a:lnSpc>
                <a:spcPts val="3080"/>
              </a:lnSpc>
            </a:pPr>
            <a:r>
              <a:rPr lang="en-US" sz="2400" spc="880" dirty="0" smtClean="0">
                <a:latin typeface="Times New Roman" pitchFamily="18" charset="0"/>
                <a:cs typeface="Times New Roman" pitchFamily="18" charset="0"/>
              </a:rPr>
              <a:t>Shift b, shift c</a:t>
            </a:r>
            <a:endParaRPr sz="2400" baseline="115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6088" y="4186697"/>
            <a:ext cx="2349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5202" y="4648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81903" y="5024882"/>
            <a:ext cx="7791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3410" algn="l"/>
              </a:tabLst>
            </a:pPr>
            <a:r>
              <a:rPr sz="2700" dirty="0">
                <a:solidFill>
                  <a:srgbClr val="33339A"/>
                </a:solidFill>
                <a:latin typeface="Times New Roman"/>
                <a:cs typeface="Times New Roman"/>
              </a:rPr>
              <a:t>b	c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6900" y="2065274"/>
            <a:ext cx="302958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>
                <a:latin typeface="Times New Roman"/>
                <a:cs typeface="Times New Roman"/>
              </a:rPr>
              <a:t>Remaining </a:t>
            </a:r>
            <a:r>
              <a:rPr sz="2900" spc="-5" dirty="0">
                <a:latin typeface="Times New Roman"/>
                <a:cs typeface="Times New Roman"/>
              </a:rPr>
              <a:t>input: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sz="2900" spc="-5" dirty="0">
                <a:latin typeface="Times New Roman"/>
                <a:cs typeface="Times New Roman"/>
              </a:rPr>
              <a:t>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1702" y="5296621"/>
            <a:ext cx="2242820" cy="185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marR="5080" indent="-254000">
              <a:lnSpc>
                <a:spcPct val="12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Rightmost derivation: 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S </a:t>
            </a: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a T R 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5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a T </a:t>
            </a:r>
            <a:r>
              <a:rPr sz="2000" b="1" spc="-5" dirty="0">
                <a:solidFill>
                  <a:srgbClr val="7F7F7F"/>
                </a:solidFill>
                <a:latin typeface="Times New Roman"/>
                <a:cs typeface="Times New Roman"/>
              </a:rPr>
              <a:t>d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0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2000" b="1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imes New Roman"/>
                <a:cs typeface="Times New Roman"/>
              </a:rPr>
              <a:t>T b c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d </a:t>
            </a:r>
            <a:r>
              <a:rPr sz="2000" spc="-894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5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a b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b c d </a:t>
            </a:r>
            <a:r>
              <a:rPr sz="2000" spc="-71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502" y="785875"/>
            <a:ext cx="313245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Shift Reduce</a:t>
            </a:r>
            <a:r>
              <a:rPr sz="2600" spc="-1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Parsing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597" y="2022144"/>
            <a:ext cx="2505203" cy="1155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dirty="0" smtClean="0">
                <a:latin typeface="Arial"/>
                <a:cs typeface="Arial"/>
              </a:rPr>
              <a:t>S -&gt;   a T R e</a:t>
            </a:r>
          </a:p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dirty="0" smtClean="0">
                <a:latin typeface="Arial"/>
                <a:cs typeface="Arial"/>
              </a:rPr>
              <a:t>T -&gt; T  b c | b   </a:t>
            </a:r>
          </a:p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spc="40" dirty="0" smtClean="0">
                <a:latin typeface="Arial"/>
                <a:cs typeface="Arial"/>
              </a:rPr>
              <a:t>R -&gt; </a:t>
            </a:r>
            <a:r>
              <a:rPr lang="pt-BR" sz="2200" spc="40" dirty="0" smtClean="0">
                <a:latin typeface="Times New Roman"/>
                <a:cs typeface="Times New Roman"/>
              </a:rPr>
              <a:t> </a:t>
            </a:r>
            <a:r>
              <a:rPr lang="pt-BR" sz="2200" dirty="0" smtClean="0">
                <a:latin typeface="Arial"/>
                <a:cs typeface="Arial"/>
              </a:rPr>
              <a:t>d</a:t>
            </a:r>
            <a:endParaRPr lang="pt-BR"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2902" y="5029454"/>
            <a:ext cx="7791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4360" algn="l"/>
              </a:tabLst>
            </a:pPr>
            <a:r>
              <a:rPr sz="2700" dirty="0">
                <a:solidFill>
                  <a:srgbClr val="33339A"/>
                </a:solidFill>
                <a:latin typeface="Times New Roman"/>
                <a:cs typeface="Times New Roman"/>
              </a:rPr>
              <a:t>a	b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102" y="3603752"/>
            <a:ext cx="3157855" cy="1538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055"/>
              </a:lnSpc>
              <a:spcBef>
                <a:spcPts val="100"/>
              </a:spcBef>
            </a:pPr>
            <a:r>
              <a:rPr sz="2400" spc="880" dirty="0" smtClean="0">
                <a:latin typeface="Times New Roman"/>
                <a:cs typeface="Times New Roman"/>
              </a:rPr>
              <a:t>Shift</a:t>
            </a:r>
            <a:r>
              <a:rPr sz="2400" spc="-80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a, Shift </a:t>
            </a:r>
            <a:r>
              <a:rPr sz="2400" spc="-969" dirty="0">
                <a:latin typeface="Times New Roman"/>
                <a:cs typeface="Times New Roman"/>
              </a:rPr>
              <a:t>b</a:t>
            </a:r>
            <a:endParaRPr sz="2400" dirty="0">
              <a:latin typeface="Times New Roman"/>
              <a:cs typeface="Times New Roman"/>
            </a:endParaRPr>
          </a:p>
          <a:p>
            <a:pPr marL="38100">
              <a:lnSpc>
                <a:spcPts val="2895"/>
              </a:lnSpc>
            </a:pPr>
            <a:r>
              <a:rPr sz="2400" spc="750" dirty="0" smtClean="0">
                <a:latin typeface="Times New Roman"/>
                <a:cs typeface="Times New Roman"/>
              </a:rPr>
              <a:t>Reduce</a:t>
            </a:r>
            <a:r>
              <a:rPr sz="2400" spc="-7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 </a:t>
            </a:r>
            <a:r>
              <a:rPr lang="en-US" sz="2400" dirty="0" smtClean="0">
                <a:latin typeface="Times New Roman"/>
                <a:cs typeface="Times New Roman"/>
              </a:rPr>
              <a:t>-&gt;</a:t>
            </a:r>
            <a:r>
              <a:rPr sz="2400" spc="74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</a:p>
          <a:p>
            <a:pPr marL="38100">
              <a:lnSpc>
                <a:spcPts val="2875"/>
              </a:lnSpc>
            </a:pPr>
            <a:r>
              <a:rPr sz="3600" spc="1320" baseline="1157" dirty="0" smtClean="0">
                <a:latin typeface="Times New Roman"/>
                <a:cs typeface="Times New Roman"/>
              </a:rPr>
              <a:t>Shift</a:t>
            </a:r>
            <a:r>
              <a:rPr sz="3600" spc="-120" baseline="1157" dirty="0" smtClean="0">
                <a:latin typeface="Times New Roman"/>
                <a:cs typeface="Times New Roman"/>
              </a:rPr>
              <a:t> </a:t>
            </a:r>
            <a:r>
              <a:rPr sz="3600" spc="-7" baseline="1157" dirty="0">
                <a:latin typeface="Times New Roman"/>
                <a:cs typeface="Times New Roman"/>
              </a:rPr>
              <a:t>b, Shift </a:t>
            </a:r>
            <a:r>
              <a:rPr sz="3600" spc="-1455" baseline="1157" dirty="0">
                <a:latin typeface="Times New Roman"/>
                <a:cs typeface="Times New Roman"/>
              </a:rPr>
              <a:t>c</a:t>
            </a:r>
            <a:endParaRPr sz="3600" baseline="1157" dirty="0">
              <a:latin typeface="Times New Roman"/>
              <a:cs typeface="Times New Roman"/>
            </a:endParaRPr>
          </a:p>
          <a:p>
            <a:pPr marL="38100">
              <a:lnSpc>
                <a:spcPts val="3035"/>
              </a:lnSpc>
            </a:pPr>
            <a:r>
              <a:rPr sz="2400" spc="750" dirty="0" smtClean="0">
                <a:latin typeface="Times New Roman"/>
                <a:cs typeface="Times New Roman"/>
              </a:rPr>
              <a:t>Reduce</a:t>
            </a:r>
            <a:r>
              <a:rPr sz="2400" spc="-7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 </a:t>
            </a:r>
            <a:r>
              <a:rPr lang="en-US" sz="2400" spc="745" dirty="0" smtClean="0">
                <a:latin typeface="Times New Roman"/>
                <a:cs typeface="Times New Roman"/>
              </a:rPr>
              <a:t>-&gt;</a:t>
            </a:r>
            <a:r>
              <a:rPr sz="2400" dirty="0" smtClean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96088" y="4186663"/>
            <a:ext cx="2349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5202" y="4648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81903" y="5024882"/>
            <a:ext cx="7791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3410" algn="l"/>
              </a:tabLst>
            </a:pPr>
            <a:r>
              <a:rPr sz="2700" dirty="0">
                <a:solidFill>
                  <a:srgbClr val="33339A"/>
                </a:solidFill>
                <a:latin typeface="Times New Roman"/>
                <a:cs typeface="Times New Roman"/>
              </a:rPr>
              <a:t>b	c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9519" y="3500897"/>
            <a:ext cx="2349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21402" y="3886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8602" y="3886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54802" y="3962400"/>
            <a:ext cx="533400" cy="1219200"/>
          </a:xfrm>
          <a:custGeom>
            <a:avLst/>
            <a:gdLst/>
            <a:ahLst/>
            <a:cxnLst/>
            <a:rect l="l" t="t" r="r" b="b"/>
            <a:pathLst>
              <a:path w="533400" h="1219200">
                <a:moveTo>
                  <a:pt x="0" y="0"/>
                </a:moveTo>
                <a:lnTo>
                  <a:pt x="533400" y="12191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06900" y="2065274"/>
            <a:ext cx="302958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>
                <a:latin typeface="Times New Roman"/>
                <a:cs typeface="Times New Roman"/>
              </a:rPr>
              <a:t>Remaining </a:t>
            </a:r>
            <a:r>
              <a:rPr sz="2900" spc="-5" dirty="0">
                <a:latin typeface="Times New Roman"/>
                <a:cs typeface="Times New Roman"/>
              </a:rPr>
              <a:t>input: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sz="2900" spc="-5" dirty="0">
                <a:latin typeface="Times New Roman"/>
                <a:cs typeface="Times New Roman"/>
              </a:rPr>
              <a:t>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1702" y="5296621"/>
            <a:ext cx="2242820" cy="185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marR="5080" indent="-254000">
              <a:lnSpc>
                <a:spcPct val="12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Rightmost derivation: 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S </a:t>
            </a: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a T R 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5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imes New Roman"/>
                <a:cs typeface="Times New Roman"/>
              </a:rPr>
              <a:t>a T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d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0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T b c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d </a:t>
            </a:r>
            <a:r>
              <a:rPr sz="2000" spc="-894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5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a b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b c d </a:t>
            </a:r>
            <a:r>
              <a:rPr sz="2000" spc="-71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502" y="785875"/>
            <a:ext cx="313245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Shift Reduce</a:t>
            </a:r>
            <a:r>
              <a:rPr sz="2600" spc="-1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Parsing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597" y="2022144"/>
            <a:ext cx="2124203" cy="1155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dirty="0" smtClean="0">
                <a:latin typeface="Arial"/>
                <a:cs typeface="Arial"/>
              </a:rPr>
              <a:t>S -&gt;   a T R e</a:t>
            </a:r>
          </a:p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dirty="0" smtClean="0">
                <a:latin typeface="Arial"/>
                <a:cs typeface="Arial"/>
              </a:rPr>
              <a:t>T -&gt; T  b c | b   </a:t>
            </a:r>
          </a:p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spc="40" dirty="0" smtClean="0">
                <a:latin typeface="Arial"/>
                <a:cs typeface="Arial"/>
              </a:rPr>
              <a:t>R -&gt; </a:t>
            </a:r>
            <a:r>
              <a:rPr lang="pt-BR" sz="2200" spc="40" dirty="0" smtClean="0">
                <a:latin typeface="Times New Roman"/>
                <a:cs typeface="Times New Roman"/>
              </a:rPr>
              <a:t> </a:t>
            </a:r>
            <a:r>
              <a:rPr lang="pt-BR" sz="2200" dirty="0" smtClean="0">
                <a:latin typeface="Arial"/>
                <a:cs typeface="Arial"/>
              </a:rPr>
              <a:t>d</a:t>
            </a:r>
            <a:endParaRPr lang="pt-BR"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2902" y="5029454"/>
            <a:ext cx="7791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4360" algn="l"/>
              </a:tabLst>
            </a:pPr>
            <a:r>
              <a:rPr sz="2700" dirty="0">
                <a:solidFill>
                  <a:srgbClr val="33339A"/>
                </a:solidFill>
                <a:latin typeface="Times New Roman"/>
                <a:cs typeface="Times New Roman"/>
              </a:rPr>
              <a:t>a	b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102" y="3603752"/>
            <a:ext cx="3070098" cy="229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055"/>
              </a:lnSpc>
              <a:spcBef>
                <a:spcPts val="100"/>
              </a:spcBef>
            </a:pPr>
            <a:r>
              <a:rPr lang="en-US" sz="2400" spc="880" dirty="0" smtClean="0">
                <a:latin typeface="Times New Roman"/>
                <a:cs typeface="Times New Roman"/>
              </a:rPr>
              <a:t>Shift</a:t>
            </a:r>
            <a:r>
              <a:rPr lang="en-US" sz="2400" spc="-8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a, Shift </a:t>
            </a:r>
            <a:r>
              <a:rPr lang="en-US" sz="2400" spc="-969" dirty="0" smtClean="0">
                <a:latin typeface="Times New Roman"/>
                <a:cs typeface="Times New Roman"/>
              </a:rPr>
              <a:t>b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38100">
              <a:lnSpc>
                <a:spcPts val="2895"/>
              </a:lnSpc>
            </a:pPr>
            <a:r>
              <a:rPr lang="en-US" sz="2400" spc="750" dirty="0" smtClean="0">
                <a:latin typeface="Times New Roman"/>
                <a:cs typeface="Times New Roman"/>
              </a:rPr>
              <a:t>Reduce</a:t>
            </a:r>
            <a:r>
              <a:rPr lang="en-US" sz="2400" spc="-7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 -&gt;</a:t>
            </a:r>
            <a:r>
              <a:rPr lang="en-US" sz="2400" spc="74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b</a:t>
            </a:r>
          </a:p>
          <a:p>
            <a:pPr marL="38100">
              <a:lnSpc>
                <a:spcPts val="2875"/>
              </a:lnSpc>
            </a:pPr>
            <a:r>
              <a:rPr lang="en-US" sz="2400" spc="1320" baseline="1157" dirty="0" smtClean="0">
                <a:latin typeface="Times New Roman"/>
                <a:cs typeface="Times New Roman"/>
              </a:rPr>
              <a:t>Shift</a:t>
            </a:r>
            <a:r>
              <a:rPr lang="en-US" sz="2400" spc="-120" baseline="1157" dirty="0" smtClean="0">
                <a:latin typeface="Times New Roman"/>
                <a:cs typeface="Times New Roman"/>
              </a:rPr>
              <a:t> </a:t>
            </a:r>
            <a:r>
              <a:rPr lang="en-US" sz="2400" spc="-7" baseline="1157" dirty="0" smtClean="0">
                <a:latin typeface="Times New Roman"/>
                <a:cs typeface="Times New Roman"/>
              </a:rPr>
              <a:t>b, Shift </a:t>
            </a:r>
            <a:r>
              <a:rPr lang="en-US" sz="2400" spc="-1455" baseline="1157" dirty="0" smtClean="0">
                <a:latin typeface="Times New Roman"/>
                <a:cs typeface="Times New Roman"/>
              </a:rPr>
              <a:t>c</a:t>
            </a:r>
            <a:endParaRPr lang="en-US" sz="2400" baseline="1157" dirty="0" smtClean="0">
              <a:latin typeface="Times New Roman"/>
              <a:cs typeface="Times New Roman"/>
            </a:endParaRPr>
          </a:p>
          <a:p>
            <a:pPr marL="38100">
              <a:lnSpc>
                <a:spcPts val="3035"/>
              </a:lnSpc>
            </a:pPr>
            <a:r>
              <a:rPr lang="en-US" sz="2400" spc="750" dirty="0" smtClean="0">
                <a:latin typeface="Times New Roman"/>
                <a:cs typeface="Times New Roman"/>
              </a:rPr>
              <a:t>Reduce</a:t>
            </a:r>
            <a:r>
              <a:rPr lang="en-US" sz="2400" spc="-7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 </a:t>
            </a:r>
            <a:r>
              <a:rPr lang="en-US" sz="2400" spc="745" dirty="0" smtClean="0">
                <a:latin typeface="Times New Roman"/>
                <a:cs typeface="Times New Roman"/>
              </a:rPr>
              <a:t>-&gt;</a:t>
            </a:r>
            <a:r>
              <a:rPr lang="en-US" sz="2400" dirty="0" smtClean="0">
                <a:latin typeface="Times New Roman"/>
                <a:cs typeface="Times New Roman"/>
              </a:rPr>
              <a:t>T b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c</a:t>
            </a:r>
          </a:p>
          <a:p>
            <a:pPr marL="38100">
              <a:lnSpc>
                <a:spcPts val="3035"/>
              </a:lnSpc>
            </a:pPr>
            <a:r>
              <a:rPr lang="en-US" sz="2400" spc="880" dirty="0" smtClean="0">
                <a:latin typeface="Times New Roman"/>
                <a:cs typeface="Times New Roman"/>
              </a:rPr>
              <a:t>Shift</a:t>
            </a:r>
            <a:r>
              <a:rPr lang="en-US" sz="2400" spc="-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d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38100">
              <a:lnSpc>
                <a:spcPts val="3035"/>
              </a:lnSpc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6088" y="4186663"/>
            <a:ext cx="2349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5202" y="4648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29519" y="3500897"/>
            <a:ext cx="2349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1402" y="3886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8602" y="3886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4802" y="3962400"/>
            <a:ext cx="533400" cy="1219200"/>
          </a:xfrm>
          <a:custGeom>
            <a:avLst/>
            <a:gdLst/>
            <a:ahLst/>
            <a:cxnLst/>
            <a:rect l="l" t="t" r="r" b="b"/>
            <a:pathLst>
              <a:path w="533400" h="1219200">
                <a:moveTo>
                  <a:pt x="0" y="0"/>
                </a:moveTo>
                <a:lnTo>
                  <a:pt x="533400" y="12191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81903" y="5024882"/>
            <a:ext cx="2912110" cy="212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30"/>
              </a:lnSpc>
              <a:spcBef>
                <a:spcPts val="100"/>
              </a:spcBef>
              <a:tabLst>
                <a:tab pos="613410" algn="l"/>
                <a:tab pos="1231265" algn="l"/>
              </a:tabLst>
            </a:pPr>
            <a:r>
              <a:rPr sz="2700" dirty="0">
                <a:solidFill>
                  <a:srgbClr val="33339A"/>
                </a:solidFill>
                <a:latin typeface="Times New Roman"/>
                <a:cs typeface="Times New Roman"/>
              </a:rPr>
              <a:t>b	c	d</a:t>
            </a:r>
            <a:endParaRPr sz="2700">
              <a:latin typeface="Times New Roman"/>
              <a:cs typeface="Times New Roman"/>
            </a:endParaRPr>
          </a:p>
          <a:p>
            <a:pPr marL="681990">
              <a:lnSpc>
                <a:spcPts val="2090"/>
              </a:lnSpc>
            </a:pPr>
            <a:r>
              <a:rPr sz="2000" spc="-10" dirty="0">
                <a:latin typeface="Times New Roman"/>
                <a:cs typeface="Times New Roman"/>
              </a:rPr>
              <a:t>Rightmost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derivation:</a:t>
            </a:r>
            <a:endParaRPr sz="2000">
              <a:latin typeface="Times New Roman"/>
              <a:cs typeface="Times New Roman"/>
            </a:endParaRPr>
          </a:p>
          <a:p>
            <a:pPr marL="93599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S </a:t>
            </a: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a T R e</a:t>
            </a:r>
            <a:endParaRPr sz="2000">
              <a:latin typeface="Times New Roman"/>
              <a:cs typeface="Times New Roman"/>
            </a:endParaRPr>
          </a:p>
          <a:p>
            <a:pPr marL="1126490">
              <a:lnSpc>
                <a:spcPct val="100000"/>
              </a:lnSpc>
              <a:spcBef>
                <a:spcPts val="470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imes New Roman"/>
                <a:cs typeface="Times New Roman"/>
              </a:rPr>
              <a:t>a T </a:t>
            </a:r>
            <a:r>
              <a:rPr sz="2000" b="1" u="heavy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126490">
              <a:lnSpc>
                <a:spcPct val="100000"/>
              </a:lnSpc>
              <a:spcBef>
                <a:spcPts val="475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000" b="1" spc="-1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sz="2000" b="1" spc="-1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sz="2000" b="1" spc="-1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sz="2000" spc="-46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spc="-47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126490">
              <a:lnSpc>
                <a:spcPct val="100000"/>
              </a:lnSpc>
              <a:spcBef>
                <a:spcPts val="475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a b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b c d </a:t>
            </a:r>
            <a:r>
              <a:rPr sz="2000" spc="-720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6900" y="2065274"/>
            <a:ext cx="284607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>
                <a:latin typeface="Times New Roman"/>
                <a:cs typeface="Times New Roman"/>
              </a:rPr>
              <a:t>Remaining </a:t>
            </a:r>
            <a:r>
              <a:rPr sz="2900" spc="-5" dirty="0">
                <a:latin typeface="Times New Roman"/>
                <a:cs typeface="Times New Roman"/>
              </a:rPr>
              <a:t>input: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502" y="785875"/>
            <a:ext cx="313245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Shift Reduce</a:t>
            </a:r>
            <a:r>
              <a:rPr sz="2600" spc="-1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Parsing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597" y="2022144"/>
            <a:ext cx="2581403" cy="1155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dirty="0" smtClean="0">
                <a:latin typeface="Arial"/>
                <a:cs typeface="Arial"/>
              </a:rPr>
              <a:t>S -&gt;   a T R e</a:t>
            </a:r>
          </a:p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dirty="0" smtClean="0">
                <a:latin typeface="Arial"/>
                <a:cs typeface="Arial"/>
              </a:rPr>
              <a:t>T -&gt; T  b c | b   </a:t>
            </a:r>
          </a:p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spc="40" dirty="0" smtClean="0">
                <a:latin typeface="Arial"/>
                <a:cs typeface="Arial"/>
              </a:rPr>
              <a:t>R -&gt; </a:t>
            </a:r>
            <a:r>
              <a:rPr lang="pt-BR" sz="2200" spc="40" dirty="0" smtClean="0">
                <a:latin typeface="Times New Roman"/>
                <a:cs typeface="Times New Roman"/>
              </a:rPr>
              <a:t> </a:t>
            </a:r>
            <a:r>
              <a:rPr lang="pt-BR" sz="2200" dirty="0" smtClean="0">
                <a:latin typeface="Arial"/>
                <a:cs typeface="Arial"/>
              </a:rPr>
              <a:t>d</a:t>
            </a:r>
            <a:endParaRPr lang="pt-BR"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2902" y="5029454"/>
            <a:ext cx="7791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4360" algn="l"/>
              </a:tabLst>
            </a:pPr>
            <a:r>
              <a:rPr sz="2700" dirty="0">
                <a:solidFill>
                  <a:srgbClr val="33339A"/>
                </a:solidFill>
                <a:latin typeface="Times New Roman"/>
                <a:cs typeface="Times New Roman"/>
              </a:rPr>
              <a:t>a	b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102" y="3603752"/>
            <a:ext cx="3451098" cy="229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055"/>
              </a:lnSpc>
              <a:spcBef>
                <a:spcPts val="100"/>
              </a:spcBef>
            </a:pPr>
            <a:r>
              <a:rPr sz="2400" spc="880" dirty="0" smtClean="0">
                <a:latin typeface="Times New Roman"/>
                <a:cs typeface="Times New Roman"/>
              </a:rPr>
              <a:t>Shift</a:t>
            </a:r>
            <a:r>
              <a:rPr sz="2400" spc="-80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a, Shift </a:t>
            </a:r>
            <a:r>
              <a:rPr sz="2400" spc="-969" dirty="0">
                <a:latin typeface="Times New Roman"/>
                <a:cs typeface="Times New Roman"/>
              </a:rPr>
              <a:t>b</a:t>
            </a:r>
            <a:endParaRPr sz="2400" dirty="0">
              <a:latin typeface="Times New Roman"/>
              <a:cs typeface="Times New Roman"/>
            </a:endParaRPr>
          </a:p>
          <a:p>
            <a:pPr marL="38100">
              <a:lnSpc>
                <a:spcPts val="2895"/>
              </a:lnSpc>
            </a:pPr>
            <a:r>
              <a:rPr sz="2400" spc="750" dirty="0" smtClean="0">
                <a:latin typeface="Times New Roman"/>
                <a:cs typeface="Times New Roman"/>
              </a:rPr>
              <a:t>Reduce</a:t>
            </a:r>
            <a:r>
              <a:rPr sz="2400" spc="-7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-&gt;</a:t>
            </a:r>
            <a:r>
              <a:rPr sz="2400" spc="740" dirty="0" smtClean="0">
                <a:latin typeface="Wingdings"/>
                <a:cs typeface="Wingdings"/>
              </a:rPr>
              <a:t></a:t>
            </a:r>
            <a:r>
              <a:rPr sz="2400" dirty="0" smtClean="0">
                <a:latin typeface="Times New Roman"/>
                <a:cs typeface="Times New Roman"/>
              </a:rPr>
              <a:t>b</a:t>
            </a:r>
            <a:endParaRPr sz="2400" dirty="0">
              <a:latin typeface="Times New Roman"/>
              <a:cs typeface="Times New Roman"/>
            </a:endParaRPr>
          </a:p>
          <a:p>
            <a:pPr marL="38100">
              <a:lnSpc>
                <a:spcPts val="2875"/>
              </a:lnSpc>
            </a:pPr>
            <a:r>
              <a:rPr sz="3600" spc="1320" baseline="1157" dirty="0" smtClean="0">
                <a:latin typeface="Times New Roman"/>
                <a:cs typeface="Times New Roman"/>
              </a:rPr>
              <a:t>Shift</a:t>
            </a:r>
            <a:r>
              <a:rPr sz="3600" spc="-120" baseline="1157" dirty="0" smtClean="0">
                <a:latin typeface="Times New Roman"/>
                <a:cs typeface="Times New Roman"/>
              </a:rPr>
              <a:t> </a:t>
            </a:r>
            <a:r>
              <a:rPr sz="3600" spc="-7" baseline="1157" dirty="0">
                <a:latin typeface="Times New Roman"/>
                <a:cs typeface="Times New Roman"/>
              </a:rPr>
              <a:t>b, Shift </a:t>
            </a:r>
            <a:r>
              <a:rPr sz="3600" spc="-1455" baseline="1157" dirty="0">
                <a:latin typeface="Times New Roman"/>
                <a:cs typeface="Times New Roman"/>
              </a:rPr>
              <a:t>c</a:t>
            </a:r>
            <a:endParaRPr sz="3600" baseline="1157" dirty="0">
              <a:latin typeface="Times New Roman"/>
              <a:cs typeface="Times New Roman"/>
            </a:endParaRPr>
          </a:p>
          <a:p>
            <a:pPr marL="38100">
              <a:lnSpc>
                <a:spcPts val="2855"/>
              </a:lnSpc>
            </a:pPr>
            <a:r>
              <a:rPr sz="2400" spc="750" dirty="0" smtClean="0">
                <a:latin typeface="Times New Roman"/>
                <a:cs typeface="Times New Roman"/>
              </a:rPr>
              <a:t>Reduce</a:t>
            </a:r>
            <a:r>
              <a:rPr sz="2400" spc="-7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-&gt;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spc="74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 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</a:p>
          <a:p>
            <a:pPr marL="38100">
              <a:lnSpc>
                <a:spcPts val="2875"/>
              </a:lnSpc>
            </a:pPr>
            <a:r>
              <a:rPr sz="2400" spc="880" dirty="0" smtClean="0">
                <a:latin typeface="Times New Roman"/>
                <a:cs typeface="Times New Roman"/>
              </a:rPr>
              <a:t>Shift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endParaRPr sz="2400" dirty="0">
              <a:latin typeface="Times New Roman"/>
              <a:cs typeface="Times New Roman"/>
            </a:endParaRPr>
          </a:p>
          <a:p>
            <a:pPr marL="38100">
              <a:lnSpc>
                <a:spcPts val="3055"/>
              </a:lnSpc>
            </a:pPr>
            <a:r>
              <a:rPr sz="2400" spc="755" dirty="0" smtClean="0">
                <a:latin typeface="Times New Roman"/>
                <a:cs typeface="Times New Roman"/>
              </a:rPr>
              <a:t>Reduce</a:t>
            </a:r>
            <a:r>
              <a:rPr sz="2400" spc="-8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R</a:t>
            </a:r>
            <a:r>
              <a:rPr lang="en-US" sz="2400" dirty="0" smtClean="0">
                <a:latin typeface="Times New Roman"/>
                <a:cs typeface="Times New Roman"/>
              </a:rPr>
              <a:t>-&gt;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spc="585" dirty="0" smtClean="0">
                <a:latin typeface="Wingdings"/>
                <a:cs typeface="Wingdings"/>
              </a:rPr>
              <a:t></a:t>
            </a:r>
            <a:r>
              <a:rPr sz="2400" spc="58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96088" y="4186663"/>
            <a:ext cx="2349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5202" y="4648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29519" y="3500897"/>
            <a:ext cx="2349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1402" y="3886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8602" y="3886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4802" y="3962400"/>
            <a:ext cx="533400" cy="1219200"/>
          </a:xfrm>
          <a:custGeom>
            <a:avLst/>
            <a:gdLst/>
            <a:ahLst/>
            <a:cxnLst/>
            <a:rect l="l" t="t" r="r" b="b"/>
            <a:pathLst>
              <a:path w="533400" h="1219200">
                <a:moveTo>
                  <a:pt x="0" y="0"/>
                </a:moveTo>
                <a:lnTo>
                  <a:pt x="533400" y="12191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24911" y="4186697"/>
            <a:ext cx="2546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74002" y="4572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81903" y="5024882"/>
            <a:ext cx="2912110" cy="212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30"/>
              </a:lnSpc>
              <a:spcBef>
                <a:spcPts val="100"/>
              </a:spcBef>
              <a:tabLst>
                <a:tab pos="613410" algn="l"/>
                <a:tab pos="1231265" algn="l"/>
              </a:tabLst>
            </a:pPr>
            <a:r>
              <a:rPr sz="2700" dirty="0">
                <a:solidFill>
                  <a:srgbClr val="33339A"/>
                </a:solidFill>
                <a:latin typeface="Times New Roman"/>
                <a:cs typeface="Times New Roman"/>
              </a:rPr>
              <a:t>b	c	d</a:t>
            </a:r>
            <a:endParaRPr sz="2700">
              <a:latin typeface="Times New Roman"/>
              <a:cs typeface="Times New Roman"/>
            </a:endParaRPr>
          </a:p>
          <a:p>
            <a:pPr marL="681990">
              <a:lnSpc>
                <a:spcPts val="2090"/>
              </a:lnSpc>
            </a:pPr>
            <a:r>
              <a:rPr sz="2000" spc="-10" dirty="0">
                <a:latin typeface="Times New Roman"/>
                <a:cs typeface="Times New Roman"/>
              </a:rPr>
              <a:t>Rightmost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derivation:</a:t>
            </a:r>
            <a:endParaRPr sz="2000">
              <a:latin typeface="Times New Roman"/>
              <a:cs typeface="Times New Roman"/>
            </a:endParaRPr>
          </a:p>
          <a:p>
            <a:pPr marL="93599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S </a:t>
            </a: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imes New Roman"/>
                <a:cs typeface="Times New Roman"/>
              </a:rPr>
              <a:t>a T R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 e</a:t>
            </a:r>
            <a:endParaRPr sz="2000">
              <a:latin typeface="Times New Roman"/>
              <a:cs typeface="Times New Roman"/>
            </a:endParaRPr>
          </a:p>
          <a:p>
            <a:pPr marL="1126490">
              <a:lnSpc>
                <a:spcPct val="100000"/>
              </a:lnSpc>
              <a:spcBef>
                <a:spcPts val="470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a T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d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126490">
              <a:lnSpc>
                <a:spcPct val="100000"/>
              </a:lnSpc>
              <a:spcBef>
                <a:spcPts val="475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000" b="1" spc="-1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sz="2000" b="1" spc="-1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sz="2000" b="1" spc="-1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sz="2000" spc="-46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spc="-47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126490">
              <a:lnSpc>
                <a:spcPct val="100000"/>
              </a:lnSpc>
              <a:spcBef>
                <a:spcPts val="475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a b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b c d </a:t>
            </a:r>
            <a:r>
              <a:rPr sz="2000" spc="-720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6900" y="2065274"/>
            <a:ext cx="284607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>
                <a:latin typeface="Times New Roman"/>
                <a:cs typeface="Times New Roman"/>
              </a:rPr>
              <a:t>Remaining </a:t>
            </a:r>
            <a:r>
              <a:rPr sz="2900" spc="-5" dirty="0">
                <a:latin typeface="Times New Roman"/>
                <a:cs typeface="Times New Roman"/>
              </a:rPr>
              <a:t>input: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502" y="785875"/>
            <a:ext cx="313245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Shift Reduce</a:t>
            </a:r>
            <a:r>
              <a:rPr sz="2600" spc="-1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Parsing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597" y="2022144"/>
            <a:ext cx="2352803" cy="1155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dirty="0" smtClean="0">
                <a:latin typeface="Arial"/>
                <a:cs typeface="Arial"/>
              </a:rPr>
              <a:t>S -&gt;   a T R e</a:t>
            </a:r>
          </a:p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dirty="0" smtClean="0">
                <a:latin typeface="Arial"/>
                <a:cs typeface="Arial"/>
              </a:rPr>
              <a:t>T -&gt; T  b c | b   </a:t>
            </a:r>
          </a:p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spc="40" dirty="0" smtClean="0">
                <a:latin typeface="Arial"/>
                <a:cs typeface="Arial"/>
              </a:rPr>
              <a:t>R -&gt; </a:t>
            </a:r>
            <a:r>
              <a:rPr lang="pt-BR" sz="2200" spc="40" dirty="0" smtClean="0">
                <a:latin typeface="Times New Roman"/>
                <a:cs typeface="Times New Roman"/>
              </a:rPr>
              <a:t> </a:t>
            </a:r>
            <a:r>
              <a:rPr lang="pt-BR" sz="2200" dirty="0" smtClean="0">
                <a:latin typeface="Arial"/>
                <a:cs typeface="Arial"/>
              </a:rPr>
              <a:t>d</a:t>
            </a:r>
            <a:endParaRPr lang="pt-BR"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2902" y="5029454"/>
            <a:ext cx="7791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4360" algn="l"/>
              </a:tabLst>
            </a:pPr>
            <a:r>
              <a:rPr sz="2700" dirty="0">
                <a:solidFill>
                  <a:srgbClr val="33339A"/>
                </a:solidFill>
                <a:latin typeface="Times New Roman"/>
                <a:cs typeface="Times New Roman"/>
              </a:rPr>
              <a:t>a	b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102" y="3603752"/>
            <a:ext cx="2993898" cy="269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055"/>
              </a:lnSpc>
              <a:spcBef>
                <a:spcPts val="100"/>
              </a:spcBef>
            </a:pPr>
            <a:r>
              <a:rPr lang="en-US" sz="2400" spc="880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sz="24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a, Shift </a:t>
            </a:r>
            <a:r>
              <a:rPr lang="en-US" sz="2400" spc="-969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8100">
              <a:lnSpc>
                <a:spcPts val="2895"/>
              </a:lnSpc>
            </a:pPr>
            <a:r>
              <a:rPr lang="en-US" sz="2400" spc="750" dirty="0" smtClean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sz="2400" spc="-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T-&gt;</a:t>
            </a:r>
            <a:r>
              <a:rPr lang="en-US" sz="2400" spc="740" dirty="0" smtClean="0">
                <a:latin typeface="Times New Roman" pitchFamily="18" charset="0"/>
                <a:cs typeface="Times New Roman" pitchFamily="18" charset="0"/>
              </a:rPr>
              <a:t>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marL="38100">
              <a:lnSpc>
                <a:spcPts val="2875"/>
              </a:lnSpc>
            </a:pPr>
            <a:r>
              <a:rPr lang="en-US" sz="2400" spc="1320" baseline="1157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sz="2400" spc="-120" baseline="115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7" baseline="1157" dirty="0" smtClean="0">
                <a:latin typeface="Times New Roman" pitchFamily="18" charset="0"/>
                <a:cs typeface="Times New Roman" pitchFamily="18" charset="0"/>
              </a:rPr>
              <a:t>b, Shift </a:t>
            </a:r>
            <a:r>
              <a:rPr lang="en-US" sz="2400" spc="-1455" baseline="1157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baseline="1157" dirty="0" smtClean="0">
              <a:latin typeface="Times New Roman" pitchFamily="18" charset="0"/>
              <a:cs typeface="Times New Roman" pitchFamily="18" charset="0"/>
            </a:endParaRPr>
          </a:p>
          <a:p>
            <a:pPr marL="38100">
              <a:lnSpc>
                <a:spcPts val="2855"/>
              </a:lnSpc>
            </a:pPr>
            <a:r>
              <a:rPr lang="en-US" sz="2400" spc="750" dirty="0" smtClean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sz="2400" spc="-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T-&gt; </a:t>
            </a:r>
            <a:r>
              <a:rPr lang="en-US" sz="2400" spc="7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 b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38100">
              <a:lnSpc>
                <a:spcPts val="2875"/>
              </a:lnSpc>
            </a:pPr>
            <a:r>
              <a:rPr lang="en-US" sz="2400" spc="880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8100">
              <a:lnSpc>
                <a:spcPts val="3055"/>
              </a:lnSpc>
            </a:pPr>
            <a:r>
              <a:rPr lang="en-US" sz="2400" spc="755" dirty="0" smtClean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sz="2400" spc="-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R-&gt; </a:t>
            </a:r>
            <a:r>
              <a:rPr lang="en-US" sz="2400" spc="5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marL="38100">
              <a:lnSpc>
                <a:spcPts val="3060"/>
              </a:lnSpc>
            </a:pPr>
            <a:r>
              <a:rPr sz="2400" spc="880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6088" y="4186663"/>
            <a:ext cx="2349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5202" y="4648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29519" y="3500897"/>
            <a:ext cx="2349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1402" y="3886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8602" y="3886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4802" y="3962400"/>
            <a:ext cx="533400" cy="1219200"/>
          </a:xfrm>
          <a:custGeom>
            <a:avLst/>
            <a:gdLst/>
            <a:ahLst/>
            <a:cxnLst/>
            <a:rect l="l" t="t" r="r" b="b"/>
            <a:pathLst>
              <a:path w="533400" h="1219200">
                <a:moveTo>
                  <a:pt x="0" y="0"/>
                </a:moveTo>
                <a:lnTo>
                  <a:pt x="533400" y="12191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24911" y="4186697"/>
            <a:ext cx="2546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74002" y="4572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81903" y="5024882"/>
            <a:ext cx="21590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3410" algn="l"/>
                <a:tab pos="1231265" algn="l"/>
                <a:tab pos="1993264" algn="l"/>
              </a:tabLst>
            </a:pPr>
            <a:r>
              <a:rPr sz="2700" dirty="0">
                <a:solidFill>
                  <a:srgbClr val="33339A"/>
                </a:solidFill>
                <a:latin typeface="Times New Roman"/>
                <a:cs typeface="Times New Roman"/>
              </a:rPr>
              <a:t>b	c	d	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6900" y="2065274"/>
            <a:ext cx="259080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>
                <a:latin typeface="Times New Roman"/>
                <a:cs typeface="Times New Roman"/>
              </a:rPr>
              <a:t>Remaining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input: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1702" y="5296621"/>
            <a:ext cx="2242820" cy="185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marR="5080" indent="-254000">
              <a:lnSpc>
                <a:spcPct val="12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Rightmost derivation: 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S </a:t>
            </a: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imes New Roman"/>
                <a:cs typeface="Times New Roman"/>
              </a:rPr>
              <a:t>a T R 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5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a T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d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0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T b c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d </a:t>
            </a:r>
            <a:r>
              <a:rPr sz="2000" spc="-894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5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a b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b c d </a:t>
            </a:r>
            <a:r>
              <a:rPr sz="2000" spc="-71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502" y="785875"/>
            <a:ext cx="313245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Shift Reduce</a:t>
            </a:r>
            <a:r>
              <a:rPr sz="2600" spc="-1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Parsing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597" y="2022144"/>
            <a:ext cx="2352803" cy="1155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dirty="0" smtClean="0">
                <a:latin typeface="Arial"/>
                <a:cs typeface="Arial"/>
              </a:rPr>
              <a:t>S -&gt;   a T R e</a:t>
            </a:r>
          </a:p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dirty="0" smtClean="0">
                <a:latin typeface="Arial"/>
                <a:cs typeface="Arial"/>
              </a:rPr>
              <a:t>T -&gt; T  b c | b   </a:t>
            </a:r>
          </a:p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spc="40" dirty="0" smtClean="0">
                <a:latin typeface="Arial"/>
                <a:cs typeface="Arial"/>
              </a:rPr>
              <a:t>R -&gt; </a:t>
            </a:r>
            <a:r>
              <a:rPr lang="pt-BR" sz="2200" spc="40" dirty="0" smtClean="0">
                <a:latin typeface="Times New Roman"/>
                <a:cs typeface="Times New Roman"/>
              </a:rPr>
              <a:t> </a:t>
            </a:r>
            <a:r>
              <a:rPr lang="pt-BR" sz="2200" dirty="0" smtClean="0">
                <a:latin typeface="Arial"/>
                <a:cs typeface="Arial"/>
              </a:rPr>
              <a:t>d</a:t>
            </a:r>
            <a:endParaRPr lang="pt-BR"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2902" y="5029454"/>
            <a:ext cx="7791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4360" algn="l"/>
              </a:tabLst>
            </a:pPr>
            <a:r>
              <a:rPr sz="2700" dirty="0">
                <a:solidFill>
                  <a:srgbClr val="33339A"/>
                </a:solidFill>
                <a:latin typeface="Times New Roman"/>
                <a:cs typeface="Times New Roman"/>
              </a:rPr>
              <a:t>a	b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101" y="3603752"/>
            <a:ext cx="3157855" cy="3488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055"/>
              </a:lnSpc>
              <a:spcBef>
                <a:spcPts val="100"/>
              </a:spcBef>
            </a:pPr>
            <a:r>
              <a:rPr lang="en-US" sz="2400" spc="880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sz="24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a, Shift </a:t>
            </a:r>
            <a:r>
              <a:rPr lang="en-US" sz="2400" spc="-969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8100">
              <a:lnSpc>
                <a:spcPts val="2895"/>
              </a:lnSpc>
            </a:pPr>
            <a:r>
              <a:rPr lang="en-US" sz="2400" spc="750" dirty="0" smtClean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sz="2400" spc="-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T-&gt;</a:t>
            </a:r>
            <a:r>
              <a:rPr lang="en-US" sz="2400" spc="740" dirty="0" smtClean="0">
                <a:latin typeface="Times New Roman" pitchFamily="18" charset="0"/>
                <a:cs typeface="Times New Roman" pitchFamily="18" charset="0"/>
              </a:rPr>
              <a:t>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marL="38100">
              <a:lnSpc>
                <a:spcPts val="2875"/>
              </a:lnSpc>
            </a:pPr>
            <a:r>
              <a:rPr lang="en-US" sz="2400" spc="1320" baseline="1157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sz="2400" spc="-120" baseline="115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7" baseline="1157" dirty="0" smtClean="0">
                <a:latin typeface="Times New Roman" pitchFamily="18" charset="0"/>
                <a:cs typeface="Times New Roman" pitchFamily="18" charset="0"/>
              </a:rPr>
              <a:t>b, Shift </a:t>
            </a:r>
            <a:r>
              <a:rPr lang="en-US" sz="2400" spc="-1455" baseline="1157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baseline="1157" dirty="0" smtClean="0">
              <a:latin typeface="Times New Roman" pitchFamily="18" charset="0"/>
              <a:cs typeface="Times New Roman" pitchFamily="18" charset="0"/>
            </a:endParaRPr>
          </a:p>
          <a:p>
            <a:pPr marL="38100">
              <a:lnSpc>
                <a:spcPts val="2855"/>
              </a:lnSpc>
            </a:pPr>
            <a:r>
              <a:rPr lang="en-US" sz="2400" spc="750" dirty="0" smtClean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sz="2400" spc="-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T-&gt; </a:t>
            </a:r>
            <a:r>
              <a:rPr lang="en-US" sz="2400" spc="7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 b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38100">
              <a:lnSpc>
                <a:spcPts val="2875"/>
              </a:lnSpc>
            </a:pPr>
            <a:r>
              <a:rPr lang="en-US" sz="2400" spc="880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8100">
              <a:lnSpc>
                <a:spcPts val="3055"/>
              </a:lnSpc>
            </a:pPr>
            <a:r>
              <a:rPr lang="en-US" sz="2400" spc="755" dirty="0" smtClean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sz="2400" spc="-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R-&gt; </a:t>
            </a:r>
            <a:r>
              <a:rPr lang="en-US" sz="2400" spc="5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marL="38100">
              <a:lnSpc>
                <a:spcPts val="3060"/>
              </a:lnSpc>
            </a:pPr>
            <a:r>
              <a:rPr lang="en-US" sz="2400" spc="880" dirty="0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marL="38100">
              <a:lnSpc>
                <a:spcPts val="3060"/>
              </a:lnSpc>
            </a:pPr>
            <a:r>
              <a:rPr lang="en-US" sz="2400" spc="755" dirty="0" smtClean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sz="2400" spc="-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T R 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8100">
              <a:lnSpc>
                <a:spcPts val="306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6088" y="4186663"/>
            <a:ext cx="2349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5202" y="4648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29519" y="3500897"/>
            <a:ext cx="2349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1402" y="3886200"/>
            <a:ext cx="1066800" cy="1295400"/>
          </a:xfrm>
          <a:custGeom>
            <a:avLst/>
            <a:gdLst/>
            <a:ahLst/>
            <a:cxnLst/>
            <a:rect l="l" t="t" r="r" b="b"/>
            <a:pathLst>
              <a:path w="1066800" h="1295400">
                <a:moveTo>
                  <a:pt x="381000" y="0"/>
                </a:moveTo>
                <a:lnTo>
                  <a:pt x="0" y="381000"/>
                </a:lnTo>
              </a:path>
              <a:path w="1066800" h="1295400">
                <a:moveTo>
                  <a:pt x="457200" y="0"/>
                </a:moveTo>
                <a:lnTo>
                  <a:pt x="457200" y="1219200"/>
                </a:lnTo>
              </a:path>
              <a:path w="1066800" h="1295400">
                <a:moveTo>
                  <a:pt x="533400" y="76200"/>
                </a:moveTo>
                <a:lnTo>
                  <a:pt x="1066800" y="12953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24911" y="4186697"/>
            <a:ext cx="2546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74002" y="4572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81903" y="5024882"/>
            <a:ext cx="21590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3410" algn="l"/>
                <a:tab pos="1231265" algn="l"/>
                <a:tab pos="1993264" algn="l"/>
              </a:tabLst>
            </a:pPr>
            <a:r>
              <a:rPr sz="2700" dirty="0">
                <a:solidFill>
                  <a:srgbClr val="33339A"/>
                </a:solidFill>
                <a:latin typeface="Times New Roman"/>
                <a:cs typeface="Times New Roman"/>
              </a:rPr>
              <a:t>b	c	d	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88002" y="2895600"/>
            <a:ext cx="2971800" cy="2286000"/>
          </a:xfrm>
          <a:custGeom>
            <a:avLst/>
            <a:gdLst/>
            <a:ahLst/>
            <a:cxnLst/>
            <a:rect l="l" t="t" r="r" b="b"/>
            <a:pathLst>
              <a:path w="2971800" h="2286000">
                <a:moveTo>
                  <a:pt x="1295400" y="0"/>
                </a:moveTo>
                <a:lnTo>
                  <a:pt x="228600" y="1295400"/>
                </a:lnTo>
                <a:lnTo>
                  <a:pt x="0" y="2286000"/>
                </a:lnTo>
              </a:path>
              <a:path w="2971800" h="2286000">
                <a:moveTo>
                  <a:pt x="1447800" y="0"/>
                </a:moveTo>
                <a:lnTo>
                  <a:pt x="1066800" y="609600"/>
                </a:lnTo>
              </a:path>
              <a:path w="2971800" h="2286000">
                <a:moveTo>
                  <a:pt x="1447800" y="76199"/>
                </a:moveTo>
                <a:lnTo>
                  <a:pt x="2133600" y="1447799"/>
                </a:lnTo>
              </a:path>
              <a:path w="2971800" h="2286000">
                <a:moveTo>
                  <a:pt x="1600200" y="0"/>
                </a:moveTo>
                <a:lnTo>
                  <a:pt x="2971800" y="22859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06900" y="1979883"/>
            <a:ext cx="2590800" cy="10439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900" spc="-10" dirty="0">
                <a:latin typeface="Times New Roman"/>
                <a:cs typeface="Times New Roman"/>
              </a:rPr>
              <a:t>Remaining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input:</a:t>
            </a:r>
            <a:endParaRPr sz="2900">
              <a:latin typeface="Times New Roman"/>
              <a:cs typeface="Times New Roman"/>
            </a:endParaRPr>
          </a:p>
          <a:p>
            <a:pPr marL="737235" algn="ctr">
              <a:lnSpc>
                <a:spcPct val="100000"/>
              </a:lnSpc>
              <a:spcBef>
                <a:spcPts val="625"/>
              </a:spcBef>
            </a:pPr>
            <a:r>
              <a:rPr sz="2700" spc="-5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1702" y="5296621"/>
            <a:ext cx="2242820" cy="185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marR="5080" indent="-254000">
              <a:lnSpc>
                <a:spcPct val="12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Rightmost derivation: 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S </a:t>
            </a: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a T R 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5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a T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d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0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T b c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d </a:t>
            </a:r>
            <a:r>
              <a:rPr sz="2000" spc="-894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5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a b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b c d </a:t>
            </a:r>
            <a:r>
              <a:rPr sz="2000" spc="-71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977" y="785875"/>
            <a:ext cx="452882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Shift-Reduce</a:t>
            </a:r>
            <a:r>
              <a:rPr dirty="0"/>
              <a:t> </a:t>
            </a:r>
            <a:r>
              <a:rPr spc="-5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8564" y="1547886"/>
            <a:ext cx="340614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"/>
                <a:cs typeface="Arial"/>
              </a:rPr>
              <a:t>Consider the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grammar: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2895600"/>
            <a:ext cx="5105400" cy="3476625"/>
          </a:xfrm>
          <a:custGeom>
            <a:avLst/>
            <a:gdLst/>
            <a:ahLst/>
            <a:cxnLst/>
            <a:rect l="l" t="t" r="r" b="b"/>
            <a:pathLst>
              <a:path w="5105400" h="3476625">
                <a:moveTo>
                  <a:pt x="0" y="0"/>
                </a:moveTo>
                <a:lnTo>
                  <a:pt x="0" y="3476244"/>
                </a:lnTo>
                <a:lnTo>
                  <a:pt x="5105400" y="3476243"/>
                </a:lnTo>
                <a:lnTo>
                  <a:pt x="510540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5580" y="2937001"/>
            <a:ext cx="7016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CC3300"/>
                </a:solidFill>
                <a:latin typeface="Arial"/>
                <a:cs typeface="Arial"/>
              </a:rPr>
              <a:t>Stack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1906" y="2937001"/>
            <a:ext cx="6445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CC3300"/>
                </a:solidFill>
                <a:latin typeface="Arial"/>
                <a:cs typeface="Arial"/>
              </a:rPr>
              <a:t>Input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1453" y="2937001"/>
            <a:ext cx="8134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CC3300"/>
                </a:solidFill>
                <a:latin typeface="Arial"/>
                <a:cs typeface="Arial"/>
              </a:rPr>
              <a:t>Action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09768" y="3580956"/>
          <a:ext cx="3734434" cy="2790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269"/>
                <a:gridCol w="1412875"/>
                <a:gridCol w="1304290"/>
              </a:tblGrid>
              <a:tr h="562723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$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$id</a:t>
                      </a:r>
                      <a:r>
                        <a:rPr sz="1800" b="1" spc="-7" baseline="-23148" dirty="0">
                          <a:latin typeface="Arial"/>
                          <a:cs typeface="Arial"/>
                        </a:rPr>
                        <a:t>1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ts val="1989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800" b="1" spc="-7" baseline="-23148" dirty="0">
                          <a:latin typeface="Arial"/>
                          <a:cs typeface="Arial"/>
                        </a:rPr>
                        <a:t>1 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800" b="1" spc="-7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$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294005" algn="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800" b="1" spc="-7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1989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shift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3210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697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$F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ts val="188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800" b="1" spc="-15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ts val="188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704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$T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ts val="188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800" b="1" spc="-15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ts val="188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697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$E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ts val="188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800" b="1" spc="-15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ts val="188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shift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704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$E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0355" algn="r">
                        <a:lnSpc>
                          <a:spcPts val="188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800" b="1" spc="-7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88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shift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697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$E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800" b="1" spc="-7" baseline="-23148" dirty="0">
                          <a:latin typeface="Arial"/>
                          <a:cs typeface="Arial"/>
                        </a:rPr>
                        <a:t>2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188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854662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$E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$E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$E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ts val="188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94005" marR="43815" indent="1841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8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  accept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7336484" y="2514600"/>
            <a:ext cx="1883715" cy="1606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557466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Conflicts During Shift-Reduce</a:t>
            </a:r>
            <a:r>
              <a:rPr spc="50" dirty="0"/>
              <a:t> </a:t>
            </a:r>
            <a:r>
              <a:rPr spc="-5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102" y="1550924"/>
            <a:ext cx="8267065" cy="327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86765" indent="-343535">
              <a:lnSpc>
                <a:spcPct val="100000"/>
              </a:lnSpc>
              <a:spcBef>
                <a:spcPts val="9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latin typeface="Arial"/>
                <a:cs typeface="Arial"/>
              </a:rPr>
              <a:t>There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spc="-10" dirty="0">
                <a:latin typeface="Arial"/>
                <a:cs typeface="Arial"/>
              </a:rPr>
              <a:t>context-free grammars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which shift-reduce parsers  cannot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used.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Arial"/>
                <a:cs typeface="Arial"/>
              </a:rPr>
              <a:t>Stack </a:t>
            </a:r>
            <a:r>
              <a:rPr sz="2000" spc="-10" dirty="0">
                <a:latin typeface="Arial"/>
                <a:cs typeface="Arial"/>
              </a:rPr>
              <a:t>contents </a:t>
            </a:r>
            <a:r>
              <a:rPr sz="2000" spc="-5" dirty="0">
                <a:latin typeface="Arial"/>
                <a:cs typeface="Arial"/>
              </a:rPr>
              <a:t>and the next input </a:t>
            </a:r>
            <a:r>
              <a:rPr sz="2000" spc="-10" dirty="0">
                <a:latin typeface="Arial"/>
                <a:cs typeface="Arial"/>
              </a:rPr>
              <a:t>symbol </a:t>
            </a:r>
            <a:r>
              <a:rPr sz="2000" spc="-5" dirty="0">
                <a:latin typeface="Arial"/>
                <a:cs typeface="Arial"/>
              </a:rPr>
              <a:t>may not </a:t>
            </a:r>
            <a:r>
              <a:rPr sz="2000" spc="-10" dirty="0">
                <a:latin typeface="Arial"/>
                <a:cs typeface="Arial"/>
              </a:rPr>
              <a:t>decide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action:</a:t>
            </a:r>
            <a:endParaRPr sz="2000">
              <a:latin typeface="Arial"/>
              <a:cs typeface="Arial"/>
            </a:endParaRPr>
          </a:p>
          <a:p>
            <a:pPr marL="755650" marR="205740" lvl="1" indent="-285750">
              <a:lnSpc>
                <a:spcPct val="100000"/>
              </a:lnSpc>
              <a:spcBef>
                <a:spcPts val="550"/>
              </a:spcBef>
              <a:buClr>
                <a:srgbClr val="CC3300"/>
              </a:buClr>
              <a:buFont typeface="Arial"/>
              <a:buChar char="–"/>
              <a:tabLst>
                <a:tab pos="755650" algn="l"/>
              </a:tabLst>
            </a:pPr>
            <a:r>
              <a:rPr sz="2400" b="1" spc="-5" dirty="0">
                <a:latin typeface="Arial"/>
                <a:cs typeface="Arial"/>
              </a:rPr>
              <a:t>shift/reduce conflict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Whether </a:t>
            </a:r>
            <a:r>
              <a:rPr sz="2400" spc="-5" dirty="0">
                <a:latin typeface="Arial"/>
                <a:cs typeface="Arial"/>
              </a:rPr>
              <a:t>make a </a:t>
            </a:r>
            <a:r>
              <a:rPr sz="2400" dirty="0">
                <a:latin typeface="Arial"/>
                <a:cs typeface="Arial"/>
              </a:rPr>
              <a:t>shift </a:t>
            </a:r>
            <a:r>
              <a:rPr sz="2400" spc="-5" dirty="0">
                <a:latin typeface="Arial"/>
                <a:cs typeface="Arial"/>
              </a:rPr>
              <a:t>operation  or 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reduction.</a:t>
            </a:r>
            <a:endParaRPr sz="2400">
              <a:latin typeface="Arial"/>
              <a:cs typeface="Arial"/>
            </a:endParaRPr>
          </a:p>
          <a:p>
            <a:pPr marL="755650" marR="627380" lvl="1" indent="-285750">
              <a:lnSpc>
                <a:spcPct val="100000"/>
              </a:lnSpc>
              <a:spcBef>
                <a:spcPts val="565"/>
              </a:spcBef>
              <a:buClr>
                <a:srgbClr val="CC3300"/>
              </a:buClr>
              <a:buFont typeface="Arial"/>
              <a:buChar char="–"/>
              <a:tabLst>
                <a:tab pos="755650" algn="l"/>
              </a:tabLst>
            </a:pPr>
            <a:r>
              <a:rPr sz="2400" b="1" spc="-5" dirty="0">
                <a:latin typeface="Arial"/>
                <a:cs typeface="Arial"/>
              </a:rPr>
              <a:t>reduce/reduce conflict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parser cannot decide  which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several reductions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make.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489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Arial"/>
                <a:cs typeface="Arial"/>
              </a:rPr>
              <a:t>If a </a:t>
            </a:r>
            <a:r>
              <a:rPr sz="2000" spc="-10" dirty="0">
                <a:latin typeface="Arial"/>
                <a:cs typeface="Arial"/>
              </a:rPr>
              <a:t>shift-reduce parser cannot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spc="-10" dirty="0">
                <a:latin typeface="Arial"/>
                <a:cs typeface="Arial"/>
              </a:rPr>
              <a:t>used </a:t>
            </a:r>
            <a:r>
              <a:rPr sz="2000" spc="-5" dirty="0">
                <a:latin typeface="Arial"/>
                <a:cs typeface="Arial"/>
              </a:rPr>
              <a:t>for a </a:t>
            </a:r>
            <a:r>
              <a:rPr sz="2000" spc="-10" dirty="0">
                <a:latin typeface="Arial"/>
                <a:cs typeface="Arial"/>
              </a:rPr>
              <a:t>grammar,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" dirty="0">
                <a:latin typeface="Arial"/>
                <a:cs typeface="Arial"/>
              </a:rPr>
              <a:t>grammar is  </a:t>
            </a:r>
            <a:r>
              <a:rPr sz="2000" spc="-5" dirty="0">
                <a:latin typeface="Arial"/>
                <a:cs typeface="Arial"/>
              </a:rPr>
              <a:t>called as non-LR(k)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grammar.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1485" y="5322061"/>
            <a:ext cx="8509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lookhead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4501" y="5322061"/>
            <a:ext cx="976630" cy="44132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ct val="70300"/>
              </a:lnSpc>
              <a:spcBef>
                <a:spcPts val="670"/>
              </a:spcBef>
            </a:pPr>
            <a:r>
              <a:rPr sz="1600" spc="-5" dirty="0">
                <a:latin typeface="Arial"/>
                <a:cs typeface="Arial"/>
              </a:rPr>
              <a:t>left to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right  scanning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3106" y="5322061"/>
            <a:ext cx="1042035" cy="44132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 indent="-635">
              <a:lnSpc>
                <a:spcPct val="70300"/>
              </a:lnSpc>
              <a:spcBef>
                <a:spcPts val="670"/>
              </a:spcBef>
            </a:pPr>
            <a:r>
              <a:rPr sz="1600" spc="-5" dirty="0">
                <a:latin typeface="Arial"/>
                <a:cs typeface="Arial"/>
              </a:rPr>
              <a:t>right</a:t>
            </a:r>
            <a:r>
              <a:rPr sz="1600" spc="5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mos</a:t>
            </a:r>
            <a:r>
              <a:rPr sz="1600" spc="7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k  </a:t>
            </a:r>
            <a:r>
              <a:rPr sz="1600" spc="-5" dirty="0">
                <a:latin typeface="Arial"/>
                <a:cs typeface="Arial"/>
              </a:rPr>
              <a:t>derivation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0102" y="6077203"/>
            <a:ext cx="6375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Arial"/>
                <a:cs typeface="Arial"/>
              </a:rPr>
              <a:t>An </a:t>
            </a:r>
            <a:r>
              <a:rPr sz="2000" spc="-10" dirty="0">
                <a:latin typeface="Arial"/>
                <a:cs typeface="Arial"/>
              </a:rPr>
              <a:t>ambiguous grammar </a:t>
            </a:r>
            <a:r>
              <a:rPr sz="2000" spc="-5" dirty="0">
                <a:latin typeface="Arial"/>
                <a:cs typeface="Arial"/>
              </a:rPr>
              <a:t>can </a:t>
            </a:r>
            <a:r>
              <a:rPr sz="2000" spc="-10" dirty="0">
                <a:latin typeface="Arial"/>
                <a:cs typeface="Arial"/>
              </a:rPr>
              <a:t>never </a:t>
            </a:r>
            <a:r>
              <a:rPr sz="2000" spc="-5" dirty="0">
                <a:latin typeface="Arial"/>
                <a:cs typeface="Arial"/>
              </a:rPr>
              <a:t>be a LR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grammar.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3827" y="4800600"/>
            <a:ext cx="638175" cy="538480"/>
          </a:xfrm>
          <a:custGeom>
            <a:avLst/>
            <a:gdLst/>
            <a:ahLst/>
            <a:cxnLst/>
            <a:rect l="l" t="t" r="r" b="b"/>
            <a:pathLst>
              <a:path w="638175" h="538479">
                <a:moveTo>
                  <a:pt x="582795" y="52654"/>
                </a:moveTo>
                <a:lnTo>
                  <a:pt x="576617" y="45221"/>
                </a:lnTo>
                <a:lnTo>
                  <a:pt x="1524" y="529589"/>
                </a:lnTo>
                <a:lnTo>
                  <a:pt x="0" y="532638"/>
                </a:lnTo>
                <a:lnTo>
                  <a:pt x="762" y="536448"/>
                </a:lnTo>
                <a:lnTo>
                  <a:pt x="3810" y="537972"/>
                </a:lnTo>
                <a:lnTo>
                  <a:pt x="7620" y="537210"/>
                </a:lnTo>
                <a:lnTo>
                  <a:pt x="582795" y="52654"/>
                </a:lnTo>
                <a:close/>
              </a:path>
              <a:path w="638175" h="538479">
                <a:moveTo>
                  <a:pt x="637794" y="0"/>
                </a:moveTo>
                <a:lnTo>
                  <a:pt x="555498" y="19812"/>
                </a:lnTo>
                <a:lnTo>
                  <a:pt x="576617" y="45221"/>
                </a:lnTo>
                <a:lnTo>
                  <a:pt x="585978" y="37337"/>
                </a:lnTo>
                <a:lnTo>
                  <a:pt x="589788" y="35813"/>
                </a:lnTo>
                <a:lnTo>
                  <a:pt x="592836" y="38100"/>
                </a:lnTo>
                <a:lnTo>
                  <a:pt x="594360" y="41148"/>
                </a:lnTo>
                <a:lnTo>
                  <a:pt x="594360" y="66567"/>
                </a:lnTo>
                <a:lnTo>
                  <a:pt x="604266" y="78486"/>
                </a:lnTo>
                <a:lnTo>
                  <a:pt x="637794" y="0"/>
                </a:lnTo>
                <a:close/>
              </a:path>
              <a:path w="638175" h="538479">
                <a:moveTo>
                  <a:pt x="594360" y="41148"/>
                </a:moveTo>
                <a:lnTo>
                  <a:pt x="592836" y="38100"/>
                </a:lnTo>
                <a:lnTo>
                  <a:pt x="589788" y="35813"/>
                </a:lnTo>
                <a:lnTo>
                  <a:pt x="585978" y="37337"/>
                </a:lnTo>
                <a:lnTo>
                  <a:pt x="576617" y="45221"/>
                </a:lnTo>
                <a:lnTo>
                  <a:pt x="582795" y="52654"/>
                </a:lnTo>
                <a:lnTo>
                  <a:pt x="592836" y="44196"/>
                </a:lnTo>
                <a:lnTo>
                  <a:pt x="594360" y="41148"/>
                </a:lnTo>
                <a:close/>
              </a:path>
              <a:path w="638175" h="538479">
                <a:moveTo>
                  <a:pt x="594360" y="66567"/>
                </a:moveTo>
                <a:lnTo>
                  <a:pt x="594360" y="41148"/>
                </a:lnTo>
                <a:lnTo>
                  <a:pt x="592836" y="44196"/>
                </a:lnTo>
                <a:lnTo>
                  <a:pt x="582795" y="52654"/>
                </a:lnTo>
                <a:lnTo>
                  <a:pt x="594360" y="66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6600" y="4782311"/>
            <a:ext cx="2367280" cy="556260"/>
          </a:xfrm>
          <a:custGeom>
            <a:avLst/>
            <a:gdLst/>
            <a:ahLst/>
            <a:cxnLst/>
            <a:rect l="l" t="t" r="r" b="b"/>
            <a:pathLst>
              <a:path w="2367279" h="556260">
                <a:moveTo>
                  <a:pt x="707898" y="550926"/>
                </a:moveTo>
                <a:lnTo>
                  <a:pt x="706374" y="547878"/>
                </a:lnTo>
                <a:lnTo>
                  <a:pt x="63652" y="60413"/>
                </a:lnTo>
                <a:lnTo>
                  <a:pt x="83820" y="34290"/>
                </a:lnTo>
                <a:lnTo>
                  <a:pt x="0" y="18288"/>
                </a:lnTo>
                <a:lnTo>
                  <a:pt x="37338" y="94488"/>
                </a:lnTo>
                <a:lnTo>
                  <a:pt x="45720" y="83642"/>
                </a:lnTo>
                <a:lnTo>
                  <a:pt x="57962" y="67767"/>
                </a:lnTo>
                <a:lnTo>
                  <a:pt x="700278" y="555498"/>
                </a:lnTo>
                <a:lnTo>
                  <a:pt x="704088" y="556260"/>
                </a:lnTo>
                <a:lnTo>
                  <a:pt x="707136" y="554736"/>
                </a:lnTo>
                <a:lnTo>
                  <a:pt x="707898" y="550926"/>
                </a:lnTo>
                <a:close/>
              </a:path>
              <a:path w="2367279" h="556260">
                <a:moveTo>
                  <a:pt x="2366772" y="553212"/>
                </a:moveTo>
                <a:lnTo>
                  <a:pt x="2366010" y="549402"/>
                </a:lnTo>
                <a:lnTo>
                  <a:pt x="2363724" y="547116"/>
                </a:lnTo>
                <a:lnTo>
                  <a:pt x="303707" y="32118"/>
                </a:lnTo>
                <a:lnTo>
                  <a:pt x="311658" y="0"/>
                </a:lnTo>
                <a:lnTo>
                  <a:pt x="228600" y="18288"/>
                </a:lnTo>
                <a:lnTo>
                  <a:pt x="285750" y="67373"/>
                </a:lnTo>
                <a:lnTo>
                  <a:pt x="293370" y="73914"/>
                </a:lnTo>
                <a:lnTo>
                  <a:pt x="301447" y="41275"/>
                </a:lnTo>
                <a:lnTo>
                  <a:pt x="2360676" y="556260"/>
                </a:lnTo>
                <a:lnTo>
                  <a:pt x="2364486" y="555498"/>
                </a:lnTo>
                <a:lnTo>
                  <a:pt x="2366772" y="55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671449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Shift-Reduce Conflict in Ambiguous</a:t>
            </a:r>
            <a:r>
              <a:rPr spc="55" dirty="0"/>
              <a:t> </a:t>
            </a:r>
            <a:r>
              <a:rPr spc="-5" dirty="0"/>
              <a:t>Grammar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102" y="1501852"/>
            <a:ext cx="3984625" cy="102361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1737995" algn="l"/>
              </a:tabLst>
            </a:pPr>
            <a:r>
              <a:rPr sz="2000" i="1" spc="-5" dirty="0">
                <a:latin typeface="Arial"/>
                <a:cs typeface="Arial"/>
              </a:rPr>
              <a:t>stmt 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if </a:t>
            </a:r>
            <a:r>
              <a:rPr sz="2000" i="1" spc="-5" dirty="0">
                <a:latin typeface="Arial"/>
                <a:cs typeface="Arial"/>
              </a:rPr>
              <a:t>expr	</a:t>
            </a:r>
            <a:r>
              <a:rPr sz="2000" b="1" spc="-5" dirty="0">
                <a:latin typeface="Arial"/>
                <a:cs typeface="Arial"/>
              </a:rPr>
              <a:t>then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stmt</a:t>
            </a:r>
            <a:endParaRPr sz="2000">
              <a:latin typeface="Arial"/>
              <a:cs typeface="Arial"/>
            </a:endParaRPr>
          </a:p>
          <a:p>
            <a:pPr marL="711835">
              <a:lnSpc>
                <a:spcPct val="100000"/>
              </a:lnSpc>
              <a:spcBef>
                <a:spcPts val="210"/>
              </a:spcBef>
              <a:tabLst>
                <a:tab pos="917575" algn="l"/>
                <a:tab pos="1774825" algn="l"/>
              </a:tabLst>
            </a:pPr>
            <a:r>
              <a:rPr sz="2000" spc="-5" dirty="0">
                <a:latin typeface="Arial"/>
                <a:cs typeface="Arial"/>
              </a:rPr>
              <a:t>|	</a:t>
            </a:r>
            <a:r>
              <a:rPr sz="2000" b="1" spc="-5" dirty="0">
                <a:latin typeface="Arial"/>
                <a:cs typeface="Arial"/>
              </a:rPr>
              <a:t>if </a:t>
            </a:r>
            <a:r>
              <a:rPr sz="2000" i="1" spc="-5" dirty="0">
                <a:latin typeface="Arial"/>
                <a:cs typeface="Arial"/>
              </a:rPr>
              <a:t>expr	</a:t>
            </a:r>
            <a:r>
              <a:rPr sz="2000" b="1" spc="-5" dirty="0">
                <a:latin typeface="Arial"/>
                <a:cs typeface="Arial"/>
              </a:rPr>
              <a:t>then </a:t>
            </a:r>
            <a:r>
              <a:rPr sz="2000" i="1" spc="-5" dirty="0">
                <a:latin typeface="Arial"/>
                <a:cs typeface="Arial"/>
              </a:rPr>
              <a:t>stmt </a:t>
            </a:r>
            <a:r>
              <a:rPr sz="2000" b="1" spc="-5" dirty="0">
                <a:latin typeface="Arial"/>
                <a:cs typeface="Arial"/>
              </a:rPr>
              <a:t>else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stmt</a:t>
            </a:r>
            <a:endParaRPr sz="2000">
              <a:latin typeface="Arial"/>
              <a:cs typeface="Arial"/>
            </a:endParaRPr>
          </a:p>
          <a:p>
            <a:pPr marL="706120">
              <a:lnSpc>
                <a:spcPct val="100000"/>
              </a:lnSpc>
              <a:spcBef>
                <a:spcPts val="240"/>
              </a:spcBef>
              <a:tabLst>
                <a:tab pos="912494" algn="l"/>
              </a:tabLst>
            </a:pPr>
            <a:r>
              <a:rPr sz="2000" spc="-5" dirty="0">
                <a:latin typeface="Arial"/>
                <a:cs typeface="Arial"/>
              </a:rPr>
              <a:t>|	</a:t>
            </a:r>
            <a:r>
              <a:rPr sz="2000" b="1" spc="-10" dirty="0">
                <a:latin typeface="Arial"/>
                <a:cs typeface="Arial"/>
              </a:rPr>
              <a:t>other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0350" y="2937467"/>
            <a:ext cx="2891155" cy="8991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600" b="1" spc="-5" dirty="0">
                <a:latin typeface="Arial"/>
                <a:cs typeface="Arial"/>
              </a:rPr>
              <a:t>STACK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600" spc="-5" dirty="0">
                <a:latin typeface="Arial"/>
                <a:cs typeface="Arial"/>
              </a:rPr>
              <a:t>….</a:t>
            </a:r>
            <a:r>
              <a:rPr sz="2600" b="1" spc="-5" dirty="0">
                <a:latin typeface="Arial"/>
                <a:cs typeface="Arial"/>
              </a:rPr>
              <a:t>if </a:t>
            </a:r>
            <a:r>
              <a:rPr sz="2600" i="1" spc="-5" dirty="0">
                <a:latin typeface="Arial"/>
                <a:cs typeface="Arial"/>
              </a:rPr>
              <a:t>expr </a:t>
            </a:r>
            <a:r>
              <a:rPr sz="2600" b="1" spc="-5" dirty="0">
                <a:latin typeface="Arial"/>
                <a:cs typeface="Arial"/>
              </a:rPr>
              <a:t>then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stmt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6450" y="2937467"/>
            <a:ext cx="1276350" cy="8991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600" b="1" spc="-5" dirty="0">
                <a:latin typeface="Arial"/>
                <a:cs typeface="Arial"/>
              </a:rPr>
              <a:t>INPUT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600" b="1" spc="-5" dirty="0">
                <a:latin typeface="Arial"/>
                <a:cs typeface="Arial"/>
              </a:rPr>
              <a:t>else</a:t>
            </a:r>
            <a:r>
              <a:rPr sz="2600" spc="-5" dirty="0">
                <a:latin typeface="Arial"/>
                <a:cs typeface="Arial"/>
              </a:rPr>
              <a:t>….$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075" y="3851385"/>
            <a:ext cx="7967345" cy="20717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Arial"/>
                <a:cs typeface="Arial"/>
              </a:rPr>
              <a:t>We cant decide whether to shift or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reduce?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Arial"/>
              <a:buChar char="•"/>
            </a:pPr>
            <a:endParaRPr sz="3550" dirty="0">
              <a:latin typeface="Arial"/>
              <a:cs typeface="Arial"/>
            </a:endParaRPr>
          </a:p>
          <a:p>
            <a:pPr marL="355600" marR="963294" indent="-343535">
              <a:lnSpc>
                <a:spcPts val="2810"/>
              </a:lnSpc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Arial"/>
                <a:cs typeface="Arial"/>
              </a:rPr>
              <a:t>But we can adapt to parse certain ambiguous  grammar to using shift-reducing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parsers</a:t>
            </a:r>
            <a:endParaRPr sz="2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We resolve in favor of SHIFT then we have a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10" dirty="0" smtClean="0">
                <a:latin typeface="Arial"/>
                <a:cs typeface="Arial"/>
              </a:rPr>
              <a:t>solution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281813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Bottom-Up</a:t>
            </a:r>
            <a:r>
              <a:rPr spc="-35" dirty="0"/>
              <a:t> </a:t>
            </a:r>
            <a:r>
              <a:rPr spc="-5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088" y="1549404"/>
            <a:ext cx="7773670" cy="3846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0810" indent="-343535">
              <a:lnSpc>
                <a:spcPct val="100000"/>
              </a:lnSpc>
              <a:spcBef>
                <a:spcPts val="9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Arial"/>
                <a:cs typeface="Arial"/>
              </a:rPr>
              <a:t>A </a:t>
            </a:r>
            <a:r>
              <a:rPr sz="2600" b="1" spc="-5" dirty="0">
                <a:latin typeface="Arial"/>
                <a:cs typeface="Arial"/>
              </a:rPr>
              <a:t>bottom-up parser </a:t>
            </a:r>
            <a:r>
              <a:rPr sz="2600" spc="-5" dirty="0">
                <a:latin typeface="Arial"/>
                <a:cs typeface="Arial"/>
              </a:rPr>
              <a:t>creates the parse tree of the  given input starting from leaves towards the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root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3300"/>
              </a:buClr>
              <a:buFont typeface="Arial"/>
              <a:buChar char="•"/>
            </a:pPr>
            <a:endParaRPr sz="3800">
              <a:latin typeface="Arial"/>
              <a:cs typeface="Arial"/>
            </a:endParaRPr>
          </a:p>
          <a:p>
            <a:pPr marL="355600" marR="162560" indent="-343535">
              <a:lnSpc>
                <a:spcPct val="100000"/>
              </a:lnSpc>
              <a:spcBef>
                <a:spcPts val="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Arial"/>
                <a:cs typeface="Arial"/>
              </a:rPr>
              <a:t>A bottom-up parser tries to find the </a:t>
            </a:r>
            <a:r>
              <a:rPr sz="2600" b="1" spc="-5" dirty="0">
                <a:latin typeface="Arial"/>
                <a:cs typeface="Arial"/>
              </a:rPr>
              <a:t>right-most  derivation </a:t>
            </a:r>
            <a:r>
              <a:rPr sz="2600" spc="-5" dirty="0">
                <a:latin typeface="Arial"/>
                <a:cs typeface="Arial"/>
              </a:rPr>
              <a:t>of the given input in the reverse</a:t>
            </a:r>
            <a:r>
              <a:rPr sz="2600" spc="1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order.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Arial"/>
              <a:cs typeface="Arial"/>
            </a:endParaRPr>
          </a:p>
          <a:p>
            <a:pPr marL="638810">
              <a:lnSpc>
                <a:spcPct val="100000"/>
              </a:lnSpc>
              <a:tabLst>
                <a:tab pos="2493645" algn="l"/>
              </a:tabLst>
            </a:pPr>
            <a:r>
              <a:rPr sz="2400" dirty="0">
                <a:latin typeface="Arial"/>
                <a:cs typeface="Arial"/>
              </a:rPr>
              <a:t>S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...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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(the right-most derivation 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Symbol"/>
                <a:cs typeface="Symbol"/>
              </a:rPr>
              <a:t>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55650" marR="5080" indent="928369">
              <a:lnSpc>
                <a:spcPts val="2830"/>
              </a:lnSpc>
              <a:spcBef>
                <a:spcPts val="710"/>
              </a:spcBef>
              <a:tabLst>
                <a:tab pos="2153285" algn="l"/>
              </a:tabLst>
            </a:pP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(the bottom-up </a:t>
            </a:r>
            <a:r>
              <a:rPr sz="2400" spc="-5" dirty="0">
                <a:latin typeface="Arial"/>
                <a:cs typeface="Arial"/>
              </a:rPr>
              <a:t>parser finds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right-most  </a:t>
            </a:r>
            <a:r>
              <a:rPr sz="2400" spc="-5" dirty="0">
                <a:latin typeface="Arial"/>
                <a:cs typeface="Arial"/>
              </a:rPr>
              <a:t>derivation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reverse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order)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6714490" cy="812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Reduce</a:t>
            </a:r>
            <a:r>
              <a:rPr spc="-5" dirty="0" smtClean="0"/>
              <a:t>-Reduce </a:t>
            </a:r>
            <a:r>
              <a:rPr spc="-5" dirty="0"/>
              <a:t>Conflict in Ambiguous</a:t>
            </a:r>
            <a:r>
              <a:rPr spc="55" dirty="0"/>
              <a:t> </a:t>
            </a:r>
            <a:r>
              <a:rPr spc="-5" dirty="0"/>
              <a:t>Grammar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22420"/>
            <a:ext cx="7924800" cy="42579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7400" y="6096000"/>
            <a:ext cx="6051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have to reduce </a:t>
            </a:r>
            <a:r>
              <a:rPr lang="en-US" sz="2800" b="1" i="1" dirty="0" smtClean="0"/>
              <a:t>id</a:t>
            </a:r>
          </a:p>
          <a:p>
            <a:r>
              <a:rPr lang="en-US" sz="2800" dirty="0" smtClean="0"/>
              <a:t>We can use both </a:t>
            </a:r>
            <a:r>
              <a:rPr lang="en-US" sz="2800" i="1" dirty="0" smtClean="0"/>
              <a:t>(5) </a:t>
            </a:r>
            <a:r>
              <a:rPr lang="en-US" sz="2800" dirty="0" smtClean="0"/>
              <a:t>and (7) to reduce </a:t>
            </a:r>
            <a:r>
              <a:rPr lang="en-US" sz="2800" b="1" i="1" dirty="0" smtClean="0"/>
              <a:t>id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883106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502" y="785875"/>
            <a:ext cx="8375395" cy="40011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088" y="1549404"/>
            <a:ext cx="7554595" cy="1200329"/>
          </a:xfrm>
        </p:spPr>
        <p:txBody>
          <a:bodyPr/>
          <a:lstStyle/>
          <a:p>
            <a:r>
              <a:rPr lang="en-US" b="1" i="1" dirty="0" smtClean="0"/>
              <a:t>Compilers, Principles Techniques and Tools by Alfred </a:t>
            </a:r>
            <a:r>
              <a:rPr lang="en-US" b="1" i="1" dirty="0" err="1" smtClean="0"/>
              <a:t>Aho</a:t>
            </a:r>
            <a:r>
              <a:rPr lang="en-US" b="1" i="1" dirty="0" smtClean="0"/>
              <a:t> – Monica Lam- Ravi </a:t>
            </a:r>
            <a:r>
              <a:rPr lang="en-US" b="1" i="1" dirty="0" err="1" smtClean="0"/>
              <a:t>Sethi</a:t>
            </a:r>
            <a:r>
              <a:rPr lang="en-US" b="1" i="1" dirty="0" smtClean="0"/>
              <a:t>-Jeffrey Ullman (2</a:t>
            </a:r>
            <a:r>
              <a:rPr lang="en-US" b="1" i="1" baseline="30000" dirty="0" smtClean="0"/>
              <a:t>nd</a:t>
            </a:r>
            <a:r>
              <a:rPr lang="en-US" b="1" i="1" dirty="0" smtClean="0"/>
              <a:t> edition)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2145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309435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Rightmost</a:t>
            </a:r>
            <a:r>
              <a:rPr spc="-25" dirty="0"/>
              <a:t> </a:t>
            </a:r>
            <a:r>
              <a:rPr spc="-5" dirty="0"/>
              <a:t>Derivation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6991" y="1066800"/>
            <a:ext cx="8434705" cy="6169660"/>
            <a:chOff x="1166991" y="1066800"/>
            <a:chExt cx="8434705" cy="6169660"/>
          </a:xfrm>
        </p:grpSpPr>
        <p:sp>
          <p:nvSpPr>
            <p:cNvPr id="4" name="object 4"/>
            <p:cNvSpPr/>
            <p:nvPr/>
          </p:nvSpPr>
          <p:spPr>
            <a:xfrm>
              <a:off x="1166991" y="1667255"/>
              <a:ext cx="8251328" cy="55686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95843" y="1066800"/>
              <a:ext cx="1705355" cy="14386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502" y="785875"/>
            <a:ext cx="7233284" cy="158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Reduction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583565" marR="5080" indent="-343535">
              <a:lnSpc>
                <a:spcPct val="100000"/>
              </a:lnSpc>
              <a:buClr>
                <a:srgbClr val="CC3300"/>
              </a:buClr>
              <a:buChar char="•"/>
              <a:tabLst>
                <a:tab pos="583565" algn="l"/>
                <a:tab pos="584200" algn="l"/>
              </a:tabLst>
            </a:pPr>
            <a:r>
              <a:rPr sz="2600" spc="-5" dirty="0">
                <a:latin typeface="Arial"/>
                <a:cs typeface="Arial"/>
              </a:rPr>
              <a:t>A reduction step replaces a specific substring  (matching the body of a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production)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088" y="5196759"/>
            <a:ext cx="8134984" cy="137858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Arial"/>
                <a:cs typeface="Arial"/>
              </a:rPr>
              <a:t>Reduction is the opposite of</a:t>
            </a:r>
            <a:r>
              <a:rPr sz="2600" spc="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derivation</a:t>
            </a:r>
            <a:endParaRPr sz="2600">
              <a:latin typeface="Arial"/>
              <a:cs typeface="Arial"/>
            </a:endParaRPr>
          </a:p>
          <a:p>
            <a:pPr marL="355600" indent="-343535">
              <a:lnSpc>
                <a:spcPts val="3110"/>
              </a:lnSpc>
              <a:spcBef>
                <a:spcPts val="65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Arial"/>
                <a:cs typeface="Arial"/>
              </a:rPr>
              <a:t>Bottom up parsing is a process of </a:t>
            </a: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reducing </a:t>
            </a:r>
            <a:r>
              <a:rPr sz="2600" spc="-5" dirty="0">
                <a:latin typeface="Arial"/>
                <a:cs typeface="Arial"/>
              </a:rPr>
              <a:t>a string</a:t>
            </a:r>
            <a:r>
              <a:rPr sz="2600" spc="120" dirty="0">
                <a:latin typeface="Arial"/>
                <a:cs typeface="Arial"/>
              </a:rPr>
              <a:t> </a:t>
            </a:r>
            <a:r>
              <a:rPr sz="2600" spc="-5" dirty="0">
                <a:latin typeface="Symbol"/>
                <a:cs typeface="Symbol"/>
              </a:rPr>
              <a:t></a:t>
            </a:r>
            <a:endParaRPr sz="2600">
              <a:latin typeface="Symbol"/>
              <a:cs typeface="Symbol"/>
            </a:endParaRPr>
          </a:p>
          <a:p>
            <a:pPr marL="355600">
              <a:lnSpc>
                <a:spcPts val="3110"/>
              </a:lnSpc>
            </a:pPr>
            <a:r>
              <a:rPr sz="2600" spc="-5" dirty="0">
                <a:latin typeface="Arial"/>
                <a:cs typeface="Arial"/>
              </a:rPr>
              <a:t>to the start symbol S of the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grammar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4583" y="2895600"/>
            <a:ext cx="1829488" cy="2212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31684" y="3048000"/>
            <a:ext cx="1883715" cy="1606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0" y="2971800"/>
            <a:ext cx="2023872" cy="23888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107188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Handle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088" y="1549404"/>
            <a:ext cx="8274684" cy="3686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Arial"/>
                <a:cs typeface="Arial"/>
              </a:rPr>
              <a:t>Informally, a </a:t>
            </a:r>
            <a:r>
              <a:rPr sz="2600" b="1" spc="-5" dirty="0">
                <a:latin typeface="Arial"/>
                <a:cs typeface="Arial"/>
              </a:rPr>
              <a:t>handle </a:t>
            </a:r>
            <a:r>
              <a:rPr sz="2600" spc="-5" dirty="0">
                <a:latin typeface="Arial"/>
                <a:cs typeface="Arial"/>
              </a:rPr>
              <a:t>is a substring (in the parsing  string) that matches the right side of a production</a:t>
            </a:r>
            <a:r>
              <a:rPr sz="2600" spc="1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rule.</a:t>
            </a:r>
            <a:endParaRPr sz="2600">
              <a:latin typeface="Arial"/>
              <a:cs typeface="Arial"/>
            </a:endParaRPr>
          </a:p>
          <a:p>
            <a:pPr marL="755650" marR="735330" indent="-28575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But not every substring matches the right side of a  production rule 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handle</a:t>
            </a:r>
            <a:endParaRPr sz="2400">
              <a:latin typeface="Arial"/>
              <a:cs typeface="Arial"/>
            </a:endParaRPr>
          </a:p>
          <a:p>
            <a:pPr marL="354965" marR="958215" indent="-354965">
              <a:lnSpc>
                <a:spcPct val="120200"/>
              </a:lnSpc>
              <a:spcBef>
                <a:spcPts val="190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  <a:tab pos="5549900" algn="l"/>
                <a:tab pos="7069455" algn="l"/>
              </a:tabLst>
            </a:pPr>
            <a:r>
              <a:rPr sz="2600" spc="-5" dirty="0">
                <a:latin typeface="Arial"/>
                <a:cs typeface="Arial"/>
              </a:rPr>
              <a:t>A </a:t>
            </a:r>
            <a:r>
              <a:rPr sz="2600" b="1" spc="-5" dirty="0">
                <a:latin typeface="Arial"/>
                <a:cs typeface="Arial"/>
              </a:rPr>
              <a:t>handle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right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sentential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form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Symbol"/>
                <a:cs typeface="Symbol"/>
              </a:rPr>
              <a:t>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5" dirty="0">
                <a:latin typeface="Symbol"/>
                <a:cs typeface="Symbol"/>
              </a:rPr>
              <a:t>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Symbol"/>
                <a:cs typeface="Symbol"/>
              </a:rPr>
              <a:t></a:t>
            </a:r>
            <a:r>
              <a:rPr sz="2600" dirty="0">
                <a:latin typeface="Symbol"/>
                <a:cs typeface="Symbol"/>
              </a:rPr>
              <a:t>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is  a production rule A </a:t>
            </a:r>
            <a:r>
              <a:rPr sz="2600" spc="-5" dirty="0">
                <a:latin typeface="Symbol"/>
                <a:cs typeface="Symbol"/>
              </a:rPr>
              <a:t>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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and </a:t>
            </a:r>
            <a:r>
              <a:rPr sz="2600" spc="-5" dirty="0">
                <a:latin typeface="Arial"/>
                <a:cs typeface="Arial"/>
              </a:rPr>
              <a:t>a </a:t>
            </a:r>
            <a:r>
              <a:rPr sz="2600" dirty="0">
                <a:latin typeface="Arial"/>
                <a:cs typeface="Arial"/>
              </a:rPr>
              <a:t>position of</a:t>
            </a:r>
            <a:r>
              <a:rPr sz="2600" spc="225" dirty="0">
                <a:latin typeface="Arial"/>
                <a:cs typeface="Arial"/>
              </a:rPr>
              <a:t> </a:t>
            </a:r>
            <a:r>
              <a:rPr sz="2600" spc="-5" dirty="0">
                <a:latin typeface="Symbol"/>
                <a:cs typeface="Symbol"/>
              </a:rPr>
              <a:t></a:t>
            </a:r>
            <a:endParaRPr sz="2600">
              <a:latin typeface="Symbol"/>
              <a:cs typeface="Symbol"/>
            </a:endParaRPr>
          </a:p>
          <a:p>
            <a:pPr marL="355600" marR="168275" indent="571500">
              <a:lnSpc>
                <a:spcPts val="3100"/>
              </a:lnSpc>
              <a:spcBef>
                <a:spcPts val="750"/>
              </a:spcBef>
            </a:pPr>
            <a:r>
              <a:rPr sz="2600" spc="-5" dirty="0">
                <a:latin typeface="Arial"/>
                <a:cs typeface="Arial"/>
              </a:rPr>
              <a:t>where the string </a:t>
            </a:r>
            <a:r>
              <a:rPr sz="2600" spc="-5" dirty="0">
                <a:latin typeface="Symbol"/>
                <a:cs typeface="Symbol"/>
              </a:rPr>
              <a:t>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may be found and replaced by  A to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produce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4877" y="5130038"/>
            <a:ext cx="102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314" y="5290041"/>
            <a:ext cx="7609205" cy="148018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 marR="17780" indent="571500">
              <a:lnSpc>
                <a:spcPct val="100800"/>
              </a:lnSpc>
              <a:spcBef>
                <a:spcPts val="70"/>
              </a:spcBef>
              <a:tabLst>
                <a:tab pos="5947410" algn="l"/>
              </a:tabLst>
            </a:pPr>
            <a:r>
              <a:rPr sz="2600" spc="-5" dirty="0">
                <a:latin typeface="Arial"/>
                <a:cs typeface="Arial"/>
              </a:rPr>
              <a:t>the </a:t>
            </a:r>
            <a:r>
              <a:rPr sz="2600" spc="-180" dirty="0">
                <a:latin typeface="Arial"/>
                <a:cs typeface="Arial"/>
              </a:rPr>
              <a:t>prev</a:t>
            </a:r>
            <a:r>
              <a:rPr sz="2400" spc="-270" baseline="-8680" dirty="0">
                <a:latin typeface="Times New Roman"/>
                <a:cs typeface="Times New Roman"/>
              </a:rPr>
              <a:t>r</a:t>
            </a:r>
            <a:r>
              <a:rPr sz="2600" spc="-180" dirty="0">
                <a:latin typeface="Arial"/>
                <a:cs typeface="Arial"/>
              </a:rPr>
              <a:t>i</a:t>
            </a:r>
            <a:r>
              <a:rPr sz="2400" spc="-270" baseline="-8680" dirty="0">
                <a:latin typeface="Times New Roman"/>
                <a:cs typeface="Times New Roman"/>
              </a:rPr>
              <a:t>m</a:t>
            </a:r>
            <a:r>
              <a:rPr sz="2600" spc="-180" dirty="0">
                <a:latin typeface="Arial"/>
                <a:cs typeface="Arial"/>
              </a:rPr>
              <a:t>ous  </a:t>
            </a:r>
            <a:r>
              <a:rPr sz="2600" spc="-335" dirty="0">
                <a:latin typeface="Arial"/>
                <a:cs typeface="Arial"/>
              </a:rPr>
              <a:t>rig</a:t>
            </a:r>
            <a:r>
              <a:rPr sz="2400" spc="-502" baseline="-13888" dirty="0">
                <a:latin typeface="Times New Roman"/>
                <a:cs typeface="Times New Roman"/>
              </a:rPr>
              <a:t>r</a:t>
            </a:r>
            <a:r>
              <a:rPr sz="2600" spc="-335" dirty="0">
                <a:latin typeface="Arial"/>
                <a:cs typeface="Arial"/>
              </a:rPr>
              <a:t>h</a:t>
            </a:r>
            <a:r>
              <a:rPr sz="2400" spc="-502" baseline="-13888" dirty="0">
                <a:latin typeface="Times New Roman"/>
                <a:cs typeface="Times New Roman"/>
              </a:rPr>
              <a:t>m </a:t>
            </a:r>
            <a:r>
              <a:rPr sz="2400" spc="-405" baseline="-13888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t-sentential</a:t>
            </a:r>
            <a:r>
              <a:rPr sz="2600" spc="-28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form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in	a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rightmost  derivation of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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1510665">
              <a:lnSpc>
                <a:spcPct val="100000"/>
              </a:lnSpc>
              <a:spcBef>
                <a:spcPts val="2070"/>
              </a:spcBef>
            </a:pPr>
            <a:r>
              <a:rPr sz="2600" spc="-5" dirty="0">
                <a:latin typeface="Arial"/>
                <a:cs typeface="Arial"/>
              </a:rPr>
              <a:t>S </a:t>
            </a:r>
            <a:r>
              <a:rPr sz="2600" spc="-5" dirty="0">
                <a:latin typeface="Symbol"/>
                <a:cs typeface="Symbol"/>
              </a:rPr>
              <a:t>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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spc="-5" dirty="0">
                <a:latin typeface="Symbol"/>
                <a:cs typeface="Symbol"/>
              </a:rPr>
              <a:t>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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</a:t>
            </a:r>
            <a:endParaRPr sz="2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230568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Handle</a:t>
            </a:r>
            <a:r>
              <a:rPr spc="-40" dirty="0"/>
              <a:t> </a:t>
            </a:r>
            <a:r>
              <a:rPr spc="-5" dirty="0"/>
              <a:t>Pruning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088" y="1549404"/>
            <a:ext cx="8110220" cy="818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Arial"/>
                <a:cs typeface="Arial"/>
              </a:rPr>
              <a:t>A right-most derivation in reverse can be obtained</a:t>
            </a:r>
            <a:r>
              <a:rPr sz="2600" spc="1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by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600" b="1" spc="-5" dirty="0">
                <a:latin typeface="Arial"/>
                <a:cs typeface="Arial"/>
              </a:rPr>
              <a:t>handle-pruning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29400" y="3198114"/>
            <a:ext cx="497205" cy="235585"/>
          </a:xfrm>
          <a:custGeom>
            <a:avLst/>
            <a:gdLst/>
            <a:ahLst/>
            <a:cxnLst/>
            <a:rect l="l" t="t" r="r" b="b"/>
            <a:pathLst>
              <a:path w="497204" h="235585">
                <a:moveTo>
                  <a:pt x="85344" y="0"/>
                </a:moveTo>
                <a:lnTo>
                  <a:pt x="0" y="2286"/>
                </a:lnTo>
                <a:lnTo>
                  <a:pt x="53340" y="68580"/>
                </a:lnTo>
                <a:lnTo>
                  <a:pt x="53340" y="26670"/>
                </a:lnTo>
                <a:lnTo>
                  <a:pt x="55625" y="24384"/>
                </a:lnTo>
                <a:lnTo>
                  <a:pt x="59435" y="24384"/>
                </a:lnTo>
                <a:lnTo>
                  <a:pt x="71374" y="29934"/>
                </a:lnTo>
                <a:lnTo>
                  <a:pt x="85344" y="0"/>
                </a:lnTo>
                <a:close/>
              </a:path>
              <a:path w="497204" h="235585">
                <a:moveTo>
                  <a:pt x="71374" y="29934"/>
                </a:moveTo>
                <a:lnTo>
                  <a:pt x="59435" y="24384"/>
                </a:lnTo>
                <a:lnTo>
                  <a:pt x="55625" y="24384"/>
                </a:lnTo>
                <a:lnTo>
                  <a:pt x="53340" y="26670"/>
                </a:lnTo>
                <a:lnTo>
                  <a:pt x="53340" y="30480"/>
                </a:lnTo>
                <a:lnTo>
                  <a:pt x="55625" y="33528"/>
                </a:lnTo>
                <a:lnTo>
                  <a:pt x="67188" y="38903"/>
                </a:lnTo>
                <a:lnTo>
                  <a:pt x="71374" y="29934"/>
                </a:lnTo>
                <a:close/>
              </a:path>
              <a:path w="497204" h="235585">
                <a:moveTo>
                  <a:pt x="67188" y="38903"/>
                </a:moveTo>
                <a:lnTo>
                  <a:pt x="55625" y="33528"/>
                </a:lnTo>
                <a:lnTo>
                  <a:pt x="53340" y="30480"/>
                </a:lnTo>
                <a:lnTo>
                  <a:pt x="53340" y="68580"/>
                </a:lnTo>
                <a:lnTo>
                  <a:pt x="67188" y="38903"/>
                </a:lnTo>
                <a:close/>
              </a:path>
              <a:path w="497204" h="235585">
                <a:moveTo>
                  <a:pt x="496824" y="229362"/>
                </a:moveTo>
                <a:lnTo>
                  <a:pt x="493775" y="226313"/>
                </a:lnTo>
                <a:lnTo>
                  <a:pt x="71374" y="29934"/>
                </a:lnTo>
                <a:lnTo>
                  <a:pt x="67188" y="38903"/>
                </a:lnTo>
                <a:lnTo>
                  <a:pt x="489966" y="235458"/>
                </a:lnTo>
                <a:lnTo>
                  <a:pt x="493775" y="235458"/>
                </a:lnTo>
                <a:lnTo>
                  <a:pt x="496061" y="233172"/>
                </a:lnTo>
                <a:lnTo>
                  <a:pt x="496824" y="229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6615" y="2769361"/>
            <a:ext cx="7218680" cy="3726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990">
              <a:lnSpc>
                <a:spcPts val="1480"/>
              </a:lnSpc>
              <a:spcBef>
                <a:spcPts val="100"/>
              </a:spcBef>
              <a:tabLst>
                <a:tab pos="1370965" algn="l"/>
                <a:tab pos="2004695" algn="l"/>
                <a:tab pos="2637790" algn="l"/>
                <a:tab pos="3411220" algn="l"/>
              </a:tabLst>
            </a:pPr>
            <a:r>
              <a:rPr sz="1600" dirty="0">
                <a:latin typeface="Times New Roman"/>
                <a:cs typeface="Times New Roman"/>
              </a:rPr>
              <a:t>rm	rm	rm	rm	rm</a:t>
            </a:r>
            <a:endParaRPr sz="1600">
              <a:latin typeface="Times New Roman"/>
              <a:cs typeface="Times New Roman"/>
            </a:endParaRPr>
          </a:p>
          <a:p>
            <a:pPr marL="418465">
              <a:lnSpc>
                <a:spcPts val="2680"/>
              </a:lnSpc>
            </a:pPr>
            <a:r>
              <a:rPr sz="2600" dirty="0">
                <a:latin typeface="Arial"/>
                <a:cs typeface="Arial"/>
              </a:rPr>
              <a:t>S=</a:t>
            </a:r>
            <a:r>
              <a:rPr sz="2600" dirty="0">
                <a:latin typeface="Symbol"/>
                <a:cs typeface="Symbol"/>
              </a:rPr>
              <a:t></a:t>
            </a:r>
            <a:r>
              <a:rPr sz="2550" baseline="-22875" dirty="0">
                <a:latin typeface="Arial"/>
                <a:cs typeface="Arial"/>
              </a:rPr>
              <a:t>0 </a:t>
            </a:r>
            <a:r>
              <a:rPr sz="2600" spc="-5" dirty="0">
                <a:latin typeface="Symbol"/>
                <a:cs typeface="Symbol"/>
              </a:rPr>
              <a:t>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</a:t>
            </a:r>
            <a:r>
              <a:rPr sz="2550" baseline="-22875" dirty="0">
                <a:latin typeface="Arial"/>
                <a:cs typeface="Arial"/>
              </a:rPr>
              <a:t>1 </a:t>
            </a:r>
            <a:r>
              <a:rPr sz="2600" spc="-5" dirty="0">
                <a:latin typeface="Symbol"/>
                <a:cs typeface="Symbol"/>
              </a:rPr>
              <a:t>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</a:t>
            </a:r>
            <a:r>
              <a:rPr sz="2550" baseline="-22875" dirty="0">
                <a:latin typeface="Arial"/>
                <a:cs typeface="Arial"/>
              </a:rPr>
              <a:t>2 </a:t>
            </a:r>
            <a:r>
              <a:rPr sz="2600" spc="-5" dirty="0">
                <a:latin typeface="Symbol"/>
                <a:cs typeface="Symbol"/>
              </a:rPr>
              <a:t>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... </a:t>
            </a:r>
            <a:r>
              <a:rPr sz="2600" spc="-5" dirty="0">
                <a:latin typeface="Symbol"/>
                <a:cs typeface="Symbol"/>
              </a:rPr>
              <a:t>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</a:t>
            </a:r>
            <a:r>
              <a:rPr sz="2550" spc="-7" baseline="-22875" dirty="0">
                <a:latin typeface="Arial"/>
                <a:cs typeface="Arial"/>
              </a:rPr>
              <a:t>n-1 </a:t>
            </a:r>
            <a:r>
              <a:rPr sz="2600" spc="-5" dirty="0">
                <a:latin typeface="Symbol"/>
                <a:cs typeface="Symbol"/>
              </a:rPr>
              <a:t>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</a:t>
            </a:r>
            <a:r>
              <a:rPr sz="2550" baseline="-2287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5" dirty="0">
                <a:latin typeface="Symbol"/>
                <a:cs typeface="Symbol"/>
              </a:rPr>
              <a:t></a:t>
            </a:r>
            <a:endParaRPr sz="2600">
              <a:latin typeface="Symbol"/>
              <a:cs typeface="Symbol"/>
            </a:endParaRPr>
          </a:p>
          <a:p>
            <a:pPr marR="30480" algn="r">
              <a:lnSpc>
                <a:spcPct val="100000"/>
              </a:lnSpc>
              <a:spcBef>
                <a:spcPts val="605"/>
              </a:spcBef>
            </a:pPr>
            <a:r>
              <a:rPr sz="2600" spc="-5" dirty="0">
                <a:latin typeface="Arial"/>
                <a:cs typeface="Arial"/>
              </a:rPr>
              <a:t>input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string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>
              <a:latin typeface="Arial"/>
              <a:cs typeface="Arial"/>
            </a:endParaRPr>
          </a:p>
          <a:p>
            <a:pPr marL="418465" marR="1059815" indent="-342900">
              <a:lnSpc>
                <a:spcPct val="100000"/>
              </a:lnSpc>
              <a:buClr>
                <a:srgbClr val="CC3300"/>
              </a:buClr>
              <a:buChar char="•"/>
              <a:tabLst>
                <a:tab pos="418465" algn="l"/>
                <a:tab pos="419734" algn="l"/>
              </a:tabLst>
            </a:pPr>
            <a:r>
              <a:rPr sz="2600" spc="-5" dirty="0">
                <a:latin typeface="Arial"/>
                <a:cs typeface="Arial"/>
              </a:rPr>
              <a:t>Start from </a:t>
            </a:r>
            <a:r>
              <a:rPr sz="2600" dirty="0">
                <a:latin typeface="Symbol"/>
                <a:cs typeface="Symbol"/>
              </a:rPr>
              <a:t></a:t>
            </a:r>
            <a:r>
              <a:rPr sz="2550" baseline="-2287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-5" dirty="0">
                <a:latin typeface="Arial"/>
                <a:cs typeface="Arial"/>
              </a:rPr>
              <a:t>find a handle A</a:t>
            </a:r>
            <a:r>
              <a:rPr sz="2550" spc="-7" baseline="-22875" dirty="0">
                <a:latin typeface="Arial"/>
                <a:cs typeface="Arial"/>
              </a:rPr>
              <a:t>n</a:t>
            </a:r>
            <a:r>
              <a:rPr sz="2600" spc="-5" dirty="0">
                <a:latin typeface="Symbol"/>
                <a:cs typeface="Symbol"/>
              </a:rPr>
              <a:t></a:t>
            </a:r>
            <a:r>
              <a:rPr sz="2550" spc="-7" baseline="-22875" dirty="0">
                <a:latin typeface="Arial"/>
                <a:cs typeface="Arial"/>
              </a:rPr>
              <a:t>n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dirty="0">
                <a:latin typeface="Symbol"/>
                <a:cs typeface="Symbol"/>
              </a:rPr>
              <a:t></a:t>
            </a:r>
            <a:r>
              <a:rPr sz="2550" baseline="-2287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,  </a:t>
            </a:r>
            <a:r>
              <a:rPr sz="2600" spc="-5" dirty="0">
                <a:latin typeface="Arial"/>
                <a:cs typeface="Arial"/>
              </a:rPr>
              <a:t>and replace </a:t>
            </a:r>
            <a:r>
              <a:rPr sz="2600" dirty="0">
                <a:latin typeface="Symbol"/>
                <a:cs typeface="Symbol"/>
              </a:rPr>
              <a:t></a:t>
            </a:r>
            <a:r>
              <a:rPr sz="2550" baseline="-22875" dirty="0">
                <a:latin typeface="Arial"/>
                <a:cs typeface="Arial"/>
              </a:rPr>
              <a:t>n </a:t>
            </a:r>
            <a:r>
              <a:rPr sz="2600" spc="-5" dirty="0">
                <a:latin typeface="Arial"/>
                <a:cs typeface="Arial"/>
              </a:rPr>
              <a:t>in by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550" baseline="-22875" dirty="0">
                <a:latin typeface="Arial"/>
                <a:cs typeface="Arial"/>
              </a:rPr>
              <a:t>n </a:t>
            </a:r>
            <a:r>
              <a:rPr sz="2600" spc="-5" dirty="0">
                <a:latin typeface="Arial"/>
                <a:cs typeface="Arial"/>
              </a:rPr>
              <a:t>to get</a:t>
            </a:r>
            <a:r>
              <a:rPr sz="2600" spc="-41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</a:t>
            </a:r>
            <a:r>
              <a:rPr sz="2550" baseline="-22875" dirty="0">
                <a:latin typeface="Arial"/>
                <a:cs typeface="Arial"/>
              </a:rPr>
              <a:t>n-1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418465" marR="1506220" indent="-342900">
              <a:lnSpc>
                <a:spcPct val="100000"/>
              </a:lnSpc>
              <a:spcBef>
                <a:spcPts val="635"/>
              </a:spcBef>
              <a:buClr>
                <a:srgbClr val="CC3300"/>
              </a:buClr>
              <a:buChar char="•"/>
              <a:tabLst>
                <a:tab pos="418465" algn="l"/>
                <a:tab pos="419734" algn="l"/>
              </a:tabLst>
            </a:pPr>
            <a:r>
              <a:rPr sz="2600" spc="-5" dirty="0">
                <a:latin typeface="Arial"/>
                <a:cs typeface="Arial"/>
              </a:rPr>
              <a:t>Then find a handle A</a:t>
            </a:r>
            <a:r>
              <a:rPr sz="2550" spc="-7" baseline="-22875" dirty="0">
                <a:latin typeface="Arial"/>
                <a:cs typeface="Arial"/>
              </a:rPr>
              <a:t>n-1</a:t>
            </a:r>
            <a:r>
              <a:rPr sz="2600" spc="-5" dirty="0">
                <a:latin typeface="Symbol"/>
                <a:cs typeface="Symbol"/>
              </a:rPr>
              <a:t></a:t>
            </a:r>
            <a:r>
              <a:rPr sz="2550" spc="-7" baseline="-22875" dirty="0">
                <a:latin typeface="Arial"/>
                <a:cs typeface="Arial"/>
              </a:rPr>
              <a:t>n-1 </a:t>
            </a:r>
            <a:r>
              <a:rPr sz="2600" dirty="0">
                <a:latin typeface="Arial"/>
                <a:cs typeface="Arial"/>
              </a:rPr>
              <a:t>in </a:t>
            </a:r>
            <a:r>
              <a:rPr sz="2600" dirty="0">
                <a:latin typeface="Symbol"/>
                <a:cs typeface="Symbol"/>
              </a:rPr>
              <a:t></a:t>
            </a:r>
            <a:r>
              <a:rPr sz="2550" baseline="-22875" dirty="0">
                <a:latin typeface="Arial"/>
                <a:cs typeface="Arial"/>
              </a:rPr>
              <a:t>n-1</a:t>
            </a:r>
            <a:r>
              <a:rPr sz="2600" dirty="0">
                <a:latin typeface="Arial"/>
                <a:cs typeface="Arial"/>
              </a:rPr>
              <a:t>,  </a:t>
            </a:r>
            <a:r>
              <a:rPr sz="2600" spc="-5" dirty="0">
                <a:latin typeface="Arial"/>
                <a:cs typeface="Arial"/>
              </a:rPr>
              <a:t>and replace </a:t>
            </a:r>
            <a:r>
              <a:rPr sz="2600" dirty="0">
                <a:latin typeface="Symbol"/>
                <a:cs typeface="Symbol"/>
              </a:rPr>
              <a:t></a:t>
            </a:r>
            <a:r>
              <a:rPr sz="2550" baseline="-22875" dirty="0">
                <a:latin typeface="Arial"/>
                <a:cs typeface="Arial"/>
              </a:rPr>
              <a:t>n-1 </a:t>
            </a:r>
            <a:r>
              <a:rPr sz="2600" spc="-5" dirty="0">
                <a:latin typeface="Arial"/>
                <a:cs typeface="Arial"/>
              </a:rPr>
              <a:t>in by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550" baseline="-22875" dirty="0">
                <a:latin typeface="Arial"/>
                <a:cs typeface="Arial"/>
              </a:rPr>
              <a:t>n-1 </a:t>
            </a:r>
            <a:r>
              <a:rPr sz="2600" spc="-5" dirty="0">
                <a:latin typeface="Arial"/>
                <a:cs typeface="Arial"/>
              </a:rPr>
              <a:t>to get</a:t>
            </a:r>
            <a:r>
              <a:rPr sz="2600" spc="-42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</a:t>
            </a:r>
            <a:r>
              <a:rPr sz="2550" baseline="-22875" dirty="0">
                <a:latin typeface="Arial"/>
                <a:cs typeface="Arial"/>
              </a:rPr>
              <a:t>n-2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419100" indent="-343535">
              <a:lnSpc>
                <a:spcPct val="100000"/>
              </a:lnSpc>
              <a:spcBef>
                <a:spcPts val="615"/>
              </a:spcBef>
              <a:buClr>
                <a:srgbClr val="CC3300"/>
              </a:buClr>
              <a:buChar char="•"/>
              <a:tabLst>
                <a:tab pos="418465" algn="l"/>
                <a:tab pos="419100" algn="l"/>
              </a:tabLst>
            </a:pPr>
            <a:r>
              <a:rPr sz="2600" spc="-5" dirty="0">
                <a:latin typeface="Arial"/>
                <a:cs typeface="Arial"/>
              </a:rPr>
              <a:t>Repeat this, until we reach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8526" y="2236724"/>
            <a:ext cx="27743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n-th right-sentential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29121" y="2510027"/>
            <a:ext cx="767080" cy="538480"/>
          </a:xfrm>
          <a:custGeom>
            <a:avLst/>
            <a:gdLst/>
            <a:ahLst/>
            <a:cxnLst/>
            <a:rect l="l" t="t" r="r" b="b"/>
            <a:pathLst>
              <a:path w="767079" h="538480">
                <a:moveTo>
                  <a:pt x="59638" y="490514"/>
                </a:moveTo>
                <a:lnTo>
                  <a:pt x="40386" y="463295"/>
                </a:lnTo>
                <a:lnTo>
                  <a:pt x="0" y="537971"/>
                </a:lnTo>
                <a:lnTo>
                  <a:pt x="47243" y="531162"/>
                </a:lnTo>
                <a:lnTo>
                  <a:pt x="47243" y="500633"/>
                </a:lnTo>
                <a:lnTo>
                  <a:pt x="49529" y="497585"/>
                </a:lnTo>
                <a:lnTo>
                  <a:pt x="59638" y="490514"/>
                </a:lnTo>
                <a:close/>
              </a:path>
              <a:path w="767079" h="538480">
                <a:moveTo>
                  <a:pt x="65009" y="498108"/>
                </a:moveTo>
                <a:lnTo>
                  <a:pt x="59638" y="490514"/>
                </a:lnTo>
                <a:lnTo>
                  <a:pt x="49529" y="497585"/>
                </a:lnTo>
                <a:lnTo>
                  <a:pt x="47243" y="500633"/>
                </a:lnTo>
                <a:lnTo>
                  <a:pt x="48005" y="504444"/>
                </a:lnTo>
                <a:lnTo>
                  <a:pt x="51053" y="505967"/>
                </a:lnTo>
                <a:lnTo>
                  <a:pt x="54863" y="505205"/>
                </a:lnTo>
                <a:lnTo>
                  <a:pt x="65009" y="498108"/>
                </a:lnTo>
                <a:close/>
              </a:path>
              <a:path w="767079" h="538480">
                <a:moveTo>
                  <a:pt x="84581" y="525779"/>
                </a:moveTo>
                <a:lnTo>
                  <a:pt x="65009" y="498108"/>
                </a:lnTo>
                <a:lnTo>
                  <a:pt x="54863" y="505205"/>
                </a:lnTo>
                <a:lnTo>
                  <a:pt x="51053" y="505967"/>
                </a:lnTo>
                <a:lnTo>
                  <a:pt x="48005" y="504444"/>
                </a:lnTo>
                <a:lnTo>
                  <a:pt x="47243" y="500633"/>
                </a:lnTo>
                <a:lnTo>
                  <a:pt x="47243" y="531162"/>
                </a:lnTo>
                <a:lnTo>
                  <a:pt x="84581" y="525779"/>
                </a:lnTo>
                <a:close/>
              </a:path>
              <a:path w="767079" h="538480">
                <a:moveTo>
                  <a:pt x="766572" y="5333"/>
                </a:moveTo>
                <a:lnTo>
                  <a:pt x="765809" y="1523"/>
                </a:lnTo>
                <a:lnTo>
                  <a:pt x="762761" y="0"/>
                </a:lnTo>
                <a:lnTo>
                  <a:pt x="759713" y="761"/>
                </a:lnTo>
                <a:lnTo>
                  <a:pt x="59638" y="490514"/>
                </a:lnTo>
                <a:lnTo>
                  <a:pt x="65009" y="498108"/>
                </a:lnTo>
                <a:lnTo>
                  <a:pt x="765048" y="8381"/>
                </a:lnTo>
                <a:lnTo>
                  <a:pt x="766572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314960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Shift-Reduce</a:t>
            </a:r>
            <a:r>
              <a:rPr spc="-20" dirty="0"/>
              <a:t> </a:t>
            </a:r>
            <a:r>
              <a:rPr spc="-5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088" y="1549404"/>
            <a:ext cx="8091170" cy="538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97815" indent="-343535">
              <a:lnSpc>
                <a:spcPct val="100000"/>
              </a:lnSpc>
              <a:spcBef>
                <a:spcPts val="9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Arial"/>
                <a:cs typeface="Arial"/>
              </a:rPr>
              <a:t>Bottom-up parsing is also known as </a:t>
            </a:r>
            <a:r>
              <a:rPr sz="2600" b="1" spc="-5" dirty="0">
                <a:solidFill>
                  <a:srgbClr val="CC3300"/>
                </a:solidFill>
                <a:latin typeface="Arial"/>
                <a:cs typeface="Arial"/>
              </a:rPr>
              <a:t>shift-reduce  parsing </a:t>
            </a:r>
            <a:r>
              <a:rPr sz="2600" spc="-5" dirty="0">
                <a:latin typeface="Arial"/>
                <a:cs typeface="Arial"/>
              </a:rPr>
              <a:t>because its two main actions are shift and  reduce.</a:t>
            </a:r>
            <a:endParaRPr sz="2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45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Arial"/>
                <a:cs typeface="Arial"/>
              </a:rPr>
              <a:t>data structures: input-string and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stack</a:t>
            </a:r>
            <a:endParaRPr sz="2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30"/>
              </a:spcBef>
              <a:buClr>
                <a:srgbClr val="CC3300"/>
              </a:buClr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Arial"/>
                <a:cs typeface="Arial"/>
              </a:rPr>
              <a:t>Operations</a:t>
            </a:r>
            <a:endParaRPr sz="2600">
              <a:latin typeface="Arial"/>
              <a:cs typeface="Arial"/>
            </a:endParaRPr>
          </a:p>
          <a:p>
            <a:pPr marL="755650" marR="502284" lvl="1" indent="-285750">
              <a:lnSpc>
                <a:spcPct val="100000"/>
              </a:lnSpc>
              <a:spcBef>
                <a:spcPts val="565"/>
              </a:spcBef>
              <a:buClr>
                <a:srgbClr val="CC3300"/>
              </a:buClr>
              <a:buChar char="–"/>
              <a:tabLst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At each </a:t>
            </a:r>
            <a:r>
              <a:rPr sz="2400" dirty="0">
                <a:solidFill>
                  <a:srgbClr val="CC3300"/>
                </a:solidFill>
                <a:latin typeface="Arial"/>
                <a:cs typeface="Arial"/>
              </a:rPr>
              <a:t>shift </a:t>
            </a:r>
            <a:r>
              <a:rPr sz="2400" dirty="0">
                <a:latin typeface="Arial"/>
                <a:cs typeface="Arial"/>
              </a:rPr>
              <a:t>action, the current </a:t>
            </a:r>
            <a:r>
              <a:rPr sz="2400" spc="-5" dirty="0">
                <a:latin typeface="Arial"/>
                <a:cs typeface="Arial"/>
              </a:rPr>
              <a:t>symbol 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input  string is pushed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stack.</a:t>
            </a:r>
            <a:endParaRPr sz="24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65"/>
              </a:spcBef>
              <a:buClr>
                <a:srgbClr val="CC3300"/>
              </a:buClr>
              <a:buChar char="–"/>
              <a:tabLst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At each </a:t>
            </a: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reduction </a:t>
            </a:r>
            <a:r>
              <a:rPr sz="2400" spc="-5" dirty="0">
                <a:latin typeface="Arial"/>
                <a:cs typeface="Arial"/>
              </a:rPr>
              <a:t>step, the symbols at the top of the  </a:t>
            </a:r>
            <a:r>
              <a:rPr sz="2400" dirty="0">
                <a:latin typeface="Arial"/>
                <a:cs typeface="Arial"/>
              </a:rPr>
              <a:t>stack (this </a:t>
            </a:r>
            <a:r>
              <a:rPr sz="2400" spc="-5" dirty="0">
                <a:latin typeface="Arial"/>
                <a:cs typeface="Arial"/>
              </a:rPr>
              <a:t>symbol sequence 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right side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 production) will replaced 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non-terminal </a:t>
            </a:r>
            <a:r>
              <a:rPr sz="2400" dirty="0">
                <a:latin typeface="Arial"/>
                <a:cs typeface="Arial"/>
              </a:rPr>
              <a:t>at the left  </a:t>
            </a:r>
            <a:r>
              <a:rPr sz="2400" spc="-5" dirty="0">
                <a:latin typeface="Arial"/>
                <a:cs typeface="Arial"/>
              </a:rPr>
              <a:t>side of that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production.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55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CC3300"/>
                </a:solidFill>
                <a:latin typeface="Arial"/>
                <a:cs typeface="Arial"/>
              </a:rPr>
              <a:t>Accept: </a:t>
            </a:r>
            <a:r>
              <a:rPr sz="2400" spc="-5" dirty="0">
                <a:latin typeface="Arial"/>
                <a:cs typeface="Arial"/>
              </a:rPr>
              <a:t>Announce </a:t>
            </a:r>
            <a:r>
              <a:rPr sz="2400" dirty="0">
                <a:latin typeface="Arial"/>
                <a:cs typeface="Arial"/>
              </a:rPr>
              <a:t>successful </a:t>
            </a:r>
            <a:r>
              <a:rPr sz="2400" spc="-5" dirty="0">
                <a:latin typeface="Arial"/>
                <a:cs typeface="Arial"/>
              </a:rPr>
              <a:t>completion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parsing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Error: </a:t>
            </a:r>
            <a:r>
              <a:rPr sz="2400" spc="-5" dirty="0">
                <a:latin typeface="Arial"/>
                <a:cs typeface="Arial"/>
              </a:rPr>
              <a:t>Discover a </a:t>
            </a:r>
            <a:r>
              <a:rPr sz="2400" dirty="0">
                <a:latin typeface="Arial"/>
                <a:cs typeface="Arial"/>
              </a:rPr>
              <a:t>syntax </a:t>
            </a:r>
            <a:r>
              <a:rPr sz="2400" spc="-5" dirty="0">
                <a:latin typeface="Arial"/>
                <a:cs typeface="Arial"/>
              </a:rPr>
              <a:t>error and call error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recovery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313245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Shift Reduce</a:t>
            </a:r>
            <a:r>
              <a:rPr spc="-15" dirty="0"/>
              <a:t> </a:t>
            </a:r>
            <a:r>
              <a:rPr spc="-5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597" y="1600200"/>
            <a:ext cx="2733803" cy="1155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sz="2200" dirty="0" smtClean="0">
                <a:latin typeface="Arial"/>
                <a:cs typeface="Arial"/>
              </a:rPr>
              <a:t>S</a:t>
            </a:r>
            <a:r>
              <a:rPr lang="en-US" sz="2200" dirty="0" smtClean="0">
                <a:latin typeface="Arial"/>
                <a:cs typeface="Arial"/>
              </a:rPr>
              <a:t> -&gt;   a T R e</a:t>
            </a:r>
          </a:p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sz="2200" dirty="0" smtClean="0">
                <a:latin typeface="Arial"/>
                <a:cs typeface="Arial"/>
              </a:rPr>
              <a:t>T </a:t>
            </a:r>
            <a:r>
              <a:rPr lang="en-US" sz="2200" dirty="0" smtClean="0">
                <a:latin typeface="Arial"/>
                <a:cs typeface="Arial"/>
              </a:rPr>
              <a:t>-&gt; </a:t>
            </a:r>
            <a:r>
              <a:rPr sz="2200" dirty="0" smtClean="0">
                <a:latin typeface="Arial"/>
                <a:cs typeface="Arial"/>
              </a:rPr>
              <a:t>T  </a:t>
            </a:r>
            <a:r>
              <a:rPr sz="2200" dirty="0">
                <a:latin typeface="Arial"/>
                <a:cs typeface="Arial"/>
              </a:rPr>
              <a:t>b c | b </a:t>
            </a:r>
            <a:r>
              <a:rPr sz="2200" dirty="0" smtClean="0">
                <a:latin typeface="Arial"/>
                <a:cs typeface="Arial"/>
              </a:rPr>
              <a:t>  </a:t>
            </a:r>
            <a:endParaRPr lang="en-US" sz="2200" dirty="0" smtClean="0">
              <a:latin typeface="Arial"/>
              <a:cs typeface="Arial"/>
            </a:endParaRPr>
          </a:p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en-US" sz="2200" spc="40" dirty="0" smtClean="0">
                <a:latin typeface="Arial"/>
                <a:cs typeface="Arial"/>
              </a:rPr>
              <a:t>R -&gt; </a:t>
            </a:r>
            <a:r>
              <a:rPr sz="2200" spc="40" dirty="0" smtClean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06900" y="2065274"/>
            <a:ext cx="372554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>
                <a:latin typeface="Times New Roman"/>
                <a:cs typeface="Times New Roman"/>
              </a:rPr>
              <a:t>Remaining </a:t>
            </a:r>
            <a:r>
              <a:rPr sz="2900" spc="-5" dirty="0">
                <a:latin typeface="Times New Roman"/>
                <a:cs typeface="Times New Roman"/>
              </a:rPr>
              <a:t>input: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900" spc="-5" dirty="0">
                <a:latin typeface="Times New Roman"/>
                <a:cs typeface="Times New Roman"/>
              </a:rPr>
              <a:t>bbcde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702" y="5296621"/>
            <a:ext cx="2242820" cy="185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marR="5080" indent="-254000">
              <a:lnSpc>
                <a:spcPct val="12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Rightmost derivation: 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S </a:t>
            </a: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a T R 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5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a T </a:t>
            </a:r>
            <a:r>
              <a:rPr sz="2000" b="1" spc="-5" dirty="0">
                <a:solidFill>
                  <a:srgbClr val="7F7F7F"/>
                </a:solidFill>
                <a:latin typeface="Times New Roman"/>
                <a:cs typeface="Times New Roman"/>
              </a:rPr>
              <a:t>d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0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7F7F7F"/>
                </a:solidFill>
                <a:latin typeface="Times New Roman"/>
                <a:cs typeface="Times New Roman"/>
              </a:rPr>
              <a:t>T b c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d </a:t>
            </a:r>
            <a:r>
              <a:rPr sz="2000" spc="-894" dirty="0">
                <a:solidFill>
                  <a:srgbClr val="7F7F7F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5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a b b c d </a:t>
            </a:r>
            <a:r>
              <a:rPr sz="2000" spc="-500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502" y="785875"/>
            <a:ext cx="313245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Shift Reduce</a:t>
            </a:r>
            <a:r>
              <a:rPr sz="2600" spc="-1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Parsing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597" y="2022144"/>
            <a:ext cx="2202435" cy="1155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dirty="0" smtClean="0">
                <a:latin typeface="Arial"/>
                <a:cs typeface="Arial"/>
              </a:rPr>
              <a:t>S -&gt;   a T R e</a:t>
            </a:r>
          </a:p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dirty="0" smtClean="0">
                <a:latin typeface="Arial"/>
                <a:cs typeface="Arial"/>
              </a:rPr>
              <a:t>T -&gt; T  b c | b   </a:t>
            </a:r>
          </a:p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lang="pt-BR" sz="2200" spc="40" dirty="0" smtClean="0">
                <a:latin typeface="Arial"/>
                <a:cs typeface="Arial"/>
              </a:rPr>
              <a:t>R -&gt; </a:t>
            </a:r>
            <a:r>
              <a:rPr lang="pt-BR" sz="2200" spc="40" dirty="0" smtClean="0">
                <a:latin typeface="Times New Roman"/>
                <a:cs typeface="Times New Roman"/>
              </a:rPr>
              <a:t> </a:t>
            </a:r>
            <a:r>
              <a:rPr lang="pt-BR" sz="2200" dirty="0" smtClean="0">
                <a:latin typeface="Arial"/>
                <a:cs typeface="Arial"/>
              </a:rPr>
              <a:t>d</a:t>
            </a:r>
            <a:endParaRPr lang="pt-BR"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2902" y="5101082"/>
            <a:ext cx="7791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4360" algn="l"/>
              </a:tabLst>
            </a:pPr>
            <a:r>
              <a:rPr sz="2700" dirty="0">
                <a:solidFill>
                  <a:srgbClr val="33339A"/>
                </a:solidFill>
                <a:latin typeface="Times New Roman"/>
                <a:cs typeface="Times New Roman"/>
              </a:rPr>
              <a:t>a	b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101" y="3603752"/>
            <a:ext cx="3451099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spc="1320" baseline="-8230" dirty="0">
                <a:latin typeface="Wingdings"/>
                <a:cs typeface="Wingdings"/>
              </a:rPr>
              <a:t>€</a:t>
            </a:r>
            <a:r>
              <a:rPr sz="2400" spc="880" dirty="0">
                <a:latin typeface="Times New Roman"/>
                <a:cs typeface="Times New Roman"/>
              </a:rPr>
              <a:t>Shift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5" dirty="0" smtClean="0">
                <a:latin typeface="Times New Roman"/>
                <a:cs typeface="Times New Roman"/>
              </a:rPr>
              <a:t>,</a:t>
            </a:r>
            <a:r>
              <a:rPr lang="en-US" sz="2400" spc="-5" dirty="0" smtClean="0">
                <a:latin typeface="Times New Roman"/>
                <a:cs typeface="Times New Roman"/>
              </a:rPr>
              <a:t> Shift 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06900" y="2065274"/>
            <a:ext cx="3376929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>
                <a:latin typeface="Times New Roman"/>
                <a:cs typeface="Times New Roman"/>
              </a:rPr>
              <a:t>Remaining </a:t>
            </a:r>
            <a:r>
              <a:rPr sz="2900" spc="-5" dirty="0">
                <a:latin typeface="Times New Roman"/>
                <a:cs typeface="Times New Roman"/>
              </a:rPr>
              <a:t>input:</a:t>
            </a:r>
            <a:r>
              <a:rPr sz="2900" spc="-35" dirty="0">
                <a:latin typeface="Times New Roman"/>
                <a:cs typeface="Times New Roman"/>
              </a:rPr>
              <a:t> </a:t>
            </a:r>
            <a:r>
              <a:rPr sz="2900" spc="-10" dirty="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sz="2900" spc="-10" dirty="0">
                <a:latin typeface="Times New Roman"/>
                <a:cs typeface="Times New Roman"/>
              </a:rPr>
              <a:t>cde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1702" y="5296621"/>
            <a:ext cx="2242820" cy="185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marR="5080" indent="-254000">
              <a:lnSpc>
                <a:spcPct val="12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Rightmost derivation: 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S </a:t>
            </a: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a T R 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5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a T </a:t>
            </a:r>
            <a:r>
              <a:rPr sz="2000" b="1" spc="-5" dirty="0">
                <a:solidFill>
                  <a:srgbClr val="7F7F7F"/>
                </a:solidFill>
                <a:latin typeface="Times New Roman"/>
                <a:cs typeface="Times New Roman"/>
              </a:rPr>
              <a:t>d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0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7F7F7F"/>
                </a:solidFill>
                <a:latin typeface="Times New Roman"/>
                <a:cs typeface="Times New Roman"/>
              </a:rPr>
              <a:t>T b c 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d </a:t>
            </a:r>
            <a:r>
              <a:rPr sz="2000" spc="-894" dirty="0">
                <a:solidFill>
                  <a:srgbClr val="7F7F7F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475"/>
              </a:spcBef>
            </a:pPr>
            <a:r>
              <a:rPr sz="2000" spc="3835" dirty="0">
                <a:solidFill>
                  <a:srgbClr val="7F7F7F"/>
                </a:solidFill>
                <a:latin typeface="Wingdings"/>
                <a:cs typeface="Wingdings"/>
              </a:rPr>
              <a:t>€</a:t>
            </a:r>
            <a:r>
              <a:rPr sz="2000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Times New Roman"/>
                <a:cs typeface="Times New Roman"/>
              </a:rPr>
              <a:t>a b</a:t>
            </a:r>
            <a:r>
              <a:rPr sz="2000" spc="-5" dirty="0">
                <a:solidFill>
                  <a:srgbClr val="FF3300"/>
                </a:solidFill>
                <a:latin typeface="Times New Roman"/>
                <a:cs typeface="Times New Roman"/>
              </a:rPr>
              <a:t> b c d </a:t>
            </a:r>
            <a:r>
              <a:rPr sz="2000" spc="-49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1114</Words>
  <Application>Microsoft Office PowerPoint</Application>
  <PresentationFormat>Custom</PresentationFormat>
  <Paragraphs>248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Bottom Up Parsing</vt:lpstr>
      <vt:lpstr>Bottom-Up Parsing</vt:lpstr>
      <vt:lpstr>Rightmost Derivation</vt:lpstr>
      <vt:lpstr>PowerPoint Presentation</vt:lpstr>
      <vt:lpstr>Handle</vt:lpstr>
      <vt:lpstr>Handle Pruning</vt:lpstr>
      <vt:lpstr>Shift-Reduce Parsing</vt:lpstr>
      <vt:lpstr>Shift Reduce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Shift-Reduce Parsing</vt:lpstr>
      <vt:lpstr>Conflicts During Shift-Reduce Parsing</vt:lpstr>
      <vt:lpstr>Shift-Reduce Conflict in Ambiguous Grammar</vt:lpstr>
      <vt:lpstr>Reduce-Reduce Conflict in Ambiguous Grammar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09.ppt</dc:title>
  <dc:creator>Tareeq</dc:creator>
  <cp:lastModifiedBy>Ramisa</cp:lastModifiedBy>
  <cp:revision>12</cp:revision>
  <dcterms:created xsi:type="dcterms:W3CDTF">2020-08-17T13:01:18Z</dcterms:created>
  <dcterms:modified xsi:type="dcterms:W3CDTF">2020-08-17T13:36:05Z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2009-07-04T00:00:00Z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2020-08-17T00:00:00Z</vt:filetime>
  </property>
</Properties>
</file>