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Tahoma"/>
      <p:regular r:id="rId26"/>
      <p:bold r:id="rId27"/>
    </p:embeddedFont>
    <p:embeddedFont>
      <p:font typeface="Noto Sans Symbols"/>
      <p:regular r:id="rId28"/>
      <p:bold r:id="rId29"/>
    </p:embeddedFont>
    <p:embeddedFont>
      <p:font typeface="Lustria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g5//Avvz7Zot8uaIQRTTXspv7Q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97831C-530B-489B-B627-473858605357}">
  <a:tblStyle styleId="{8A97831C-530B-489B-B627-473858605357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fill>
          <a:solidFill>
            <a:srgbClr val="E7CECB"/>
          </a:solidFill>
        </a:fill>
      </a:tcStyle>
    </a:band1H>
    <a:band2H>
      <a:tcTxStyle/>
    </a:band2H>
    <a:band1V>
      <a:tcTxStyle/>
      <a:tcStyle>
        <a:fill>
          <a:solidFill>
            <a:srgbClr val="E7CECB"/>
          </a:solidFill>
        </a:fill>
      </a:tcStyle>
    </a:band1V>
    <a:band2V>
      <a:tcTxStyle/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ahoma-regular.fntdata"/><Relationship Id="rId25" Type="http://schemas.openxmlformats.org/officeDocument/2006/relationships/slide" Target="slides/slide20.xml"/><Relationship Id="rId28" Type="http://schemas.openxmlformats.org/officeDocument/2006/relationships/font" Target="fonts/NotoSansSymbols-regular.fntdata"/><Relationship Id="rId27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otoSansSymbol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Lustri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6" name="Google Shape;7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1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9" name="Google Shape;79;p31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0" name="Google Shape;80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6" name="Google Shape;86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2" name="Google Shape;92;p33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3" name="Google Shape;93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33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en-US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Google Shape;97;p3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en-US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4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1" name="Google Shape;101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5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35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35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9" name="Google Shape;109;p35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0" name="Google Shape;110;p35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1" name="Google Shape;111;p35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2" name="Google Shape;112;p3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6" name="Google Shape;1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7" name="Google Shape;11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8" name="Google Shape;11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6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6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1" name="Google Shape;121;p36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2" name="Google Shape;122;p36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3" name="Google Shape;123;p36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4" name="Google Shape;124;p36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5" name="Google Shape;125;p36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36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36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8" name="Google Shape;128;p36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9" name="Google Shape;129;p3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7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5" name="Google Shape;135;p3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8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1" name="Google Shape;4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2" name="Google Shape;4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7" name="Google Shape;47;p26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4" name="Google Shape;64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8" name="Google Shape;6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0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1" name="Google Shape;71;p30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2" name="Google Shape;72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CSE420</a:t>
            </a:r>
            <a:endParaRPr/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3270354" y="6451610"/>
            <a:ext cx="56407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D6D6D"/>
                </a:solidFill>
                <a:latin typeface="Lustria"/>
                <a:ea typeface="Lustria"/>
                <a:cs typeface="Lustria"/>
                <a:sym typeface="Lustria"/>
              </a:rPr>
              <a:t> Department of Computer Science and Engineering | BRAC University</a:t>
            </a:r>
            <a:endParaRPr b="0" i="0" sz="1400" u="none" cap="none" strike="noStrike">
              <a:solidFill>
                <a:srgbClr val="6D6D6D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Simulation</a:t>
            </a:r>
            <a:endParaRPr/>
          </a:p>
        </p:txBody>
      </p:sp>
      <p:sp>
        <p:nvSpPr>
          <p:cNvPr id="284" name="Google Shape;284;p10"/>
          <p:cNvSpPr txBox="1"/>
          <p:nvPr/>
        </p:nvSpPr>
        <p:spPr>
          <a:xfrm>
            <a:off x="180370" y="1458891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Augmented Grammar: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5" name="Google Shape;285;p10"/>
          <p:cNvGraphicFramePr/>
          <p:nvPr/>
        </p:nvGraphicFramePr>
        <p:xfrm>
          <a:off x="271781" y="2940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720450"/>
                <a:gridCol w="465300"/>
                <a:gridCol w="592875"/>
                <a:gridCol w="592875"/>
                <a:gridCol w="592875"/>
                <a:gridCol w="592875"/>
              </a:tblGrid>
              <a:tr h="2972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States</a:t>
                      </a:r>
                      <a:endParaRPr sz="1300"/>
                    </a:p>
                  </a:txBody>
                  <a:tcPr marT="34650" marB="34650" marR="69275" marL="69275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ACTION</a:t>
                      </a:r>
                      <a:endParaRPr sz="1300"/>
                    </a:p>
                  </a:txBody>
                  <a:tcPr marT="34650" marB="34650" marR="69275" marL="69275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GOTO</a:t>
                      </a:r>
                      <a:endParaRPr sz="1300"/>
                    </a:p>
                  </a:txBody>
                  <a:tcPr marT="34650" marB="34650" marR="69275" marL="69275"/>
                </a:tc>
                <a:tc hMerge="1"/>
              </a:tr>
              <a:tr h="306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s4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acc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s6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s7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s4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r1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s6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s7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7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</a:tbl>
          </a:graphicData>
        </a:graphic>
      </p:graphicFrame>
      <p:graphicFrame>
        <p:nvGraphicFramePr>
          <p:cNvPr id="286" name="Google Shape;286;p10"/>
          <p:cNvGraphicFramePr/>
          <p:nvPr/>
        </p:nvGraphicFramePr>
        <p:xfrm>
          <a:off x="3952876" y="1873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393600"/>
                <a:gridCol w="699725"/>
                <a:gridCol w="602150"/>
                <a:gridCol w="963475"/>
                <a:gridCol w="2020450"/>
              </a:tblGrid>
              <a:tr h="58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Stack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Symbol</a:t>
                      </a:r>
                      <a:endParaRPr sz="105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Input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Action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ccdcd$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3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3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2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4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0334</a:t>
                      </a:r>
                      <a:endParaRPr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ccd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C-&gt;d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4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0338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5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6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7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Ccd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C-&gt;d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9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0269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025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</a:t>
                      </a:r>
                      <a:r>
                        <a:rPr lang="en-US" sz="1700"/>
                        <a:t>S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Accept</a:t>
                      </a:r>
                      <a:endParaRPr sz="1700"/>
                    </a:p>
                  </a:txBody>
                  <a:tcPr marT="41975" marB="41975" marR="83975" marL="83975"/>
                </a:tc>
              </a:tr>
            </a:tbl>
          </a:graphicData>
        </a:graphic>
      </p:graphicFrame>
      <p:sp>
        <p:nvSpPr>
          <p:cNvPr id="287" name="Google Shape;287;p10"/>
          <p:cNvSpPr txBox="1"/>
          <p:nvPr/>
        </p:nvSpPr>
        <p:spPr>
          <a:xfrm>
            <a:off x="889635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8" name="Google Shape;288;p10"/>
          <p:cNvSpPr txBox="1"/>
          <p:nvPr/>
        </p:nvSpPr>
        <p:spPr>
          <a:xfrm>
            <a:off x="9404727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9" name="Google Shape;289;p10"/>
          <p:cNvSpPr txBox="1"/>
          <p:nvPr/>
        </p:nvSpPr>
        <p:spPr>
          <a:xfrm>
            <a:off x="10494735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0" name="Google Shape;290;p10"/>
          <p:cNvSpPr txBox="1"/>
          <p:nvPr/>
        </p:nvSpPr>
        <p:spPr>
          <a:xfrm>
            <a:off x="1090431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1" name="Google Shape;291;p10"/>
          <p:cNvSpPr txBox="1"/>
          <p:nvPr/>
        </p:nvSpPr>
        <p:spPr>
          <a:xfrm>
            <a:off x="996194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2" name="Google Shape;292;p10"/>
          <p:cNvSpPr txBox="1"/>
          <p:nvPr/>
        </p:nvSpPr>
        <p:spPr>
          <a:xfrm>
            <a:off x="11313885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$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93" name="Google Shape;293;p10"/>
          <p:cNvCxnSpPr/>
          <p:nvPr/>
        </p:nvCxnSpPr>
        <p:spPr>
          <a:xfrm rot="10800000">
            <a:off x="9566653" y="6395025"/>
            <a:ext cx="0" cy="291525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4" name="Google Shape;294;p10"/>
          <p:cNvCxnSpPr/>
          <p:nvPr/>
        </p:nvCxnSpPr>
        <p:spPr>
          <a:xfrm>
            <a:off x="9379704" y="5886450"/>
            <a:ext cx="0" cy="508575"/>
          </a:xfrm>
          <a:prstGeom prst="straightConnector1">
            <a:avLst/>
          </a:prstGeom>
          <a:noFill/>
          <a:ln cap="flat" cmpd="sng" w="28575">
            <a:solidFill>
              <a:srgbClr val="B3411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Simulation</a:t>
            </a:r>
            <a:endParaRPr/>
          </a:p>
        </p:txBody>
      </p:sp>
      <p:sp>
        <p:nvSpPr>
          <p:cNvPr id="300" name="Google Shape;300;p11"/>
          <p:cNvSpPr txBox="1"/>
          <p:nvPr/>
        </p:nvSpPr>
        <p:spPr>
          <a:xfrm>
            <a:off x="180370" y="1458891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Augmented Grammar: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1" name="Google Shape;301;p11"/>
          <p:cNvGraphicFramePr/>
          <p:nvPr/>
        </p:nvGraphicFramePr>
        <p:xfrm>
          <a:off x="271781" y="2940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720450"/>
                <a:gridCol w="465300"/>
                <a:gridCol w="592875"/>
                <a:gridCol w="592875"/>
                <a:gridCol w="592875"/>
                <a:gridCol w="592875"/>
              </a:tblGrid>
              <a:tr h="2972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States</a:t>
                      </a:r>
                      <a:endParaRPr sz="1300"/>
                    </a:p>
                  </a:txBody>
                  <a:tcPr marT="34650" marB="34650" marR="69275" marL="69275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ACTION</a:t>
                      </a:r>
                      <a:endParaRPr sz="1300"/>
                    </a:p>
                  </a:txBody>
                  <a:tcPr marT="34650" marB="34650" marR="69275" marL="69275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GOTO</a:t>
                      </a:r>
                      <a:endParaRPr sz="1300"/>
                    </a:p>
                  </a:txBody>
                  <a:tcPr marT="34650" marB="34650" marR="69275" marL="69275"/>
                </a:tc>
                <a:tc hMerge="1"/>
              </a:tr>
              <a:tr h="306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s4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acc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s6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s7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s4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r1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s6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s7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7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</a:tbl>
          </a:graphicData>
        </a:graphic>
      </p:graphicFrame>
      <p:graphicFrame>
        <p:nvGraphicFramePr>
          <p:cNvPr id="302" name="Google Shape;302;p11"/>
          <p:cNvGraphicFramePr/>
          <p:nvPr/>
        </p:nvGraphicFramePr>
        <p:xfrm>
          <a:off x="3952876" y="1873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393600"/>
                <a:gridCol w="699725"/>
                <a:gridCol w="602150"/>
                <a:gridCol w="963475"/>
                <a:gridCol w="2020450"/>
              </a:tblGrid>
              <a:tr h="58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Stack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Symbol</a:t>
                      </a:r>
                      <a:endParaRPr sz="105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Input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Action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ccdcd$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3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3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2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4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0334</a:t>
                      </a:r>
                      <a:endParaRPr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ccd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C-&gt;d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4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0338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5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6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7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Ccd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C-&gt;d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9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0269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025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</a:t>
                      </a:r>
                      <a:r>
                        <a:rPr lang="en-US" sz="1700"/>
                        <a:t>S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Accept</a:t>
                      </a:r>
                      <a:endParaRPr sz="1700"/>
                    </a:p>
                  </a:txBody>
                  <a:tcPr marT="41975" marB="41975" marR="83975" marL="83975"/>
                </a:tc>
              </a:tr>
            </a:tbl>
          </a:graphicData>
        </a:graphic>
      </p:graphicFrame>
      <p:sp>
        <p:nvSpPr>
          <p:cNvPr id="303" name="Google Shape;303;p11"/>
          <p:cNvSpPr txBox="1"/>
          <p:nvPr/>
        </p:nvSpPr>
        <p:spPr>
          <a:xfrm>
            <a:off x="889635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4" name="Google Shape;304;p11"/>
          <p:cNvSpPr txBox="1"/>
          <p:nvPr/>
        </p:nvSpPr>
        <p:spPr>
          <a:xfrm>
            <a:off x="9404727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5" name="Google Shape;305;p11"/>
          <p:cNvSpPr txBox="1"/>
          <p:nvPr/>
        </p:nvSpPr>
        <p:spPr>
          <a:xfrm>
            <a:off x="10494735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6" name="Google Shape;306;p11"/>
          <p:cNvSpPr txBox="1"/>
          <p:nvPr/>
        </p:nvSpPr>
        <p:spPr>
          <a:xfrm>
            <a:off x="1090431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7" name="Google Shape;307;p11"/>
          <p:cNvSpPr txBox="1"/>
          <p:nvPr/>
        </p:nvSpPr>
        <p:spPr>
          <a:xfrm>
            <a:off x="996194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8" name="Google Shape;308;p11"/>
          <p:cNvSpPr txBox="1"/>
          <p:nvPr/>
        </p:nvSpPr>
        <p:spPr>
          <a:xfrm>
            <a:off x="11313885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$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309" name="Google Shape;309;p11"/>
          <p:cNvCxnSpPr/>
          <p:nvPr/>
        </p:nvCxnSpPr>
        <p:spPr>
          <a:xfrm rot="10800000">
            <a:off x="10166728" y="6395025"/>
            <a:ext cx="0" cy="291525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p11"/>
          <p:cNvCxnSpPr/>
          <p:nvPr/>
        </p:nvCxnSpPr>
        <p:spPr>
          <a:xfrm>
            <a:off x="9946442" y="5886450"/>
            <a:ext cx="0" cy="508575"/>
          </a:xfrm>
          <a:prstGeom prst="straightConnector1">
            <a:avLst/>
          </a:prstGeom>
          <a:noFill/>
          <a:ln cap="flat" cmpd="sng" w="28575">
            <a:solidFill>
              <a:srgbClr val="B3411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Simulation</a:t>
            </a:r>
            <a:endParaRPr/>
          </a:p>
        </p:txBody>
      </p:sp>
      <p:sp>
        <p:nvSpPr>
          <p:cNvPr id="316" name="Google Shape;316;p12"/>
          <p:cNvSpPr txBox="1"/>
          <p:nvPr/>
        </p:nvSpPr>
        <p:spPr>
          <a:xfrm>
            <a:off x="180370" y="1458891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Augmented Grammar: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7" name="Google Shape;317;p12"/>
          <p:cNvGraphicFramePr/>
          <p:nvPr/>
        </p:nvGraphicFramePr>
        <p:xfrm>
          <a:off x="271781" y="2940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720450"/>
                <a:gridCol w="465300"/>
                <a:gridCol w="592875"/>
                <a:gridCol w="592875"/>
                <a:gridCol w="592875"/>
                <a:gridCol w="592875"/>
              </a:tblGrid>
              <a:tr h="2972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States</a:t>
                      </a:r>
                      <a:endParaRPr sz="1300"/>
                    </a:p>
                  </a:txBody>
                  <a:tcPr marT="34650" marB="34650" marR="69275" marL="69275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ACTION</a:t>
                      </a:r>
                      <a:endParaRPr sz="1300"/>
                    </a:p>
                  </a:txBody>
                  <a:tcPr marT="34650" marB="34650" marR="69275" marL="69275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GOTO</a:t>
                      </a:r>
                      <a:endParaRPr sz="1300"/>
                    </a:p>
                  </a:txBody>
                  <a:tcPr marT="34650" marB="34650" marR="69275" marL="69275"/>
                </a:tc>
                <a:tc hMerge="1"/>
              </a:tr>
              <a:tr h="306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s4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acc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s6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s7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s4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r1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s6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s7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7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</a:tbl>
          </a:graphicData>
        </a:graphic>
      </p:graphicFrame>
      <p:graphicFrame>
        <p:nvGraphicFramePr>
          <p:cNvPr id="318" name="Google Shape;318;p12"/>
          <p:cNvGraphicFramePr/>
          <p:nvPr/>
        </p:nvGraphicFramePr>
        <p:xfrm>
          <a:off x="3952876" y="1873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393600"/>
                <a:gridCol w="699725"/>
                <a:gridCol w="602150"/>
                <a:gridCol w="963475"/>
                <a:gridCol w="2020450"/>
              </a:tblGrid>
              <a:tr h="58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Stack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Symbol</a:t>
                      </a:r>
                      <a:endParaRPr sz="105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Input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Action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ccdcd$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3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3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2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4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0334</a:t>
                      </a:r>
                      <a:endParaRPr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ccd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C-&gt;d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4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0338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5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6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7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Ccd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C-&gt;d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9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0269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025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</a:t>
                      </a:r>
                      <a:r>
                        <a:rPr lang="en-US" sz="1700"/>
                        <a:t>S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Accept</a:t>
                      </a:r>
                      <a:endParaRPr sz="1700"/>
                    </a:p>
                  </a:txBody>
                  <a:tcPr marT="41975" marB="41975" marR="83975" marL="83975"/>
                </a:tc>
              </a:tr>
            </a:tbl>
          </a:graphicData>
        </a:graphic>
      </p:graphicFrame>
      <p:sp>
        <p:nvSpPr>
          <p:cNvPr id="319" name="Google Shape;319;p12"/>
          <p:cNvSpPr txBox="1"/>
          <p:nvPr/>
        </p:nvSpPr>
        <p:spPr>
          <a:xfrm>
            <a:off x="889635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0" name="Google Shape;320;p12"/>
          <p:cNvSpPr txBox="1"/>
          <p:nvPr/>
        </p:nvSpPr>
        <p:spPr>
          <a:xfrm>
            <a:off x="9404727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1" name="Google Shape;321;p12"/>
          <p:cNvSpPr txBox="1"/>
          <p:nvPr/>
        </p:nvSpPr>
        <p:spPr>
          <a:xfrm>
            <a:off x="10494735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2" name="Google Shape;322;p12"/>
          <p:cNvSpPr txBox="1"/>
          <p:nvPr/>
        </p:nvSpPr>
        <p:spPr>
          <a:xfrm>
            <a:off x="1090431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3" name="Google Shape;323;p12"/>
          <p:cNvSpPr txBox="1"/>
          <p:nvPr/>
        </p:nvSpPr>
        <p:spPr>
          <a:xfrm>
            <a:off x="996194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4" name="Google Shape;324;p12"/>
          <p:cNvSpPr txBox="1"/>
          <p:nvPr/>
        </p:nvSpPr>
        <p:spPr>
          <a:xfrm>
            <a:off x="11313885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$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325" name="Google Shape;325;p12"/>
          <p:cNvCxnSpPr/>
          <p:nvPr/>
        </p:nvCxnSpPr>
        <p:spPr>
          <a:xfrm rot="10800000">
            <a:off x="10738228" y="6395025"/>
            <a:ext cx="0" cy="291525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6" name="Google Shape;326;p12"/>
          <p:cNvCxnSpPr/>
          <p:nvPr/>
        </p:nvCxnSpPr>
        <p:spPr>
          <a:xfrm>
            <a:off x="10487552" y="5886450"/>
            <a:ext cx="0" cy="508575"/>
          </a:xfrm>
          <a:prstGeom prst="straightConnector1">
            <a:avLst/>
          </a:prstGeom>
          <a:noFill/>
          <a:ln cap="flat" cmpd="sng" w="28575">
            <a:solidFill>
              <a:srgbClr val="B3411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Simulation</a:t>
            </a:r>
            <a:endParaRPr/>
          </a:p>
        </p:txBody>
      </p:sp>
      <p:sp>
        <p:nvSpPr>
          <p:cNvPr id="332" name="Google Shape;332;p13"/>
          <p:cNvSpPr txBox="1"/>
          <p:nvPr/>
        </p:nvSpPr>
        <p:spPr>
          <a:xfrm>
            <a:off x="180370" y="1458891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Augmented Grammar: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3" name="Google Shape;333;p13"/>
          <p:cNvGraphicFramePr/>
          <p:nvPr/>
        </p:nvGraphicFramePr>
        <p:xfrm>
          <a:off x="271781" y="2940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720450"/>
                <a:gridCol w="465300"/>
                <a:gridCol w="592875"/>
                <a:gridCol w="592875"/>
                <a:gridCol w="592875"/>
                <a:gridCol w="592875"/>
              </a:tblGrid>
              <a:tr h="2972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States</a:t>
                      </a:r>
                      <a:endParaRPr sz="1300"/>
                    </a:p>
                  </a:txBody>
                  <a:tcPr marT="34650" marB="34650" marR="69275" marL="69275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ACTION</a:t>
                      </a:r>
                      <a:endParaRPr sz="1300"/>
                    </a:p>
                  </a:txBody>
                  <a:tcPr marT="34650" marB="34650" marR="69275" marL="69275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GOTO</a:t>
                      </a:r>
                      <a:endParaRPr sz="1300"/>
                    </a:p>
                  </a:txBody>
                  <a:tcPr marT="34650" marB="34650" marR="69275" marL="69275"/>
                </a:tc>
                <a:tc hMerge="1"/>
              </a:tr>
              <a:tr h="306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s4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acc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s6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s7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s4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r1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s6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s7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7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</a:tbl>
          </a:graphicData>
        </a:graphic>
      </p:graphicFrame>
      <p:graphicFrame>
        <p:nvGraphicFramePr>
          <p:cNvPr id="334" name="Google Shape;334;p13"/>
          <p:cNvGraphicFramePr/>
          <p:nvPr/>
        </p:nvGraphicFramePr>
        <p:xfrm>
          <a:off x="3952876" y="1873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393600"/>
                <a:gridCol w="699725"/>
                <a:gridCol w="602150"/>
                <a:gridCol w="963475"/>
                <a:gridCol w="2020450"/>
              </a:tblGrid>
              <a:tr h="58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Stack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Symbol</a:t>
                      </a:r>
                      <a:endParaRPr sz="105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Input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Action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ccdcd$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3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3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2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4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0334</a:t>
                      </a:r>
                      <a:endParaRPr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ccd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C-&gt;d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4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0338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5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6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7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Ccd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C-&gt;d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9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0269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025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</a:t>
                      </a:r>
                      <a:r>
                        <a:rPr lang="en-US" sz="1700"/>
                        <a:t>S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Accept</a:t>
                      </a:r>
                      <a:endParaRPr sz="1700"/>
                    </a:p>
                  </a:txBody>
                  <a:tcPr marT="41975" marB="41975" marR="83975" marL="83975"/>
                </a:tc>
              </a:tr>
            </a:tbl>
          </a:graphicData>
        </a:graphic>
      </p:graphicFrame>
      <p:sp>
        <p:nvSpPr>
          <p:cNvPr id="335" name="Google Shape;335;p13"/>
          <p:cNvSpPr txBox="1"/>
          <p:nvPr/>
        </p:nvSpPr>
        <p:spPr>
          <a:xfrm>
            <a:off x="889635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6" name="Google Shape;336;p13"/>
          <p:cNvSpPr txBox="1"/>
          <p:nvPr/>
        </p:nvSpPr>
        <p:spPr>
          <a:xfrm>
            <a:off x="9404727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7" name="Google Shape;337;p13"/>
          <p:cNvSpPr txBox="1"/>
          <p:nvPr/>
        </p:nvSpPr>
        <p:spPr>
          <a:xfrm>
            <a:off x="10494735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8" name="Google Shape;338;p13"/>
          <p:cNvSpPr txBox="1"/>
          <p:nvPr/>
        </p:nvSpPr>
        <p:spPr>
          <a:xfrm>
            <a:off x="1090431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9" name="Google Shape;339;p13"/>
          <p:cNvSpPr txBox="1"/>
          <p:nvPr/>
        </p:nvSpPr>
        <p:spPr>
          <a:xfrm>
            <a:off x="996194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0" name="Google Shape;340;p13"/>
          <p:cNvSpPr txBox="1"/>
          <p:nvPr/>
        </p:nvSpPr>
        <p:spPr>
          <a:xfrm>
            <a:off x="11313885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$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1" name="Google Shape;341;p13"/>
          <p:cNvSpPr txBox="1"/>
          <p:nvPr/>
        </p:nvSpPr>
        <p:spPr>
          <a:xfrm>
            <a:off x="9961940" y="4772025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342" name="Google Shape;342;p13"/>
          <p:cNvCxnSpPr>
            <a:stCxn id="339" idx="0"/>
            <a:endCxn id="341" idx="2"/>
          </p:cNvCxnSpPr>
          <p:nvPr/>
        </p:nvCxnSpPr>
        <p:spPr>
          <a:xfrm rot="10800000">
            <a:off x="10166728" y="5356950"/>
            <a:ext cx="0" cy="4533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3" name="Google Shape;343;p13"/>
          <p:cNvCxnSpPr/>
          <p:nvPr/>
        </p:nvCxnSpPr>
        <p:spPr>
          <a:xfrm rot="10800000">
            <a:off x="10700128" y="6395025"/>
            <a:ext cx="0" cy="291525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4" name="Google Shape;344;p13"/>
          <p:cNvCxnSpPr/>
          <p:nvPr/>
        </p:nvCxnSpPr>
        <p:spPr>
          <a:xfrm>
            <a:off x="10487552" y="5886450"/>
            <a:ext cx="0" cy="508575"/>
          </a:xfrm>
          <a:prstGeom prst="straightConnector1">
            <a:avLst/>
          </a:prstGeom>
          <a:noFill/>
          <a:ln cap="flat" cmpd="sng" w="28575">
            <a:solidFill>
              <a:srgbClr val="B3411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Simulation</a:t>
            </a:r>
            <a:endParaRPr/>
          </a:p>
        </p:txBody>
      </p:sp>
      <p:sp>
        <p:nvSpPr>
          <p:cNvPr id="350" name="Google Shape;350;p14"/>
          <p:cNvSpPr txBox="1"/>
          <p:nvPr/>
        </p:nvSpPr>
        <p:spPr>
          <a:xfrm>
            <a:off x="180370" y="1458891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Augmented Grammar: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1" name="Google Shape;351;p14"/>
          <p:cNvGraphicFramePr/>
          <p:nvPr/>
        </p:nvGraphicFramePr>
        <p:xfrm>
          <a:off x="271781" y="2940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720450"/>
                <a:gridCol w="465300"/>
                <a:gridCol w="592875"/>
                <a:gridCol w="592875"/>
                <a:gridCol w="592875"/>
                <a:gridCol w="592875"/>
              </a:tblGrid>
              <a:tr h="2972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States</a:t>
                      </a:r>
                      <a:endParaRPr sz="1300"/>
                    </a:p>
                  </a:txBody>
                  <a:tcPr marT="34650" marB="34650" marR="69275" marL="69275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ACTION</a:t>
                      </a:r>
                      <a:endParaRPr sz="1300"/>
                    </a:p>
                  </a:txBody>
                  <a:tcPr marT="34650" marB="34650" marR="69275" marL="69275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GOTO</a:t>
                      </a:r>
                      <a:endParaRPr sz="1300"/>
                    </a:p>
                  </a:txBody>
                  <a:tcPr marT="34650" marB="34650" marR="69275" marL="69275"/>
                </a:tc>
                <a:tc hMerge="1"/>
              </a:tr>
              <a:tr h="306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s4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acc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s6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s7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s4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r1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s6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s7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7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</a:tbl>
          </a:graphicData>
        </a:graphic>
      </p:graphicFrame>
      <p:graphicFrame>
        <p:nvGraphicFramePr>
          <p:cNvPr id="352" name="Google Shape;352;p14"/>
          <p:cNvGraphicFramePr/>
          <p:nvPr/>
        </p:nvGraphicFramePr>
        <p:xfrm>
          <a:off x="3952876" y="1873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393600"/>
                <a:gridCol w="699725"/>
                <a:gridCol w="602150"/>
                <a:gridCol w="963475"/>
                <a:gridCol w="2020450"/>
              </a:tblGrid>
              <a:tr h="58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Stack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Symbol</a:t>
                      </a:r>
                      <a:endParaRPr sz="105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Input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Action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ccdcd$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3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3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2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4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0334</a:t>
                      </a:r>
                      <a:endParaRPr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ccd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C-&gt;d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4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0338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5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6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7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Ccd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C-&gt;d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9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0269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025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</a:t>
                      </a:r>
                      <a:r>
                        <a:rPr lang="en-US" sz="1700"/>
                        <a:t>S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Accept</a:t>
                      </a:r>
                      <a:endParaRPr sz="1700"/>
                    </a:p>
                  </a:txBody>
                  <a:tcPr marT="41975" marB="41975" marR="83975" marL="83975"/>
                </a:tc>
              </a:tr>
            </a:tbl>
          </a:graphicData>
        </a:graphic>
      </p:graphicFrame>
      <p:sp>
        <p:nvSpPr>
          <p:cNvPr id="353" name="Google Shape;353;p14"/>
          <p:cNvSpPr txBox="1"/>
          <p:nvPr/>
        </p:nvSpPr>
        <p:spPr>
          <a:xfrm>
            <a:off x="889635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4" name="Google Shape;354;p14"/>
          <p:cNvSpPr txBox="1"/>
          <p:nvPr/>
        </p:nvSpPr>
        <p:spPr>
          <a:xfrm>
            <a:off x="9404727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5" name="Google Shape;355;p14"/>
          <p:cNvSpPr txBox="1"/>
          <p:nvPr/>
        </p:nvSpPr>
        <p:spPr>
          <a:xfrm>
            <a:off x="10494735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6" name="Google Shape;356;p14"/>
          <p:cNvSpPr txBox="1"/>
          <p:nvPr/>
        </p:nvSpPr>
        <p:spPr>
          <a:xfrm>
            <a:off x="1090431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7" name="Google Shape;357;p14"/>
          <p:cNvSpPr txBox="1"/>
          <p:nvPr/>
        </p:nvSpPr>
        <p:spPr>
          <a:xfrm>
            <a:off x="996194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8" name="Google Shape;358;p14"/>
          <p:cNvSpPr txBox="1"/>
          <p:nvPr/>
        </p:nvSpPr>
        <p:spPr>
          <a:xfrm>
            <a:off x="11313885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$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9" name="Google Shape;359;p14"/>
          <p:cNvSpPr txBox="1"/>
          <p:nvPr/>
        </p:nvSpPr>
        <p:spPr>
          <a:xfrm>
            <a:off x="9961940" y="4772025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360" name="Google Shape;360;p14"/>
          <p:cNvCxnSpPr>
            <a:stCxn id="357" idx="0"/>
            <a:endCxn id="359" idx="2"/>
          </p:cNvCxnSpPr>
          <p:nvPr/>
        </p:nvCxnSpPr>
        <p:spPr>
          <a:xfrm rot="10800000">
            <a:off x="10166728" y="5356950"/>
            <a:ext cx="0" cy="4533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1" name="Google Shape;361;p14"/>
          <p:cNvCxnSpPr>
            <a:stCxn id="359" idx="0"/>
            <a:endCxn id="362" idx="2"/>
          </p:cNvCxnSpPr>
          <p:nvPr/>
        </p:nvCxnSpPr>
        <p:spPr>
          <a:xfrm rot="10800000">
            <a:off x="10166728" y="4259925"/>
            <a:ext cx="0" cy="512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2" name="Google Shape;362;p14"/>
          <p:cNvSpPr txBox="1"/>
          <p:nvPr/>
        </p:nvSpPr>
        <p:spPr>
          <a:xfrm>
            <a:off x="9961940" y="3675238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363" name="Google Shape;363;p14"/>
          <p:cNvCxnSpPr>
            <a:stCxn id="354" idx="0"/>
            <a:endCxn id="362" idx="2"/>
          </p:cNvCxnSpPr>
          <p:nvPr/>
        </p:nvCxnSpPr>
        <p:spPr>
          <a:xfrm flipH="1" rot="10800000">
            <a:off x="9609515" y="4260150"/>
            <a:ext cx="557100" cy="1550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4" name="Google Shape;364;p14"/>
          <p:cNvCxnSpPr/>
          <p:nvPr/>
        </p:nvCxnSpPr>
        <p:spPr>
          <a:xfrm rot="10800000">
            <a:off x="10700128" y="6395025"/>
            <a:ext cx="0" cy="291525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5" name="Google Shape;365;p14"/>
          <p:cNvCxnSpPr/>
          <p:nvPr/>
        </p:nvCxnSpPr>
        <p:spPr>
          <a:xfrm>
            <a:off x="10487552" y="5886450"/>
            <a:ext cx="0" cy="508575"/>
          </a:xfrm>
          <a:prstGeom prst="straightConnector1">
            <a:avLst/>
          </a:prstGeom>
          <a:noFill/>
          <a:ln cap="flat" cmpd="sng" w="28575">
            <a:solidFill>
              <a:srgbClr val="B3411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Simulation</a:t>
            </a:r>
            <a:endParaRPr/>
          </a:p>
        </p:txBody>
      </p:sp>
      <p:sp>
        <p:nvSpPr>
          <p:cNvPr id="371" name="Google Shape;371;p15"/>
          <p:cNvSpPr txBox="1"/>
          <p:nvPr/>
        </p:nvSpPr>
        <p:spPr>
          <a:xfrm>
            <a:off x="180370" y="1458891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Augmented Grammar: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2" name="Google Shape;372;p15"/>
          <p:cNvGraphicFramePr/>
          <p:nvPr/>
        </p:nvGraphicFramePr>
        <p:xfrm>
          <a:off x="271781" y="2940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720450"/>
                <a:gridCol w="465300"/>
                <a:gridCol w="592875"/>
                <a:gridCol w="592875"/>
                <a:gridCol w="592875"/>
                <a:gridCol w="592875"/>
              </a:tblGrid>
              <a:tr h="2972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States</a:t>
                      </a:r>
                      <a:endParaRPr sz="1300"/>
                    </a:p>
                  </a:txBody>
                  <a:tcPr marT="34650" marB="34650" marR="69275" marL="69275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ACTION</a:t>
                      </a:r>
                      <a:endParaRPr sz="1300"/>
                    </a:p>
                  </a:txBody>
                  <a:tcPr marT="34650" marB="34650" marR="69275" marL="69275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GOTO</a:t>
                      </a:r>
                      <a:endParaRPr sz="1300"/>
                    </a:p>
                  </a:txBody>
                  <a:tcPr marT="34650" marB="34650" marR="69275" marL="69275"/>
                </a:tc>
                <a:tc hMerge="1"/>
              </a:tr>
              <a:tr h="306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s4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acc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s6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s7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s4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r1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s6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s7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7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</a:tbl>
          </a:graphicData>
        </a:graphic>
      </p:graphicFrame>
      <p:graphicFrame>
        <p:nvGraphicFramePr>
          <p:cNvPr id="373" name="Google Shape;373;p15"/>
          <p:cNvGraphicFramePr/>
          <p:nvPr/>
        </p:nvGraphicFramePr>
        <p:xfrm>
          <a:off x="3952876" y="1873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393600"/>
                <a:gridCol w="699725"/>
                <a:gridCol w="602150"/>
                <a:gridCol w="963475"/>
                <a:gridCol w="2020450"/>
              </a:tblGrid>
              <a:tr h="58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Stack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Symbol</a:t>
                      </a:r>
                      <a:endParaRPr sz="105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Input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Action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ccdcd$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3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3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2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4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0334</a:t>
                      </a:r>
                      <a:endParaRPr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ccd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C-&gt;d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4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0338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5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6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7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Ccd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C-&gt;d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9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0269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025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</a:t>
                      </a:r>
                      <a:r>
                        <a:rPr lang="en-US" sz="1700"/>
                        <a:t>S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Accept</a:t>
                      </a:r>
                      <a:endParaRPr sz="1700"/>
                    </a:p>
                  </a:txBody>
                  <a:tcPr marT="41975" marB="41975" marR="83975" marL="83975"/>
                </a:tc>
              </a:tr>
            </a:tbl>
          </a:graphicData>
        </a:graphic>
      </p:graphicFrame>
      <p:sp>
        <p:nvSpPr>
          <p:cNvPr id="374" name="Google Shape;374;p15"/>
          <p:cNvSpPr txBox="1"/>
          <p:nvPr/>
        </p:nvSpPr>
        <p:spPr>
          <a:xfrm>
            <a:off x="889635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75" name="Google Shape;375;p15"/>
          <p:cNvSpPr txBox="1"/>
          <p:nvPr/>
        </p:nvSpPr>
        <p:spPr>
          <a:xfrm>
            <a:off x="9404727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76" name="Google Shape;376;p15"/>
          <p:cNvSpPr txBox="1"/>
          <p:nvPr/>
        </p:nvSpPr>
        <p:spPr>
          <a:xfrm>
            <a:off x="10494735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77" name="Google Shape;377;p15"/>
          <p:cNvSpPr txBox="1"/>
          <p:nvPr/>
        </p:nvSpPr>
        <p:spPr>
          <a:xfrm>
            <a:off x="1090431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78" name="Google Shape;378;p15"/>
          <p:cNvSpPr txBox="1"/>
          <p:nvPr/>
        </p:nvSpPr>
        <p:spPr>
          <a:xfrm>
            <a:off x="996194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79" name="Google Shape;379;p15"/>
          <p:cNvSpPr txBox="1"/>
          <p:nvPr/>
        </p:nvSpPr>
        <p:spPr>
          <a:xfrm>
            <a:off x="11313885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$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80" name="Google Shape;380;p15"/>
          <p:cNvSpPr txBox="1"/>
          <p:nvPr/>
        </p:nvSpPr>
        <p:spPr>
          <a:xfrm>
            <a:off x="9961940" y="4772025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381" name="Google Shape;381;p15"/>
          <p:cNvCxnSpPr>
            <a:stCxn id="378" idx="0"/>
            <a:endCxn id="380" idx="2"/>
          </p:cNvCxnSpPr>
          <p:nvPr/>
        </p:nvCxnSpPr>
        <p:spPr>
          <a:xfrm rot="10800000">
            <a:off x="10166728" y="5356950"/>
            <a:ext cx="0" cy="4533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2" name="Google Shape;382;p15"/>
          <p:cNvCxnSpPr>
            <a:stCxn id="380" idx="0"/>
            <a:endCxn id="383" idx="2"/>
          </p:cNvCxnSpPr>
          <p:nvPr/>
        </p:nvCxnSpPr>
        <p:spPr>
          <a:xfrm rot="10800000">
            <a:off x="10166728" y="4259925"/>
            <a:ext cx="0" cy="512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3" name="Google Shape;383;p15"/>
          <p:cNvSpPr txBox="1"/>
          <p:nvPr/>
        </p:nvSpPr>
        <p:spPr>
          <a:xfrm>
            <a:off x="9961940" y="3675238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384" name="Google Shape;384;p15"/>
          <p:cNvCxnSpPr>
            <a:stCxn id="375" idx="0"/>
            <a:endCxn id="383" idx="2"/>
          </p:cNvCxnSpPr>
          <p:nvPr/>
        </p:nvCxnSpPr>
        <p:spPr>
          <a:xfrm flipH="1" rot="10800000">
            <a:off x="9609515" y="4260150"/>
            <a:ext cx="557100" cy="1550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5" name="Google Shape;385;p15"/>
          <p:cNvSpPr txBox="1"/>
          <p:nvPr/>
        </p:nvSpPr>
        <p:spPr>
          <a:xfrm>
            <a:off x="9961940" y="2870838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386" name="Google Shape;386;p15"/>
          <p:cNvCxnSpPr>
            <a:stCxn id="383" idx="0"/>
            <a:endCxn id="385" idx="2"/>
          </p:cNvCxnSpPr>
          <p:nvPr/>
        </p:nvCxnSpPr>
        <p:spPr>
          <a:xfrm rot="10800000">
            <a:off x="10166728" y="3455638"/>
            <a:ext cx="0" cy="2196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7" name="Google Shape;387;p15"/>
          <p:cNvCxnSpPr>
            <a:stCxn id="374" idx="0"/>
            <a:endCxn id="385" idx="2"/>
          </p:cNvCxnSpPr>
          <p:nvPr/>
        </p:nvCxnSpPr>
        <p:spPr>
          <a:xfrm flipH="1" rot="10800000">
            <a:off x="9101138" y="3455550"/>
            <a:ext cx="1065600" cy="23547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8" name="Google Shape;388;p15"/>
          <p:cNvCxnSpPr/>
          <p:nvPr/>
        </p:nvCxnSpPr>
        <p:spPr>
          <a:xfrm rot="10800000">
            <a:off x="10700128" y="6395025"/>
            <a:ext cx="0" cy="291525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9" name="Google Shape;389;p15"/>
          <p:cNvCxnSpPr/>
          <p:nvPr/>
        </p:nvCxnSpPr>
        <p:spPr>
          <a:xfrm>
            <a:off x="10487552" y="5886450"/>
            <a:ext cx="0" cy="508575"/>
          </a:xfrm>
          <a:prstGeom prst="straightConnector1">
            <a:avLst/>
          </a:prstGeom>
          <a:noFill/>
          <a:ln cap="flat" cmpd="sng" w="28575">
            <a:solidFill>
              <a:srgbClr val="B3411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Simulation</a:t>
            </a:r>
            <a:endParaRPr/>
          </a:p>
        </p:txBody>
      </p:sp>
      <p:sp>
        <p:nvSpPr>
          <p:cNvPr id="395" name="Google Shape;395;p16"/>
          <p:cNvSpPr txBox="1"/>
          <p:nvPr/>
        </p:nvSpPr>
        <p:spPr>
          <a:xfrm>
            <a:off x="180370" y="1458891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Augmented Grammar: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6" name="Google Shape;396;p16"/>
          <p:cNvGraphicFramePr/>
          <p:nvPr/>
        </p:nvGraphicFramePr>
        <p:xfrm>
          <a:off x="271781" y="2940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720450"/>
                <a:gridCol w="465300"/>
                <a:gridCol w="592875"/>
                <a:gridCol w="592875"/>
                <a:gridCol w="592875"/>
                <a:gridCol w="592875"/>
              </a:tblGrid>
              <a:tr h="2972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States</a:t>
                      </a:r>
                      <a:endParaRPr sz="1300"/>
                    </a:p>
                  </a:txBody>
                  <a:tcPr marT="34650" marB="34650" marR="69275" marL="69275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ACTION</a:t>
                      </a:r>
                      <a:endParaRPr sz="1300"/>
                    </a:p>
                  </a:txBody>
                  <a:tcPr marT="34650" marB="34650" marR="69275" marL="69275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GOTO</a:t>
                      </a:r>
                      <a:endParaRPr sz="1300"/>
                    </a:p>
                  </a:txBody>
                  <a:tcPr marT="34650" marB="34650" marR="69275" marL="69275"/>
                </a:tc>
                <a:tc hMerge="1"/>
              </a:tr>
              <a:tr h="306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s4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acc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s6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s7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s4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r1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s6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s7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7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</a:tbl>
          </a:graphicData>
        </a:graphic>
      </p:graphicFrame>
      <p:graphicFrame>
        <p:nvGraphicFramePr>
          <p:cNvPr id="397" name="Google Shape;397;p16"/>
          <p:cNvGraphicFramePr/>
          <p:nvPr/>
        </p:nvGraphicFramePr>
        <p:xfrm>
          <a:off x="3952876" y="1873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393600"/>
                <a:gridCol w="699725"/>
                <a:gridCol w="602150"/>
                <a:gridCol w="963475"/>
                <a:gridCol w="2020450"/>
              </a:tblGrid>
              <a:tr h="58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Stack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Symbol</a:t>
                      </a:r>
                      <a:endParaRPr sz="105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Input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Action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ccdcd$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3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3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2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4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0334</a:t>
                      </a:r>
                      <a:endParaRPr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ccd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C-&gt;d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4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0338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5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6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7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Ccd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C-&gt;d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9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0269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025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</a:t>
                      </a:r>
                      <a:r>
                        <a:rPr lang="en-US" sz="1700"/>
                        <a:t>S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Accept</a:t>
                      </a:r>
                      <a:endParaRPr sz="1700"/>
                    </a:p>
                  </a:txBody>
                  <a:tcPr marT="41975" marB="41975" marR="83975" marL="83975"/>
                </a:tc>
              </a:tr>
            </a:tbl>
          </a:graphicData>
        </a:graphic>
      </p:graphicFrame>
      <p:sp>
        <p:nvSpPr>
          <p:cNvPr id="398" name="Google Shape;398;p16"/>
          <p:cNvSpPr txBox="1"/>
          <p:nvPr/>
        </p:nvSpPr>
        <p:spPr>
          <a:xfrm>
            <a:off x="889635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99" name="Google Shape;399;p16"/>
          <p:cNvSpPr txBox="1"/>
          <p:nvPr/>
        </p:nvSpPr>
        <p:spPr>
          <a:xfrm>
            <a:off x="9404727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00" name="Google Shape;400;p16"/>
          <p:cNvSpPr txBox="1"/>
          <p:nvPr/>
        </p:nvSpPr>
        <p:spPr>
          <a:xfrm>
            <a:off x="10494735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01" name="Google Shape;401;p16"/>
          <p:cNvSpPr txBox="1"/>
          <p:nvPr/>
        </p:nvSpPr>
        <p:spPr>
          <a:xfrm>
            <a:off x="1090431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02" name="Google Shape;402;p16"/>
          <p:cNvSpPr txBox="1"/>
          <p:nvPr/>
        </p:nvSpPr>
        <p:spPr>
          <a:xfrm>
            <a:off x="996194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03" name="Google Shape;403;p16"/>
          <p:cNvSpPr txBox="1"/>
          <p:nvPr/>
        </p:nvSpPr>
        <p:spPr>
          <a:xfrm>
            <a:off x="11313885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$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9961940" y="4772025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405" name="Google Shape;405;p16"/>
          <p:cNvCxnSpPr>
            <a:stCxn id="402" idx="0"/>
            <a:endCxn id="404" idx="2"/>
          </p:cNvCxnSpPr>
          <p:nvPr/>
        </p:nvCxnSpPr>
        <p:spPr>
          <a:xfrm rot="10800000">
            <a:off x="10166728" y="5356950"/>
            <a:ext cx="0" cy="4533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6" name="Google Shape;406;p16"/>
          <p:cNvCxnSpPr>
            <a:stCxn id="404" idx="0"/>
            <a:endCxn id="407" idx="2"/>
          </p:cNvCxnSpPr>
          <p:nvPr/>
        </p:nvCxnSpPr>
        <p:spPr>
          <a:xfrm rot="10800000">
            <a:off x="10166728" y="4259925"/>
            <a:ext cx="0" cy="512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7" name="Google Shape;407;p16"/>
          <p:cNvSpPr txBox="1"/>
          <p:nvPr/>
        </p:nvSpPr>
        <p:spPr>
          <a:xfrm>
            <a:off x="9961940" y="3675238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408" name="Google Shape;408;p16"/>
          <p:cNvCxnSpPr>
            <a:stCxn id="399" idx="0"/>
            <a:endCxn id="407" idx="2"/>
          </p:cNvCxnSpPr>
          <p:nvPr/>
        </p:nvCxnSpPr>
        <p:spPr>
          <a:xfrm flipH="1" rot="10800000">
            <a:off x="9609515" y="4260150"/>
            <a:ext cx="557100" cy="1550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9" name="Google Shape;409;p16"/>
          <p:cNvSpPr txBox="1"/>
          <p:nvPr/>
        </p:nvSpPr>
        <p:spPr>
          <a:xfrm>
            <a:off x="9961940" y="2870838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410" name="Google Shape;410;p16"/>
          <p:cNvCxnSpPr>
            <a:stCxn id="407" idx="0"/>
            <a:endCxn id="409" idx="2"/>
          </p:cNvCxnSpPr>
          <p:nvPr/>
        </p:nvCxnSpPr>
        <p:spPr>
          <a:xfrm rot="10800000">
            <a:off x="10166728" y="3455638"/>
            <a:ext cx="0" cy="2196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1" name="Google Shape;411;p16"/>
          <p:cNvCxnSpPr>
            <a:stCxn id="398" idx="0"/>
            <a:endCxn id="409" idx="2"/>
          </p:cNvCxnSpPr>
          <p:nvPr/>
        </p:nvCxnSpPr>
        <p:spPr>
          <a:xfrm flipH="1" rot="10800000">
            <a:off x="9101138" y="3455550"/>
            <a:ext cx="1065600" cy="23547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2" name="Google Shape;412;p16"/>
          <p:cNvCxnSpPr/>
          <p:nvPr/>
        </p:nvCxnSpPr>
        <p:spPr>
          <a:xfrm rot="10800000">
            <a:off x="11138278" y="6395025"/>
            <a:ext cx="0" cy="291525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3" name="Google Shape;413;p16"/>
          <p:cNvCxnSpPr/>
          <p:nvPr/>
        </p:nvCxnSpPr>
        <p:spPr>
          <a:xfrm>
            <a:off x="10925702" y="5886450"/>
            <a:ext cx="0" cy="508575"/>
          </a:xfrm>
          <a:prstGeom prst="straightConnector1">
            <a:avLst/>
          </a:prstGeom>
          <a:noFill/>
          <a:ln cap="flat" cmpd="sng" w="28575">
            <a:solidFill>
              <a:srgbClr val="B3411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Simulation</a:t>
            </a:r>
            <a:endParaRPr/>
          </a:p>
        </p:txBody>
      </p:sp>
      <p:sp>
        <p:nvSpPr>
          <p:cNvPr id="419" name="Google Shape;419;p17"/>
          <p:cNvSpPr txBox="1"/>
          <p:nvPr/>
        </p:nvSpPr>
        <p:spPr>
          <a:xfrm>
            <a:off x="180370" y="1458891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Augmented Grammar: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0" name="Google Shape;420;p17"/>
          <p:cNvGraphicFramePr/>
          <p:nvPr/>
        </p:nvGraphicFramePr>
        <p:xfrm>
          <a:off x="271781" y="2940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720450"/>
                <a:gridCol w="465300"/>
                <a:gridCol w="592875"/>
                <a:gridCol w="592875"/>
                <a:gridCol w="592875"/>
                <a:gridCol w="592875"/>
              </a:tblGrid>
              <a:tr h="2972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States</a:t>
                      </a:r>
                      <a:endParaRPr sz="1300"/>
                    </a:p>
                  </a:txBody>
                  <a:tcPr marT="34650" marB="34650" marR="69275" marL="69275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ACTION</a:t>
                      </a:r>
                      <a:endParaRPr sz="1300"/>
                    </a:p>
                  </a:txBody>
                  <a:tcPr marT="34650" marB="34650" marR="69275" marL="69275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GOTO</a:t>
                      </a:r>
                      <a:endParaRPr sz="1300"/>
                    </a:p>
                  </a:txBody>
                  <a:tcPr marT="34650" marB="34650" marR="69275" marL="69275"/>
                </a:tc>
                <a:tc hMerge="1"/>
              </a:tr>
              <a:tr h="306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s4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acc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s6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s7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s4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r1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s6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s7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7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</a:tbl>
          </a:graphicData>
        </a:graphic>
      </p:graphicFrame>
      <p:graphicFrame>
        <p:nvGraphicFramePr>
          <p:cNvPr id="421" name="Google Shape;421;p17"/>
          <p:cNvGraphicFramePr/>
          <p:nvPr/>
        </p:nvGraphicFramePr>
        <p:xfrm>
          <a:off x="3952876" y="1873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393600"/>
                <a:gridCol w="699725"/>
                <a:gridCol w="602150"/>
                <a:gridCol w="963475"/>
                <a:gridCol w="2020450"/>
              </a:tblGrid>
              <a:tr h="58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Stack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Symbol</a:t>
                      </a:r>
                      <a:endParaRPr sz="105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Input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Action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ccdcd$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3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3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2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4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0334</a:t>
                      </a:r>
                      <a:endParaRPr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ccd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C-&gt;d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4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0338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5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6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7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Ccd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C-&gt;d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9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0269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025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</a:t>
                      </a:r>
                      <a:r>
                        <a:rPr lang="en-US" sz="1700"/>
                        <a:t>S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Accept</a:t>
                      </a:r>
                      <a:endParaRPr sz="1700"/>
                    </a:p>
                  </a:txBody>
                  <a:tcPr marT="41975" marB="41975" marR="83975" marL="83975"/>
                </a:tc>
              </a:tr>
            </a:tbl>
          </a:graphicData>
        </a:graphic>
      </p:graphicFrame>
      <p:sp>
        <p:nvSpPr>
          <p:cNvPr id="422" name="Google Shape;422;p17"/>
          <p:cNvSpPr txBox="1"/>
          <p:nvPr/>
        </p:nvSpPr>
        <p:spPr>
          <a:xfrm>
            <a:off x="889635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23" name="Google Shape;423;p17"/>
          <p:cNvSpPr txBox="1"/>
          <p:nvPr/>
        </p:nvSpPr>
        <p:spPr>
          <a:xfrm>
            <a:off x="9404727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24" name="Google Shape;424;p17"/>
          <p:cNvSpPr txBox="1"/>
          <p:nvPr/>
        </p:nvSpPr>
        <p:spPr>
          <a:xfrm>
            <a:off x="10494735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25" name="Google Shape;425;p17"/>
          <p:cNvSpPr txBox="1"/>
          <p:nvPr/>
        </p:nvSpPr>
        <p:spPr>
          <a:xfrm>
            <a:off x="1090431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26" name="Google Shape;426;p17"/>
          <p:cNvSpPr txBox="1"/>
          <p:nvPr/>
        </p:nvSpPr>
        <p:spPr>
          <a:xfrm>
            <a:off x="996194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27" name="Google Shape;427;p17"/>
          <p:cNvSpPr txBox="1"/>
          <p:nvPr/>
        </p:nvSpPr>
        <p:spPr>
          <a:xfrm>
            <a:off x="11313885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$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28" name="Google Shape;428;p17"/>
          <p:cNvSpPr txBox="1"/>
          <p:nvPr/>
        </p:nvSpPr>
        <p:spPr>
          <a:xfrm>
            <a:off x="9961940" y="4772025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429" name="Google Shape;429;p17"/>
          <p:cNvCxnSpPr>
            <a:stCxn id="426" idx="0"/>
            <a:endCxn id="428" idx="2"/>
          </p:cNvCxnSpPr>
          <p:nvPr/>
        </p:nvCxnSpPr>
        <p:spPr>
          <a:xfrm rot="10800000">
            <a:off x="10166728" y="5356950"/>
            <a:ext cx="0" cy="4533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0" name="Google Shape;430;p17"/>
          <p:cNvCxnSpPr>
            <a:stCxn id="428" idx="0"/>
            <a:endCxn id="431" idx="2"/>
          </p:cNvCxnSpPr>
          <p:nvPr/>
        </p:nvCxnSpPr>
        <p:spPr>
          <a:xfrm rot="10800000">
            <a:off x="10166728" y="4259925"/>
            <a:ext cx="0" cy="512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1" name="Google Shape;431;p17"/>
          <p:cNvSpPr txBox="1"/>
          <p:nvPr/>
        </p:nvSpPr>
        <p:spPr>
          <a:xfrm>
            <a:off x="9961940" y="3675238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432" name="Google Shape;432;p17"/>
          <p:cNvCxnSpPr>
            <a:stCxn id="423" idx="0"/>
            <a:endCxn id="431" idx="2"/>
          </p:cNvCxnSpPr>
          <p:nvPr/>
        </p:nvCxnSpPr>
        <p:spPr>
          <a:xfrm flipH="1" rot="10800000">
            <a:off x="9609515" y="4260150"/>
            <a:ext cx="557100" cy="1550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3" name="Google Shape;433;p17"/>
          <p:cNvSpPr txBox="1"/>
          <p:nvPr/>
        </p:nvSpPr>
        <p:spPr>
          <a:xfrm>
            <a:off x="9961940" y="2870838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434" name="Google Shape;434;p17"/>
          <p:cNvCxnSpPr>
            <a:stCxn id="431" idx="0"/>
            <a:endCxn id="433" idx="2"/>
          </p:cNvCxnSpPr>
          <p:nvPr/>
        </p:nvCxnSpPr>
        <p:spPr>
          <a:xfrm rot="10800000">
            <a:off x="10166728" y="3455638"/>
            <a:ext cx="0" cy="2196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5" name="Google Shape;435;p17"/>
          <p:cNvCxnSpPr>
            <a:stCxn id="422" idx="0"/>
            <a:endCxn id="433" idx="2"/>
          </p:cNvCxnSpPr>
          <p:nvPr/>
        </p:nvCxnSpPr>
        <p:spPr>
          <a:xfrm flipH="1" rot="10800000">
            <a:off x="9101138" y="3455550"/>
            <a:ext cx="1065600" cy="23547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6" name="Google Shape;436;p17"/>
          <p:cNvCxnSpPr/>
          <p:nvPr/>
        </p:nvCxnSpPr>
        <p:spPr>
          <a:xfrm rot="10800000">
            <a:off x="11547853" y="6395025"/>
            <a:ext cx="0" cy="291525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7" name="Google Shape;437;p17"/>
          <p:cNvCxnSpPr/>
          <p:nvPr/>
        </p:nvCxnSpPr>
        <p:spPr>
          <a:xfrm>
            <a:off x="11335277" y="5886450"/>
            <a:ext cx="0" cy="508575"/>
          </a:xfrm>
          <a:prstGeom prst="straightConnector1">
            <a:avLst/>
          </a:prstGeom>
          <a:noFill/>
          <a:ln cap="flat" cmpd="sng" w="28575">
            <a:solidFill>
              <a:srgbClr val="B3411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Simulation</a:t>
            </a:r>
            <a:endParaRPr/>
          </a:p>
        </p:txBody>
      </p:sp>
      <p:sp>
        <p:nvSpPr>
          <p:cNvPr id="443" name="Google Shape;443;p18"/>
          <p:cNvSpPr txBox="1"/>
          <p:nvPr/>
        </p:nvSpPr>
        <p:spPr>
          <a:xfrm>
            <a:off x="180370" y="1458891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Augmented Grammar: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4" name="Google Shape;444;p18"/>
          <p:cNvGraphicFramePr/>
          <p:nvPr/>
        </p:nvGraphicFramePr>
        <p:xfrm>
          <a:off x="271781" y="2940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720450"/>
                <a:gridCol w="465300"/>
                <a:gridCol w="592875"/>
                <a:gridCol w="592875"/>
                <a:gridCol w="592875"/>
                <a:gridCol w="592875"/>
              </a:tblGrid>
              <a:tr h="2972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States</a:t>
                      </a:r>
                      <a:endParaRPr sz="1300"/>
                    </a:p>
                  </a:txBody>
                  <a:tcPr marT="34650" marB="34650" marR="69275" marL="69275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ACTION</a:t>
                      </a:r>
                      <a:endParaRPr sz="1300"/>
                    </a:p>
                  </a:txBody>
                  <a:tcPr marT="34650" marB="34650" marR="69275" marL="69275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GOTO</a:t>
                      </a:r>
                      <a:endParaRPr sz="1300"/>
                    </a:p>
                  </a:txBody>
                  <a:tcPr marT="34650" marB="34650" marR="69275" marL="69275"/>
                </a:tc>
                <a:tc hMerge="1"/>
              </a:tr>
              <a:tr h="306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s4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acc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s6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s7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s4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r1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s6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s7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7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</a:tbl>
          </a:graphicData>
        </a:graphic>
      </p:graphicFrame>
      <p:graphicFrame>
        <p:nvGraphicFramePr>
          <p:cNvPr id="445" name="Google Shape;445;p18"/>
          <p:cNvGraphicFramePr/>
          <p:nvPr/>
        </p:nvGraphicFramePr>
        <p:xfrm>
          <a:off x="3952876" y="1873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393600"/>
                <a:gridCol w="699725"/>
                <a:gridCol w="602150"/>
                <a:gridCol w="963475"/>
                <a:gridCol w="2020450"/>
              </a:tblGrid>
              <a:tr h="58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Stack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Symbol</a:t>
                      </a:r>
                      <a:endParaRPr sz="105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Input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Action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ccdcd$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3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3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2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4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0334</a:t>
                      </a:r>
                      <a:endParaRPr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ccd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C-&gt;d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4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0338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5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6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7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Ccd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C-&gt;d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9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0269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025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</a:t>
                      </a:r>
                      <a:r>
                        <a:rPr lang="en-US" sz="1700"/>
                        <a:t>S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Accept</a:t>
                      </a:r>
                      <a:endParaRPr sz="1700"/>
                    </a:p>
                  </a:txBody>
                  <a:tcPr marT="41975" marB="41975" marR="83975" marL="83975"/>
                </a:tc>
              </a:tr>
            </a:tbl>
          </a:graphicData>
        </a:graphic>
      </p:graphicFrame>
      <p:sp>
        <p:nvSpPr>
          <p:cNvPr id="446" name="Google Shape;446;p18"/>
          <p:cNvSpPr txBox="1"/>
          <p:nvPr/>
        </p:nvSpPr>
        <p:spPr>
          <a:xfrm>
            <a:off x="889635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47" name="Google Shape;447;p18"/>
          <p:cNvSpPr txBox="1"/>
          <p:nvPr/>
        </p:nvSpPr>
        <p:spPr>
          <a:xfrm>
            <a:off x="9404727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48" name="Google Shape;448;p18"/>
          <p:cNvSpPr txBox="1"/>
          <p:nvPr/>
        </p:nvSpPr>
        <p:spPr>
          <a:xfrm>
            <a:off x="10494735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49" name="Google Shape;449;p18"/>
          <p:cNvSpPr txBox="1"/>
          <p:nvPr/>
        </p:nvSpPr>
        <p:spPr>
          <a:xfrm>
            <a:off x="1090431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50" name="Google Shape;450;p18"/>
          <p:cNvSpPr txBox="1"/>
          <p:nvPr/>
        </p:nvSpPr>
        <p:spPr>
          <a:xfrm>
            <a:off x="996194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51" name="Google Shape;451;p18"/>
          <p:cNvSpPr txBox="1"/>
          <p:nvPr/>
        </p:nvSpPr>
        <p:spPr>
          <a:xfrm>
            <a:off x="11313885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$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52" name="Google Shape;452;p18"/>
          <p:cNvSpPr txBox="1"/>
          <p:nvPr/>
        </p:nvSpPr>
        <p:spPr>
          <a:xfrm>
            <a:off x="9961940" y="4772025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453" name="Google Shape;453;p18"/>
          <p:cNvCxnSpPr>
            <a:stCxn id="450" idx="0"/>
            <a:endCxn id="452" idx="2"/>
          </p:cNvCxnSpPr>
          <p:nvPr/>
        </p:nvCxnSpPr>
        <p:spPr>
          <a:xfrm rot="10800000">
            <a:off x="10166728" y="5356950"/>
            <a:ext cx="0" cy="4533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4" name="Google Shape;454;p18"/>
          <p:cNvCxnSpPr>
            <a:stCxn id="452" idx="0"/>
            <a:endCxn id="455" idx="2"/>
          </p:cNvCxnSpPr>
          <p:nvPr/>
        </p:nvCxnSpPr>
        <p:spPr>
          <a:xfrm rot="10800000">
            <a:off x="10166728" y="4259925"/>
            <a:ext cx="0" cy="512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5" name="Google Shape;455;p18"/>
          <p:cNvSpPr txBox="1"/>
          <p:nvPr/>
        </p:nvSpPr>
        <p:spPr>
          <a:xfrm>
            <a:off x="9961940" y="3675238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456" name="Google Shape;456;p18"/>
          <p:cNvCxnSpPr>
            <a:stCxn id="447" idx="0"/>
            <a:endCxn id="455" idx="2"/>
          </p:cNvCxnSpPr>
          <p:nvPr/>
        </p:nvCxnSpPr>
        <p:spPr>
          <a:xfrm flipH="1" rot="10800000">
            <a:off x="9609515" y="4260150"/>
            <a:ext cx="557100" cy="1550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7" name="Google Shape;457;p18"/>
          <p:cNvSpPr txBox="1"/>
          <p:nvPr/>
        </p:nvSpPr>
        <p:spPr>
          <a:xfrm>
            <a:off x="9961940" y="2870838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458" name="Google Shape;458;p18"/>
          <p:cNvCxnSpPr>
            <a:stCxn id="455" idx="0"/>
            <a:endCxn id="457" idx="2"/>
          </p:cNvCxnSpPr>
          <p:nvPr/>
        </p:nvCxnSpPr>
        <p:spPr>
          <a:xfrm rot="10800000">
            <a:off x="10166728" y="3455638"/>
            <a:ext cx="0" cy="2196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9" name="Google Shape;459;p18"/>
          <p:cNvCxnSpPr>
            <a:stCxn id="446" idx="0"/>
            <a:endCxn id="457" idx="2"/>
          </p:cNvCxnSpPr>
          <p:nvPr/>
        </p:nvCxnSpPr>
        <p:spPr>
          <a:xfrm flipH="1" rot="10800000">
            <a:off x="9101138" y="3455550"/>
            <a:ext cx="1065600" cy="23547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0" name="Google Shape;460;p18"/>
          <p:cNvSpPr txBox="1"/>
          <p:nvPr/>
        </p:nvSpPr>
        <p:spPr>
          <a:xfrm>
            <a:off x="10904308" y="4772025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461" name="Google Shape;461;p18"/>
          <p:cNvCxnSpPr>
            <a:endCxn id="460" idx="2"/>
          </p:cNvCxnSpPr>
          <p:nvPr/>
        </p:nvCxnSpPr>
        <p:spPr>
          <a:xfrm rot="10800000">
            <a:off x="11109096" y="5356800"/>
            <a:ext cx="3000" cy="4533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2" name="Google Shape;462;p18"/>
          <p:cNvCxnSpPr/>
          <p:nvPr/>
        </p:nvCxnSpPr>
        <p:spPr>
          <a:xfrm rot="10800000">
            <a:off x="11547853" y="6395025"/>
            <a:ext cx="0" cy="291525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3" name="Google Shape;463;p18"/>
          <p:cNvCxnSpPr/>
          <p:nvPr/>
        </p:nvCxnSpPr>
        <p:spPr>
          <a:xfrm>
            <a:off x="11335277" y="5886450"/>
            <a:ext cx="0" cy="508575"/>
          </a:xfrm>
          <a:prstGeom prst="straightConnector1">
            <a:avLst/>
          </a:prstGeom>
          <a:noFill/>
          <a:ln cap="flat" cmpd="sng" w="28575">
            <a:solidFill>
              <a:srgbClr val="B3411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Simulation</a:t>
            </a:r>
            <a:endParaRPr/>
          </a:p>
        </p:txBody>
      </p:sp>
      <p:sp>
        <p:nvSpPr>
          <p:cNvPr id="469" name="Google Shape;469;p19"/>
          <p:cNvSpPr txBox="1"/>
          <p:nvPr/>
        </p:nvSpPr>
        <p:spPr>
          <a:xfrm>
            <a:off x="180370" y="1458891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Augmented Grammar: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0" name="Google Shape;470;p19"/>
          <p:cNvGraphicFramePr/>
          <p:nvPr/>
        </p:nvGraphicFramePr>
        <p:xfrm>
          <a:off x="271781" y="2940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720450"/>
                <a:gridCol w="465300"/>
                <a:gridCol w="592875"/>
                <a:gridCol w="592875"/>
                <a:gridCol w="592875"/>
                <a:gridCol w="592875"/>
              </a:tblGrid>
              <a:tr h="2972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States</a:t>
                      </a:r>
                      <a:endParaRPr sz="1300"/>
                    </a:p>
                  </a:txBody>
                  <a:tcPr marT="34650" marB="34650" marR="69275" marL="69275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ACTION</a:t>
                      </a:r>
                      <a:endParaRPr sz="1300"/>
                    </a:p>
                  </a:txBody>
                  <a:tcPr marT="34650" marB="34650" marR="69275" marL="69275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GOTO</a:t>
                      </a:r>
                      <a:endParaRPr sz="1300"/>
                    </a:p>
                  </a:txBody>
                  <a:tcPr marT="34650" marB="34650" marR="69275" marL="69275"/>
                </a:tc>
                <a:tc hMerge="1"/>
              </a:tr>
              <a:tr h="306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s4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acc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s6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s7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s4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r1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s6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s7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7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</a:tbl>
          </a:graphicData>
        </a:graphic>
      </p:graphicFrame>
      <p:graphicFrame>
        <p:nvGraphicFramePr>
          <p:cNvPr id="471" name="Google Shape;471;p19"/>
          <p:cNvGraphicFramePr/>
          <p:nvPr/>
        </p:nvGraphicFramePr>
        <p:xfrm>
          <a:off x="3952876" y="1873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393600"/>
                <a:gridCol w="699725"/>
                <a:gridCol w="602150"/>
                <a:gridCol w="963475"/>
                <a:gridCol w="2020450"/>
              </a:tblGrid>
              <a:tr h="58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Stack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Symbol</a:t>
                      </a:r>
                      <a:endParaRPr sz="105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Input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Action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ccdcd$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3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3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2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4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0334</a:t>
                      </a:r>
                      <a:endParaRPr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ccd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C-&gt;d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4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0338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5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6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7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Ccd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C-&gt;d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9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0269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025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</a:t>
                      </a:r>
                      <a:r>
                        <a:rPr lang="en-US" sz="1700"/>
                        <a:t>S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Accept</a:t>
                      </a:r>
                      <a:endParaRPr sz="1700"/>
                    </a:p>
                  </a:txBody>
                  <a:tcPr marT="41975" marB="41975" marR="83975" marL="83975"/>
                </a:tc>
              </a:tr>
            </a:tbl>
          </a:graphicData>
        </a:graphic>
      </p:graphicFrame>
      <p:sp>
        <p:nvSpPr>
          <p:cNvPr id="472" name="Google Shape;472;p19"/>
          <p:cNvSpPr txBox="1"/>
          <p:nvPr/>
        </p:nvSpPr>
        <p:spPr>
          <a:xfrm>
            <a:off x="889635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73" name="Google Shape;473;p19"/>
          <p:cNvSpPr txBox="1"/>
          <p:nvPr/>
        </p:nvSpPr>
        <p:spPr>
          <a:xfrm>
            <a:off x="9404727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74" name="Google Shape;474;p19"/>
          <p:cNvSpPr txBox="1"/>
          <p:nvPr/>
        </p:nvSpPr>
        <p:spPr>
          <a:xfrm>
            <a:off x="10494735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75" name="Google Shape;475;p19"/>
          <p:cNvSpPr txBox="1"/>
          <p:nvPr/>
        </p:nvSpPr>
        <p:spPr>
          <a:xfrm>
            <a:off x="1090431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76" name="Google Shape;476;p19"/>
          <p:cNvSpPr txBox="1"/>
          <p:nvPr/>
        </p:nvSpPr>
        <p:spPr>
          <a:xfrm>
            <a:off x="996194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77" name="Google Shape;477;p19"/>
          <p:cNvSpPr txBox="1"/>
          <p:nvPr/>
        </p:nvSpPr>
        <p:spPr>
          <a:xfrm>
            <a:off x="11313885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$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78" name="Google Shape;478;p19"/>
          <p:cNvSpPr txBox="1"/>
          <p:nvPr/>
        </p:nvSpPr>
        <p:spPr>
          <a:xfrm>
            <a:off x="9961940" y="4772025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479" name="Google Shape;479;p19"/>
          <p:cNvCxnSpPr>
            <a:stCxn id="476" idx="0"/>
            <a:endCxn id="478" idx="2"/>
          </p:cNvCxnSpPr>
          <p:nvPr/>
        </p:nvCxnSpPr>
        <p:spPr>
          <a:xfrm rot="10800000">
            <a:off x="10166728" y="5356950"/>
            <a:ext cx="0" cy="4533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0" name="Google Shape;480;p19"/>
          <p:cNvCxnSpPr>
            <a:stCxn id="478" idx="0"/>
            <a:endCxn id="481" idx="2"/>
          </p:cNvCxnSpPr>
          <p:nvPr/>
        </p:nvCxnSpPr>
        <p:spPr>
          <a:xfrm rot="10800000">
            <a:off x="10166728" y="4259925"/>
            <a:ext cx="0" cy="512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1" name="Google Shape;481;p19"/>
          <p:cNvSpPr txBox="1"/>
          <p:nvPr/>
        </p:nvSpPr>
        <p:spPr>
          <a:xfrm>
            <a:off x="9961940" y="3675238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482" name="Google Shape;482;p19"/>
          <p:cNvCxnSpPr>
            <a:stCxn id="473" idx="0"/>
            <a:endCxn id="481" idx="2"/>
          </p:cNvCxnSpPr>
          <p:nvPr/>
        </p:nvCxnSpPr>
        <p:spPr>
          <a:xfrm flipH="1" rot="10800000">
            <a:off x="9609515" y="4260150"/>
            <a:ext cx="557100" cy="1550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3" name="Google Shape;483;p19"/>
          <p:cNvSpPr txBox="1"/>
          <p:nvPr/>
        </p:nvSpPr>
        <p:spPr>
          <a:xfrm>
            <a:off x="9961940" y="2870838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484" name="Google Shape;484;p19"/>
          <p:cNvCxnSpPr>
            <a:stCxn id="481" idx="0"/>
            <a:endCxn id="483" idx="2"/>
          </p:cNvCxnSpPr>
          <p:nvPr/>
        </p:nvCxnSpPr>
        <p:spPr>
          <a:xfrm rot="10800000">
            <a:off x="10166728" y="3455638"/>
            <a:ext cx="0" cy="2196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5" name="Google Shape;485;p19"/>
          <p:cNvCxnSpPr>
            <a:stCxn id="472" idx="0"/>
            <a:endCxn id="483" idx="2"/>
          </p:cNvCxnSpPr>
          <p:nvPr/>
        </p:nvCxnSpPr>
        <p:spPr>
          <a:xfrm flipH="1" rot="10800000">
            <a:off x="9101138" y="3455550"/>
            <a:ext cx="1065600" cy="23547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6" name="Google Shape;486;p19"/>
          <p:cNvSpPr txBox="1"/>
          <p:nvPr/>
        </p:nvSpPr>
        <p:spPr>
          <a:xfrm>
            <a:off x="10904308" y="4772025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487" name="Google Shape;487;p19"/>
          <p:cNvCxnSpPr>
            <a:endCxn id="486" idx="2"/>
          </p:cNvCxnSpPr>
          <p:nvPr/>
        </p:nvCxnSpPr>
        <p:spPr>
          <a:xfrm rot="10800000">
            <a:off x="11109096" y="5356800"/>
            <a:ext cx="3000" cy="4533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8" name="Google Shape;488;p19"/>
          <p:cNvSpPr txBox="1"/>
          <p:nvPr/>
        </p:nvSpPr>
        <p:spPr>
          <a:xfrm>
            <a:off x="10904308" y="3675238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489" name="Google Shape;489;p19"/>
          <p:cNvCxnSpPr>
            <a:stCxn id="486" idx="0"/>
            <a:endCxn id="488" idx="2"/>
          </p:cNvCxnSpPr>
          <p:nvPr/>
        </p:nvCxnSpPr>
        <p:spPr>
          <a:xfrm rot="10800000">
            <a:off x="11109096" y="4259925"/>
            <a:ext cx="0" cy="512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0" name="Google Shape;490;p19"/>
          <p:cNvCxnSpPr>
            <a:stCxn id="474" idx="0"/>
            <a:endCxn id="488" idx="2"/>
          </p:cNvCxnSpPr>
          <p:nvPr/>
        </p:nvCxnSpPr>
        <p:spPr>
          <a:xfrm flipH="1" rot="10800000">
            <a:off x="10699523" y="4260150"/>
            <a:ext cx="409500" cy="1550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1" name="Google Shape;491;p19"/>
          <p:cNvCxnSpPr/>
          <p:nvPr/>
        </p:nvCxnSpPr>
        <p:spPr>
          <a:xfrm rot="10800000">
            <a:off x="11547853" y="6395025"/>
            <a:ext cx="0" cy="291525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2" name="Google Shape;492;p19"/>
          <p:cNvCxnSpPr/>
          <p:nvPr/>
        </p:nvCxnSpPr>
        <p:spPr>
          <a:xfrm>
            <a:off x="11335277" y="5886450"/>
            <a:ext cx="0" cy="508575"/>
          </a:xfrm>
          <a:prstGeom prst="straightConnector1">
            <a:avLst/>
          </a:prstGeom>
          <a:noFill/>
          <a:ln cap="flat" cmpd="sng" w="28575">
            <a:solidFill>
              <a:srgbClr val="B3411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896861" y="1144158"/>
            <a:ext cx="1039767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en-US" sz="3200"/>
              <a:t>Lecture Topic: LR(1) Parsing</a:t>
            </a:r>
            <a:endParaRPr sz="3200"/>
          </a:p>
        </p:txBody>
      </p:sp>
      <p:sp>
        <p:nvSpPr>
          <p:cNvPr id="156" name="Google Shape;156;p2"/>
          <p:cNvSpPr txBox="1"/>
          <p:nvPr>
            <p:ph idx="4294967295" type="body"/>
          </p:nvPr>
        </p:nvSpPr>
        <p:spPr>
          <a:xfrm>
            <a:off x="3877436" y="3751909"/>
            <a:ext cx="4392612" cy="10175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ctr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Warida Rashid (WAR)</a:t>
            </a:r>
            <a:endParaRPr/>
          </a:p>
          <a:p>
            <a:pPr indent="0" lvl="0" marL="36900" rtl="0" algn="ctr"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Lecturer</a:t>
            </a:r>
            <a:endParaRPr/>
          </a:p>
        </p:txBody>
      </p:sp>
      <p:sp>
        <p:nvSpPr>
          <p:cNvPr id="157" name="Google Shape;157;p2"/>
          <p:cNvSpPr txBox="1"/>
          <p:nvPr/>
        </p:nvSpPr>
        <p:spPr>
          <a:xfrm>
            <a:off x="3877436" y="2732803"/>
            <a:ext cx="4392612" cy="40091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by</a:t>
            </a:r>
            <a:endParaRPr b="0" i="0" sz="24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Simulation</a:t>
            </a:r>
            <a:endParaRPr/>
          </a:p>
        </p:txBody>
      </p:sp>
      <p:sp>
        <p:nvSpPr>
          <p:cNvPr id="498" name="Google Shape;498;p20"/>
          <p:cNvSpPr txBox="1"/>
          <p:nvPr/>
        </p:nvSpPr>
        <p:spPr>
          <a:xfrm>
            <a:off x="180370" y="1458891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Augmented Grammar: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9" name="Google Shape;499;p20"/>
          <p:cNvGraphicFramePr/>
          <p:nvPr/>
        </p:nvGraphicFramePr>
        <p:xfrm>
          <a:off x="271781" y="2940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720450"/>
                <a:gridCol w="465300"/>
                <a:gridCol w="592875"/>
                <a:gridCol w="592875"/>
                <a:gridCol w="592875"/>
                <a:gridCol w="592875"/>
              </a:tblGrid>
              <a:tr h="2972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States</a:t>
                      </a:r>
                      <a:endParaRPr sz="1300"/>
                    </a:p>
                  </a:txBody>
                  <a:tcPr marT="34650" marB="34650" marR="69275" marL="69275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ACTION</a:t>
                      </a:r>
                      <a:endParaRPr sz="1300"/>
                    </a:p>
                  </a:txBody>
                  <a:tcPr marT="34650" marB="34650" marR="69275" marL="69275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GOTO</a:t>
                      </a:r>
                      <a:endParaRPr sz="1300"/>
                    </a:p>
                  </a:txBody>
                  <a:tcPr marT="34650" marB="34650" marR="69275" marL="69275"/>
                </a:tc>
                <a:tc hMerge="1"/>
              </a:tr>
              <a:tr h="306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s4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acc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s6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s7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s4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r1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s6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s7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</a:t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7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r3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</a:t>
                      </a:r>
                      <a:endParaRPr sz="1300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r2</a:t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4650" marB="34650" marR="69275" marL="69275"/>
                </a:tc>
              </a:tr>
            </a:tbl>
          </a:graphicData>
        </a:graphic>
      </p:graphicFrame>
      <p:graphicFrame>
        <p:nvGraphicFramePr>
          <p:cNvPr id="500" name="Google Shape;500;p20"/>
          <p:cNvGraphicFramePr/>
          <p:nvPr/>
        </p:nvGraphicFramePr>
        <p:xfrm>
          <a:off x="3952876" y="1873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393600"/>
                <a:gridCol w="699725"/>
                <a:gridCol w="602150"/>
                <a:gridCol w="963475"/>
                <a:gridCol w="2020450"/>
              </a:tblGrid>
              <a:tr h="58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Stack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Symbol</a:t>
                      </a:r>
                      <a:endParaRPr sz="105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Input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Action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ccdcd$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3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3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2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4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0334</a:t>
                      </a:r>
                      <a:endParaRPr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ccd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C-&gt;d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4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0338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5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6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7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Ccd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C-&gt;d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9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0269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025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</a:t>
                      </a:r>
                      <a:r>
                        <a:rPr lang="en-US" sz="1700"/>
                        <a:t>S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Accept</a:t>
                      </a:r>
                      <a:endParaRPr sz="1700"/>
                    </a:p>
                  </a:txBody>
                  <a:tcPr marT="41975" marB="41975" marR="83975" marL="83975"/>
                </a:tc>
              </a:tr>
            </a:tbl>
          </a:graphicData>
        </a:graphic>
      </p:graphicFrame>
      <p:sp>
        <p:nvSpPr>
          <p:cNvPr id="501" name="Google Shape;501;p20"/>
          <p:cNvSpPr txBox="1"/>
          <p:nvPr/>
        </p:nvSpPr>
        <p:spPr>
          <a:xfrm>
            <a:off x="889635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02" name="Google Shape;502;p20"/>
          <p:cNvSpPr txBox="1"/>
          <p:nvPr/>
        </p:nvSpPr>
        <p:spPr>
          <a:xfrm>
            <a:off x="9404727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03" name="Google Shape;503;p20"/>
          <p:cNvSpPr txBox="1"/>
          <p:nvPr/>
        </p:nvSpPr>
        <p:spPr>
          <a:xfrm>
            <a:off x="10494735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04" name="Google Shape;504;p20"/>
          <p:cNvSpPr txBox="1"/>
          <p:nvPr/>
        </p:nvSpPr>
        <p:spPr>
          <a:xfrm>
            <a:off x="1090431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05" name="Google Shape;505;p20"/>
          <p:cNvSpPr txBox="1"/>
          <p:nvPr/>
        </p:nvSpPr>
        <p:spPr>
          <a:xfrm>
            <a:off x="996194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06" name="Google Shape;506;p20"/>
          <p:cNvSpPr txBox="1"/>
          <p:nvPr/>
        </p:nvSpPr>
        <p:spPr>
          <a:xfrm>
            <a:off x="11313885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$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07" name="Google Shape;507;p20"/>
          <p:cNvSpPr txBox="1"/>
          <p:nvPr/>
        </p:nvSpPr>
        <p:spPr>
          <a:xfrm>
            <a:off x="9961940" y="4772025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08" name="Google Shape;508;p20"/>
          <p:cNvCxnSpPr>
            <a:stCxn id="505" idx="0"/>
            <a:endCxn id="507" idx="2"/>
          </p:cNvCxnSpPr>
          <p:nvPr/>
        </p:nvCxnSpPr>
        <p:spPr>
          <a:xfrm rot="10800000">
            <a:off x="10166728" y="5356950"/>
            <a:ext cx="0" cy="4533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9" name="Google Shape;509;p20"/>
          <p:cNvCxnSpPr>
            <a:stCxn id="507" idx="0"/>
            <a:endCxn id="510" idx="2"/>
          </p:cNvCxnSpPr>
          <p:nvPr/>
        </p:nvCxnSpPr>
        <p:spPr>
          <a:xfrm rot="10800000">
            <a:off x="10166728" y="4259925"/>
            <a:ext cx="0" cy="512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0" name="Google Shape;510;p20"/>
          <p:cNvSpPr txBox="1"/>
          <p:nvPr/>
        </p:nvSpPr>
        <p:spPr>
          <a:xfrm>
            <a:off x="9961940" y="3675238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11" name="Google Shape;511;p20"/>
          <p:cNvCxnSpPr>
            <a:stCxn id="502" idx="0"/>
            <a:endCxn id="510" idx="2"/>
          </p:cNvCxnSpPr>
          <p:nvPr/>
        </p:nvCxnSpPr>
        <p:spPr>
          <a:xfrm flipH="1" rot="10800000">
            <a:off x="9609515" y="4260150"/>
            <a:ext cx="557100" cy="1550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2" name="Google Shape;512;p20"/>
          <p:cNvSpPr txBox="1"/>
          <p:nvPr/>
        </p:nvSpPr>
        <p:spPr>
          <a:xfrm>
            <a:off x="9961940" y="2870838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13" name="Google Shape;513;p20"/>
          <p:cNvCxnSpPr>
            <a:stCxn id="510" idx="0"/>
            <a:endCxn id="512" idx="2"/>
          </p:cNvCxnSpPr>
          <p:nvPr/>
        </p:nvCxnSpPr>
        <p:spPr>
          <a:xfrm rot="10800000">
            <a:off x="10166728" y="3455638"/>
            <a:ext cx="0" cy="2196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4" name="Google Shape;514;p20"/>
          <p:cNvCxnSpPr>
            <a:stCxn id="501" idx="0"/>
            <a:endCxn id="512" idx="2"/>
          </p:cNvCxnSpPr>
          <p:nvPr/>
        </p:nvCxnSpPr>
        <p:spPr>
          <a:xfrm flipH="1" rot="10800000">
            <a:off x="9101138" y="3455550"/>
            <a:ext cx="1065600" cy="23547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5" name="Google Shape;515;p20"/>
          <p:cNvSpPr txBox="1"/>
          <p:nvPr/>
        </p:nvSpPr>
        <p:spPr>
          <a:xfrm>
            <a:off x="10904308" y="4772025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16" name="Google Shape;516;p20"/>
          <p:cNvCxnSpPr>
            <a:endCxn id="515" idx="2"/>
          </p:cNvCxnSpPr>
          <p:nvPr/>
        </p:nvCxnSpPr>
        <p:spPr>
          <a:xfrm rot="10800000">
            <a:off x="11109096" y="5356800"/>
            <a:ext cx="3000" cy="4533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7" name="Google Shape;517;p20"/>
          <p:cNvSpPr txBox="1"/>
          <p:nvPr/>
        </p:nvSpPr>
        <p:spPr>
          <a:xfrm>
            <a:off x="10904308" y="3675238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18" name="Google Shape;518;p20"/>
          <p:cNvCxnSpPr>
            <a:stCxn id="515" idx="0"/>
            <a:endCxn id="517" idx="2"/>
          </p:cNvCxnSpPr>
          <p:nvPr/>
        </p:nvCxnSpPr>
        <p:spPr>
          <a:xfrm rot="10800000">
            <a:off x="11109096" y="4259925"/>
            <a:ext cx="0" cy="512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9" name="Google Shape;519;p20"/>
          <p:cNvCxnSpPr>
            <a:stCxn id="503" idx="0"/>
            <a:endCxn id="517" idx="2"/>
          </p:cNvCxnSpPr>
          <p:nvPr/>
        </p:nvCxnSpPr>
        <p:spPr>
          <a:xfrm flipH="1" rot="10800000">
            <a:off x="10699523" y="4260150"/>
            <a:ext cx="409500" cy="1550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0" name="Google Shape;520;p20"/>
          <p:cNvSpPr txBox="1"/>
          <p:nvPr/>
        </p:nvSpPr>
        <p:spPr>
          <a:xfrm>
            <a:off x="10494735" y="1977212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21" name="Google Shape;521;p20"/>
          <p:cNvCxnSpPr>
            <a:stCxn id="512" idx="0"/>
            <a:endCxn id="520" idx="2"/>
          </p:cNvCxnSpPr>
          <p:nvPr/>
        </p:nvCxnSpPr>
        <p:spPr>
          <a:xfrm flipH="1" rot="10800000">
            <a:off x="10166728" y="2561838"/>
            <a:ext cx="532800" cy="3090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2" name="Google Shape;522;p20"/>
          <p:cNvCxnSpPr>
            <a:stCxn id="517" idx="0"/>
            <a:endCxn id="520" idx="2"/>
          </p:cNvCxnSpPr>
          <p:nvPr/>
        </p:nvCxnSpPr>
        <p:spPr>
          <a:xfrm rot="10800000">
            <a:off x="10699596" y="2561938"/>
            <a:ext cx="409500" cy="11133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3" name="Google Shape;523;p20"/>
          <p:cNvCxnSpPr/>
          <p:nvPr/>
        </p:nvCxnSpPr>
        <p:spPr>
          <a:xfrm rot="10800000">
            <a:off x="11547853" y="6395025"/>
            <a:ext cx="0" cy="291525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4" name="Google Shape;524;p20"/>
          <p:cNvCxnSpPr/>
          <p:nvPr/>
        </p:nvCxnSpPr>
        <p:spPr>
          <a:xfrm>
            <a:off x="11335277" y="5886450"/>
            <a:ext cx="0" cy="508575"/>
          </a:xfrm>
          <a:prstGeom prst="straightConnector1">
            <a:avLst/>
          </a:prstGeom>
          <a:noFill/>
          <a:ln cap="flat" cmpd="sng" w="28575">
            <a:solidFill>
              <a:srgbClr val="B3411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913795" y="18444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en-US" sz="3200"/>
              <a:t>Canonical LR(1) or LR(1) Parser</a:t>
            </a:r>
            <a:endParaRPr sz="3200"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Makes use of one lookahead symbol in the input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LR(1) items carry more information</a:t>
            </a:r>
            <a:endParaRPr/>
          </a:p>
          <a:p>
            <a:pPr indent="-306000" lvl="1" marL="342900" rtl="0" algn="l">
              <a:spcBef>
                <a:spcPts val="960"/>
              </a:spcBef>
              <a:spcAft>
                <a:spcPts val="0"/>
              </a:spcAft>
              <a:buSzPts val="1260"/>
              <a:buFont typeface="Noto Sans Symbols"/>
              <a:buChar char="◈"/>
            </a:pPr>
            <a:r>
              <a:rPr lang="en-US"/>
              <a:t>LR(1) Item: A</a:t>
            </a:r>
            <a:r>
              <a:rPr i="1" lang="en-US"/>
              <a:t> </a:t>
            </a:r>
            <a:r>
              <a:rPr lang="en-US"/>
              <a:t> 🡪 X</a:t>
            </a:r>
            <a:r>
              <a:rPr baseline="-25000" lang="en-US"/>
              <a:t>1</a:t>
            </a:r>
            <a:r>
              <a:rPr lang="en-US"/>
              <a:t>...X</a:t>
            </a:r>
            <a:r>
              <a:rPr baseline="-25000" lang="en-US"/>
              <a:t>i</a:t>
            </a:r>
            <a:r>
              <a:rPr lang="en-US"/>
              <a:t>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/>
              <a:t> X</a:t>
            </a:r>
            <a:r>
              <a:rPr baseline="-25000" lang="en-US"/>
              <a:t>i+1</a:t>
            </a:r>
            <a:r>
              <a:rPr lang="en-US"/>
              <a:t>...X</a:t>
            </a:r>
            <a:r>
              <a:rPr baseline="-25000" lang="en-US"/>
              <a:t>j</a:t>
            </a:r>
            <a:r>
              <a:rPr lang="en-US"/>
              <a:t>  , t</a:t>
            </a:r>
            <a:endParaRPr/>
          </a:p>
          <a:p>
            <a:pPr indent="-306000" lvl="2" marL="648900" rtl="0" algn="l">
              <a:spcBef>
                <a:spcPts val="920"/>
              </a:spcBef>
              <a:spcAft>
                <a:spcPts val="0"/>
              </a:spcAft>
              <a:buSzPts val="1120"/>
              <a:buChar char="◈"/>
            </a:pPr>
            <a:r>
              <a:rPr lang="en-US"/>
              <a:t>Have states X</a:t>
            </a:r>
            <a:r>
              <a:rPr baseline="-25000" lang="en-US"/>
              <a:t>1</a:t>
            </a:r>
            <a:r>
              <a:rPr lang="en-US"/>
              <a:t>...X</a:t>
            </a:r>
            <a:r>
              <a:rPr baseline="-25000" lang="en-US"/>
              <a:t>i</a:t>
            </a:r>
            <a:r>
              <a:rPr lang="en-US"/>
              <a:t> in the stack already</a:t>
            </a:r>
            <a:endParaRPr/>
          </a:p>
          <a:p>
            <a:pPr indent="-306000" lvl="2" marL="648900" rtl="0" algn="l">
              <a:spcBef>
                <a:spcPts val="920"/>
              </a:spcBef>
              <a:spcAft>
                <a:spcPts val="0"/>
              </a:spcAft>
              <a:buSzPts val="1120"/>
              <a:buChar char="◈"/>
            </a:pPr>
            <a:r>
              <a:rPr lang="en-US"/>
              <a:t>Expect to put X</a:t>
            </a:r>
            <a:r>
              <a:rPr baseline="-25000" lang="en-US"/>
              <a:t>i+1</a:t>
            </a:r>
            <a:r>
              <a:rPr lang="en-US"/>
              <a:t>...X</a:t>
            </a:r>
            <a:r>
              <a:rPr baseline="-25000" lang="en-US"/>
              <a:t>j</a:t>
            </a:r>
            <a:r>
              <a:rPr lang="en-US"/>
              <a:t> onto the stack and then reduce</a:t>
            </a:r>
            <a:endParaRPr/>
          </a:p>
          <a:p>
            <a:pPr indent="-306000" lvl="2" marL="648900" rtl="0" algn="l">
              <a:spcBef>
                <a:spcPts val="920"/>
              </a:spcBef>
              <a:spcAft>
                <a:spcPts val="0"/>
              </a:spcAft>
              <a:buSzPts val="1120"/>
              <a:buChar char="◈"/>
            </a:pPr>
            <a:r>
              <a:rPr lang="en-US"/>
              <a:t>Only reduce when the token following X</a:t>
            </a:r>
            <a:r>
              <a:rPr baseline="-25000" lang="en-US"/>
              <a:t>j</a:t>
            </a:r>
            <a:r>
              <a:rPr lang="en-US"/>
              <a:t> is, t</a:t>
            </a:r>
            <a:endParaRPr/>
          </a:p>
          <a:p>
            <a:pPr indent="-234880" lvl="2" marL="6489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baseline="-25000"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Cluster the items: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US"/>
              <a:t>[A🡪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α∙</a:t>
            </a:r>
            <a:r>
              <a:rPr lang="en-US"/>
              <a:t>, a/b/c] means the three items: [A🡪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α∙</a:t>
            </a:r>
            <a:r>
              <a:rPr lang="en-US"/>
              <a:t>, a] [A🡪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α∙</a:t>
            </a:r>
            <a:r>
              <a:rPr lang="en-US"/>
              <a:t>, b] [A🡪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α∙</a:t>
            </a:r>
            <a:r>
              <a:rPr lang="en-US"/>
              <a:t>, c]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US"/>
              <a:t>“Reduce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/>
              <a:t> to A if next token is </a:t>
            </a:r>
            <a:r>
              <a:rPr i="1" lang="en-US"/>
              <a:t>a</a:t>
            </a:r>
            <a:r>
              <a:rPr lang="en-US"/>
              <a:t> or </a:t>
            </a:r>
            <a:r>
              <a:rPr i="1" lang="en-US"/>
              <a:t>b</a:t>
            </a:r>
            <a:r>
              <a:rPr lang="en-US"/>
              <a:t> or </a:t>
            </a:r>
            <a:r>
              <a:rPr i="1" lang="en-US"/>
              <a:t>c</a:t>
            </a:r>
            <a:r>
              <a:rPr lang="en-US"/>
              <a:t>” </a:t>
            </a:r>
            <a:endParaRPr/>
          </a:p>
          <a:p>
            <a:pPr indent="-189990" lvl="1" marL="720000" rtl="0" algn="l"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913795" y="18444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en-US" sz="3200"/>
              <a:t>LR(1) Sets of Items</a:t>
            </a:r>
            <a:endParaRPr sz="3200"/>
          </a:p>
        </p:txBody>
      </p:sp>
      <p:sp>
        <p:nvSpPr>
          <p:cNvPr id="169" name="Google Shape;169;p4"/>
          <p:cNvSpPr txBox="1"/>
          <p:nvPr>
            <p:ph idx="1" type="body"/>
          </p:nvPr>
        </p:nvSpPr>
        <p:spPr>
          <a:xfrm>
            <a:off x="913795" y="1154891"/>
            <a:ext cx="10353762" cy="463630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120"/>
              <a:buChar char="◈"/>
            </a:pPr>
            <a:r>
              <a:rPr lang="en-US" sz="1600"/>
              <a:t>More items and more item sets than SLR</a:t>
            </a:r>
            <a:endParaRPr/>
          </a:p>
          <a:p>
            <a:pPr indent="-306000" lvl="0" marL="342900" rtl="0" algn="l">
              <a:spcBef>
                <a:spcPts val="920"/>
              </a:spcBef>
              <a:spcAft>
                <a:spcPts val="0"/>
              </a:spcAft>
              <a:buSzPts val="1120"/>
              <a:buChar char="◈"/>
            </a:pPr>
            <a:r>
              <a:rPr lang="en-US" sz="1600"/>
              <a:t>Closure: For each item [A🡪</a:t>
            </a:r>
            <a:r>
              <a:rPr lang="en-US" sz="1600">
                <a:latin typeface="Noto Sans Symbols"/>
                <a:ea typeface="Noto Sans Symbols"/>
                <a:cs typeface="Noto Sans Symbols"/>
                <a:sym typeface="Noto Sans Symbols"/>
              </a:rPr>
              <a:t>α∙</a:t>
            </a:r>
            <a:r>
              <a:rPr lang="en-US" sz="1600"/>
              <a:t>B</a:t>
            </a:r>
            <a:r>
              <a:rPr lang="en-US" sz="1600"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1600"/>
              <a:t>, a] in the set of items I, for each production B 🡪 </a:t>
            </a:r>
            <a:r>
              <a:rPr lang="en-US" sz="1600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1600"/>
              <a:t> in the grammar G, and for each terminal b in First(</a:t>
            </a:r>
            <a:r>
              <a:rPr lang="en-US" sz="1600"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1600"/>
              <a:t>a),  add [B 🡪</a:t>
            </a:r>
            <a:r>
              <a:rPr lang="en-US" sz="1600"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600"/>
              <a:t> </a:t>
            </a:r>
            <a:r>
              <a:rPr lang="en-US" sz="1600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1600"/>
              <a:t>, b] to I</a:t>
            </a:r>
            <a:endParaRPr/>
          </a:p>
          <a:p>
            <a:pPr indent="-306000" lvl="0" marL="342900" rtl="0" algn="l">
              <a:spcBef>
                <a:spcPts val="920"/>
              </a:spcBef>
              <a:spcAft>
                <a:spcPts val="0"/>
              </a:spcAft>
              <a:buSzPts val="1120"/>
              <a:buChar char="◈"/>
            </a:pPr>
            <a:r>
              <a:rPr lang="en-US" sz="1600"/>
              <a:t>Once we have a closed item set, use LR(1) successor/GOTO function to compute transitions and next items.</a:t>
            </a:r>
            <a:endParaRPr/>
          </a:p>
          <a:p>
            <a:pPr indent="-306000" lvl="0" marL="342900" rtl="0" algn="l">
              <a:spcBef>
                <a:spcPts val="920"/>
              </a:spcBef>
              <a:spcAft>
                <a:spcPts val="0"/>
              </a:spcAft>
              <a:buSzPts val="1120"/>
              <a:buChar char="◈"/>
            </a:pPr>
            <a:r>
              <a:rPr lang="en-US" sz="1600"/>
              <a:t>Example:</a:t>
            </a:r>
            <a:endParaRPr/>
          </a:p>
          <a:p>
            <a:pPr indent="0" lvl="1" marL="4500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S’🡪S</a:t>
            </a:r>
            <a:endParaRPr/>
          </a:p>
          <a:p>
            <a:pPr indent="0" lvl="1" marL="4500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S🡪dca|dAb |Aa</a:t>
            </a:r>
            <a:endParaRPr sz="1600">
              <a:solidFill>
                <a:srgbClr val="FF0000"/>
              </a:solidFill>
            </a:endParaRPr>
          </a:p>
          <a:p>
            <a:pPr indent="0" lvl="1" marL="4500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A🡪c</a:t>
            </a:r>
            <a:endParaRPr sz="1600"/>
          </a:p>
          <a:p>
            <a:pPr indent="0" lvl="1" marL="4500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Initial Item: [S’🡪</a:t>
            </a:r>
            <a:r>
              <a:rPr lang="en-US" sz="1600"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600"/>
              <a:t>S, $] </a:t>
            </a:r>
            <a:endParaRPr sz="1600"/>
          </a:p>
          <a:p>
            <a:pPr indent="0" lvl="1" marL="4500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Closure:</a:t>
            </a:r>
            <a:endParaRPr/>
          </a:p>
          <a:p>
            <a:pPr indent="0" lvl="1" marL="4500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		 [S🡪</a:t>
            </a:r>
            <a:r>
              <a:rPr lang="en-US" sz="1600"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600"/>
              <a:t>dca, $]</a:t>
            </a:r>
            <a:endParaRPr/>
          </a:p>
          <a:p>
            <a:pPr indent="0" lvl="1" marL="4500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		[S🡪</a:t>
            </a:r>
            <a:r>
              <a:rPr lang="en-US" sz="1600"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600"/>
              <a:t>dAb, $]</a:t>
            </a:r>
            <a:endParaRPr/>
          </a:p>
          <a:p>
            <a:pPr indent="0" lvl="1" marL="4500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		[S🡪</a:t>
            </a:r>
            <a:r>
              <a:rPr lang="en-US" sz="1600"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600"/>
              <a:t>Aa, $]</a:t>
            </a:r>
            <a:endParaRPr/>
          </a:p>
          <a:p>
            <a:pPr indent="0" lvl="1" marL="4500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		[A🡪</a:t>
            </a:r>
            <a:r>
              <a:rPr lang="en-US" sz="1600"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600"/>
              <a:t>c, a]</a:t>
            </a:r>
            <a:endParaRPr sz="1600"/>
          </a:p>
          <a:p>
            <a:pPr indent="0" lvl="1" marL="4500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600"/>
          </a:p>
          <a:p>
            <a:pPr indent="0" lvl="1" marL="4500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600"/>
          </a:p>
          <a:p>
            <a:pPr indent="-198880" lvl="1" marL="7200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600"/>
          </a:p>
          <a:p>
            <a:pPr indent="-234880" lvl="0" marL="3429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600"/>
          </a:p>
          <a:p>
            <a:pPr indent="0" lvl="0" marL="369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600"/>
          </a:p>
          <a:p>
            <a:pPr indent="-234880" lvl="2" marL="6489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baseline="-25000"/>
          </a:p>
          <a:p>
            <a:pPr indent="-198880" lvl="1" marL="7200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80445" y="276225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Closure</a:t>
            </a:r>
            <a:endParaRPr/>
          </a:p>
        </p:txBody>
      </p:sp>
      <p:sp>
        <p:nvSpPr>
          <p:cNvPr id="176" name="Google Shape;176;p5"/>
          <p:cNvSpPr txBox="1"/>
          <p:nvPr/>
        </p:nvSpPr>
        <p:spPr>
          <a:xfrm>
            <a:off x="1524000" y="1162009"/>
            <a:ext cx="9686925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A →α.Bβ,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For each item [A🡪</a:t>
            </a:r>
            <a:r>
              <a:rPr lang="en-US" sz="2000">
                <a:solidFill>
                  <a:schemeClr val="l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α∙</a:t>
            </a:r>
            <a:r>
              <a:rPr lang="en-US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r>
              <a:rPr lang="en-US" sz="2000">
                <a:solidFill>
                  <a:schemeClr val="l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, a] in the set of items I, for each production B 🡪 </a:t>
            </a:r>
            <a:r>
              <a:rPr lang="en-US" sz="2000">
                <a:solidFill>
                  <a:schemeClr val="l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in the grammar G, and for each terminal b in First(</a:t>
            </a:r>
            <a:r>
              <a:rPr lang="en-US" sz="2000">
                <a:solidFill>
                  <a:schemeClr val="l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a),  add [B 🡪</a:t>
            </a:r>
            <a:r>
              <a:rPr lang="en-US" sz="2000">
                <a:solidFill>
                  <a:schemeClr val="l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2000">
                <a:solidFill>
                  <a:schemeClr val="l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, b] to 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Let, Frist(β) = {c, d}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First (βa) = {c, d}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7" name="Google Shape;177;p5"/>
          <p:cNvSpPr txBox="1"/>
          <p:nvPr/>
        </p:nvSpPr>
        <p:spPr>
          <a:xfrm>
            <a:off x="1396471" y="4505278"/>
            <a:ext cx="33909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What if, Frist(β) = {ϵ, c, d}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Frist(βa) = {a, c, d}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B → .ϒ,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B → .ϒ,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B → .ϒ,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Or, B → .ϒ, a/b/c</a:t>
            </a:r>
            <a:endParaRPr sz="18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6449484" y="3531579"/>
            <a:ext cx="1571625" cy="64633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B → .ϒ, c/d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4173009" y="3388616"/>
            <a:ext cx="1228725" cy="92333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B → .ϒ,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B → .ϒ,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80" name="Google Shape;180;p5"/>
          <p:cNvCxnSpPr>
            <a:endCxn id="178" idx="1"/>
          </p:cNvCxnSpPr>
          <p:nvPr/>
        </p:nvCxnSpPr>
        <p:spPr>
          <a:xfrm>
            <a:off x="5401584" y="3850245"/>
            <a:ext cx="1047900" cy="4500"/>
          </a:xfrm>
          <a:prstGeom prst="straightConnector1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p5"/>
          <p:cNvSpPr txBox="1"/>
          <p:nvPr/>
        </p:nvSpPr>
        <p:spPr>
          <a:xfrm>
            <a:off x="9457267" y="320395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endParaRPr b="1"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9457267" y="3952694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ϒ</a:t>
            </a:r>
            <a:endParaRPr b="1"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83" name="Google Shape;183;p5"/>
          <p:cNvCxnSpPr/>
          <p:nvPr/>
        </p:nvCxnSpPr>
        <p:spPr>
          <a:xfrm>
            <a:off x="9630834" y="3573282"/>
            <a:ext cx="0" cy="379412"/>
          </a:xfrm>
          <a:prstGeom prst="straightConnector1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>
            <p:ph type="title"/>
          </p:nvPr>
        </p:nvSpPr>
        <p:spPr>
          <a:xfrm>
            <a:off x="780445" y="276225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LR(1) GOTO Function</a:t>
            </a:r>
            <a:endParaRPr/>
          </a:p>
        </p:txBody>
      </p:sp>
      <p:sp>
        <p:nvSpPr>
          <p:cNvPr id="190" name="Google Shape;190;p6"/>
          <p:cNvSpPr txBox="1"/>
          <p:nvPr/>
        </p:nvSpPr>
        <p:spPr>
          <a:xfrm>
            <a:off x="1524000" y="1162009"/>
            <a:ext cx="9686925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Given an item set, I, initialize an empty set J. For each [A🡪 </a:t>
            </a:r>
            <a:r>
              <a:rPr lang="en-US" sz="18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0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r>
              <a:rPr lang="en-US" sz="18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, a],</a:t>
            </a:r>
            <a:endParaRPr/>
          </a:p>
          <a:p>
            <a:pPr indent="-285750" lvl="1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Add [A 🡪</a:t>
            </a:r>
            <a:r>
              <a:rPr b="0" i="0" lang="en-US" sz="18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X</a:t>
            </a:r>
            <a:r>
              <a:rPr b="0" i="0" lang="en-US" sz="18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∙β</a:t>
            </a:r>
            <a:r>
              <a:rPr b="0" i="0" lang="en-US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,  a] to item set J.</a:t>
            </a:r>
            <a:endParaRPr/>
          </a:p>
          <a:p>
            <a:pPr indent="-285750" lvl="1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GOTO(I,X) is the closure of set J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3479800" y="2497666"/>
            <a:ext cx="1531938" cy="190182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I0: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S' 🡪∙S, $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S🡪∙dca, $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S🡪∙dAb, $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S🡪∙Aa, $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A🡪∙c, a</a:t>
            </a:r>
            <a:endParaRPr/>
          </a:p>
        </p:txBody>
      </p:sp>
      <p:sp>
        <p:nvSpPr>
          <p:cNvPr id="192" name="Google Shape;192;p6"/>
          <p:cNvSpPr/>
          <p:nvPr/>
        </p:nvSpPr>
        <p:spPr>
          <a:xfrm>
            <a:off x="6170613" y="3512079"/>
            <a:ext cx="1717675" cy="132715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S🡪d∙ca, $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S🡪d∙Ab, $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A🡪∙c, b</a:t>
            </a:r>
            <a:endParaRPr/>
          </a:p>
        </p:txBody>
      </p:sp>
      <p:cxnSp>
        <p:nvCxnSpPr>
          <p:cNvPr id="193" name="Google Shape;193;p6"/>
          <p:cNvCxnSpPr>
            <a:stCxn id="191" idx="3"/>
            <a:endCxn id="192" idx="1"/>
          </p:cNvCxnSpPr>
          <p:nvPr/>
        </p:nvCxnSpPr>
        <p:spPr>
          <a:xfrm>
            <a:off x="5011738" y="3448579"/>
            <a:ext cx="1158900" cy="72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6"/>
          <p:cNvSpPr txBox="1"/>
          <p:nvPr/>
        </p:nvSpPr>
        <p:spPr>
          <a:xfrm>
            <a:off x="5300663" y="3746515"/>
            <a:ext cx="67151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6245225" y="2292879"/>
            <a:ext cx="1303338" cy="71437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S🡪S∙, $ </a:t>
            </a:r>
            <a:endParaRPr/>
          </a:p>
        </p:txBody>
      </p:sp>
      <p:cxnSp>
        <p:nvCxnSpPr>
          <p:cNvPr id="196" name="Google Shape;196;p6"/>
          <p:cNvCxnSpPr>
            <a:stCxn id="191" idx="3"/>
            <a:endCxn id="195" idx="1"/>
          </p:cNvCxnSpPr>
          <p:nvPr/>
        </p:nvCxnSpPr>
        <p:spPr>
          <a:xfrm flipH="1" rot="10800000">
            <a:off x="5011738" y="2649979"/>
            <a:ext cx="1233600" cy="7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6"/>
          <p:cNvSpPr txBox="1"/>
          <p:nvPr/>
        </p:nvSpPr>
        <p:spPr>
          <a:xfrm>
            <a:off x="5254625" y="2521479"/>
            <a:ext cx="67151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3479800" y="5650482"/>
            <a:ext cx="1552575" cy="71437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I4:</a:t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A🡪c∙, a</a:t>
            </a:r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4245769" y="4906506"/>
            <a:ext cx="67151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00" name="Google Shape;200;p6"/>
          <p:cNvCxnSpPr>
            <a:stCxn id="191" idx="2"/>
            <a:endCxn id="198" idx="0"/>
          </p:cNvCxnSpPr>
          <p:nvPr/>
        </p:nvCxnSpPr>
        <p:spPr>
          <a:xfrm>
            <a:off x="4245769" y="4399491"/>
            <a:ext cx="10200" cy="1251000"/>
          </a:xfrm>
          <a:prstGeom prst="straightConnector1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1" name="Google Shape;201;p6"/>
          <p:cNvSpPr/>
          <p:nvPr/>
        </p:nvSpPr>
        <p:spPr>
          <a:xfrm>
            <a:off x="5798344" y="5419502"/>
            <a:ext cx="1552575" cy="1021556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I3:</a:t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S🡪A∙a, $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2" name="Google Shape;202;p6"/>
          <p:cNvCxnSpPr>
            <a:stCxn id="191" idx="2"/>
            <a:endCxn id="201" idx="0"/>
          </p:cNvCxnSpPr>
          <p:nvPr/>
        </p:nvCxnSpPr>
        <p:spPr>
          <a:xfrm>
            <a:off x="4245769" y="4399491"/>
            <a:ext cx="2328900" cy="1020000"/>
          </a:xfrm>
          <a:prstGeom prst="straightConnector1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p6"/>
          <p:cNvSpPr txBox="1"/>
          <p:nvPr/>
        </p:nvSpPr>
        <p:spPr>
          <a:xfrm>
            <a:off x="5173662" y="4541299"/>
            <a:ext cx="67151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>
            <p:ph type="title"/>
          </p:nvPr>
        </p:nvSpPr>
        <p:spPr>
          <a:xfrm>
            <a:off x="913795" y="24765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en-US" sz="3200"/>
              <a:t>GOTO graph of LR(1) Items</a:t>
            </a:r>
            <a:endParaRPr sz="3200"/>
          </a:p>
        </p:txBody>
      </p:sp>
      <p:sp>
        <p:nvSpPr>
          <p:cNvPr id="209" name="Google Shape;209;p7"/>
          <p:cNvSpPr txBox="1"/>
          <p:nvPr/>
        </p:nvSpPr>
        <p:spPr>
          <a:xfrm>
            <a:off x="792691" y="1806786"/>
            <a:ext cx="1559984" cy="974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The Grammar: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 → CC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 → cC|d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792691" y="3369986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Augmented Grammar: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8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p7"/>
          <p:cNvGrpSpPr/>
          <p:nvPr/>
        </p:nvGrpSpPr>
        <p:grpSpPr>
          <a:xfrm>
            <a:off x="2992762" y="1154070"/>
            <a:ext cx="10146528" cy="5651001"/>
            <a:chOff x="619760" y="345441"/>
            <a:chExt cx="11419840" cy="6360159"/>
          </a:xfrm>
        </p:grpSpPr>
        <p:sp>
          <p:nvSpPr>
            <p:cNvPr id="212" name="Google Shape;212;p7"/>
            <p:cNvSpPr txBox="1"/>
            <p:nvPr/>
          </p:nvSpPr>
          <p:spPr>
            <a:xfrm>
              <a:off x="619760" y="345442"/>
              <a:ext cx="1381760" cy="1760259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I0</a:t>
              </a:r>
              <a:endParaRPr sz="1600">
                <a:solidFill>
                  <a:schemeClr val="accent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S’ → .S, $ </a:t>
              </a:r>
              <a:endParaRPr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S → .CC, $</a:t>
              </a:r>
              <a:endParaRPr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C → .cC, c/d</a:t>
              </a:r>
              <a:endParaRPr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C → .d, c/d</a:t>
              </a:r>
              <a:endParaRPr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7"/>
            <p:cNvSpPr txBox="1"/>
            <p:nvPr/>
          </p:nvSpPr>
          <p:spPr>
            <a:xfrm>
              <a:off x="2783841" y="345441"/>
              <a:ext cx="1960881" cy="776728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I1</a:t>
              </a:r>
              <a:endParaRPr sz="1600">
                <a:solidFill>
                  <a:schemeClr val="accent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S’ → S. , $ </a:t>
              </a:r>
              <a:endParaRPr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7"/>
            <p:cNvSpPr txBox="1"/>
            <p:nvPr/>
          </p:nvSpPr>
          <p:spPr>
            <a:xfrm>
              <a:off x="2783841" y="1468827"/>
              <a:ext cx="1381760" cy="1328883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I2</a:t>
              </a:r>
              <a:endParaRPr sz="1600">
                <a:solidFill>
                  <a:schemeClr val="accent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S → C.C, $</a:t>
              </a:r>
              <a:endParaRPr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C → .cC, $</a:t>
              </a:r>
              <a:endParaRPr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C → .d, $</a:t>
              </a:r>
              <a:endParaRPr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7"/>
            <p:cNvSpPr txBox="1"/>
            <p:nvPr/>
          </p:nvSpPr>
          <p:spPr>
            <a:xfrm>
              <a:off x="2814319" y="3159756"/>
              <a:ext cx="1381760" cy="1304398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I3</a:t>
              </a:r>
              <a:endParaRPr sz="1600">
                <a:solidFill>
                  <a:schemeClr val="accent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C → c.C, c/d</a:t>
              </a:r>
              <a:endParaRPr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C → .cC, c/d</a:t>
              </a:r>
              <a:endParaRPr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C → .d, c/d</a:t>
              </a:r>
              <a:endParaRPr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Lustria"/>
                <a:buNone/>
              </a:pPr>
              <a:r>
                <a:t/>
              </a:r>
              <a:endParaRPr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7"/>
            <p:cNvSpPr txBox="1"/>
            <p:nvPr/>
          </p:nvSpPr>
          <p:spPr>
            <a:xfrm>
              <a:off x="5283200" y="515997"/>
              <a:ext cx="1381760" cy="683915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I5</a:t>
              </a:r>
              <a:endParaRPr sz="1600">
                <a:solidFill>
                  <a:schemeClr val="accent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S → CC., $</a:t>
              </a:r>
              <a:endParaRPr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7"/>
            <p:cNvSpPr txBox="1"/>
            <p:nvPr/>
          </p:nvSpPr>
          <p:spPr>
            <a:xfrm>
              <a:off x="2814319" y="4853351"/>
              <a:ext cx="1381760" cy="718864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I4</a:t>
              </a:r>
              <a:endParaRPr sz="1600">
                <a:solidFill>
                  <a:schemeClr val="accent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C → d. , c/d</a:t>
              </a:r>
              <a:endParaRPr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7"/>
            <p:cNvSpPr txBox="1"/>
            <p:nvPr/>
          </p:nvSpPr>
          <p:spPr>
            <a:xfrm>
              <a:off x="5283200" y="1536381"/>
              <a:ext cx="1381760" cy="1532838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I6</a:t>
              </a:r>
              <a:endParaRPr sz="1600">
                <a:solidFill>
                  <a:schemeClr val="accent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C → c.C, $</a:t>
              </a:r>
              <a:endParaRPr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C → .cC, $</a:t>
              </a:r>
              <a:endParaRPr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C → .d, $</a:t>
              </a:r>
              <a:endParaRPr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7"/>
            <p:cNvSpPr txBox="1"/>
            <p:nvPr/>
          </p:nvSpPr>
          <p:spPr>
            <a:xfrm>
              <a:off x="5283200" y="3405688"/>
              <a:ext cx="1381760" cy="682772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I7</a:t>
              </a:r>
              <a:endParaRPr sz="1600">
                <a:solidFill>
                  <a:schemeClr val="accent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C → d., $</a:t>
              </a:r>
              <a:endParaRPr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7"/>
            <p:cNvSpPr txBox="1"/>
            <p:nvPr/>
          </p:nvSpPr>
          <p:spPr>
            <a:xfrm>
              <a:off x="5283200" y="4698348"/>
              <a:ext cx="1381760" cy="672937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I8</a:t>
              </a:r>
              <a:endParaRPr sz="1600">
                <a:solidFill>
                  <a:schemeClr val="accent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C → cC., c/d</a:t>
              </a:r>
              <a:endParaRPr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7"/>
            <p:cNvSpPr txBox="1"/>
            <p:nvPr/>
          </p:nvSpPr>
          <p:spPr>
            <a:xfrm>
              <a:off x="7579360" y="2425489"/>
              <a:ext cx="1381760" cy="892552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I9</a:t>
              </a:r>
              <a:endParaRPr sz="1600">
                <a:solidFill>
                  <a:schemeClr val="accent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C → cC., $</a:t>
              </a:r>
              <a:endParaRPr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2" name="Google Shape;222;p7"/>
            <p:cNvCxnSpPr>
              <a:stCxn id="212" idx="3"/>
              <a:endCxn id="213" idx="1"/>
            </p:cNvCxnSpPr>
            <p:nvPr/>
          </p:nvCxnSpPr>
          <p:spPr>
            <a:xfrm flipH="1" rot="10800000">
              <a:off x="2001520" y="733872"/>
              <a:ext cx="782400" cy="491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3" name="Google Shape;223;p7"/>
            <p:cNvCxnSpPr>
              <a:stCxn id="212" idx="3"/>
              <a:endCxn id="214" idx="1"/>
            </p:cNvCxnSpPr>
            <p:nvPr/>
          </p:nvCxnSpPr>
          <p:spPr>
            <a:xfrm>
              <a:off x="2001520" y="1225572"/>
              <a:ext cx="782400" cy="907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4" name="Google Shape;224;p7"/>
            <p:cNvCxnSpPr>
              <a:stCxn id="212" idx="2"/>
              <a:endCxn id="215" idx="1"/>
            </p:cNvCxnSpPr>
            <p:nvPr/>
          </p:nvCxnSpPr>
          <p:spPr>
            <a:xfrm>
              <a:off x="1310640" y="2105701"/>
              <a:ext cx="1503600" cy="1706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5" name="Google Shape;225;p7"/>
            <p:cNvCxnSpPr>
              <a:stCxn id="212" idx="2"/>
              <a:endCxn id="217" idx="1"/>
            </p:cNvCxnSpPr>
            <p:nvPr/>
          </p:nvCxnSpPr>
          <p:spPr>
            <a:xfrm>
              <a:off x="1310640" y="2105701"/>
              <a:ext cx="1503600" cy="3107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6" name="Google Shape;226;p7"/>
            <p:cNvCxnSpPr>
              <a:stCxn id="214" idx="3"/>
              <a:endCxn id="216" idx="1"/>
            </p:cNvCxnSpPr>
            <p:nvPr/>
          </p:nvCxnSpPr>
          <p:spPr>
            <a:xfrm flipH="1" rot="10800000">
              <a:off x="4165601" y="857969"/>
              <a:ext cx="1117500" cy="1275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7" name="Google Shape;227;p7"/>
            <p:cNvCxnSpPr>
              <a:stCxn id="214" idx="3"/>
              <a:endCxn id="218" idx="1"/>
            </p:cNvCxnSpPr>
            <p:nvPr/>
          </p:nvCxnSpPr>
          <p:spPr>
            <a:xfrm>
              <a:off x="4165601" y="2133269"/>
              <a:ext cx="1117500" cy="169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8" name="Google Shape;228;p7"/>
            <p:cNvCxnSpPr>
              <a:stCxn id="214" idx="3"/>
              <a:endCxn id="219" idx="1"/>
            </p:cNvCxnSpPr>
            <p:nvPr/>
          </p:nvCxnSpPr>
          <p:spPr>
            <a:xfrm>
              <a:off x="4165601" y="2133268"/>
              <a:ext cx="1117500" cy="1613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9" name="Google Shape;229;p7"/>
            <p:cNvCxnSpPr>
              <a:stCxn id="215" idx="3"/>
              <a:endCxn id="220" idx="1"/>
            </p:cNvCxnSpPr>
            <p:nvPr/>
          </p:nvCxnSpPr>
          <p:spPr>
            <a:xfrm>
              <a:off x="4196079" y="3811955"/>
              <a:ext cx="1087200" cy="1222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0" name="Google Shape;230;p7"/>
            <p:cNvCxnSpPr>
              <a:endCxn id="221" idx="1"/>
            </p:cNvCxnSpPr>
            <p:nvPr/>
          </p:nvCxnSpPr>
          <p:spPr>
            <a:xfrm>
              <a:off x="6664960" y="2871765"/>
              <a:ext cx="914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31" name="Google Shape;231;p7"/>
            <p:cNvSpPr txBox="1"/>
            <p:nvPr/>
          </p:nvSpPr>
          <p:spPr>
            <a:xfrm>
              <a:off x="2219959" y="598250"/>
              <a:ext cx="3149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1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32" name="Google Shape;232;p7"/>
            <p:cNvSpPr txBox="1"/>
            <p:nvPr/>
          </p:nvSpPr>
          <p:spPr>
            <a:xfrm>
              <a:off x="2377439" y="1440470"/>
              <a:ext cx="3149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7"/>
            <p:cNvSpPr txBox="1"/>
            <p:nvPr/>
          </p:nvSpPr>
          <p:spPr>
            <a:xfrm>
              <a:off x="2194559" y="2828301"/>
              <a:ext cx="3149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7"/>
            <p:cNvSpPr txBox="1"/>
            <p:nvPr/>
          </p:nvSpPr>
          <p:spPr>
            <a:xfrm>
              <a:off x="2313400" y="4045899"/>
              <a:ext cx="3149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7"/>
            <p:cNvSpPr txBox="1"/>
            <p:nvPr/>
          </p:nvSpPr>
          <p:spPr>
            <a:xfrm>
              <a:off x="4359928" y="1255804"/>
              <a:ext cx="3149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36" name="Google Shape;236;p7"/>
            <p:cNvSpPr txBox="1"/>
            <p:nvPr/>
          </p:nvSpPr>
          <p:spPr>
            <a:xfrm>
              <a:off x="4724009" y="1870859"/>
              <a:ext cx="3149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7"/>
            <p:cNvSpPr txBox="1"/>
            <p:nvPr/>
          </p:nvSpPr>
          <p:spPr>
            <a:xfrm>
              <a:off x="4815839" y="2828301"/>
              <a:ext cx="3149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7"/>
            <p:cNvSpPr txBox="1"/>
            <p:nvPr/>
          </p:nvSpPr>
          <p:spPr>
            <a:xfrm>
              <a:off x="4541520" y="4358297"/>
              <a:ext cx="3149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8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39" name="Google Shape;239;p7"/>
            <p:cNvSpPr txBox="1"/>
            <p:nvPr/>
          </p:nvSpPr>
          <p:spPr>
            <a:xfrm>
              <a:off x="7051039" y="2428376"/>
              <a:ext cx="3149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7"/>
            <p:cNvSpPr txBox="1"/>
            <p:nvPr/>
          </p:nvSpPr>
          <p:spPr>
            <a:xfrm>
              <a:off x="4517408" y="3285708"/>
              <a:ext cx="264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1" name="Google Shape;24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552238" y="6218238"/>
              <a:ext cx="487362" cy="487362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42" name="Google Shape;242;p7"/>
            <p:cNvSpPr txBox="1"/>
            <p:nvPr/>
          </p:nvSpPr>
          <p:spPr>
            <a:xfrm>
              <a:off x="3465817" y="4454254"/>
              <a:ext cx="3149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7"/>
            <p:cNvSpPr txBox="1"/>
            <p:nvPr/>
          </p:nvSpPr>
          <p:spPr>
            <a:xfrm>
              <a:off x="5974945" y="3004831"/>
              <a:ext cx="3149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7"/>
            <p:cNvSpPr txBox="1"/>
            <p:nvPr/>
          </p:nvSpPr>
          <p:spPr>
            <a:xfrm>
              <a:off x="7122160" y="1647721"/>
              <a:ext cx="3149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5" name="Google Shape;245;p7"/>
          <p:cNvCxnSpPr/>
          <p:nvPr/>
        </p:nvCxnSpPr>
        <p:spPr>
          <a:xfrm>
            <a:off x="6392666" y="4034432"/>
            <a:ext cx="306934" cy="0"/>
          </a:xfrm>
          <a:prstGeom prst="straightConnector1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6" name="Google Shape;246;p7"/>
          <p:cNvGrpSpPr/>
          <p:nvPr/>
        </p:nvGrpSpPr>
        <p:grpSpPr>
          <a:xfrm>
            <a:off x="6392666" y="4034432"/>
            <a:ext cx="306934" cy="327041"/>
            <a:chOff x="6392666" y="4034432"/>
            <a:chExt cx="306934" cy="327041"/>
          </a:xfrm>
        </p:grpSpPr>
        <p:cxnSp>
          <p:nvCxnSpPr>
            <p:cNvPr id="247" name="Google Shape;247;p7"/>
            <p:cNvCxnSpPr/>
            <p:nvPr/>
          </p:nvCxnSpPr>
          <p:spPr>
            <a:xfrm>
              <a:off x="6699600" y="4034432"/>
              <a:ext cx="0" cy="327041"/>
            </a:xfrm>
            <a:prstGeom prst="straightConnector1">
              <a:avLst/>
            </a:prstGeom>
            <a:noFill/>
            <a:ln cap="rnd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" name="Google Shape;248;p7"/>
            <p:cNvCxnSpPr/>
            <p:nvPr/>
          </p:nvCxnSpPr>
          <p:spPr>
            <a:xfrm rot="10800000">
              <a:off x="6392666" y="4361473"/>
              <a:ext cx="306934" cy="0"/>
            </a:xfrm>
            <a:prstGeom prst="straightConnector1">
              <a:avLst/>
            </a:prstGeom>
            <a:noFill/>
            <a:ln cap="rnd" cmpd="sng" w="9525">
              <a:solidFill>
                <a:schemeClr val="l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249" name="Google Shape;249;p7"/>
          <p:cNvCxnSpPr>
            <a:stCxn id="215" idx="2"/>
            <a:endCxn id="217" idx="0"/>
          </p:cNvCxnSpPr>
          <p:nvPr/>
        </p:nvCxnSpPr>
        <p:spPr>
          <a:xfrm>
            <a:off x="5556475" y="4813546"/>
            <a:ext cx="0" cy="345900"/>
          </a:xfrm>
          <a:prstGeom prst="straightConnector1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" name="Google Shape;250;p7"/>
          <p:cNvCxnSpPr>
            <a:stCxn id="218" idx="2"/>
            <a:endCxn id="219" idx="0"/>
          </p:cNvCxnSpPr>
          <p:nvPr/>
        </p:nvCxnSpPr>
        <p:spPr>
          <a:xfrm>
            <a:off x="7750076" y="3574146"/>
            <a:ext cx="0" cy="299100"/>
          </a:xfrm>
          <a:prstGeom prst="straightConnector1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1" name="Google Shape;251;p7"/>
          <p:cNvCxnSpPr/>
          <p:nvPr/>
        </p:nvCxnSpPr>
        <p:spPr>
          <a:xfrm>
            <a:off x="8586337" y="2578470"/>
            <a:ext cx="406235" cy="0"/>
          </a:xfrm>
          <a:prstGeom prst="straightConnector1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7"/>
          <p:cNvCxnSpPr/>
          <p:nvPr/>
        </p:nvCxnSpPr>
        <p:spPr>
          <a:xfrm>
            <a:off x="8992572" y="2578470"/>
            <a:ext cx="0" cy="334180"/>
          </a:xfrm>
          <a:prstGeom prst="straightConnector1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7"/>
          <p:cNvCxnSpPr/>
          <p:nvPr/>
        </p:nvCxnSpPr>
        <p:spPr>
          <a:xfrm rot="10800000">
            <a:off x="8586337" y="2912650"/>
            <a:ext cx="406235" cy="0"/>
          </a:xfrm>
          <a:prstGeom prst="straightConnector1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 txBox="1"/>
          <p:nvPr>
            <p:ph type="title"/>
          </p:nvPr>
        </p:nvSpPr>
        <p:spPr>
          <a:xfrm>
            <a:off x="913795" y="251012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Canonical LR(1) Parsing Table</a:t>
            </a:r>
            <a:endParaRPr/>
          </a:p>
        </p:txBody>
      </p:sp>
      <p:graphicFrame>
        <p:nvGraphicFramePr>
          <p:cNvPr id="259" name="Google Shape;259;p8"/>
          <p:cNvGraphicFramePr/>
          <p:nvPr/>
        </p:nvGraphicFramePr>
        <p:xfrm>
          <a:off x="7514375" y="1400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831775"/>
                <a:gridCol w="537200"/>
                <a:gridCol w="684475"/>
                <a:gridCol w="684475"/>
                <a:gridCol w="684475"/>
                <a:gridCol w="684475"/>
              </a:tblGrid>
              <a:tr h="3708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States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GOTO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$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0" name="Google Shape;260;p8"/>
          <p:cNvSpPr txBox="1"/>
          <p:nvPr/>
        </p:nvSpPr>
        <p:spPr>
          <a:xfrm>
            <a:off x="653820" y="1048871"/>
            <a:ext cx="6679310" cy="5673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ustria"/>
              <a:buAutoNum type="arabicPeriod"/>
            </a:pPr>
            <a:r>
              <a:rPr lang="en-US"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Construct the collection of sets of LR(1) items C’ = {I</a:t>
            </a:r>
            <a:r>
              <a:rPr baseline="-25000" lang="en-US"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0</a:t>
            </a:r>
            <a:r>
              <a:rPr lang="en-US"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, I</a:t>
            </a:r>
            <a:r>
              <a:rPr baseline="-25000" lang="en-US"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r>
              <a:rPr lang="en-US"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, I</a:t>
            </a:r>
            <a:r>
              <a:rPr baseline="-25000" lang="en-US"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2</a:t>
            </a:r>
            <a:r>
              <a:rPr lang="en-US"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…....... I</a:t>
            </a:r>
            <a:r>
              <a:rPr baseline="-25000" lang="en-US"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n</a:t>
            </a:r>
            <a:r>
              <a:rPr lang="en-US"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} for the augmented grammar G’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ustria"/>
              <a:buAutoNum type="arabicPeriod"/>
            </a:pPr>
            <a:r>
              <a:rPr lang="en-US"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State i of the parser is constructed from I</a:t>
            </a:r>
            <a:r>
              <a:rPr baseline="-25000" lang="en-US"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</a:t>
            </a:r>
            <a:r>
              <a:rPr lang="en-US"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. The parsing actions for state i is determined as follows: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ustria"/>
              <a:buAutoNum type="arabicPeriod"/>
            </a:pPr>
            <a:r>
              <a:rPr b="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If [A 🡪</a:t>
            </a:r>
            <a:r>
              <a:rPr b="0" i="0" lang="en-US" sz="1600" u="none" cap="none" strike="noStrike">
                <a:solidFill>
                  <a:schemeClr val="l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b="0" i="0" lang="en-US" sz="1600" u="none" cap="none" strike="noStrike">
                <a:solidFill>
                  <a:schemeClr val="l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 </a:t>
            </a:r>
            <a:r>
              <a:rPr b="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r>
              <a:rPr b="0" i="0" lang="en-US" sz="1600" u="none" cap="none" strike="noStrike">
                <a:solidFill>
                  <a:schemeClr val="l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,  b] is in I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 </a:t>
            </a:r>
            <a:r>
              <a:rPr b="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and GOTO(I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</a:t>
            </a:r>
            <a:r>
              <a:rPr b="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, a) = I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j, </a:t>
            </a:r>
            <a:r>
              <a:rPr b="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then set ACTION[i, a] to “SHIFT j”. Here, a must be a terminal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ustria"/>
              <a:buAutoNum type="arabicPeriod"/>
            </a:pPr>
            <a:r>
              <a:rPr b="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If [A 🡪</a:t>
            </a:r>
            <a:r>
              <a:rPr b="0" i="0" lang="en-US" sz="1600" u="none" cap="none" strike="noStrike">
                <a:solidFill>
                  <a:schemeClr val="l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b="0" i="0" lang="en-US" sz="1600" u="none" cap="none" strike="noStrike">
                <a:solidFill>
                  <a:schemeClr val="l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 </a:t>
            </a:r>
            <a:r>
              <a:rPr b="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,  b] is in I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 </a:t>
            </a:r>
            <a:r>
              <a:rPr b="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and A ≠ S’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, </a:t>
            </a:r>
            <a:r>
              <a:rPr b="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then set ACTION[i, b] to “REDUCE A 🡪</a:t>
            </a:r>
            <a:r>
              <a:rPr b="0" i="0" lang="en-US" sz="1600" u="none" cap="none" strike="noStrike">
                <a:solidFill>
                  <a:schemeClr val="l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”. Here, a must be a terminal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ustria"/>
              <a:buAutoNum type="arabicPeriod"/>
            </a:pPr>
            <a:r>
              <a:rPr b="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If [S’ 🡪S</a:t>
            </a:r>
            <a:r>
              <a:rPr b="0" i="0" lang="en-US" sz="1600" u="none" cap="none" strike="noStrike">
                <a:solidFill>
                  <a:schemeClr val="l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 </a:t>
            </a:r>
            <a:r>
              <a:rPr b="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,  $] is in I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</a:t>
            </a:r>
            <a:r>
              <a:rPr b="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, then set ACTION[i, $] to “Accept”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ustria"/>
              <a:buNone/>
            </a:pPr>
            <a:r>
              <a:t/>
            </a: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ustria"/>
              <a:buAutoNum type="arabicPeriod" startAt="3"/>
            </a:pPr>
            <a:r>
              <a:rPr b="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The GOTO transitions for state i are constructed for all non-terminals A using the rule: If GOTO(I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</a:t>
            </a:r>
            <a:r>
              <a:rPr b="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, A) = I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j</a:t>
            </a:r>
            <a:r>
              <a:rPr b="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, then GO TO[i, A] = j</a:t>
            </a:r>
            <a:endParaRPr b="0" i="0" sz="16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ustria"/>
              <a:buAutoNum type="arabicPeriod" startAt="3"/>
            </a:pPr>
            <a:r>
              <a:rPr b="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Any entries that are not defined by point 2 and 3 are made “error”</a:t>
            </a:r>
            <a:endParaRPr/>
          </a:p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ustria"/>
              <a:buAutoNum type="arabicPeriod" startAt="3"/>
            </a:pPr>
            <a:r>
              <a:rPr b="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The initial state of the parser is constructed from the set of items containing [S’ 🡪S</a:t>
            </a:r>
            <a:r>
              <a:rPr b="0" i="0" lang="en-US" sz="1600" u="none" cap="none" strike="noStrike">
                <a:solidFill>
                  <a:schemeClr val="l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 </a:t>
            </a:r>
            <a:r>
              <a:rPr b="0" i="0" lang="en-US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,  $] 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ustria"/>
              <a:buNone/>
            </a:pPr>
            <a:r>
              <a:t/>
            </a:r>
            <a:endParaRPr sz="1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ustria"/>
              <a:buNone/>
            </a:pPr>
            <a:r>
              <a:t/>
            </a:r>
            <a:endParaRPr sz="1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6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1" name="Google Shape;261;p8"/>
          <p:cNvSpPr txBox="1"/>
          <p:nvPr/>
        </p:nvSpPr>
        <p:spPr>
          <a:xfrm>
            <a:off x="5476809" y="4988040"/>
            <a:ext cx="1227733" cy="1564040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I0</a:t>
            </a:r>
            <a:endParaRPr sz="1600">
              <a:solidFill>
                <a:schemeClr val="accen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S’ → .S, $ </a:t>
            </a: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 → .CC, $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 → .cC, c/d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 → .d, c/d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stria"/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2" name="Google Shape;262;p8"/>
          <p:cNvCxnSpPr/>
          <p:nvPr/>
        </p:nvCxnSpPr>
        <p:spPr>
          <a:xfrm flipH="1" rot="10800000">
            <a:off x="6723529" y="2312894"/>
            <a:ext cx="1084730" cy="2680447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Simulation</a:t>
            </a:r>
            <a:endParaRPr/>
          </a:p>
        </p:txBody>
      </p:sp>
      <p:sp>
        <p:nvSpPr>
          <p:cNvPr id="268" name="Google Shape;268;p9"/>
          <p:cNvSpPr txBox="1"/>
          <p:nvPr/>
        </p:nvSpPr>
        <p:spPr>
          <a:xfrm>
            <a:off x="180370" y="1458891"/>
            <a:ext cx="2422314" cy="155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Augmented Grammar: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0.S’ → S</a:t>
            </a: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9" name="Google Shape;269;p9"/>
          <p:cNvGraphicFramePr/>
          <p:nvPr/>
        </p:nvGraphicFramePr>
        <p:xfrm>
          <a:off x="271781" y="2940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720450"/>
                <a:gridCol w="465300"/>
                <a:gridCol w="592875"/>
                <a:gridCol w="592875"/>
                <a:gridCol w="592875"/>
                <a:gridCol w="592875"/>
              </a:tblGrid>
              <a:tr h="2972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States</a:t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ACTION</a:t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GOTO</a:t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 hMerge="1"/>
              </a:tr>
              <a:tr h="306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c</a:t>
                      </a:r>
                      <a:endParaRPr sz="1300" u="none" cap="none" strike="noStrike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d</a:t>
                      </a:r>
                      <a:endParaRPr sz="1300" u="none" cap="none" strike="noStrike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$</a:t>
                      </a:r>
                      <a:endParaRPr sz="1300" u="none" cap="none" strike="noStrike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</a:t>
                      </a:r>
                      <a:endParaRPr sz="1300" u="none" cap="none" strike="noStrike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C</a:t>
                      </a:r>
                      <a:endParaRPr sz="1300" u="none" cap="none" strike="noStrike"/>
                    </a:p>
                  </a:txBody>
                  <a:tcPr marT="34650" marB="34650" marR="69275" marL="69275">
                    <a:solidFill>
                      <a:schemeClr val="accent3"/>
                    </a:solidFill>
                  </a:tcPr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0</a:t>
                      </a:r>
                      <a:endParaRPr sz="1300" u="none" cap="none" strike="noStrike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s3</a:t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s4</a:t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</a:t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2</a:t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</a:t>
                      </a:r>
                      <a:endParaRPr sz="1300" u="none" cap="none" strike="noStrike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acc</a:t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2</a:t>
                      </a:r>
                      <a:endParaRPr sz="1300" u="none" cap="none" strike="noStrike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s6</a:t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s7</a:t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5</a:t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3</a:t>
                      </a:r>
                      <a:endParaRPr sz="1300" u="none" cap="none" strike="noStrike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s3</a:t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s4</a:t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8</a:t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4</a:t>
                      </a:r>
                      <a:endParaRPr sz="1300" u="none" cap="none" strike="noStrike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r3</a:t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r3</a:t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5</a:t>
                      </a:r>
                      <a:endParaRPr sz="1300" u="none" cap="none" strike="noStrike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r1</a:t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6</a:t>
                      </a:r>
                      <a:endParaRPr sz="1300" u="none" cap="none" strike="noStrike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s6</a:t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s7</a:t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9</a:t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7</a:t>
                      </a:r>
                      <a:endParaRPr sz="1300" u="none" cap="none" strike="noStrike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r3</a:t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8</a:t>
                      </a:r>
                      <a:endParaRPr sz="1300" u="none" cap="none" strike="noStrike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r2</a:t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r2</a:t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</a:tr>
              <a:tr h="3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9</a:t>
                      </a:r>
                      <a:endParaRPr sz="1300" u="none" cap="none" strike="noStrike"/>
                    </a:p>
                  </a:txBody>
                  <a:tcPr marT="34650" marB="34650" marR="69275" marL="692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r2</a:t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34650" marB="34650" marR="69275" marL="69275"/>
                </a:tc>
              </a:tr>
            </a:tbl>
          </a:graphicData>
        </a:graphic>
      </p:graphicFrame>
      <p:graphicFrame>
        <p:nvGraphicFramePr>
          <p:cNvPr id="270" name="Google Shape;270;p9"/>
          <p:cNvGraphicFramePr/>
          <p:nvPr/>
        </p:nvGraphicFramePr>
        <p:xfrm>
          <a:off x="3952876" y="1873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{8A97831C-530B-489B-B627-473858605357}</a:tableStyleId>
              </a:tblPr>
              <a:tblGrid>
                <a:gridCol w="393600"/>
                <a:gridCol w="699725"/>
                <a:gridCol w="602150"/>
                <a:gridCol w="963475"/>
                <a:gridCol w="2020450"/>
              </a:tblGrid>
              <a:tr h="58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Stack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Symbol</a:t>
                      </a:r>
                      <a:endParaRPr sz="105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Input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Action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ccdcd$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3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3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2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dcd$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4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3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0334</a:t>
                      </a:r>
                      <a:endParaRPr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ccd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C-&gt;d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4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0338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5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038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cd$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6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d$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Shift 7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8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0267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Ccd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C-&gt;d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9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0269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 by C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10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025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CC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Reduce</a:t>
                      </a:r>
                      <a:r>
                        <a:rPr lang="en-US" sz="1700"/>
                        <a:t> by </a:t>
                      </a:r>
                      <a:r>
                        <a:rPr lang="en-US" sz="1700"/>
                        <a:t>S -&gt; CC</a:t>
                      </a:r>
                      <a:endParaRPr sz="1700"/>
                    </a:p>
                  </a:txBody>
                  <a:tcPr marT="41975" marB="41975" marR="83975" marL="8397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01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$</a:t>
                      </a:r>
                      <a:endParaRPr sz="1700"/>
                    </a:p>
                  </a:txBody>
                  <a:tcPr marT="41975" marB="41975" marR="83975" marL="83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700"/>
                        <a:buFont typeface="Lustria"/>
                        <a:buNone/>
                      </a:pPr>
                      <a:r>
                        <a:rPr lang="en-US" sz="1700"/>
                        <a:t>Accept</a:t>
                      </a:r>
                      <a:endParaRPr sz="1700"/>
                    </a:p>
                  </a:txBody>
                  <a:tcPr marT="41975" marB="41975" marR="83975" marL="83975"/>
                </a:tc>
              </a:tr>
            </a:tbl>
          </a:graphicData>
        </a:graphic>
      </p:graphicFrame>
      <p:sp>
        <p:nvSpPr>
          <p:cNvPr id="271" name="Google Shape;271;p9"/>
          <p:cNvSpPr txBox="1"/>
          <p:nvPr/>
        </p:nvSpPr>
        <p:spPr>
          <a:xfrm>
            <a:off x="889635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9404727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3" name="Google Shape;273;p9"/>
          <p:cNvSpPr txBox="1"/>
          <p:nvPr/>
        </p:nvSpPr>
        <p:spPr>
          <a:xfrm>
            <a:off x="10494735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4" name="Google Shape;274;p9"/>
          <p:cNvSpPr txBox="1"/>
          <p:nvPr/>
        </p:nvSpPr>
        <p:spPr>
          <a:xfrm>
            <a:off x="1090431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5" name="Google Shape;275;p9"/>
          <p:cNvSpPr txBox="1"/>
          <p:nvPr/>
        </p:nvSpPr>
        <p:spPr>
          <a:xfrm>
            <a:off x="9961940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6" name="Google Shape;276;p9"/>
          <p:cNvSpPr txBox="1"/>
          <p:nvPr/>
        </p:nvSpPr>
        <p:spPr>
          <a:xfrm>
            <a:off x="11313885" y="5810250"/>
            <a:ext cx="409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$</a:t>
            </a:r>
            <a:endParaRPr sz="32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77" name="Google Shape;277;p9"/>
          <p:cNvCxnSpPr/>
          <p:nvPr/>
        </p:nvCxnSpPr>
        <p:spPr>
          <a:xfrm>
            <a:off x="8871327" y="5886450"/>
            <a:ext cx="0" cy="508575"/>
          </a:xfrm>
          <a:prstGeom prst="straightConnector1">
            <a:avLst/>
          </a:prstGeom>
          <a:noFill/>
          <a:ln cap="flat" cmpd="sng" w="28575">
            <a:solidFill>
              <a:srgbClr val="B3411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9"/>
          <p:cNvCxnSpPr/>
          <p:nvPr/>
        </p:nvCxnSpPr>
        <p:spPr>
          <a:xfrm rot="10800000">
            <a:off x="9099928" y="6395025"/>
            <a:ext cx="0" cy="291525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2020-05-27T10:39:09Z</dcterms:created>
  <dc:creator>USER</dc:creator>
</cp:coreProperties>
</file>