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Lustria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KyuhCB4kV0nlCxL1txrrcr589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8D0173-532C-4D2C-A728-C272293F9A82}">
  <a:tblStyle styleId="{CC8D0173-532C-4D2C-A728-C272293F9A82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fill>
          <a:solidFill>
            <a:srgbClr val="E7CECB"/>
          </a:solidFill>
        </a:fill>
      </a:tcStyle>
    </a:band1H>
    <a:band2H>
      <a:tcTxStyle/>
    </a:band2H>
    <a:band1V>
      <a:tcTxStyle/>
      <a:tcStyle>
        <a:fill>
          <a:solidFill>
            <a:srgbClr val="E7CECB"/>
          </a:solidFill>
        </a:fill>
      </a:tcStyle>
    </a:band1V>
    <a:band2V>
      <a:tcTxStyle/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ustria-regular.fntdata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0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US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2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US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24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24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24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24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24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25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2" name="Google Shape;122;p25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25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25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5" name="Google Shape;125;p25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25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25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8" name="Google Shape;128;p25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9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CSE420</a:t>
            </a:r>
            <a:endParaRPr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3270354" y="6451610"/>
            <a:ext cx="56407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D6D6D"/>
                </a:solidFill>
                <a:latin typeface="Lustria"/>
                <a:ea typeface="Lustria"/>
                <a:cs typeface="Lustria"/>
                <a:sym typeface="Lustria"/>
              </a:rPr>
              <a:t> Department of Computer Science and Engineering | BRAC University</a:t>
            </a:r>
            <a:endParaRPr b="0" i="0" sz="1400" u="none" cap="none" strike="noStrike">
              <a:solidFill>
                <a:srgbClr val="6D6D6D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896861" y="1144158"/>
            <a:ext cx="1039767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en-US" sz="3200"/>
              <a:t>Lecture Topic: Syntax Directed Definition</a:t>
            </a:r>
            <a:endParaRPr sz="3200"/>
          </a:p>
        </p:txBody>
      </p:sp>
      <p:sp>
        <p:nvSpPr>
          <p:cNvPr id="156" name="Google Shape;156;p2"/>
          <p:cNvSpPr txBox="1"/>
          <p:nvPr>
            <p:ph idx="4294967295" type="body"/>
          </p:nvPr>
        </p:nvSpPr>
        <p:spPr>
          <a:xfrm>
            <a:off x="3877436" y="3751909"/>
            <a:ext cx="4392612" cy="10175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ct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Warida Rashid (WAR)</a:t>
            </a:r>
            <a:endParaRPr/>
          </a:p>
          <a:p>
            <a:pPr indent="0" lvl="0" marL="36900" rtl="0" algn="ctr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Lecturer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3877436" y="2732803"/>
            <a:ext cx="4392612" cy="4009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by</a:t>
            </a:r>
            <a:endParaRPr b="0" i="0" sz="24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913795" y="18444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en-US" sz="3200"/>
              <a:t>Introduction</a:t>
            </a:r>
            <a:endParaRPr sz="3200"/>
          </a:p>
        </p:txBody>
      </p:sp>
      <p:sp>
        <p:nvSpPr>
          <p:cNvPr id="163" name="Google Shape;163;p3"/>
          <p:cNvSpPr txBox="1"/>
          <p:nvPr/>
        </p:nvSpPr>
        <p:spPr>
          <a:xfrm>
            <a:off x="1530423" y="1154891"/>
            <a:ext cx="9120505" cy="47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7655" lvl="0" marL="300355" marR="86360" rtl="0" algn="l">
              <a:lnSpc>
                <a:spcPct val="1227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00"/>
              <a:buFont typeface="MS Mincho"/>
              <a:buChar char="•"/>
            </a:pPr>
            <a:r>
              <a:rPr b="1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Syntax Directed Definitions (SDD) </a:t>
            </a: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are a generalization of context-free grammars  in which:</a:t>
            </a:r>
            <a:endParaRPr/>
          </a:p>
          <a:p>
            <a:pPr indent="-342900" lvl="1" marL="685800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Grammar symbols have an associated set of </a:t>
            </a:r>
            <a:r>
              <a:rPr b="1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Attributes</a:t>
            </a: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;</a:t>
            </a:r>
            <a:endParaRPr b="0" i="0" sz="20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1" marL="685800" marR="429894" rtl="0" algn="l">
              <a:lnSpc>
                <a:spcPct val="122700"/>
              </a:lnSpc>
              <a:spcBef>
                <a:spcPts val="67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Productions are associated with </a:t>
            </a:r>
            <a:r>
              <a:rPr b="1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Semantic Rules </a:t>
            </a: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for computing the values of attributes.</a:t>
            </a:r>
            <a:endParaRPr b="0" i="0" sz="20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2" marL="800100" marR="429894" rtl="0" algn="l">
              <a:lnSpc>
                <a:spcPct val="1227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	Example:</a:t>
            </a:r>
            <a:endParaRPr/>
          </a:p>
          <a:p>
            <a:pPr indent="0" lvl="2" marL="800100" marR="429894" rtl="0" algn="l">
              <a:lnSpc>
                <a:spcPct val="1227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	CFG: E → E + T</a:t>
            </a:r>
            <a:endParaRPr/>
          </a:p>
          <a:p>
            <a:pPr indent="0" lvl="2" marL="800100" marR="429894" rtl="0" algn="l">
              <a:lnSpc>
                <a:spcPct val="1227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	SDD:  E → E1 + T  { E.val = E1.val + T.val}</a:t>
            </a:r>
            <a:endParaRPr b="0" i="0" sz="20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87655" lvl="0" marL="300355" marR="5080" rtl="0" algn="l">
              <a:lnSpc>
                <a:spcPct val="122900"/>
              </a:lnSpc>
              <a:spcBef>
                <a:spcPts val="1325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S Mincho"/>
              <a:buChar char="•"/>
            </a:pP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Such formalism generates </a:t>
            </a:r>
            <a:r>
              <a:rPr b="1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Annotated Parse-Trees </a:t>
            </a: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where each node of the  tree is a record with a field for each attribute (e.g., </a:t>
            </a:r>
            <a:r>
              <a:rPr b="0" i="1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X.a </a:t>
            </a: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indicates the attribute  </a:t>
            </a:r>
            <a:r>
              <a:rPr b="0" i="1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 </a:t>
            </a: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of the grammar symbol </a:t>
            </a:r>
            <a:r>
              <a:rPr b="0" i="1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r>
              <a:rPr b="0" i="0" lang="en-US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).</a:t>
            </a:r>
            <a:endParaRPr b="0" i="0" sz="20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913795" y="18444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ustria"/>
              <a:buNone/>
            </a:pPr>
            <a:r>
              <a:rPr lang="en-US" sz="3200">
                <a:solidFill>
                  <a:schemeClr val="lt1"/>
                </a:solidFill>
              </a:rPr>
              <a:t>SDD Example</a:t>
            </a:r>
            <a:endParaRPr sz="3200">
              <a:solidFill>
                <a:schemeClr val="lt1"/>
              </a:solidFill>
            </a:endParaRPr>
          </a:p>
        </p:txBody>
      </p:sp>
      <p:graphicFrame>
        <p:nvGraphicFramePr>
          <p:cNvPr id="169" name="Google Shape;169;p4"/>
          <p:cNvGraphicFramePr/>
          <p:nvPr/>
        </p:nvGraphicFramePr>
        <p:xfrm>
          <a:off x="1180201" y="19168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{CC8D0173-532C-4D2C-A728-C272293F9A82}</a:tableStyleId>
              </a:tblPr>
              <a:tblGrid>
                <a:gridCol w="1885725"/>
                <a:gridCol w="2330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Productions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u="none" cap="none" strike="noStrike"/>
                        <a:t>Semantic Rules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0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 → 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S.val = E.val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 → E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+ 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E.val = E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.val + T.val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 → 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E.val = T.val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 → T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* 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T.val = T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.val * F.val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T→ 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T.val = F.val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F→ digit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F.val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digit.lexval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0" name="Google Shape;170;p4"/>
          <p:cNvSpPr txBox="1"/>
          <p:nvPr/>
        </p:nvSpPr>
        <p:spPr>
          <a:xfrm>
            <a:off x="829236" y="995406"/>
            <a:ext cx="2837329" cy="615553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Example string: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4 * 5 + 6</a:t>
            </a:r>
            <a:endParaRPr sz="16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7106673" y="6072993"/>
            <a:ext cx="37073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Fig. Annotated Parse Tree 4 * 5 + 6 </a:t>
            </a:r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6</a:t>
            </a:r>
            <a:endParaRPr sz="16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8808668" y="1303250"/>
            <a:ext cx="1338324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S.val  = 26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8433691" y="1928092"/>
            <a:ext cx="2069956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E.val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7811920" y="2580295"/>
            <a:ext cx="1406592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E</a:t>
            </a:r>
            <a:r>
              <a:rPr baseline="-25000"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.val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9791679" y="2572286"/>
            <a:ext cx="1137194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T.val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7861429" y="3230826"/>
            <a:ext cx="1291538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T.val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8960348" y="3889865"/>
            <a:ext cx="1026832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F.val=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7067939" y="3889865"/>
            <a:ext cx="1261606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T</a:t>
            </a:r>
            <a:r>
              <a:rPr baseline="-25000"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.val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8433690" y="3885741"/>
            <a:ext cx="412290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*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9261320" y="2558269"/>
            <a:ext cx="412290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+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7057714" y="4672332"/>
            <a:ext cx="1271831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F.val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6747423" y="5436777"/>
            <a:ext cx="1892412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digit.lexval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9791679" y="3242226"/>
            <a:ext cx="1100667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F.val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84" name="Google Shape;184;p4"/>
          <p:cNvCxnSpPr>
            <a:stCxn id="172" idx="2"/>
            <a:endCxn id="173" idx="0"/>
          </p:cNvCxnSpPr>
          <p:nvPr/>
        </p:nvCxnSpPr>
        <p:spPr>
          <a:xfrm flipH="1">
            <a:off x="9468530" y="1672582"/>
            <a:ext cx="9300" cy="2556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4"/>
          <p:cNvCxnSpPr>
            <a:stCxn id="173" idx="2"/>
            <a:endCxn id="174" idx="0"/>
          </p:cNvCxnSpPr>
          <p:nvPr/>
        </p:nvCxnSpPr>
        <p:spPr>
          <a:xfrm flipH="1">
            <a:off x="8515269" y="2297424"/>
            <a:ext cx="953400" cy="2829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4"/>
          <p:cNvCxnSpPr>
            <a:stCxn id="173" idx="2"/>
            <a:endCxn id="180" idx="0"/>
          </p:cNvCxnSpPr>
          <p:nvPr/>
        </p:nvCxnSpPr>
        <p:spPr>
          <a:xfrm flipH="1">
            <a:off x="9467469" y="2297424"/>
            <a:ext cx="1200" cy="2607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4"/>
          <p:cNvCxnSpPr>
            <a:stCxn id="173" idx="2"/>
            <a:endCxn id="175" idx="0"/>
          </p:cNvCxnSpPr>
          <p:nvPr/>
        </p:nvCxnSpPr>
        <p:spPr>
          <a:xfrm>
            <a:off x="9468669" y="2297424"/>
            <a:ext cx="891600" cy="2748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4"/>
          <p:cNvCxnSpPr>
            <a:stCxn id="174" idx="2"/>
            <a:endCxn id="176" idx="0"/>
          </p:cNvCxnSpPr>
          <p:nvPr/>
        </p:nvCxnSpPr>
        <p:spPr>
          <a:xfrm flipH="1">
            <a:off x="8507116" y="2949627"/>
            <a:ext cx="8100" cy="281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4"/>
          <p:cNvCxnSpPr>
            <a:stCxn id="176" idx="2"/>
            <a:endCxn id="178" idx="0"/>
          </p:cNvCxnSpPr>
          <p:nvPr/>
        </p:nvCxnSpPr>
        <p:spPr>
          <a:xfrm flipH="1">
            <a:off x="7698698" y="3600158"/>
            <a:ext cx="808500" cy="2898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4"/>
          <p:cNvCxnSpPr>
            <a:stCxn id="176" idx="2"/>
            <a:endCxn id="179" idx="0"/>
          </p:cNvCxnSpPr>
          <p:nvPr/>
        </p:nvCxnSpPr>
        <p:spPr>
          <a:xfrm>
            <a:off x="8507198" y="3600158"/>
            <a:ext cx="132600" cy="2856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4"/>
          <p:cNvCxnSpPr>
            <a:stCxn id="176" idx="2"/>
            <a:endCxn id="177" idx="0"/>
          </p:cNvCxnSpPr>
          <p:nvPr/>
        </p:nvCxnSpPr>
        <p:spPr>
          <a:xfrm>
            <a:off x="8507198" y="3600158"/>
            <a:ext cx="966600" cy="2898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4"/>
          <p:cNvCxnSpPr>
            <a:stCxn id="175" idx="2"/>
            <a:endCxn id="183" idx="0"/>
          </p:cNvCxnSpPr>
          <p:nvPr/>
        </p:nvCxnSpPr>
        <p:spPr>
          <a:xfrm flipH="1">
            <a:off x="10341976" y="2941618"/>
            <a:ext cx="18300" cy="3006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4"/>
          <p:cNvCxnSpPr>
            <a:stCxn id="183" idx="2"/>
          </p:cNvCxnSpPr>
          <p:nvPr/>
        </p:nvCxnSpPr>
        <p:spPr>
          <a:xfrm>
            <a:off x="10342012" y="3611558"/>
            <a:ext cx="300" cy="2805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4"/>
          <p:cNvCxnSpPr>
            <a:stCxn id="178" idx="2"/>
            <a:endCxn id="181" idx="0"/>
          </p:cNvCxnSpPr>
          <p:nvPr/>
        </p:nvCxnSpPr>
        <p:spPr>
          <a:xfrm flipH="1">
            <a:off x="7693642" y="4259197"/>
            <a:ext cx="5100" cy="413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4"/>
          <p:cNvCxnSpPr>
            <a:stCxn id="177" idx="2"/>
            <a:endCxn id="196" idx="0"/>
          </p:cNvCxnSpPr>
          <p:nvPr/>
        </p:nvCxnSpPr>
        <p:spPr>
          <a:xfrm>
            <a:off x="9473764" y="4259197"/>
            <a:ext cx="8100" cy="425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4"/>
          <p:cNvCxnSpPr>
            <a:stCxn id="181" idx="2"/>
            <a:endCxn id="182" idx="0"/>
          </p:cNvCxnSpPr>
          <p:nvPr/>
        </p:nvCxnSpPr>
        <p:spPr>
          <a:xfrm>
            <a:off x="7693630" y="5041664"/>
            <a:ext cx="0" cy="395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4"/>
          <p:cNvSpPr txBox="1"/>
          <p:nvPr/>
        </p:nvSpPr>
        <p:spPr>
          <a:xfrm>
            <a:off x="8535690" y="4684355"/>
            <a:ext cx="1892412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digit.lexval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10084435" y="3889865"/>
            <a:ext cx="1892412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digit.lexval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99" name="Google Shape;199;p4"/>
          <p:cNvCxnSpPr/>
          <p:nvPr/>
        </p:nvCxnSpPr>
        <p:spPr>
          <a:xfrm flipH="1" rot="5400000">
            <a:off x="8836280" y="4383455"/>
            <a:ext cx="425100" cy="176700"/>
          </a:xfrm>
          <a:prstGeom prst="curvedConnector3">
            <a:avLst>
              <a:gd fmla="val 50000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4"/>
          <p:cNvCxnSpPr>
            <a:stCxn id="182" idx="1"/>
            <a:endCxn id="181" idx="1"/>
          </p:cNvCxnSpPr>
          <p:nvPr/>
        </p:nvCxnSpPr>
        <p:spPr>
          <a:xfrm flipH="1" rot="10800000">
            <a:off x="6747423" y="4857043"/>
            <a:ext cx="310200" cy="764400"/>
          </a:xfrm>
          <a:prstGeom prst="curvedConnector3">
            <a:avLst>
              <a:gd fmla="val -73695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4"/>
          <p:cNvCxnSpPr>
            <a:stCxn id="181" idx="1"/>
            <a:endCxn id="178" idx="1"/>
          </p:cNvCxnSpPr>
          <p:nvPr/>
        </p:nvCxnSpPr>
        <p:spPr>
          <a:xfrm flipH="1" rot="10800000">
            <a:off x="7057714" y="4074598"/>
            <a:ext cx="10200" cy="782400"/>
          </a:xfrm>
          <a:prstGeom prst="curvedConnector3">
            <a:avLst>
              <a:gd fmla="val -2241186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4"/>
          <p:cNvCxnSpPr>
            <a:endCxn id="183" idx="3"/>
          </p:cNvCxnSpPr>
          <p:nvPr/>
        </p:nvCxnSpPr>
        <p:spPr>
          <a:xfrm rot="10800000">
            <a:off x="10892346" y="3426892"/>
            <a:ext cx="593400" cy="458700"/>
          </a:xfrm>
          <a:prstGeom prst="curvedConnector3">
            <a:avLst>
              <a:gd fmla="val 50000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4"/>
          <p:cNvCxnSpPr>
            <a:endCxn id="176" idx="1"/>
          </p:cNvCxnSpPr>
          <p:nvPr/>
        </p:nvCxnSpPr>
        <p:spPr>
          <a:xfrm flipH="1" rot="10800000">
            <a:off x="7344829" y="3415492"/>
            <a:ext cx="516600" cy="470100"/>
          </a:xfrm>
          <a:prstGeom prst="curvedConnector3">
            <a:avLst>
              <a:gd fmla="val 50000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4"/>
          <p:cNvCxnSpPr>
            <a:endCxn id="176" idx="3"/>
          </p:cNvCxnSpPr>
          <p:nvPr/>
        </p:nvCxnSpPr>
        <p:spPr>
          <a:xfrm flipH="1" rot="5400000">
            <a:off x="9146367" y="3422092"/>
            <a:ext cx="448500" cy="435300"/>
          </a:xfrm>
          <a:prstGeom prst="curvedConnector2">
            <a:avLst/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4"/>
          <p:cNvCxnSpPr>
            <a:stCxn id="176" idx="1"/>
            <a:endCxn id="174" idx="1"/>
          </p:cNvCxnSpPr>
          <p:nvPr/>
        </p:nvCxnSpPr>
        <p:spPr>
          <a:xfrm rot="10800000">
            <a:off x="7811929" y="2765092"/>
            <a:ext cx="49500" cy="650400"/>
          </a:xfrm>
          <a:prstGeom prst="curvedConnector3">
            <a:avLst>
              <a:gd fmla="val 561834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06" name="Google Shape;206;p4"/>
          <p:cNvCxnSpPr>
            <a:stCxn id="183" idx="3"/>
            <a:endCxn id="175" idx="3"/>
          </p:cNvCxnSpPr>
          <p:nvPr/>
        </p:nvCxnSpPr>
        <p:spPr>
          <a:xfrm flipH="1" rot="10800000">
            <a:off x="10892346" y="2756992"/>
            <a:ext cx="36600" cy="669900"/>
          </a:xfrm>
          <a:prstGeom prst="curvedConnector3">
            <a:avLst>
              <a:gd fmla="val 724390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07" name="Google Shape;207;p4"/>
          <p:cNvCxnSpPr>
            <a:stCxn id="174" idx="1"/>
            <a:endCxn id="173" idx="1"/>
          </p:cNvCxnSpPr>
          <p:nvPr/>
        </p:nvCxnSpPr>
        <p:spPr>
          <a:xfrm flipH="1" rot="10800000">
            <a:off x="7811920" y="2112761"/>
            <a:ext cx="621900" cy="652200"/>
          </a:xfrm>
          <a:prstGeom prst="curvedConnector3">
            <a:avLst>
              <a:gd fmla="val -36759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4"/>
          <p:cNvCxnSpPr>
            <a:stCxn id="175" idx="3"/>
            <a:endCxn id="173" idx="3"/>
          </p:cNvCxnSpPr>
          <p:nvPr/>
        </p:nvCxnSpPr>
        <p:spPr>
          <a:xfrm rot="10800000">
            <a:off x="10503773" y="2112852"/>
            <a:ext cx="425100" cy="644100"/>
          </a:xfrm>
          <a:prstGeom prst="curvedConnector3">
            <a:avLst>
              <a:gd fmla="val -53776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09" name="Google Shape;209;p4"/>
          <p:cNvSpPr txBox="1"/>
          <p:nvPr/>
        </p:nvSpPr>
        <p:spPr>
          <a:xfrm>
            <a:off x="8239506" y="5387024"/>
            <a:ext cx="27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4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0" name="Google Shape;210;p4"/>
          <p:cNvSpPr txBox="1"/>
          <p:nvPr/>
        </p:nvSpPr>
        <p:spPr>
          <a:xfrm>
            <a:off x="7911239" y="4691234"/>
            <a:ext cx="27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4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10084566" y="4665483"/>
            <a:ext cx="27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5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7980434" y="3908767"/>
            <a:ext cx="27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4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3" name="Google Shape;213;p4"/>
          <p:cNvSpPr txBox="1"/>
          <p:nvPr/>
        </p:nvSpPr>
        <p:spPr>
          <a:xfrm>
            <a:off x="9665005" y="3908767"/>
            <a:ext cx="27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5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4" name="Google Shape;214;p4"/>
          <p:cNvSpPr txBox="1"/>
          <p:nvPr/>
        </p:nvSpPr>
        <p:spPr>
          <a:xfrm>
            <a:off x="11580766" y="3903266"/>
            <a:ext cx="27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6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8719372" y="3247409"/>
            <a:ext cx="596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20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6" name="Google Shape;216;p4"/>
          <p:cNvSpPr txBox="1"/>
          <p:nvPr/>
        </p:nvSpPr>
        <p:spPr>
          <a:xfrm>
            <a:off x="10562274" y="3232215"/>
            <a:ext cx="27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6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7" name="Google Shape;217;p4"/>
          <p:cNvSpPr txBox="1"/>
          <p:nvPr/>
        </p:nvSpPr>
        <p:spPr>
          <a:xfrm>
            <a:off x="8827781" y="2571249"/>
            <a:ext cx="504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20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8" name="Google Shape;218;p4"/>
          <p:cNvSpPr txBox="1"/>
          <p:nvPr/>
        </p:nvSpPr>
        <p:spPr>
          <a:xfrm>
            <a:off x="10599643" y="2578987"/>
            <a:ext cx="27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6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9" name="Google Shape;219;p4"/>
          <p:cNvSpPr txBox="1"/>
          <p:nvPr/>
        </p:nvSpPr>
        <p:spPr>
          <a:xfrm>
            <a:off x="9940714" y="1902346"/>
            <a:ext cx="555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26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Types of Attributes</a:t>
            </a:r>
            <a:endParaRPr/>
          </a:p>
        </p:txBody>
      </p:sp>
      <p:sp>
        <p:nvSpPr>
          <p:cNvPr id="225" name="Google Shape;225;p5"/>
          <p:cNvSpPr txBox="1"/>
          <p:nvPr>
            <p:ph idx="1" type="body"/>
          </p:nvPr>
        </p:nvSpPr>
        <p:spPr>
          <a:xfrm>
            <a:off x="913795" y="1732449"/>
            <a:ext cx="10353762" cy="590687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" lvl="0" marL="127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Two types of attributes:</a:t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-360044" lvl="1" marL="702945" marR="281305" rtl="0" algn="l">
              <a:lnSpc>
                <a:spcPct val="123100"/>
              </a:lnSpc>
              <a:spcBef>
                <a:spcPts val="1245"/>
              </a:spcBef>
              <a:spcAft>
                <a:spcPts val="0"/>
              </a:spcAft>
              <a:buClr>
                <a:srgbClr val="231F20"/>
              </a:buClr>
              <a:buSzPts val="1260"/>
              <a:buFont typeface="Times New Roman"/>
              <a:buAutoNum type="arabicPeriod"/>
            </a:pPr>
            <a:r>
              <a:rPr b="1" lang="en-US">
                <a:latin typeface="Lustria"/>
                <a:ea typeface="Lustria"/>
                <a:cs typeface="Lustria"/>
                <a:sym typeface="Lustria"/>
              </a:rPr>
              <a:t>Synthesized Attributes: </a:t>
            </a:r>
            <a:r>
              <a:rPr lang="en-US">
                <a:latin typeface="Lustria"/>
                <a:ea typeface="Lustria"/>
                <a:cs typeface="Lustria"/>
                <a:sym typeface="Lustria"/>
              </a:rPr>
              <a:t>A synthesized attribute at node N is defined only in terms of attribute values at the children of N and at N itself. For example, let’s say A -&gt; BC is a production of a grammar, and A’s attribute is dependent on B’s attributes or C’s attributes then it will be synthesized attribute. (i.e. A.val = B.val + 1, A.val = B.val+C.in)</a:t>
            </a:r>
            <a:endParaRPr/>
          </a:p>
          <a:p>
            <a:pPr indent="-280035" lvl="1" marL="702945" marR="281305" rtl="0" algn="l">
              <a:lnSpc>
                <a:spcPct val="123100"/>
              </a:lnSpc>
              <a:spcBef>
                <a:spcPts val="1245"/>
              </a:spcBef>
              <a:spcAft>
                <a:spcPts val="0"/>
              </a:spcAft>
              <a:buClr>
                <a:srgbClr val="231F20"/>
              </a:buClr>
              <a:buSzPts val="1260"/>
              <a:buFont typeface="Times New Roman"/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-360044" lvl="1" marL="702945" marR="281305" rtl="0" algn="l">
              <a:lnSpc>
                <a:spcPct val="123100"/>
              </a:lnSpc>
              <a:spcBef>
                <a:spcPts val="1245"/>
              </a:spcBef>
              <a:spcAft>
                <a:spcPts val="0"/>
              </a:spcAft>
              <a:buClr>
                <a:srgbClr val="231F20"/>
              </a:buClr>
              <a:buSzPts val="1260"/>
              <a:buFont typeface="Times New Roman"/>
              <a:buAutoNum type="arabicPeriod"/>
            </a:pPr>
            <a:r>
              <a:rPr b="1" lang="en-US"/>
              <a:t>Inherited Attributes: </a:t>
            </a:r>
            <a:r>
              <a:rPr lang="en-US"/>
              <a:t>An inherited attribute at node N is defined only in terms of attribute values at N's parent, N itself, and N's siblings</a:t>
            </a:r>
            <a:r>
              <a:rPr b="1" lang="en-US"/>
              <a:t>. </a:t>
            </a:r>
            <a:r>
              <a:rPr lang="en-US"/>
              <a:t>For example, let’s say A -&gt; BC is a production of a grammar and B’s attribute is dependent on A’s attributes or C’s attributes then it will be inherited attribute.  (i.e. C.val = B.val + 1 or C.val = A.val)</a:t>
            </a:r>
            <a:endParaRPr/>
          </a:p>
          <a:p>
            <a:pPr indent="-280035" lvl="1" marL="702945" marR="281305" rtl="0" algn="l">
              <a:lnSpc>
                <a:spcPct val="123100"/>
              </a:lnSpc>
              <a:spcBef>
                <a:spcPts val="1245"/>
              </a:spcBef>
              <a:spcAft>
                <a:spcPts val="0"/>
              </a:spcAft>
              <a:buClr>
                <a:srgbClr val="231F20"/>
              </a:buClr>
              <a:buSzPts val="1260"/>
              <a:buFont typeface="Times New Roman"/>
              <a:buNone/>
            </a:pPr>
            <a:r>
              <a:t/>
            </a:r>
            <a:endParaRPr/>
          </a:p>
          <a:p>
            <a:pPr indent="-280035" lvl="1" marL="702945" marR="281305" rtl="0" algn="l">
              <a:lnSpc>
                <a:spcPct val="123100"/>
              </a:lnSpc>
              <a:spcBef>
                <a:spcPts val="1245"/>
              </a:spcBef>
              <a:spcAft>
                <a:spcPts val="0"/>
              </a:spcAft>
              <a:buClr>
                <a:srgbClr val="231F20"/>
              </a:buClr>
              <a:buSzPts val="1260"/>
              <a:buFont typeface="Times New Roman"/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-280035" lvl="1" marL="702945" marR="281305" rtl="0" algn="l">
              <a:lnSpc>
                <a:spcPct val="123100"/>
              </a:lnSpc>
              <a:spcBef>
                <a:spcPts val="1245"/>
              </a:spcBef>
              <a:spcAft>
                <a:spcPts val="0"/>
              </a:spcAft>
              <a:buClr>
                <a:srgbClr val="231F20"/>
              </a:buClr>
              <a:buSzPts val="1260"/>
              <a:buFont typeface="Times New Roman"/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-189990" lvl="1" marL="342900" marR="281305" rtl="0" algn="l">
              <a:lnSpc>
                <a:spcPct val="123100"/>
              </a:lnSpc>
              <a:spcBef>
                <a:spcPts val="1245"/>
              </a:spcBef>
              <a:spcAft>
                <a:spcPts val="0"/>
              </a:spcAft>
              <a:buClr>
                <a:srgbClr val="231F20"/>
              </a:buClr>
              <a:buSzPts val="1260"/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 txBox="1"/>
          <p:nvPr>
            <p:ph type="title"/>
          </p:nvPr>
        </p:nvSpPr>
        <p:spPr>
          <a:xfrm>
            <a:off x="913795" y="761999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Types of SDD</a:t>
            </a:r>
            <a:endParaRPr/>
          </a:p>
        </p:txBody>
      </p:sp>
      <p:sp>
        <p:nvSpPr>
          <p:cNvPr id="231" name="Google Shape;231;p6"/>
          <p:cNvSpPr txBox="1"/>
          <p:nvPr>
            <p:ph idx="1" type="body"/>
          </p:nvPr>
        </p:nvSpPr>
        <p:spPr>
          <a:xfrm>
            <a:off x="913795" y="1732449"/>
            <a:ext cx="10353762" cy="38219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" lvl="0" marL="127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Two types of Definitions:</a:t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-360044" lvl="1" marL="702945" marR="281305" rtl="0" algn="l">
              <a:lnSpc>
                <a:spcPct val="123100"/>
              </a:lnSpc>
              <a:spcBef>
                <a:spcPts val="1245"/>
              </a:spcBef>
              <a:spcAft>
                <a:spcPts val="0"/>
              </a:spcAft>
              <a:buClr>
                <a:srgbClr val="231F20"/>
              </a:buClr>
              <a:buSzPts val="1260"/>
              <a:buFont typeface="Times New Roman"/>
              <a:buAutoNum type="arabicPeriod"/>
            </a:pPr>
            <a:r>
              <a:rPr b="1" lang="en-US">
                <a:latin typeface="Lustria"/>
                <a:ea typeface="Lustria"/>
                <a:cs typeface="Lustria"/>
                <a:sym typeface="Lustria"/>
              </a:rPr>
              <a:t>S-Attributed: </a:t>
            </a:r>
            <a:endParaRPr/>
          </a:p>
          <a:p>
            <a:pPr indent="-360044" lvl="2" marL="1160145" marR="281305" rtl="0" algn="l">
              <a:lnSpc>
                <a:spcPct val="123100"/>
              </a:lnSpc>
              <a:spcBef>
                <a:spcPts val="1245"/>
              </a:spcBef>
              <a:spcAft>
                <a:spcPts val="0"/>
              </a:spcAft>
              <a:buClr>
                <a:srgbClr val="231F20"/>
              </a:buClr>
              <a:buSzPts val="1120"/>
              <a:buFont typeface="Arial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If an SDD uses only synthesized attributes, it is called as S-attributed SDD.</a:t>
            </a:r>
            <a:endParaRPr/>
          </a:p>
          <a:p>
            <a:pPr indent="-360044" lvl="2" marL="1160145" marR="281305" rtl="0" algn="l">
              <a:lnSpc>
                <a:spcPct val="123100"/>
              </a:lnSpc>
              <a:spcBef>
                <a:spcPts val="1245"/>
              </a:spcBef>
              <a:spcAft>
                <a:spcPts val="0"/>
              </a:spcAft>
              <a:buClr>
                <a:srgbClr val="231F20"/>
              </a:buClr>
              <a:buSzPts val="1120"/>
              <a:buFont typeface="Arial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S-attributed SDDs are evaluated in bottom-up parsing, as the values of the parent nodes depend upon the values of the child nodes.</a:t>
            </a:r>
            <a:endParaRPr/>
          </a:p>
          <a:p>
            <a:pPr indent="-360044" lvl="1" marL="702945" marR="281305" rtl="0" algn="l">
              <a:lnSpc>
                <a:spcPct val="123100"/>
              </a:lnSpc>
              <a:spcBef>
                <a:spcPts val="1245"/>
              </a:spcBef>
              <a:spcAft>
                <a:spcPts val="0"/>
              </a:spcAft>
              <a:buClr>
                <a:srgbClr val="231F20"/>
              </a:buClr>
              <a:buSzPts val="1260"/>
              <a:buFont typeface="Times New Roman"/>
              <a:buAutoNum type="arabicPeriod"/>
            </a:pPr>
            <a:r>
              <a:rPr b="1" lang="en-US">
                <a:latin typeface="Lustria"/>
                <a:ea typeface="Lustria"/>
                <a:cs typeface="Lustria"/>
                <a:sym typeface="Lustria"/>
              </a:rPr>
              <a:t>L-Attributed:</a:t>
            </a:r>
            <a:endParaRPr/>
          </a:p>
          <a:p>
            <a:pPr indent="-360044" lvl="2" marL="1160145" marR="281305" rtl="0" algn="l">
              <a:lnSpc>
                <a:spcPct val="123100"/>
              </a:lnSpc>
              <a:spcBef>
                <a:spcPts val="1245"/>
              </a:spcBef>
              <a:spcAft>
                <a:spcPts val="0"/>
              </a:spcAft>
              <a:buClr>
                <a:srgbClr val="231F20"/>
              </a:buClr>
              <a:buSzPts val="1120"/>
              <a:buFont typeface="Arial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If an SDD uses synthesized attributes and inherited attributes with a restriction that inherited attribute can inherit values from left siblings only, it is called as L-attributed SDD.</a:t>
            </a:r>
            <a:endParaRPr/>
          </a:p>
          <a:p>
            <a:pPr indent="-360044" lvl="2" marL="1160145" marR="281305" rtl="0" algn="l">
              <a:lnSpc>
                <a:spcPct val="123100"/>
              </a:lnSpc>
              <a:spcBef>
                <a:spcPts val="1245"/>
              </a:spcBef>
              <a:spcAft>
                <a:spcPts val="0"/>
              </a:spcAft>
              <a:buClr>
                <a:srgbClr val="231F20"/>
              </a:buClr>
              <a:buSzPts val="1120"/>
              <a:buFont typeface="Arial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Attributes in L-attributed SDDs are evaluated by depth-first and left-to-right parsing manner.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/>
          <p:nvPr>
            <p:ph type="title"/>
          </p:nvPr>
        </p:nvSpPr>
        <p:spPr>
          <a:xfrm>
            <a:off x="913795" y="18444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ustria"/>
              <a:buNone/>
            </a:pPr>
            <a:r>
              <a:rPr lang="en-US" sz="3200">
                <a:solidFill>
                  <a:schemeClr val="lt1"/>
                </a:solidFill>
              </a:rPr>
              <a:t>SDD Example</a:t>
            </a:r>
            <a:endParaRPr sz="3200">
              <a:solidFill>
                <a:schemeClr val="lt1"/>
              </a:solidFill>
            </a:endParaRPr>
          </a:p>
        </p:txBody>
      </p:sp>
      <p:graphicFrame>
        <p:nvGraphicFramePr>
          <p:cNvPr id="237" name="Google Shape;237;p7"/>
          <p:cNvGraphicFramePr/>
          <p:nvPr/>
        </p:nvGraphicFramePr>
        <p:xfrm>
          <a:off x="807476" y="19168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{CC8D0173-532C-4D2C-A728-C272293F9A82}</a:tableStyleId>
              </a:tblPr>
              <a:tblGrid>
                <a:gridCol w="2258450"/>
                <a:gridCol w="2330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Productions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Semantic Rules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 → 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S.val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= E.val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 → E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+ 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E.val = E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.val + T.val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 → 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E.val = T.val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 → T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* 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T.val = T</a:t>
                      </a:r>
                      <a:r>
                        <a:rPr baseline="-25000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.val * F.val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T→ 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T.val = F.val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F→ digit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F.val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digit.lexval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8" name="Google Shape;238;p7"/>
          <p:cNvSpPr txBox="1"/>
          <p:nvPr/>
        </p:nvSpPr>
        <p:spPr>
          <a:xfrm>
            <a:off x="829236" y="995406"/>
            <a:ext cx="2837329" cy="615553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Example string: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4 * 5 + 6</a:t>
            </a:r>
            <a:endParaRPr sz="16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9" name="Google Shape;239;p7"/>
          <p:cNvSpPr txBox="1"/>
          <p:nvPr/>
        </p:nvSpPr>
        <p:spPr>
          <a:xfrm>
            <a:off x="7106673" y="6072993"/>
            <a:ext cx="37073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Fig. Annotated Parse Tree 4 * 5 + 6 </a:t>
            </a:r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6</a:t>
            </a:r>
            <a:endParaRPr sz="16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808668" y="1303250"/>
            <a:ext cx="1338324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S.val  = 26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1" name="Google Shape;241;p7"/>
          <p:cNvSpPr txBox="1"/>
          <p:nvPr/>
        </p:nvSpPr>
        <p:spPr>
          <a:xfrm>
            <a:off x="8433691" y="1928092"/>
            <a:ext cx="2069956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E.val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2" name="Google Shape;242;p7"/>
          <p:cNvSpPr txBox="1"/>
          <p:nvPr/>
        </p:nvSpPr>
        <p:spPr>
          <a:xfrm>
            <a:off x="7811920" y="2580295"/>
            <a:ext cx="1406592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E</a:t>
            </a:r>
            <a:r>
              <a:rPr baseline="-25000"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.val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9791679" y="2572286"/>
            <a:ext cx="1137194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T.val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7861429" y="3230826"/>
            <a:ext cx="1291538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T.val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8960348" y="3889865"/>
            <a:ext cx="1026832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F.val=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6" name="Google Shape;246;p7"/>
          <p:cNvSpPr txBox="1"/>
          <p:nvPr/>
        </p:nvSpPr>
        <p:spPr>
          <a:xfrm>
            <a:off x="7067939" y="3889865"/>
            <a:ext cx="1261606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T</a:t>
            </a:r>
            <a:r>
              <a:rPr baseline="-25000"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.val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8433690" y="3885741"/>
            <a:ext cx="412290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*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9261320" y="2558269"/>
            <a:ext cx="412290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+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9" name="Google Shape;249;p7"/>
          <p:cNvSpPr txBox="1"/>
          <p:nvPr/>
        </p:nvSpPr>
        <p:spPr>
          <a:xfrm>
            <a:off x="7057714" y="4672332"/>
            <a:ext cx="1271831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F.val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0" name="Google Shape;250;p7"/>
          <p:cNvSpPr txBox="1"/>
          <p:nvPr/>
        </p:nvSpPr>
        <p:spPr>
          <a:xfrm>
            <a:off x="6747423" y="5436777"/>
            <a:ext cx="1892412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digit.lexval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1" name="Google Shape;251;p7"/>
          <p:cNvSpPr txBox="1"/>
          <p:nvPr/>
        </p:nvSpPr>
        <p:spPr>
          <a:xfrm>
            <a:off x="9791679" y="3242226"/>
            <a:ext cx="1100667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F.val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52" name="Google Shape;252;p7"/>
          <p:cNvCxnSpPr>
            <a:stCxn id="240" idx="2"/>
            <a:endCxn id="241" idx="0"/>
          </p:cNvCxnSpPr>
          <p:nvPr/>
        </p:nvCxnSpPr>
        <p:spPr>
          <a:xfrm flipH="1">
            <a:off x="9468530" y="1672582"/>
            <a:ext cx="9300" cy="2556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7"/>
          <p:cNvCxnSpPr>
            <a:stCxn id="241" idx="2"/>
            <a:endCxn id="242" idx="0"/>
          </p:cNvCxnSpPr>
          <p:nvPr/>
        </p:nvCxnSpPr>
        <p:spPr>
          <a:xfrm flipH="1">
            <a:off x="8515269" y="2297424"/>
            <a:ext cx="953400" cy="2829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7"/>
          <p:cNvCxnSpPr>
            <a:stCxn id="241" idx="2"/>
            <a:endCxn id="248" idx="0"/>
          </p:cNvCxnSpPr>
          <p:nvPr/>
        </p:nvCxnSpPr>
        <p:spPr>
          <a:xfrm flipH="1">
            <a:off x="9467469" y="2297424"/>
            <a:ext cx="1200" cy="2607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p7"/>
          <p:cNvCxnSpPr>
            <a:stCxn id="241" idx="2"/>
            <a:endCxn id="243" idx="0"/>
          </p:cNvCxnSpPr>
          <p:nvPr/>
        </p:nvCxnSpPr>
        <p:spPr>
          <a:xfrm>
            <a:off x="9468669" y="2297424"/>
            <a:ext cx="891600" cy="2748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p7"/>
          <p:cNvCxnSpPr>
            <a:stCxn id="242" idx="2"/>
            <a:endCxn id="244" idx="0"/>
          </p:cNvCxnSpPr>
          <p:nvPr/>
        </p:nvCxnSpPr>
        <p:spPr>
          <a:xfrm flipH="1">
            <a:off x="8507116" y="2949627"/>
            <a:ext cx="8100" cy="281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7"/>
          <p:cNvCxnSpPr>
            <a:stCxn id="244" idx="2"/>
            <a:endCxn id="246" idx="0"/>
          </p:cNvCxnSpPr>
          <p:nvPr/>
        </p:nvCxnSpPr>
        <p:spPr>
          <a:xfrm flipH="1">
            <a:off x="7698698" y="3600158"/>
            <a:ext cx="808500" cy="2898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p7"/>
          <p:cNvCxnSpPr>
            <a:stCxn id="244" idx="2"/>
            <a:endCxn id="247" idx="0"/>
          </p:cNvCxnSpPr>
          <p:nvPr/>
        </p:nvCxnSpPr>
        <p:spPr>
          <a:xfrm>
            <a:off x="8507198" y="3600158"/>
            <a:ext cx="132600" cy="2856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7"/>
          <p:cNvCxnSpPr>
            <a:stCxn id="244" idx="2"/>
            <a:endCxn id="245" idx="0"/>
          </p:cNvCxnSpPr>
          <p:nvPr/>
        </p:nvCxnSpPr>
        <p:spPr>
          <a:xfrm>
            <a:off x="8507198" y="3600158"/>
            <a:ext cx="966600" cy="2898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7"/>
          <p:cNvCxnSpPr>
            <a:stCxn id="243" idx="2"/>
            <a:endCxn id="251" idx="0"/>
          </p:cNvCxnSpPr>
          <p:nvPr/>
        </p:nvCxnSpPr>
        <p:spPr>
          <a:xfrm flipH="1">
            <a:off x="10341976" y="2941618"/>
            <a:ext cx="18300" cy="3006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7"/>
          <p:cNvCxnSpPr>
            <a:stCxn id="251" idx="2"/>
          </p:cNvCxnSpPr>
          <p:nvPr/>
        </p:nvCxnSpPr>
        <p:spPr>
          <a:xfrm>
            <a:off x="10342012" y="3611558"/>
            <a:ext cx="300" cy="2805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7"/>
          <p:cNvCxnSpPr>
            <a:stCxn id="246" idx="2"/>
            <a:endCxn id="249" idx="0"/>
          </p:cNvCxnSpPr>
          <p:nvPr/>
        </p:nvCxnSpPr>
        <p:spPr>
          <a:xfrm flipH="1">
            <a:off x="7693642" y="4259197"/>
            <a:ext cx="5100" cy="413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p7"/>
          <p:cNvCxnSpPr>
            <a:stCxn id="245" idx="2"/>
            <a:endCxn id="264" idx="0"/>
          </p:cNvCxnSpPr>
          <p:nvPr/>
        </p:nvCxnSpPr>
        <p:spPr>
          <a:xfrm>
            <a:off x="9473764" y="4259197"/>
            <a:ext cx="8100" cy="425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" name="Google Shape;265;p7"/>
          <p:cNvCxnSpPr>
            <a:stCxn id="249" idx="2"/>
            <a:endCxn id="250" idx="0"/>
          </p:cNvCxnSpPr>
          <p:nvPr/>
        </p:nvCxnSpPr>
        <p:spPr>
          <a:xfrm>
            <a:off x="7693630" y="5041664"/>
            <a:ext cx="0" cy="3951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p7"/>
          <p:cNvSpPr txBox="1"/>
          <p:nvPr/>
        </p:nvSpPr>
        <p:spPr>
          <a:xfrm>
            <a:off x="8535690" y="4684355"/>
            <a:ext cx="1892412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digit.lexval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6" name="Google Shape;266;p7"/>
          <p:cNvSpPr txBox="1"/>
          <p:nvPr/>
        </p:nvSpPr>
        <p:spPr>
          <a:xfrm>
            <a:off x="10084435" y="3889865"/>
            <a:ext cx="1892412" cy="369332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digit.lexval = 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67" name="Google Shape;267;p7"/>
          <p:cNvCxnSpPr/>
          <p:nvPr/>
        </p:nvCxnSpPr>
        <p:spPr>
          <a:xfrm flipH="1" rot="5400000">
            <a:off x="8836280" y="4383455"/>
            <a:ext cx="425100" cy="176700"/>
          </a:xfrm>
          <a:prstGeom prst="curvedConnector3">
            <a:avLst>
              <a:gd fmla="val 50000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p7"/>
          <p:cNvCxnSpPr>
            <a:stCxn id="250" idx="1"/>
            <a:endCxn id="249" idx="1"/>
          </p:cNvCxnSpPr>
          <p:nvPr/>
        </p:nvCxnSpPr>
        <p:spPr>
          <a:xfrm flipH="1" rot="10800000">
            <a:off x="6747423" y="4857043"/>
            <a:ext cx="310200" cy="764400"/>
          </a:xfrm>
          <a:prstGeom prst="curvedConnector3">
            <a:avLst>
              <a:gd fmla="val -73695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7"/>
          <p:cNvCxnSpPr>
            <a:stCxn id="249" idx="1"/>
            <a:endCxn id="246" idx="1"/>
          </p:cNvCxnSpPr>
          <p:nvPr/>
        </p:nvCxnSpPr>
        <p:spPr>
          <a:xfrm flipH="1" rot="10800000">
            <a:off x="7057714" y="4074598"/>
            <a:ext cx="10200" cy="782400"/>
          </a:xfrm>
          <a:prstGeom prst="curvedConnector3">
            <a:avLst>
              <a:gd fmla="val -2241186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7"/>
          <p:cNvCxnSpPr>
            <a:endCxn id="251" idx="3"/>
          </p:cNvCxnSpPr>
          <p:nvPr/>
        </p:nvCxnSpPr>
        <p:spPr>
          <a:xfrm rot="10800000">
            <a:off x="10892346" y="3426892"/>
            <a:ext cx="593400" cy="458700"/>
          </a:xfrm>
          <a:prstGeom prst="curvedConnector3">
            <a:avLst>
              <a:gd fmla="val 50000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71" name="Google Shape;271;p7"/>
          <p:cNvCxnSpPr>
            <a:endCxn id="244" idx="1"/>
          </p:cNvCxnSpPr>
          <p:nvPr/>
        </p:nvCxnSpPr>
        <p:spPr>
          <a:xfrm flipH="1" rot="10800000">
            <a:off x="7344829" y="3415492"/>
            <a:ext cx="516600" cy="470100"/>
          </a:xfrm>
          <a:prstGeom prst="curvedConnector3">
            <a:avLst>
              <a:gd fmla="val 50000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7"/>
          <p:cNvCxnSpPr>
            <a:endCxn id="244" idx="3"/>
          </p:cNvCxnSpPr>
          <p:nvPr/>
        </p:nvCxnSpPr>
        <p:spPr>
          <a:xfrm flipH="1" rot="5400000">
            <a:off x="9146367" y="3422092"/>
            <a:ext cx="448500" cy="435300"/>
          </a:xfrm>
          <a:prstGeom prst="curvedConnector2">
            <a:avLst/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7"/>
          <p:cNvCxnSpPr>
            <a:stCxn id="244" idx="1"/>
            <a:endCxn id="242" idx="1"/>
          </p:cNvCxnSpPr>
          <p:nvPr/>
        </p:nvCxnSpPr>
        <p:spPr>
          <a:xfrm rot="10800000">
            <a:off x="7811929" y="2765092"/>
            <a:ext cx="49500" cy="650400"/>
          </a:xfrm>
          <a:prstGeom prst="curvedConnector3">
            <a:avLst>
              <a:gd fmla="val 561834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7"/>
          <p:cNvCxnSpPr>
            <a:stCxn id="251" idx="3"/>
            <a:endCxn id="243" idx="3"/>
          </p:cNvCxnSpPr>
          <p:nvPr/>
        </p:nvCxnSpPr>
        <p:spPr>
          <a:xfrm flipH="1" rot="10800000">
            <a:off x="10892346" y="2756992"/>
            <a:ext cx="36600" cy="669900"/>
          </a:xfrm>
          <a:prstGeom prst="curvedConnector3">
            <a:avLst>
              <a:gd fmla="val 724390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75" name="Google Shape;275;p7"/>
          <p:cNvCxnSpPr>
            <a:stCxn id="242" idx="1"/>
            <a:endCxn id="241" idx="1"/>
          </p:cNvCxnSpPr>
          <p:nvPr/>
        </p:nvCxnSpPr>
        <p:spPr>
          <a:xfrm flipH="1" rot="10800000">
            <a:off x="7811920" y="2112761"/>
            <a:ext cx="621900" cy="652200"/>
          </a:xfrm>
          <a:prstGeom prst="curvedConnector3">
            <a:avLst>
              <a:gd fmla="val -36759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76" name="Google Shape;276;p7"/>
          <p:cNvCxnSpPr>
            <a:stCxn id="243" idx="3"/>
            <a:endCxn id="241" idx="3"/>
          </p:cNvCxnSpPr>
          <p:nvPr/>
        </p:nvCxnSpPr>
        <p:spPr>
          <a:xfrm rot="10800000">
            <a:off x="10503773" y="2112852"/>
            <a:ext cx="425100" cy="644100"/>
          </a:xfrm>
          <a:prstGeom prst="curvedConnector3">
            <a:avLst>
              <a:gd fmla="val -53776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77" name="Google Shape;277;p7"/>
          <p:cNvSpPr txBox="1"/>
          <p:nvPr/>
        </p:nvSpPr>
        <p:spPr>
          <a:xfrm>
            <a:off x="8239506" y="5387024"/>
            <a:ext cx="27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4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8" name="Google Shape;278;p7"/>
          <p:cNvSpPr txBox="1"/>
          <p:nvPr/>
        </p:nvSpPr>
        <p:spPr>
          <a:xfrm>
            <a:off x="7911239" y="4691234"/>
            <a:ext cx="27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4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9" name="Google Shape;279;p7"/>
          <p:cNvSpPr txBox="1"/>
          <p:nvPr/>
        </p:nvSpPr>
        <p:spPr>
          <a:xfrm>
            <a:off x="10084566" y="4665483"/>
            <a:ext cx="27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5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0" name="Google Shape;280;p7"/>
          <p:cNvSpPr txBox="1"/>
          <p:nvPr/>
        </p:nvSpPr>
        <p:spPr>
          <a:xfrm>
            <a:off x="7980434" y="3908767"/>
            <a:ext cx="27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4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1" name="Google Shape;281;p7"/>
          <p:cNvSpPr txBox="1"/>
          <p:nvPr/>
        </p:nvSpPr>
        <p:spPr>
          <a:xfrm>
            <a:off x="9665005" y="3908767"/>
            <a:ext cx="27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5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2" name="Google Shape;282;p7"/>
          <p:cNvSpPr txBox="1"/>
          <p:nvPr/>
        </p:nvSpPr>
        <p:spPr>
          <a:xfrm>
            <a:off x="11580766" y="3903266"/>
            <a:ext cx="27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6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3" name="Google Shape;283;p7"/>
          <p:cNvSpPr txBox="1"/>
          <p:nvPr/>
        </p:nvSpPr>
        <p:spPr>
          <a:xfrm>
            <a:off x="8719372" y="3247409"/>
            <a:ext cx="596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20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4" name="Google Shape;284;p7"/>
          <p:cNvSpPr txBox="1"/>
          <p:nvPr/>
        </p:nvSpPr>
        <p:spPr>
          <a:xfrm>
            <a:off x="10562274" y="3232215"/>
            <a:ext cx="27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6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5" name="Google Shape;285;p7"/>
          <p:cNvSpPr txBox="1"/>
          <p:nvPr/>
        </p:nvSpPr>
        <p:spPr>
          <a:xfrm>
            <a:off x="8827781" y="2571249"/>
            <a:ext cx="504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20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6" name="Google Shape;286;p7"/>
          <p:cNvSpPr txBox="1"/>
          <p:nvPr/>
        </p:nvSpPr>
        <p:spPr>
          <a:xfrm>
            <a:off x="10599643" y="2578987"/>
            <a:ext cx="27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6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7" name="Google Shape;287;p7"/>
          <p:cNvSpPr txBox="1"/>
          <p:nvPr/>
        </p:nvSpPr>
        <p:spPr>
          <a:xfrm>
            <a:off x="9940714" y="1902346"/>
            <a:ext cx="555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26</a:t>
            </a:r>
            <a:endParaRPr sz="18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L-Attributed SDD</a:t>
            </a:r>
            <a:endParaRPr/>
          </a:p>
        </p:txBody>
      </p:sp>
      <p:graphicFrame>
        <p:nvGraphicFramePr>
          <p:cNvPr id="293" name="Google Shape;293;p8"/>
          <p:cNvGraphicFramePr/>
          <p:nvPr/>
        </p:nvGraphicFramePr>
        <p:xfrm>
          <a:off x="650487" y="2273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{CC8D0173-532C-4D2C-A728-C272293F9A82}</a:tableStyleId>
              </a:tblPr>
              <a:tblGrid>
                <a:gridCol w="1972225"/>
                <a:gridCol w="275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Productions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Semantic Rules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 →FT’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T’.inh = F.val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T.val = T’.syn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T’ →*FT</a:t>
                      </a:r>
                      <a:r>
                        <a:rPr baseline="-25000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baseline="-25000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’.inh = T’.inh * F.val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T’.syn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baseline="-25000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’.syn 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T’ → ε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T’.syn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T’.inh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F→ digit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Lustria"/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F.val = digit.lexval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4" name="Google Shape;294;p8"/>
          <p:cNvSpPr txBox="1"/>
          <p:nvPr/>
        </p:nvSpPr>
        <p:spPr>
          <a:xfrm>
            <a:off x="8249024" y="1397816"/>
            <a:ext cx="14863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T.val  </a:t>
            </a:r>
            <a:r>
              <a:rPr lang="en-US" sz="1600">
                <a:solidFill>
                  <a:srgbClr val="363636"/>
                </a:solidFill>
                <a:latin typeface="Lustria"/>
                <a:ea typeface="Lustria"/>
                <a:cs typeface="Lustria"/>
                <a:sym typeface="Lustria"/>
              </a:rPr>
              <a:t>15</a:t>
            </a:r>
            <a:endParaRPr sz="1800">
              <a:solidFill>
                <a:srgbClr val="36363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6800606" y="2384384"/>
            <a:ext cx="14484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F.val  </a:t>
            </a:r>
            <a:r>
              <a:rPr lang="en-US" sz="1600">
                <a:solidFill>
                  <a:srgbClr val="363636"/>
                </a:solidFill>
                <a:latin typeface="Lustria"/>
                <a:ea typeface="Lustria"/>
                <a:cs typeface="Lustria"/>
                <a:sym typeface="Lustria"/>
              </a:rPr>
              <a:t>3</a:t>
            </a:r>
            <a:endParaRPr sz="1600">
              <a:solidFill>
                <a:srgbClr val="36363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6" name="Google Shape;296;p8"/>
          <p:cNvSpPr txBox="1"/>
          <p:nvPr/>
        </p:nvSpPr>
        <p:spPr>
          <a:xfrm>
            <a:off x="9366005" y="2384384"/>
            <a:ext cx="14484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T’.inh  </a:t>
            </a:r>
            <a:r>
              <a:rPr lang="en-US" sz="1600">
                <a:solidFill>
                  <a:srgbClr val="363636"/>
                </a:solidFill>
                <a:latin typeface="Lustria"/>
                <a:ea typeface="Lustria"/>
                <a:cs typeface="Lustria"/>
                <a:sym typeface="Lustria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T’.syn  </a:t>
            </a:r>
            <a:r>
              <a:rPr lang="en-US" sz="1600">
                <a:solidFill>
                  <a:srgbClr val="363636"/>
                </a:solidFill>
                <a:latin typeface="Lustria"/>
                <a:ea typeface="Lustria"/>
                <a:cs typeface="Lustria"/>
                <a:sym typeface="Lustria"/>
              </a:rPr>
              <a:t>15</a:t>
            </a:r>
            <a:endParaRPr sz="1600">
              <a:solidFill>
                <a:srgbClr val="36363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7" name="Google Shape;297;p8"/>
          <p:cNvSpPr txBox="1"/>
          <p:nvPr/>
        </p:nvSpPr>
        <p:spPr>
          <a:xfrm>
            <a:off x="6306875" y="3753240"/>
            <a:ext cx="17284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digit.lexval  </a:t>
            </a:r>
            <a:r>
              <a:rPr lang="en-US" sz="1600">
                <a:solidFill>
                  <a:srgbClr val="363636"/>
                </a:solidFill>
                <a:latin typeface="Lustria"/>
                <a:ea typeface="Lustria"/>
                <a:cs typeface="Lustria"/>
                <a:sym typeface="Lustria"/>
              </a:rPr>
              <a:t>3</a:t>
            </a:r>
            <a:endParaRPr sz="1600">
              <a:solidFill>
                <a:srgbClr val="36363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8" name="Google Shape;298;p8"/>
          <p:cNvSpPr txBox="1"/>
          <p:nvPr/>
        </p:nvSpPr>
        <p:spPr>
          <a:xfrm>
            <a:off x="8332453" y="3707074"/>
            <a:ext cx="4529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*</a:t>
            </a:r>
            <a:endParaRPr sz="1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9" name="Google Shape;299;p8"/>
          <p:cNvSpPr txBox="1"/>
          <p:nvPr/>
        </p:nvSpPr>
        <p:spPr>
          <a:xfrm>
            <a:off x="9003590" y="3707074"/>
            <a:ext cx="1188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F.val  </a:t>
            </a:r>
            <a:r>
              <a:rPr lang="en-US" sz="1600">
                <a:solidFill>
                  <a:srgbClr val="363636"/>
                </a:solidFill>
                <a:latin typeface="Lustria"/>
                <a:ea typeface="Lustria"/>
                <a:cs typeface="Lustria"/>
                <a:sym typeface="Lustria"/>
              </a:rPr>
              <a:t>5</a:t>
            </a:r>
            <a:endParaRPr sz="1600">
              <a:solidFill>
                <a:srgbClr val="36363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00" name="Google Shape;300;p8"/>
          <p:cNvCxnSpPr>
            <a:stCxn id="294" idx="2"/>
            <a:endCxn id="295" idx="0"/>
          </p:cNvCxnSpPr>
          <p:nvPr/>
        </p:nvCxnSpPr>
        <p:spPr>
          <a:xfrm flipH="1">
            <a:off x="7524905" y="1736370"/>
            <a:ext cx="1467300" cy="648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01" name="Google Shape;301;p8"/>
          <p:cNvCxnSpPr>
            <a:stCxn id="294" idx="2"/>
            <a:endCxn id="296" idx="0"/>
          </p:cNvCxnSpPr>
          <p:nvPr/>
        </p:nvCxnSpPr>
        <p:spPr>
          <a:xfrm>
            <a:off x="8992205" y="1736370"/>
            <a:ext cx="1098000" cy="648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02" name="Google Shape;302;p8"/>
          <p:cNvCxnSpPr>
            <a:stCxn id="295" idx="2"/>
            <a:endCxn id="297" idx="0"/>
          </p:cNvCxnSpPr>
          <p:nvPr/>
        </p:nvCxnSpPr>
        <p:spPr>
          <a:xfrm flipH="1">
            <a:off x="7171115" y="2722938"/>
            <a:ext cx="353700" cy="1030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03" name="Google Shape;303;p8"/>
          <p:cNvCxnSpPr>
            <a:stCxn id="296" idx="2"/>
            <a:endCxn id="298" idx="0"/>
          </p:cNvCxnSpPr>
          <p:nvPr/>
        </p:nvCxnSpPr>
        <p:spPr>
          <a:xfrm flipH="1">
            <a:off x="8559013" y="2969159"/>
            <a:ext cx="1531200" cy="738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04" name="Google Shape;304;p8"/>
          <p:cNvCxnSpPr>
            <a:stCxn id="296" idx="2"/>
            <a:endCxn id="299" idx="0"/>
          </p:cNvCxnSpPr>
          <p:nvPr/>
        </p:nvCxnSpPr>
        <p:spPr>
          <a:xfrm flipH="1">
            <a:off x="9597913" y="2969159"/>
            <a:ext cx="492300" cy="738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05" name="Google Shape;305;p8"/>
          <p:cNvCxnSpPr>
            <a:stCxn id="296" idx="2"/>
          </p:cNvCxnSpPr>
          <p:nvPr/>
        </p:nvCxnSpPr>
        <p:spPr>
          <a:xfrm>
            <a:off x="10090213" y="2969159"/>
            <a:ext cx="516900" cy="738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06" name="Google Shape;306;p8"/>
          <p:cNvCxnSpPr>
            <a:stCxn id="298" idx="2"/>
          </p:cNvCxnSpPr>
          <p:nvPr/>
        </p:nvCxnSpPr>
        <p:spPr>
          <a:xfrm>
            <a:off x="8558933" y="4045628"/>
            <a:ext cx="298800" cy="1075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07" name="Google Shape;307;p8"/>
          <p:cNvCxnSpPr>
            <a:stCxn id="294" idx="2"/>
            <a:endCxn id="295" idx="0"/>
          </p:cNvCxnSpPr>
          <p:nvPr/>
        </p:nvCxnSpPr>
        <p:spPr>
          <a:xfrm flipH="1">
            <a:off x="7524905" y="1736370"/>
            <a:ext cx="1467300" cy="6480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8"/>
          <p:cNvCxnSpPr>
            <a:stCxn id="294" idx="2"/>
            <a:endCxn id="296" idx="0"/>
          </p:cNvCxnSpPr>
          <p:nvPr/>
        </p:nvCxnSpPr>
        <p:spPr>
          <a:xfrm>
            <a:off x="8992205" y="1736370"/>
            <a:ext cx="1098000" cy="6480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8"/>
          <p:cNvCxnSpPr/>
          <p:nvPr/>
        </p:nvCxnSpPr>
        <p:spPr>
          <a:xfrm>
            <a:off x="7132659" y="2722938"/>
            <a:ext cx="0" cy="1038298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8"/>
          <p:cNvCxnSpPr>
            <a:stCxn id="296" idx="2"/>
            <a:endCxn id="298" idx="0"/>
          </p:cNvCxnSpPr>
          <p:nvPr/>
        </p:nvCxnSpPr>
        <p:spPr>
          <a:xfrm flipH="1">
            <a:off x="8559013" y="2969159"/>
            <a:ext cx="1531200" cy="7380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8"/>
          <p:cNvCxnSpPr>
            <a:stCxn id="296" idx="2"/>
            <a:endCxn id="299" idx="0"/>
          </p:cNvCxnSpPr>
          <p:nvPr/>
        </p:nvCxnSpPr>
        <p:spPr>
          <a:xfrm flipH="1">
            <a:off x="9597913" y="2969159"/>
            <a:ext cx="492300" cy="7380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8"/>
          <p:cNvCxnSpPr>
            <a:stCxn id="296" idx="2"/>
          </p:cNvCxnSpPr>
          <p:nvPr/>
        </p:nvCxnSpPr>
        <p:spPr>
          <a:xfrm>
            <a:off x="10090213" y="2969159"/>
            <a:ext cx="516900" cy="7380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3" name="Google Shape;313;p8"/>
          <p:cNvSpPr txBox="1"/>
          <p:nvPr/>
        </p:nvSpPr>
        <p:spPr>
          <a:xfrm>
            <a:off x="8733633" y="4590009"/>
            <a:ext cx="17284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digit.lexval </a:t>
            </a:r>
            <a:endParaRPr sz="1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14" name="Google Shape;314;p8"/>
          <p:cNvCxnSpPr>
            <a:stCxn id="299" idx="2"/>
            <a:endCxn id="313" idx="0"/>
          </p:cNvCxnSpPr>
          <p:nvPr/>
        </p:nvCxnSpPr>
        <p:spPr>
          <a:xfrm>
            <a:off x="9597856" y="4045628"/>
            <a:ext cx="0" cy="5445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" name="Google Shape;315;p8"/>
          <p:cNvSpPr txBox="1"/>
          <p:nvPr/>
        </p:nvSpPr>
        <p:spPr>
          <a:xfrm>
            <a:off x="10169980" y="3753240"/>
            <a:ext cx="14484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</a:t>
            </a:r>
            <a:r>
              <a:rPr baseline="-25000"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’.inh  </a:t>
            </a:r>
            <a:r>
              <a:rPr lang="en-US" sz="1600">
                <a:solidFill>
                  <a:srgbClr val="363636"/>
                </a:solidFill>
                <a:latin typeface="Lustria"/>
                <a:ea typeface="Lustria"/>
                <a:cs typeface="Lustria"/>
                <a:sym typeface="Lustria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</a:t>
            </a:r>
            <a:r>
              <a:rPr baseline="-25000"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’.syn  </a:t>
            </a:r>
            <a:r>
              <a:rPr lang="en-US" sz="1600">
                <a:solidFill>
                  <a:srgbClr val="363636"/>
                </a:solidFill>
                <a:latin typeface="Lustria"/>
                <a:ea typeface="Lustria"/>
                <a:cs typeface="Lustria"/>
                <a:sym typeface="Lustria"/>
              </a:rPr>
              <a:t>15</a:t>
            </a:r>
            <a:endParaRPr sz="1600">
              <a:solidFill>
                <a:srgbClr val="36363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16" name="Google Shape;316;p8"/>
          <p:cNvCxnSpPr>
            <a:stCxn id="315" idx="2"/>
          </p:cNvCxnSpPr>
          <p:nvPr/>
        </p:nvCxnSpPr>
        <p:spPr>
          <a:xfrm>
            <a:off x="10894188" y="4338015"/>
            <a:ext cx="0" cy="70020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7" name="Google Shape;317;p8"/>
          <p:cNvSpPr txBox="1"/>
          <p:nvPr/>
        </p:nvSpPr>
        <p:spPr>
          <a:xfrm>
            <a:off x="10348601" y="5051673"/>
            <a:ext cx="1188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endParaRPr sz="1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8" name="Google Shape;318;p8"/>
          <p:cNvSpPr txBox="1"/>
          <p:nvPr/>
        </p:nvSpPr>
        <p:spPr>
          <a:xfrm>
            <a:off x="7218578" y="5926430"/>
            <a:ext cx="35700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Fig. Dependency Graph for 3*5</a:t>
            </a:r>
            <a:endParaRPr sz="1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9" name="Google Shape;319;p8"/>
          <p:cNvSpPr txBox="1"/>
          <p:nvPr/>
        </p:nvSpPr>
        <p:spPr>
          <a:xfrm>
            <a:off x="726141" y="5262282"/>
            <a:ext cx="2277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x*y*z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20" name="Google Shape;320;p8"/>
          <p:cNvCxnSpPr>
            <a:stCxn id="297" idx="1"/>
            <a:endCxn id="295" idx="1"/>
          </p:cNvCxnSpPr>
          <p:nvPr/>
        </p:nvCxnSpPr>
        <p:spPr>
          <a:xfrm flipH="1" rot="10800000">
            <a:off x="6306875" y="2553617"/>
            <a:ext cx="493800" cy="1368900"/>
          </a:xfrm>
          <a:prstGeom prst="curvedConnector3">
            <a:avLst>
              <a:gd fmla="val -46295" name="adj1"/>
            </a:avLst>
          </a:prstGeom>
          <a:noFill/>
          <a:ln cap="rnd" cmpd="sng" w="9525">
            <a:solidFill>
              <a:srgbClr val="B34119"/>
            </a:solidFill>
            <a:prstDash val="lgDashDot"/>
            <a:round/>
            <a:headEnd len="sm" w="sm" type="none"/>
            <a:tailEnd len="med" w="med" type="triangle"/>
          </a:ln>
        </p:spPr>
      </p:cxnSp>
      <p:cxnSp>
        <p:nvCxnSpPr>
          <p:cNvPr id="321" name="Google Shape;321;p8"/>
          <p:cNvCxnSpPr/>
          <p:nvPr/>
        </p:nvCxnSpPr>
        <p:spPr>
          <a:xfrm flipH="1" rot="5400000">
            <a:off x="8448766" y="1768466"/>
            <a:ext cx="1170600" cy="950400"/>
          </a:xfrm>
          <a:prstGeom prst="curvedConnector3">
            <a:avLst>
              <a:gd fmla="val -2846" name="adj1"/>
            </a:avLst>
          </a:prstGeom>
          <a:noFill/>
          <a:ln cap="flat" cmpd="sng" w="19050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22" name="Google Shape;322;p8"/>
          <p:cNvCxnSpPr/>
          <p:nvPr/>
        </p:nvCxnSpPr>
        <p:spPr>
          <a:xfrm>
            <a:off x="7524815" y="2553661"/>
            <a:ext cx="1984500" cy="12600"/>
          </a:xfrm>
          <a:prstGeom prst="curvedConnector3">
            <a:avLst>
              <a:gd fmla="val 50451" name="adj1"/>
            </a:avLst>
          </a:prstGeom>
          <a:noFill/>
          <a:ln cap="flat" cmpd="sng" w="12700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23" name="Google Shape;323;p8"/>
          <p:cNvCxnSpPr/>
          <p:nvPr/>
        </p:nvCxnSpPr>
        <p:spPr>
          <a:xfrm flipH="1" rot="5400000">
            <a:off x="9373438" y="3331227"/>
            <a:ext cx="1253100" cy="529200"/>
          </a:xfrm>
          <a:prstGeom prst="curvedConnector3">
            <a:avLst>
              <a:gd fmla="val -2935" name="adj1"/>
            </a:avLst>
          </a:prstGeom>
          <a:noFill/>
          <a:ln cap="flat" cmpd="sng" w="12700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24" name="Google Shape;324;p8"/>
          <p:cNvCxnSpPr/>
          <p:nvPr/>
        </p:nvCxnSpPr>
        <p:spPr>
          <a:xfrm>
            <a:off x="9735386" y="3922517"/>
            <a:ext cx="456737" cy="0"/>
          </a:xfrm>
          <a:prstGeom prst="straightConnector1">
            <a:avLst/>
          </a:prstGeom>
          <a:noFill/>
          <a:ln cap="flat" cmpd="sng" w="12700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25" name="Google Shape;325;p8"/>
          <p:cNvCxnSpPr/>
          <p:nvPr/>
        </p:nvCxnSpPr>
        <p:spPr>
          <a:xfrm flipH="1" rot="-5400000">
            <a:off x="9768987" y="2797361"/>
            <a:ext cx="1356300" cy="894300"/>
          </a:xfrm>
          <a:prstGeom prst="curvedConnector3">
            <a:avLst>
              <a:gd fmla="val -12137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26" name="Google Shape;326;p8"/>
          <p:cNvCxnSpPr/>
          <p:nvPr/>
        </p:nvCxnSpPr>
        <p:spPr>
          <a:xfrm flipH="1" rot="-5400000">
            <a:off x="10768652" y="4013419"/>
            <a:ext cx="246300" cy="64500"/>
          </a:xfrm>
          <a:prstGeom prst="curvedConnector3">
            <a:avLst>
              <a:gd fmla="val -44650" name="adj1"/>
            </a:avLst>
          </a:prstGeom>
          <a:noFill/>
          <a:ln cap="rnd" cmpd="sng" w="9525">
            <a:solidFill>
              <a:srgbClr val="B3411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27" name="Google Shape;327;p8"/>
          <p:cNvCxnSpPr>
            <a:endCxn id="299" idx="1"/>
          </p:cNvCxnSpPr>
          <p:nvPr/>
        </p:nvCxnSpPr>
        <p:spPr>
          <a:xfrm rot="-5400000">
            <a:off x="8407040" y="4242801"/>
            <a:ext cx="963000" cy="230100"/>
          </a:xfrm>
          <a:prstGeom prst="curvedConnector2">
            <a:avLst/>
          </a:prstGeom>
          <a:noFill/>
          <a:ln cap="rnd" cmpd="sng" w="9525">
            <a:solidFill>
              <a:srgbClr val="B34119"/>
            </a:solidFill>
            <a:prstDash val="lgDash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"/>
          <p:cNvSpPr txBox="1"/>
          <p:nvPr>
            <p:ph type="title"/>
          </p:nvPr>
        </p:nvSpPr>
        <p:spPr>
          <a:xfrm>
            <a:off x="922760" y="285974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2020-05-27T10:39:09Z</dcterms:created>
  <dc:creator>USER</dc:creator>
</cp:coreProperties>
</file>