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346" r:id="rId9"/>
    <p:sldId id="288" r:id="rId10"/>
    <p:sldId id="290" r:id="rId11"/>
    <p:sldId id="292" r:id="rId12"/>
    <p:sldId id="293" r:id="rId13"/>
    <p:sldId id="291" r:id="rId14"/>
    <p:sldId id="289" r:id="rId15"/>
    <p:sldId id="294" r:id="rId16"/>
    <p:sldId id="295" r:id="rId17"/>
    <p:sldId id="296" r:id="rId18"/>
    <p:sldId id="297" r:id="rId19"/>
    <p:sldId id="298" r:id="rId20"/>
    <p:sldId id="300" r:id="rId21"/>
    <p:sldId id="299" r:id="rId22"/>
    <p:sldId id="301" r:id="rId23"/>
    <p:sldId id="302" r:id="rId24"/>
    <p:sldId id="261" r:id="rId25"/>
    <p:sldId id="329" r:id="rId26"/>
    <p:sldId id="304" r:id="rId27"/>
    <p:sldId id="307" r:id="rId28"/>
    <p:sldId id="310" r:id="rId29"/>
    <p:sldId id="306" r:id="rId30"/>
    <p:sldId id="311" r:id="rId31"/>
    <p:sldId id="308" r:id="rId32"/>
    <p:sldId id="309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3" r:id="rId41"/>
    <p:sldId id="321" r:id="rId42"/>
    <p:sldId id="347" r:id="rId43"/>
    <p:sldId id="322" r:id="rId44"/>
    <p:sldId id="320" r:id="rId45"/>
    <p:sldId id="324" r:id="rId46"/>
    <p:sldId id="348" r:id="rId47"/>
    <p:sldId id="325" r:id="rId48"/>
    <p:sldId id="327" r:id="rId49"/>
    <p:sldId id="326" r:id="rId50"/>
    <p:sldId id="330" r:id="rId51"/>
    <p:sldId id="331" r:id="rId52"/>
    <p:sldId id="333" r:id="rId53"/>
    <p:sldId id="332" r:id="rId54"/>
    <p:sldId id="335" r:id="rId55"/>
    <p:sldId id="349" r:id="rId56"/>
    <p:sldId id="336" r:id="rId57"/>
    <p:sldId id="338" r:id="rId58"/>
    <p:sldId id="337" r:id="rId59"/>
    <p:sldId id="339" r:id="rId60"/>
    <p:sldId id="350" r:id="rId61"/>
    <p:sldId id="340" r:id="rId62"/>
    <p:sldId id="341" r:id="rId63"/>
    <p:sldId id="342" r:id="rId64"/>
    <p:sldId id="343" r:id="rId65"/>
    <p:sldId id="344" r:id="rId66"/>
    <p:sldId id="345" r:id="rId6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108" y="3007866"/>
            <a:ext cx="2742182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436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58108" y="3007866"/>
            <a:ext cx="3961892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SLR (</a:t>
            </a:r>
            <a:r>
              <a:rPr lang="en-US" spc="-5" dirty="0" smtClean="0"/>
              <a:t>1) </a:t>
            </a:r>
            <a:r>
              <a:rPr spc="-5" dirty="0" smtClean="0"/>
              <a:t>Parsing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766392"/>
          </a:xfrm>
        </p:spPr>
        <p:txBody>
          <a:bodyPr/>
          <a:lstStyle/>
          <a:p>
            <a:r>
              <a:rPr lang="en-US" sz="2400" dirty="0" smtClean="0"/>
              <a:t>CLOSURE EXAMPLE: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15" y="1865489"/>
            <a:ext cx="5257800" cy="59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369332"/>
          </a:xfrm>
        </p:spPr>
        <p:txBody>
          <a:bodyPr/>
          <a:lstStyle/>
          <a:p>
            <a:r>
              <a:rPr lang="en-US" sz="2400" dirty="0" smtClean="0"/>
              <a:t>GOTO: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2895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8325" y="2275668"/>
            <a:ext cx="2895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743200"/>
            <a:ext cx="14366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A-&gt; </a:t>
            </a:r>
            <a:r>
              <a:rPr lang="el-GR" sz="2800" dirty="0" smtClean="0"/>
              <a:t>α</a:t>
            </a:r>
            <a:r>
              <a:rPr lang="en-US" sz="2800" dirty="0" smtClean="0"/>
              <a:t>.X</a:t>
            </a:r>
            <a:r>
              <a:rPr lang="el-GR" sz="2800" dirty="0" smtClean="0"/>
              <a:t>β</a:t>
            </a:r>
            <a:endParaRPr lang="en-US" sz="2800" dirty="0" smtClean="0"/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743200"/>
            <a:ext cx="15183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A-&gt; </a:t>
            </a:r>
            <a:r>
              <a:rPr lang="el-GR" sz="2800" dirty="0"/>
              <a:t>α </a:t>
            </a:r>
            <a:r>
              <a:rPr lang="en-US" sz="2800" dirty="0" smtClean="0"/>
              <a:t>X.</a:t>
            </a:r>
            <a:r>
              <a:rPr lang="el-GR" sz="2800" dirty="0" smtClean="0"/>
              <a:t>β</a:t>
            </a:r>
            <a:endParaRPr lang="en-US" sz="2800" dirty="0" smtClean="0"/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017936" y="3117097"/>
            <a:ext cx="1981200" cy="526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3782" y="4569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I’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7582" y="4538419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5257800"/>
            <a:ext cx="281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GOTO (I,X) = I’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1295" y="2775466"/>
            <a:ext cx="57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9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646331"/>
          </a:xfrm>
        </p:spPr>
        <p:txBody>
          <a:bodyPr/>
          <a:lstStyle/>
          <a:p>
            <a:r>
              <a:rPr lang="en-US" sz="2400" dirty="0" smtClean="0"/>
              <a:t>GOTO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8305800" cy="36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95400"/>
            <a:ext cx="7178675" cy="5909310"/>
          </a:xfrm>
        </p:spPr>
        <p:txBody>
          <a:bodyPr/>
          <a:lstStyle/>
          <a:p>
            <a:r>
              <a:rPr lang="en-US" dirty="0" smtClean="0"/>
              <a:t>Consider the following grammar:</a:t>
            </a:r>
            <a:endParaRPr lang="en-US" sz="3600" dirty="0"/>
          </a:p>
          <a:p>
            <a:pPr algn="ctr"/>
            <a:r>
              <a:rPr lang="en-US" sz="3600" dirty="0" smtClean="0"/>
              <a:t>S-&gt; AB</a:t>
            </a:r>
          </a:p>
          <a:p>
            <a:pPr algn="ctr"/>
            <a:r>
              <a:rPr lang="en-US" sz="3600" dirty="0" smtClean="0"/>
              <a:t>A-&gt; a</a:t>
            </a:r>
          </a:p>
          <a:p>
            <a:pPr algn="ctr"/>
            <a:r>
              <a:rPr lang="en-US" sz="3600" dirty="0" smtClean="0"/>
              <a:t>B -&gt; b</a:t>
            </a:r>
          </a:p>
          <a:p>
            <a:r>
              <a:rPr lang="en-US" sz="2400" i="1" dirty="0" smtClean="0"/>
              <a:t>Let’s build an LR(0) Automaton for the grammar</a:t>
            </a:r>
          </a:p>
          <a:p>
            <a:r>
              <a:rPr lang="en-US" sz="2400" b="1" dirty="0" smtClean="0"/>
              <a:t>First  step is to augment the grammar by introducing a new start symbol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S’-&gt;S</a:t>
            </a:r>
          </a:p>
          <a:p>
            <a:pPr algn="ctr"/>
            <a:r>
              <a:rPr lang="en-US" sz="2400" dirty="0"/>
              <a:t>S-&gt; AB</a:t>
            </a:r>
          </a:p>
          <a:p>
            <a:pPr algn="ctr"/>
            <a:r>
              <a:rPr lang="en-US" sz="2400" dirty="0"/>
              <a:t>A-&gt; a</a:t>
            </a:r>
          </a:p>
          <a:p>
            <a:pPr algn="ctr"/>
            <a:r>
              <a:rPr lang="en-US" sz="2400" dirty="0"/>
              <a:t>B -&gt; b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3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0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31680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Shift-Reduce</a:t>
            </a:r>
            <a:r>
              <a:rPr spc="-75" dirty="0"/>
              <a:t> </a:t>
            </a:r>
            <a:r>
              <a:rPr spc="-5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70607"/>
            <a:ext cx="7874000" cy="13404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dirty="0">
                <a:latin typeface="Arial"/>
                <a:cs typeface="Arial"/>
              </a:rPr>
              <a:t>There are two main categories of shift-reduce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parsers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9265" algn="l"/>
              </a:tabLst>
            </a:pPr>
            <a:r>
              <a:rPr sz="22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200" b="1" spc="-5" dirty="0">
                <a:latin typeface="Arial"/>
                <a:cs typeface="Arial"/>
              </a:rPr>
              <a:t>Operator-Precedence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Parser</a:t>
            </a:r>
            <a:endParaRPr sz="2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  <a:tabLst>
                <a:tab pos="926465" algn="l"/>
              </a:tabLst>
            </a:pPr>
            <a:r>
              <a:rPr sz="24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latin typeface="Arial"/>
                <a:cs typeface="Arial"/>
              </a:rPr>
              <a:t>simple, but only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small class 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grammars.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4249231"/>
            <a:ext cx="7821930" cy="23475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CD3100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Arial"/>
                <a:cs typeface="Arial"/>
              </a:rPr>
              <a:t>LR-Parsers</a:t>
            </a:r>
            <a:endParaRPr sz="22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covers </a:t>
            </a:r>
            <a:r>
              <a:rPr sz="2400" dirty="0">
                <a:latin typeface="Arial"/>
                <a:cs typeface="Arial"/>
              </a:rPr>
              <a:t>wide </a:t>
            </a:r>
            <a:r>
              <a:rPr sz="2400" spc="-5" dirty="0">
                <a:latin typeface="Arial"/>
                <a:cs typeface="Arial"/>
              </a:rPr>
              <a:t>range of</a:t>
            </a:r>
            <a:r>
              <a:rPr sz="2400" dirty="0">
                <a:latin typeface="Arial"/>
                <a:cs typeface="Arial"/>
              </a:rPr>
              <a:t> grammars.</a:t>
            </a:r>
            <a:endParaRPr sz="2400">
              <a:latin typeface="Arial"/>
              <a:cs typeface="Arial"/>
            </a:endParaRPr>
          </a:p>
          <a:p>
            <a:pPr marL="1231900" lvl="2" indent="-305435">
              <a:lnSpc>
                <a:spcPct val="100000"/>
              </a:lnSpc>
              <a:spcBef>
                <a:spcPts val="505"/>
              </a:spcBef>
              <a:buClr>
                <a:srgbClr val="CD3100"/>
              </a:buClr>
              <a:buChar char="•"/>
              <a:tabLst>
                <a:tab pos="1231265" algn="l"/>
                <a:tab pos="1231900" algn="l"/>
              </a:tabLst>
            </a:pPr>
            <a:r>
              <a:rPr sz="2100" spc="-5" dirty="0">
                <a:latin typeface="Arial"/>
                <a:cs typeface="Arial"/>
              </a:rPr>
              <a:t>SLR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simple LR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parser</a:t>
            </a:r>
            <a:endParaRPr sz="2100">
              <a:latin typeface="Arial"/>
              <a:cs typeface="Arial"/>
            </a:endParaRPr>
          </a:p>
          <a:p>
            <a:pPr marL="1231900" lvl="2" indent="-305435">
              <a:lnSpc>
                <a:spcPct val="100000"/>
              </a:lnSpc>
              <a:spcBef>
                <a:spcPts val="505"/>
              </a:spcBef>
              <a:buClr>
                <a:srgbClr val="CD3100"/>
              </a:buClr>
              <a:buChar char="•"/>
              <a:tabLst>
                <a:tab pos="1231265" algn="l"/>
                <a:tab pos="1231900" algn="l"/>
              </a:tabLst>
            </a:pPr>
            <a:r>
              <a:rPr sz="2100" spc="-5" dirty="0">
                <a:latin typeface="Arial"/>
                <a:cs typeface="Arial"/>
              </a:rPr>
              <a:t>LR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most </a:t>
            </a:r>
            <a:r>
              <a:rPr sz="2100" spc="-10" dirty="0">
                <a:latin typeface="Arial"/>
                <a:cs typeface="Arial"/>
              </a:rPr>
              <a:t>general </a:t>
            </a:r>
            <a:r>
              <a:rPr sz="2100" spc="-5" dirty="0">
                <a:latin typeface="Arial"/>
                <a:cs typeface="Arial"/>
              </a:rPr>
              <a:t>LR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parser</a:t>
            </a:r>
            <a:endParaRPr sz="2100">
              <a:latin typeface="Arial"/>
              <a:cs typeface="Arial"/>
            </a:endParaRPr>
          </a:p>
          <a:p>
            <a:pPr marL="1231900" lvl="2" indent="-305435">
              <a:lnSpc>
                <a:spcPct val="100000"/>
              </a:lnSpc>
              <a:spcBef>
                <a:spcPts val="500"/>
              </a:spcBef>
              <a:buClr>
                <a:srgbClr val="CD3100"/>
              </a:buClr>
              <a:buChar char="•"/>
              <a:tabLst>
                <a:tab pos="1231265" algn="l"/>
                <a:tab pos="1231900" algn="l"/>
              </a:tabLst>
            </a:pPr>
            <a:r>
              <a:rPr sz="2100" spc="-5" dirty="0">
                <a:latin typeface="Arial"/>
                <a:cs typeface="Arial"/>
              </a:rPr>
              <a:t>LALR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intermediate LR parser </a:t>
            </a:r>
            <a:r>
              <a:rPr sz="2100" spc="-10" dirty="0">
                <a:latin typeface="Arial"/>
                <a:cs typeface="Arial"/>
              </a:rPr>
              <a:t>(lookhead </a:t>
            </a:r>
            <a:r>
              <a:rPr sz="2100" spc="-5" dirty="0">
                <a:latin typeface="Arial"/>
                <a:cs typeface="Arial"/>
              </a:rPr>
              <a:t>LR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parser)</a:t>
            </a:r>
            <a:endParaRPr sz="21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470"/>
              </a:spcBef>
              <a:buClr>
                <a:srgbClr val="CD3100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SLR, LR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LALR </a:t>
            </a:r>
            <a:r>
              <a:rPr sz="1800" spc="-10" dirty="0">
                <a:latin typeface="Arial"/>
                <a:cs typeface="Arial"/>
              </a:rPr>
              <a:t>work </a:t>
            </a:r>
            <a:r>
              <a:rPr sz="1800" spc="-5" dirty="0">
                <a:latin typeface="Arial"/>
                <a:cs typeface="Arial"/>
              </a:rPr>
              <a:t>same, only their parsing tables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different.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0" y="2895600"/>
            <a:ext cx="2391410" cy="2590800"/>
          </a:xfrm>
          <a:custGeom>
            <a:avLst/>
            <a:gdLst/>
            <a:ahLst/>
            <a:cxnLst/>
            <a:rect l="l" t="t" r="r" b="b"/>
            <a:pathLst>
              <a:path w="2391409" h="2590800">
                <a:moveTo>
                  <a:pt x="1194815" y="0"/>
                </a:moveTo>
                <a:lnTo>
                  <a:pt x="1148984" y="936"/>
                </a:lnTo>
                <a:lnTo>
                  <a:pt x="1103590" y="3723"/>
                </a:lnTo>
                <a:lnTo>
                  <a:pt x="1058663" y="8327"/>
                </a:lnTo>
                <a:lnTo>
                  <a:pt x="1014234" y="14714"/>
                </a:lnTo>
                <a:lnTo>
                  <a:pt x="970334" y="22850"/>
                </a:lnTo>
                <a:lnTo>
                  <a:pt x="926995" y="32702"/>
                </a:lnTo>
                <a:lnTo>
                  <a:pt x="884246" y="44236"/>
                </a:lnTo>
                <a:lnTo>
                  <a:pt x="842120" y="57418"/>
                </a:lnTo>
                <a:lnTo>
                  <a:pt x="800647" y="72215"/>
                </a:lnTo>
                <a:lnTo>
                  <a:pt x="759858" y="88593"/>
                </a:lnTo>
                <a:lnTo>
                  <a:pt x="719784" y="106518"/>
                </a:lnTo>
                <a:lnTo>
                  <a:pt x="680455" y="125956"/>
                </a:lnTo>
                <a:lnTo>
                  <a:pt x="641904" y="146874"/>
                </a:lnTo>
                <a:lnTo>
                  <a:pt x="604160" y="169239"/>
                </a:lnTo>
                <a:lnTo>
                  <a:pt x="567254" y="193016"/>
                </a:lnTo>
                <a:lnTo>
                  <a:pt x="531218" y="218171"/>
                </a:lnTo>
                <a:lnTo>
                  <a:pt x="496083" y="244672"/>
                </a:lnTo>
                <a:lnTo>
                  <a:pt x="461879" y="272484"/>
                </a:lnTo>
                <a:lnTo>
                  <a:pt x="428638" y="301574"/>
                </a:lnTo>
                <a:lnTo>
                  <a:pt x="396390" y="331907"/>
                </a:lnTo>
                <a:lnTo>
                  <a:pt x="365166" y="363451"/>
                </a:lnTo>
                <a:lnTo>
                  <a:pt x="334998" y="396171"/>
                </a:lnTo>
                <a:lnTo>
                  <a:pt x="305915" y="430034"/>
                </a:lnTo>
                <a:lnTo>
                  <a:pt x="277950" y="465007"/>
                </a:lnTo>
                <a:lnTo>
                  <a:pt x="251132" y="501054"/>
                </a:lnTo>
                <a:lnTo>
                  <a:pt x="225494" y="538144"/>
                </a:lnTo>
                <a:lnTo>
                  <a:pt x="201065" y="576241"/>
                </a:lnTo>
                <a:lnTo>
                  <a:pt x="177878" y="615313"/>
                </a:lnTo>
                <a:lnTo>
                  <a:pt x="155962" y="655326"/>
                </a:lnTo>
                <a:lnTo>
                  <a:pt x="135349" y="696245"/>
                </a:lnTo>
                <a:lnTo>
                  <a:pt x="116069" y="738038"/>
                </a:lnTo>
                <a:lnTo>
                  <a:pt x="98154" y="780670"/>
                </a:lnTo>
                <a:lnTo>
                  <a:pt x="81635" y="824108"/>
                </a:lnTo>
                <a:lnTo>
                  <a:pt x="66542" y="868319"/>
                </a:lnTo>
                <a:lnTo>
                  <a:pt x="52906" y="913268"/>
                </a:lnTo>
                <a:lnTo>
                  <a:pt x="40759" y="958921"/>
                </a:lnTo>
                <a:lnTo>
                  <a:pt x="30131" y="1005246"/>
                </a:lnTo>
                <a:lnTo>
                  <a:pt x="21053" y="1052208"/>
                </a:lnTo>
                <a:lnTo>
                  <a:pt x="13556" y="1099774"/>
                </a:lnTo>
                <a:lnTo>
                  <a:pt x="7672" y="1147909"/>
                </a:lnTo>
                <a:lnTo>
                  <a:pt x="3430" y="1196581"/>
                </a:lnTo>
                <a:lnTo>
                  <a:pt x="862" y="1245756"/>
                </a:lnTo>
                <a:lnTo>
                  <a:pt x="0" y="1295399"/>
                </a:lnTo>
                <a:lnTo>
                  <a:pt x="862" y="1345043"/>
                </a:lnTo>
                <a:lnTo>
                  <a:pt x="3430" y="1394218"/>
                </a:lnTo>
                <a:lnTo>
                  <a:pt x="7672" y="1442890"/>
                </a:lnTo>
                <a:lnTo>
                  <a:pt x="13556" y="1491025"/>
                </a:lnTo>
                <a:lnTo>
                  <a:pt x="21053" y="1538591"/>
                </a:lnTo>
                <a:lnTo>
                  <a:pt x="30131" y="1585553"/>
                </a:lnTo>
                <a:lnTo>
                  <a:pt x="40759" y="1631878"/>
                </a:lnTo>
                <a:lnTo>
                  <a:pt x="52906" y="1677531"/>
                </a:lnTo>
                <a:lnTo>
                  <a:pt x="66542" y="1722480"/>
                </a:lnTo>
                <a:lnTo>
                  <a:pt x="81635" y="1766691"/>
                </a:lnTo>
                <a:lnTo>
                  <a:pt x="98154" y="1810129"/>
                </a:lnTo>
                <a:lnTo>
                  <a:pt x="116069" y="1852761"/>
                </a:lnTo>
                <a:lnTo>
                  <a:pt x="135349" y="1894554"/>
                </a:lnTo>
                <a:lnTo>
                  <a:pt x="155962" y="1935473"/>
                </a:lnTo>
                <a:lnTo>
                  <a:pt x="177878" y="1975486"/>
                </a:lnTo>
                <a:lnTo>
                  <a:pt x="201065" y="2014558"/>
                </a:lnTo>
                <a:lnTo>
                  <a:pt x="225494" y="2052655"/>
                </a:lnTo>
                <a:lnTo>
                  <a:pt x="251132" y="2089745"/>
                </a:lnTo>
                <a:lnTo>
                  <a:pt x="277950" y="2125792"/>
                </a:lnTo>
                <a:lnTo>
                  <a:pt x="305915" y="2160765"/>
                </a:lnTo>
                <a:lnTo>
                  <a:pt x="334998" y="2194628"/>
                </a:lnTo>
                <a:lnTo>
                  <a:pt x="365166" y="2227348"/>
                </a:lnTo>
                <a:lnTo>
                  <a:pt x="396390" y="2258892"/>
                </a:lnTo>
                <a:lnTo>
                  <a:pt x="428638" y="2289225"/>
                </a:lnTo>
                <a:lnTo>
                  <a:pt x="461879" y="2318315"/>
                </a:lnTo>
                <a:lnTo>
                  <a:pt x="496083" y="2346127"/>
                </a:lnTo>
                <a:lnTo>
                  <a:pt x="531218" y="2372628"/>
                </a:lnTo>
                <a:lnTo>
                  <a:pt x="567254" y="2397783"/>
                </a:lnTo>
                <a:lnTo>
                  <a:pt x="604160" y="2421560"/>
                </a:lnTo>
                <a:lnTo>
                  <a:pt x="641904" y="2443924"/>
                </a:lnTo>
                <a:lnTo>
                  <a:pt x="680455" y="2464843"/>
                </a:lnTo>
                <a:lnTo>
                  <a:pt x="719784" y="2484281"/>
                </a:lnTo>
                <a:lnTo>
                  <a:pt x="759858" y="2502206"/>
                </a:lnTo>
                <a:lnTo>
                  <a:pt x="800647" y="2518584"/>
                </a:lnTo>
                <a:lnTo>
                  <a:pt x="842120" y="2533381"/>
                </a:lnTo>
                <a:lnTo>
                  <a:pt x="884246" y="2546563"/>
                </a:lnTo>
                <a:lnTo>
                  <a:pt x="926995" y="2558097"/>
                </a:lnTo>
                <a:lnTo>
                  <a:pt x="970334" y="2567949"/>
                </a:lnTo>
                <a:lnTo>
                  <a:pt x="1014234" y="2576085"/>
                </a:lnTo>
                <a:lnTo>
                  <a:pt x="1058663" y="2582472"/>
                </a:lnTo>
                <a:lnTo>
                  <a:pt x="1103590" y="2587076"/>
                </a:lnTo>
                <a:lnTo>
                  <a:pt x="1148984" y="2589863"/>
                </a:lnTo>
                <a:lnTo>
                  <a:pt x="1194815" y="2590799"/>
                </a:lnTo>
                <a:lnTo>
                  <a:pt x="1240750" y="2589863"/>
                </a:lnTo>
                <a:lnTo>
                  <a:pt x="1286244" y="2587076"/>
                </a:lnTo>
                <a:lnTo>
                  <a:pt x="1331266" y="2582472"/>
                </a:lnTo>
                <a:lnTo>
                  <a:pt x="1375784" y="2576085"/>
                </a:lnTo>
                <a:lnTo>
                  <a:pt x="1419769" y="2567949"/>
                </a:lnTo>
                <a:lnTo>
                  <a:pt x="1463189" y="2558097"/>
                </a:lnTo>
                <a:lnTo>
                  <a:pt x="1506014" y="2546563"/>
                </a:lnTo>
                <a:lnTo>
                  <a:pt x="1548213" y="2533381"/>
                </a:lnTo>
                <a:lnTo>
                  <a:pt x="1589754" y="2518584"/>
                </a:lnTo>
                <a:lnTo>
                  <a:pt x="1630608" y="2502206"/>
                </a:lnTo>
                <a:lnTo>
                  <a:pt x="1670743" y="2484281"/>
                </a:lnTo>
                <a:lnTo>
                  <a:pt x="1710129" y="2464843"/>
                </a:lnTo>
                <a:lnTo>
                  <a:pt x="1748734" y="2443924"/>
                </a:lnTo>
                <a:lnTo>
                  <a:pt x="1786528" y="2421560"/>
                </a:lnTo>
                <a:lnTo>
                  <a:pt x="1823480" y="2397783"/>
                </a:lnTo>
                <a:lnTo>
                  <a:pt x="1859559" y="2372628"/>
                </a:lnTo>
                <a:lnTo>
                  <a:pt x="1894735" y="2346127"/>
                </a:lnTo>
                <a:lnTo>
                  <a:pt x="1928976" y="2318315"/>
                </a:lnTo>
                <a:lnTo>
                  <a:pt x="1962252" y="2289225"/>
                </a:lnTo>
                <a:lnTo>
                  <a:pt x="1994532" y="2258892"/>
                </a:lnTo>
                <a:lnTo>
                  <a:pt x="2025785" y="2227348"/>
                </a:lnTo>
                <a:lnTo>
                  <a:pt x="2055980" y="2194628"/>
                </a:lnTo>
                <a:lnTo>
                  <a:pt x="2085087" y="2160765"/>
                </a:lnTo>
                <a:lnTo>
                  <a:pt x="2113074" y="2125792"/>
                </a:lnTo>
                <a:lnTo>
                  <a:pt x="2139911" y="2089745"/>
                </a:lnTo>
                <a:lnTo>
                  <a:pt x="2165567" y="2052655"/>
                </a:lnTo>
                <a:lnTo>
                  <a:pt x="2190011" y="2014558"/>
                </a:lnTo>
                <a:lnTo>
                  <a:pt x="2213212" y="1975486"/>
                </a:lnTo>
                <a:lnTo>
                  <a:pt x="2235140" y="1935473"/>
                </a:lnTo>
                <a:lnTo>
                  <a:pt x="2255764" y="1894554"/>
                </a:lnTo>
                <a:lnTo>
                  <a:pt x="2275053" y="1852761"/>
                </a:lnTo>
                <a:lnTo>
                  <a:pt x="2292975" y="1810129"/>
                </a:lnTo>
                <a:lnTo>
                  <a:pt x="2309501" y="1766691"/>
                </a:lnTo>
                <a:lnTo>
                  <a:pt x="2324599" y="1722480"/>
                </a:lnTo>
                <a:lnTo>
                  <a:pt x="2338239" y="1677531"/>
                </a:lnTo>
                <a:lnTo>
                  <a:pt x="2350390" y="1631878"/>
                </a:lnTo>
                <a:lnTo>
                  <a:pt x="2361020" y="1585553"/>
                </a:lnTo>
                <a:lnTo>
                  <a:pt x="2370100" y="1538591"/>
                </a:lnTo>
                <a:lnTo>
                  <a:pt x="2377598" y="1491025"/>
                </a:lnTo>
                <a:lnTo>
                  <a:pt x="2383483" y="1442890"/>
                </a:lnTo>
                <a:lnTo>
                  <a:pt x="2387725" y="1394218"/>
                </a:lnTo>
                <a:lnTo>
                  <a:pt x="2390293" y="1345043"/>
                </a:lnTo>
                <a:lnTo>
                  <a:pt x="2391155" y="1295399"/>
                </a:lnTo>
                <a:lnTo>
                  <a:pt x="2390293" y="1245756"/>
                </a:lnTo>
                <a:lnTo>
                  <a:pt x="2387725" y="1196581"/>
                </a:lnTo>
                <a:lnTo>
                  <a:pt x="2383483" y="1147909"/>
                </a:lnTo>
                <a:lnTo>
                  <a:pt x="2377598" y="1099774"/>
                </a:lnTo>
                <a:lnTo>
                  <a:pt x="2370100" y="1052208"/>
                </a:lnTo>
                <a:lnTo>
                  <a:pt x="2361020" y="1005246"/>
                </a:lnTo>
                <a:lnTo>
                  <a:pt x="2350390" y="958921"/>
                </a:lnTo>
                <a:lnTo>
                  <a:pt x="2338239" y="913268"/>
                </a:lnTo>
                <a:lnTo>
                  <a:pt x="2324599" y="868319"/>
                </a:lnTo>
                <a:lnTo>
                  <a:pt x="2309501" y="824108"/>
                </a:lnTo>
                <a:lnTo>
                  <a:pt x="2292975" y="780670"/>
                </a:lnTo>
                <a:lnTo>
                  <a:pt x="2275053" y="738038"/>
                </a:lnTo>
                <a:lnTo>
                  <a:pt x="2255764" y="696245"/>
                </a:lnTo>
                <a:lnTo>
                  <a:pt x="2235140" y="655326"/>
                </a:lnTo>
                <a:lnTo>
                  <a:pt x="2213212" y="615313"/>
                </a:lnTo>
                <a:lnTo>
                  <a:pt x="2190011" y="576241"/>
                </a:lnTo>
                <a:lnTo>
                  <a:pt x="2165567" y="538144"/>
                </a:lnTo>
                <a:lnTo>
                  <a:pt x="2139911" y="501054"/>
                </a:lnTo>
                <a:lnTo>
                  <a:pt x="2113074" y="465007"/>
                </a:lnTo>
                <a:lnTo>
                  <a:pt x="2085087" y="430034"/>
                </a:lnTo>
                <a:lnTo>
                  <a:pt x="2055980" y="396171"/>
                </a:lnTo>
                <a:lnTo>
                  <a:pt x="2025785" y="363451"/>
                </a:lnTo>
                <a:lnTo>
                  <a:pt x="1994532" y="331907"/>
                </a:lnTo>
                <a:lnTo>
                  <a:pt x="1962252" y="301574"/>
                </a:lnTo>
                <a:lnTo>
                  <a:pt x="1928976" y="272484"/>
                </a:lnTo>
                <a:lnTo>
                  <a:pt x="1894735" y="244672"/>
                </a:lnTo>
                <a:lnTo>
                  <a:pt x="1859559" y="218171"/>
                </a:lnTo>
                <a:lnTo>
                  <a:pt x="1823480" y="193016"/>
                </a:lnTo>
                <a:lnTo>
                  <a:pt x="1786528" y="169239"/>
                </a:lnTo>
                <a:lnTo>
                  <a:pt x="1748734" y="146874"/>
                </a:lnTo>
                <a:lnTo>
                  <a:pt x="1710129" y="125956"/>
                </a:lnTo>
                <a:lnTo>
                  <a:pt x="1670743" y="106518"/>
                </a:lnTo>
                <a:lnTo>
                  <a:pt x="1630608" y="88593"/>
                </a:lnTo>
                <a:lnTo>
                  <a:pt x="1589754" y="72215"/>
                </a:lnTo>
                <a:lnTo>
                  <a:pt x="1548213" y="57418"/>
                </a:lnTo>
                <a:lnTo>
                  <a:pt x="1506014" y="44236"/>
                </a:lnTo>
                <a:lnTo>
                  <a:pt x="1463189" y="32702"/>
                </a:lnTo>
                <a:lnTo>
                  <a:pt x="1419769" y="22850"/>
                </a:lnTo>
                <a:lnTo>
                  <a:pt x="1375784" y="14714"/>
                </a:lnTo>
                <a:lnTo>
                  <a:pt x="1331266" y="8327"/>
                </a:lnTo>
                <a:lnTo>
                  <a:pt x="1286244" y="3723"/>
                </a:lnTo>
                <a:lnTo>
                  <a:pt x="1240750" y="936"/>
                </a:lnTo>
                <a:lnTo>
                  <a:pt x="1194815" y="0"/>
                </a:lnTo>
                <a:close/>
              </a:path>
              <a:path w="2391409" h="2590800">
                <a:moveTo>
                  <a:pt x="1194815" y="304799"/>
                </a:moveTo>
                <a:lnTo>
                  <a:pt x="1149226" y="306012"/>
                </a:lnTo>
                <a:lnTo>
                  <a:pt x="1104210" y="309611"/>
                </a:lnTo>
                <a:lnTo>
                  <a:pt x="1059820" y="315540"/>
                </a:lnTo>
                <a:lnTo>
                  <a:pt x="1016108" y="323742"/>
                </a:lnTo>
                <a:lnTo>
                  <a:pt x="973127" y="334160"/>
                </a:lnTo>
                <a:lnTo>
                  <a:pt x="930931" y="346739"/>
                </a:lnTo>
                <a:lnTo>
                  <a:pt x="889571" y="361420"/>
                </a:lnTo>
                <a:lnTo>
                  <a:pt x="849101" y="378148"/>
                </a:lnTo>
                <a:lnTo>
                  <a:pt x="809572" y="396865"/>
                </a:lnTo>
                <a:lnTo>
                  <a:pt x="771038" y="417515"/>
                </a:lnTo>
                <a:lnTo>
                  <a:pt x="733551" y="440040"/>
                </a:lnTo>
                <a:lnTo>
                  <a:pt x="697165" y="464386"/>
                </a:lnTo>
                <a:lnTo>
                  <a:pt x="661931" y="490493"/>
                </a:lnTo>
                <a:lnTo>
                  <a:pt x="627902" y="518307"/>
                </a:lnTo>
                <a:lnTo>
                  <a:pt x="595131" y="547769"/>
                </a:lnTo>
                <a:lnTo>
                  <a:pt x="563671" y="578824"/>
                </a:lnTo>
                <a:lnTo>
                  <a:pt x="533574" y="611415"/>
                </a:lnTo>
                <a:lnTo>
                  <a:pt x="504893" y="645484"/>
                </a:lnTo>
                <a:lnTo>
                  <a:pt x="477681" y="680975"/>
                </a:lnTo>
                <a:lnTo>
                  <a:pt x="451990" y="717832"/>
                </a:lnTo>
                <a:lnTo>
                  <a:pt x="427874" y="755997"/>
                </a:lnTo>
                <a:lnTo>
                  <a:pt x="405383" y="795415"/>
                </a:lnTo>
                <a:lnTo>
                  <a:pt x="384573" y="836027"/>
                </a:lnTo>
                <a:lnTo>
                  <a:pt x="365494" y="877778"/>
                </a:lnTo>
                <a:lnTo>
                  <a:pt x="348200" y="920610"/>
                </a:lnTo>
                <a:lnTo>
                  <a:pt x="332743" y="964467"/>
                </a:lnTo>
                <a:lnTo>
                  <a:pt x="319176" y="1009293"/>
                </a:lnTo>
                <a:lnTo>
                  <a:pt x="307552" y="1055030"/>
                </a:lnTo>
                <a:lnTo>
                  <a:pt x="297923" y="1101621"/>
                </a:lnTo>
                <a:lnTo>
                  <a:pt x="290343" y="1149011"/>
                </a:lnTo>
                <a:lnTo>
                  <a:pt x="284863" y="1197141"/>
                </a:lnTo>
                <a:lnTo>
                  <a:pt x="281536" y="1245957"/>
                </a:lnTo>
                <a:lnTo>
                  <a:pt x="280415" y="1295399"/>
                </a:lnTo>
                <a:lnTo>
                  <a:pt x="281536" y="1344842"/>
                </a:lnTo>
                <a:lnTo>
                  <a:pt x="284863" y="1393657"/>
                </a:lnTo>
                <a:lnTo>
                  <a:pt x="290343" y="1441788"/>
                </a:lnTo>
                <a:lnTo>
                  <a:pt x="297923" y="1489178"/>
                </a:lnTo>
                <a:lnTo>
                  <a:pt x="307552" y="1535769"/>
                </a:lnTo>
                <a:lnTo>
                  <a:pt x="319176" y="1581506"/>
                </a:lnTo>
                <a:lnTo>
                  <a:pt x="332743" y="1626332"/>
                </a:lnTo>
                <a:lnTo>
                  <a:pt x="348200" y="1670189"/>
                </a:lnTo>
                <a:lnTo>
                  <a:pt x="365494" y="1713021"/>
                </a:lnTo>
                <a:lnTo>
                  <a:pt x="384573" y="1754772"/>
                </a:lnTo>
                <a:lnTo>
                  <a:pt x="405383" y="1795384"/>
                </a:lnTo>
                <a:lnTo>
                  <a:pt x="427874" y="1834802"/>
                </a:lnTo>
                <a:lnTo>
                  <a:pt x="451990" y="1872967"/>
                </a:lnTo>
                <a:lnTo>
                  <a:pt x="477681" y="1909824"/>
                </a:lnTo>
                <a:lnTo>
                  <a:pt x="504893" y="1945315"/>
                </a:lnTo>
                <a:lnTo>
                  <a:pt x="533574" y="1979384"/>
                </a:lnTo>
                <a:lnTo>
                  <a:pt x="563671" y="2011975"/>
                </a:lnTo>
                <a:lnTo>
                  <a:pt x="595131" y="2043030"/>
                </a:lnTo>
                <a:lnTo>
                  <a:pt x="627902" y="2072492"/>
                </a:lnTo>
                <a:lnTo>
                  <a:pt x="661931" y="2100306"/>
                </a:lnTo>
                <a:lnTo>
                  <a:pt x="697165" y="2126413"/>
                </a:lnTo>
                <a:lnTo>
                  <a:pt x="733551" y="2150759"/>
                </a:lnTo>
                <a:lnTo>
                  <a:pt x="771038" y="2173284"/>
                </a:lnTo>
                <a:lnTo>
                  <a:pt x="809572" y="2193934"/>
                </a:lnTo>
                <a:lnTo>
                  <a:pt x="849101" y="2212651"/>
                </a:lnTo>
                <a:lnTo>
                  <a:pt x="889571" y="2229379"/>
                </a:lnTo>
                <a:lnTo>
                  <a:pt x="930931" y="2244060"/>
                </a:lnTo>
                <a:lnTo>
                  <a:pt x="973127" y="2256639"/>
                </a:lnTo>
                <a:lnTo>
                  <a:pt x="1016108" y="2267057"/>
                </a:lnTo>
                <a:lnTo>
                  <a:pt x="1059820" y="2275259"/>
                </a:lnTo>
                <a:lnTo>
                  <a:pt x="1104210" y="2281188"/>
                </a:lnTo>
                <a:lnTo>
                  <a:pt x="1149226" y="2284787"/>
                </a:lnTo>
                <a:lnTo>
                  <a:pt x="1194815" y="2285999"/>
                </a:lnTo>
                <a:lnTo>
                  <a:pt x="1240535" y="2284787"/>
                </a:lnTo>
                <a:lnTo>
                  <a:pt x="1285666" y="2281188"/>
                </a:lnTo>
                <a:lnTo>
                  <a:pt x="1330155" y="2275259"/>
                </a:lnTo>
                <a:lnTo>
                  <a:pt x="1373951" y="2267057"/>
                </a:lnTo>
                <a:lnTo>
                  <a:pt x="1417002" y="2256639"/>
                </a:lnTo>
                <a:lnTo>
                  <a:pt x="1459256" y="2244060"/>
                </a:lnTo>
                <a:lnTo>
                  <a:pt x="1500662" y="2229379"/>
                </a:lnTo>
                <a:lnTo>
                  <a:pt x="1541166" y="2212651"/>
                </a:lnTo>
                <a:lnTo>
                  <a:pt x="1580718" y="2193934"/>
                </a:lnTo>
                <a:lnTo>
                  <a:pt x="1619266" y="2173284"/>
                </a:lnTo>
                <a:lnTo>
                  <a:pt x="1656757" y="2150759"/>
                </a:lnTo>
                <a:lnTo>
                  <a:pt x="1693139" y="2126413"/>
                </a:lnTo>
                <a:lnTo>
                  <a:pt x="1728362" y="2100306"/>
                </a:lnTo>
                <a:lnTo>
                  <a:pt x="1762372" y="2072492"/>
                </a:lnTo>
                <a:lnTo>
                  <a:pt x="1795118" y="2043030"/>
                </a:lnTo>
                <a:lnTo>
                  <a:pt x="1826548" y="2011975"/>
                </a:lnTo>
                <a:lnTo>
                  <a:pt x="1856610" y="1979384"/>
                </a:lnTo>
                <a:lnTo>
                  <a:pt x="1885253" y="1945315"/>
                </a:lnTo>
                <a:lnTo>
                  <a:pt x="1912423" y="1909824"/>
                </a:lnTo>
                <a:lnTo>
                  <a:pt x="1938070" y="1872967"/>
                </a:lnTo>
                <a:lnTo>
                  <a:pt x="1962142" y="1834802"/>
                </a:lnTo>
                <a:lnTo>
                  <a:pt x="1984586" y="1795384"/>
                </a:lnTo>
                <a:lnTo>
                  <a:pt x="2005351" y="1754772"/>
                </a:lnTo>
                <a:lnTo>
                  <a:pt x="2024384" y="1713021"/>
                </a:lnTo>
                <a:lnTo>
                  <a:pt x="2041635" y="1670189"/>
                </a:lnTo>
                <a:lnTo>
                  <a:pt x="2057050" y="1626332"/>
                </a:lnTo>
                <a:lnTo>
                  <a:pt x="2070578" y="1581506"/>
                </a:lnTo>
                <a:lnTo>
                  <a:pt x="2082168" y="1535769"/>
                </a:lnTo>
                <a:lnTo>
                  <a:pt x="2091767" y="1489178"/>
                </a:lnTo>
                <a:lnTo>
                  <a:pt x="2099323" y="1441788"/>
                </a:lnTo>
                <a:lnTo>
                  <a:pt x="2104784" y="1393657"/>
                </a:lnTo>
                <a:lnTo>
                  <a:pt x="2108099" y="1344842"/>
                </a:lnTo>
                <a:lnTo>
                  <a:pt x="2109215" y="1295399"/>
                </a:lnTo>
                <a:lnTo>
                  <a:pt x="2108099" y="1245957"/>
                </a:lnTo>
                <a:lnTo>
                  <a:pt x="2104784" y="1197141"/>
                </a:lnTo>
                <a:lnTo>
                  <a:pt x="2099323" y="1149011"/>
                </a:lnTo>
                <a:lnTo>
                  <a:pt x="2091767" y="1101621"/>
                </a:lnTo>
                <a:lnTo>
                  <a:pt x="2082168" y="1055030"/>
                </a:lnTo>
                <a:lnTo>
                  <a:pt x="2070578" y="1009293"/>
                </a:lnTo>
                <a:lnTo>
                  <a:pt x="2057050" y="964467"/>
                </a:lnTo>
                <a:lnTo>
                  <a:pt x="2041635" y="920610"/>
                </a:lnTo>
                <a:lnTo>
                  <a:pt x="2024384" y="877778"/>
                </a:lnTo>
                <a:lnTo>
                  <a:pt x="2005351" y="836027"/>
                </a:lnTo>
                <a:lnTo>
                  <a:pt x="1984586" y="795415"/>
                </a:lnTo>
                <a:lnTo>
                  <a:pt x="1962142" y="755997"/>
                </a:lnTo>
                <a:lnTo>
                  <a:pt x="1938070" y="717832"/>
                </a:lnTo>
                <a:lnTo>
                  <a:pt x="1912423" y="680975"/>
                </a:lnTo>
                <a:lnTo>
                  <a:pt x="1885253" y="645484"/>
                </a:lnTo>
                <a:lnTo>
                  <a:pt x="1856610" y="611415"/>
                </a:lnTo>
                <a:lnTo>
                  <a:pt x="1826548" y="578824"/>
                </a:lnTo>
                <a:lnTo>
                  <a:pt x="1795118" y="547769"/>
                </a:lnTo>
                <a:lnTo>
                  <a:pt x="1762372" y="518307"/>
                </a:lnTo>
                <a:lnTo>
                  <a:pt x="1728362" y="490493"/>
                </a:lnTo>
                <a:lnTo>
                  <a:pt x="1693139" y="464386"/>
                </a:lnTo>
                <a:lnTo>
                  <a:pt x="1656757" y="440040"/>
                </a:lnTo>
                <a:lnTo>
                  <a:pt x="1619266" y="417515"/>
                </a:lnTo>
                <a:lnTo>
                  <a:pt x="1580718" y="396865"/>
                </a:lnTo>
                <a:lnTo>
                  <a:pt x="1541166" y="378148"/>
                </a:lnTo>
                <a:lnTo>
                  <a:pt x="1500662" y="361420"/>
                </a:lnTo>
                <a:lnTo>
                  <a:pt x="1459256" y="346739"/>
                </a:lnTo>
                <a:lnTo>
                  <a:pt x="1417002" y="334160"/>
                </a:lnTo>
                <a:lnTo>
                  <a:pt x="1373951" y="323742"/>
                </a:lnTo>
                <a:lnTo>
                  <a:pt x="1330155" y="315540"/>
                </a:lnTo>
                <a:lnTo>
                  <a:pt x="1285666" y="309611"/>
                </a:lnTo>
                <a:lnTo>
                  <a:pt x="1240535" y="306012"/>
                </a:lnTo>
                <a:lnTo>
                  <a:pt x="1194815" y="304799"/>
                </a:lnTo>
                <a:close/>
              </a:path>
              <a:path w="2391409" h="2590800">
                <a:moveTo>
                  <a:pt x="1194815" y="914399"/>
                </a:moveTo>
                <a:lnTo>
                  <a:pt x="1150829" y="917370"/>
                </a:lnTo>
                <a:lnTo>
                  <a:pt x="1108424" y="926042"/>
                </a:lnTo>
                <a:lnTo>
                  <a:pt x="1067938" y="940058"/>
                </a:lnTo>
                <a:lnTo>
                  <a:pt x="1029707" y="959061"/>
                </a:lnTo>
                <a:lnTo>
                  <a:pt x="994070" y="982692"/>
                </a:lnTo>
                <a:lnTo>
                  <a:pt x="961363" y="1010593"/>
                </a:lnTo>
                <a:lnTo>
                  <a:pt x="931922" y="1042406"/>
                </a:lnTo>
                <a:lnTo>
                  <a:pt x="906087" y="1077773"/>
                </a:lnTo>
                <a:lnTo>
                  <a:pt x="884192" y="1116337"/>
                </a:lnTo>
                <a:lnTo>
                  <a:pt x="866576" y="1157740"/>
                </a:lnTo>
                <a:lnTo>
                  <a:pt x="853576" y="1201623"/>
                </a:lnTo>
                <a:lnTo>
                  <a:pt x="845529" y="1247629"/>
                </a:lnTo>
                <a:lnTo>
                  <a:pt x="842771" y="1295399"/>
                </a:lnTo>
                <a:lnTo>
                  <a:pt x="845529" y="1343170"/>
                </a:lnTo>
                <a:lnTo>
                  <a:pt x="853576" y="1389176"/>
                </a:lnTo>
                <a:lnTo>
                  <a:pt x="866576" y="1433059"/>
                </a:lnTo>
                <a:lnTo>
                  <a:pt x="884192" y="1474461"/>
                </a:lnTo>
                <a:lnTo>
                  <a:pt x="906087" y="1513026"/>
                </a:lnTo>
                <a:lnTo>
                  <a:pt x="931922" y="1548393"/>
                </a:lnTo>
                <a:lnTo>
                  <a:pt x="961363" y="1580206"/>
                </a:lnTo>
                <a:lnTo>
                  <a:pt x="994070" y="1608107"/>
                </a:lnTo>
                <a:lnTo>
                  <a:pt x="1029707" y="1631738"/>
                </a:lnTo>
                <a:lnTo>
                  <a:pt x="1067938" y="1650740"/>
                </a:lnTo>
                <a:lnTo>
                  <a:pt x="1108424" y="1664757"/>
                </a:lnTo>
                <a:lnTo>
                  <a:pt x="1150829" y="1673429"/>
                </a:lnTo>
                <a:lnTo>
                  <a:pt x="1194815" y="1676399"/>
                </a:lnTo>
                <a:lnTo>
                  <a:pt x="1239127" y="1673429"/>
                </a:lnTo>
                <a:lnTo>
                  <a:pt x="1281808" y="1664757"/>
                </a:lnTo>
                <a:lnTo>
                  <a:pt x="1322523" y="1650740"/>
                </a:lnTo>
                <a:lnTo>
                  <a:pt x="1360942" y="1631738"/>
                </a:lnTo>
                <a:lnTo>
                  <a:pt x="1396730" y="1608107"/>
                </a:lnTo>
                <a:lnTo>
                  <a:pt x="1429554" y="1580206"/>
                </a:lnTo>
                <a:lnTo>
                  <a:pt x="1459083" y="1548393"/>
                </a:lnTo>
                <a:lnTo>
                  <a:pt x="1484982" y="1513026"/>
                </a:lnTo>
                <a:lnTo>
                  <a:pt x="1506918" y="1474461"/>
                </a:lnTo>
                <a:lnTo>
                  <a:pt x="1524560" y="1433059"/>
                </a:lnTo>
                <a:lnTo>
                  <a:pt x="1537573" y="1389176"/>
                </a:lnTo>
                <a:lnTo>
                  <a:pt x="1545625" y="1343170"/>
                </a:lnTo>
                <a:lnTo>
                  <a:pt x="1548383" y="1295399"/>
                </a:lnTo>
                <a:lnTo>
                  <a:pt x="1545625" y="1247629"/>
                </a:lnTo>
                <a:lnTo>
                  <a:pt x="1537573" y="1201623"/>
                </a:lnTo>
                <a:lnTo>
                  <a:pt x="1524560" y="1157740"/>
                </a:lnTo>
                <a:lnTo>
                  <a:pt x="1506918" y="1116337"/>
                </a:lnTo>
                <a:lnTo>
                  <a:pt x="1484982" y="1077773"/>
                </a:lnTo>
                <a:lnTo>
                  <a:pt x="1459083" y="1042406"/>
                </a:lnTo>
                <a:lnTo>
                  <a:pt x="1429554" y="1010593"/>
                </a:lnTo>
                <a:lnTo>
                  <a:pt x="1396730" y="982692"/>
                </a:lnTo>
                <a:lnTo>
                  <a:pt x="1360942" y="959061"/>
                </a:lnTo>
                <a:lnTo>
                  <a:pt x="1322523" y="940058"/>
                </a:lnTo>
                <a:lnTo>
                  <a:pt x="1281808" y="926042"/>
                </a:lnTo>
                <a:lnTo>
                  <a:pt x="1239127" y="917370"/>
                </a:lnTo>
                <a:lnTo>
                  <a:pt x="1194815" y="914399"/>
                </a:lnTo>
                <a:close/>
              </a:path>
              <a:path w="2391409" h="2590800">
                <a:moveTo>
                  <a:pt x="1194815" y="609599"/>
                </a:moveTo>
                <a:lnTo>
                  <a:pt x="1149684" y="611318"/>
                </a:lnTo>
                <a:lnTo>
                  <a:pt x="1105403" y="616395"/>
                </a:lnTo>
                <a:lnTo>
                  <a:pt x="1062080" y="624717"/>
                </a:lnTo>
                <a:lnTo>
                  <a:pt x="1019823" y="636168"/>
                </a:lnTo>
                <a:lnTo>
                  <a:pt x="978739" y="650634"/>
                </a:lnTo>
                <a:lnTo>
                  <a:pt x="938936" y="667999"/>
                </a:lnTo>
                <a:lnTo>
                  <a:pt x="900521" y="688148"/>
                </a:lnTo>
                <a:lnTo>
                  <a:pt x="863601" y="710967"/>
                </a:lnTo>
                <a:lnTo>
                  <a:pt x="828285" y="736341"/>
                </a:lnTo>
                <a:lnTo>
                  <a:pt x="794679" y="764154"/>
                </a:lnTo>
                <a:lnTo>
                  <a:pt x="762891" y="794291"/>
                </a:lnTo>
                <a:lnTo>
                  <a:pt x="733028" y="826639"/>
                </a:lnTo>
                <a:lnTo>
                  <a:pt x="705198" y="861080"/>
                </a:lnTo>
                <a:lnTo>
                  <a:pt x="679509" y="897501"/>
                </a:lnTo>
                <a:lnTo>
                  <a:pt x="656068" y="935787"/>
                </a:lnTo>
                <a:lnTo>
                  <a:pt x="634982" y="975822"/>
                </a:lnTo>
                <a:lnTo>
                  <a:pt x="616358" y="1017492"/>
                </a:lnTo>
                <a:lnTo>
                  <a:pt x="600305" y="1060682"/>
                </a:lnTo>
                <a:lnTo>
                  <a:pt x="586930" y="1105276"/>
                </a:lnTo>
                <a:lnTo>
                  <a:pt x="576340" y="1151160"/>
                </a:lnTo>
                <a:lnTo>
                  <a:pt x="568642" y="1198218"/>
                </a:lnTo>
                <a:lnTo>
                  <a:pt x="563945" y="1246337"/>
                </a:lnTo>
                <a:lnTo>
                  <a:pt x="562355" y="1295399"/>
                </a:lnTo>
                <a:lnTo>
                  <a:pt x="563945" y="1344462"/>
                </a:lnTo>
                <a:lnTo>
                  <a:pt x="568642" y="1392580"/>
                </a:lnTo>
                <a:lnTo>
                  <a:pt x="576340" y="1439639"/>
                </a:lnTo>
                <a:lnTo>
                  <a:pt x="586930" y="1485523"/>
                </a:lnTo>
                <a:lnTo>
                  <a:pt x="600305" y="1530117"/>
                </a:lnTo>
                <a:lnTo>
                  <a:pt x="616358" y="1573307"/>
                </a:lnTo>
                <a:lnTo>
                  <a:pt x="634982" y="1614977"/>
                </a:lnTo>
                <a:lnTo>
                  <a:pt x="656068" y="1655012"/>
                </a:lnTo>
                <a:lnTo>
                  <a:pt x="679509" y="1693298"/>
                </a:lnTo>
                <a:lnTo>
                  <a:pt x="705198" y="1729719"/>
                </a:lnTo>
                <a:lnTo>
                  <a:pt x="733028" y="1764160"/>
                </a:lnTo>
                <a:lnTo>
                  <a:pt x="762891" y="1796507"/>
                </a:lnTo>
                <a:lnTo>
                  <a:pt x="794679" y="1826645"/>
                </a:lnTo>
                <a:lnTo>
                  <a:pt x="828285" y="1854458"/>
                </a:lnTo>
                <a:lnTo>
                  <a:pt x="863601" y="1879832"/>
                </a:lnTo>
                <a:lnTo>
                  <a:pt x="900521" y="1902651"/>
                </a:lnTo>
                <a:lnTo>
                  <a:pt x="938936" y="1922800"/>
                </a:lnTo>
                <a:lnTo>
                  <a:pt x="978739" y="1940165"/>
                </a:lnTo>
                <a:lnTo>
                  <a:pt x="1019823" y="1954631"/>
                </a:lnTo>
                <a:lnTo>
                  <a:pt x="1062080" y="1966082"/>
                </a:lnTo>
                <a:lnTo>
                  <a:pt x="1105403" y="1974404"/>
                </a:lnTo>
                <a:lnTo>
                  <a:pt x="1149684" y="1979481"/>
                </a:lnTo>
                <a:lnTo>
                  <a:pt x="1194815" y="1981199"/>
                </a:lnTo>
                <a:lnTo>
                  <a:pt x="1240137" y="1979481"/>
                </a:lnTo>
                <a:lnTo>
                  <a:pt x="1284592" y="1974404"/>
                </a:lnTo>
                <a:lnTo>
                  <a:pt x="1328073" y="1966082"/>
                </a:lnTo>
                <a:lnTo>
                  <a:pt x="1370473" y="1954631"/>
                </a:lnTo>
                <a:lnTo>
                  <a:pt x="1411685" y="1940165"/>
                </a:lnTo>
                <a:lnTo>
                  <a:pt x="1451604" y="1922800"/>
                </a:lnTo>
                <a:lnTo>
                  <a:pt x="1490121" y="1902651"/>
                </a:lnTo>
                <a:lnTo>
                  <a:pt x="1527131" y="1879832"/>
                </a:lnTo>
                <a:lnTo>
                  <a:pt x="1562526" y="1854458"/>
                </a:lnTo>
                <a:lnTo>
                  <a:pt x="1596201" y="1826645"/>
                </a:lnTo>
                <a:lnTo>
                  <a:pt x="1628048" y="1796507"/>
                </a:lnTo>
                <a:lnTo>
                  <a:pt x="1657960" y="1764160"/>
                </a:lnTo>
                <a:lnTo>
                  <a:pt x="1685831" y="1729719"/>
                </a:lnTo>
                <a:lnTo>
                  <a:pt x="1711555" y="1693298"/>
                </a:lnTo>
                <a:lnTo>
                  <a:pt x="1735023" y="1655012"/>
                </a:lnTo>
                <a:lnTo>
                  <a:pt x="1756130" y="1614977"/>
                </a:lnTo>
                <a:lnTo>
                  <a:pt x="1774770" y="1573307"/>
                </a:lnTo>
                <a:lnTo>
                  <a:pt x="1790834" y="1530117"/>
                </a:lnTo>
                <a:lnTo>
                  <a:pt x="1804217" y="1485523"/>
                </a:lnTo>
                <a:lnTo>
                  <a:pt x="1814812" y="1439639"/>
                </a:lnTo>
                <a:lnTo>
                  <a:pt x="1822512" y="1392580"/>
                </a:lnTo>
                <a:lnTo>
                  <a:pt x="1827210" y="1344462"/>
                </a:lnTo>
                <a:lnTo>
                  <a:pt x="1828799" y="1295399"/>
                </a:lnTo>
                <a:lnTo>
                  <a:pt x="1827210" y="1246337"/>
                </a:lnTo>
                <a:lnTo>
                  <a:pt x="1822512" y="1198218"/>
                </a:lnTo>
                <a:lnTo>
                  <a:pt x="1814812" y="1151160"/>
                </a:lnTo>
                <a:lnTo>
                  <a:pt x="1804217" y="1105276"/>
                </a:lnTo>
                <a:lnTo>
                  <a:pt x="1790834" y="1060682"/>
                </a:lnTo>
                <a:lnTo>
                  <a:pt x="1774770" y="1017492"/>
                </a:lnTo>
                <a:lnTo>
                  <a:pt x="1756130" y="975822"/>
                </a:lnTo>
                <a:lnTo>
                  <a:pt x="1735023" y="935787"/>
                </a:lnTo>
                <a:lnTo>
                  <a:pt x="1711555" y="897501"/>
                </a:lnTo>
                <a:lnTo>
                  <a:pt x="1685831" y="861080"/>
                </a:lnTo>
                <a:lnTo>
                  <a:pt x="1657960" y="826639"/>
                </a:lnTo>
                <a:lnTo>
                  <a:pt x="1628048" y="794291"/>
                </a:lnTo>
                <a:lnTo>
                  <a:pt x="1596201" y="764154"/>
                </a:lnTo>
                <a:lnTo>
                  <a:pt x="1562526" y="736341"/>
                </a:lnTo>
                <a:lnTo>
                  <a:pt x="1527131" y="710967"/>
                </a:lnTo>
                <a:lnTo>
                  <a:pt x="1490121" y="688148"/>
                </a:lnTo>
                <a:lnTo>
                  <a:pt x="1451604" y="667999"/>
                </a:lnTo>
                <a:lnTo>
                  <a:pt x="1411685" y="650634"/>
                </a:lnTo>
                <a:lnTo>
                  <a:pt x="1370473" y="636168"/>
                </a:lnTo>
                <a:lnTo>
                  <a:pt x="1328073" y="624717"/>
                </a:lnTo>
                <a:lnTo>
                  <a:pt x="1284592" y="616395"/>
                </a:lnTo>
                <a:lnTo>
                  <a:pt x="1240137" y="611318"/>
                </a:lnTo>
                <a:lnTo>
                  <a:pt x="1194815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091" y="2862476"/>
            <a:ext cx="5543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CFG  LR  </a:t>
            </a:r>
            <a:r>
              <a:rPr sz="1600" spc="-10" dirty="0">
                <a:latin typeface="Times New Roman"/>
                <a:cs typeface="Times New Roman"/>
              </a:rPr>
              <a:t>LAL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spc="-5" dirty="0">
                <a:latin typeface="Times New Roman"/>
                <a:cs typeface="Times New Roman"/>
              </a:rPr>
              <a:t>SLR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LR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738664"/>
          </a:xfrm>
        </p:spPr>
        <p:txBody>
          <a:bodyPr/>
          <a:lstStyle/>
          <a:p>
            <a:r>
              <a:rPr lang="en-US" sz="2400" dirty="0" smtClean="0"/>
              <a:t>Now, build SLR(1) Parse table from canonical LR(0) collection of items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56873"/>
              </p:ext>
            </p:extLst>
          </p:nvPr>
        </p:nvGraphicFramePr>
        <p:xfrm>
          <a:off x="1143000" y="2590800"/>
          <a:ext cx="7848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Action(</a:t>
                      </a:r>
                      <a:r>
                        <a:rPr lang="en-US" sz="3200" dirty="0" err="1" smtClean="0"/>
                        <a:t>i,a</a:t>
                      </a:r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GOTO(</a:t>
                      </a:r>
                      <a:r>
                        <a:rPr lang="en-US" sz="3200" dirty="0" err="1" smtClean="0"/>
                        <a:t>i,A</a:t>
                      </a:r>
                      <a:r>
                        <a:rPr lang="en-US" sz="3200" dirty="0" smtClean="0"/>
                        <a:t>)</a:t>
                      </a:r>
                      <a:endParaRPr lang="en-US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438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8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Structure of LR Parsing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8229600" cy="61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Building 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7" y="1577008"/>
            <a:ext cx="7103114" cy="861774"/>
          </a:xfrm>
        </p:spPr>
        <p:txBody>
          <a:bodyPr/>
          <a:lstStyle/>
          <a:p>
            <a:r>
              <a:rPr lang="en-US" sz="2800" dirty="0" smtClean="0"/>
              <a:t>Lets see the canonical collection of LR(0) items again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78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20812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5139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862322"/>
          </a:xfrm>
        </p:spPr>
        <p:txBody>
          <a:bodyPr/>
          <a:lstStyle/>
          <a:p>
            <a:r>
              <a:rPr lang="en-US" sz="2800" dirty="0" smtClean="0"/>
              <a:t>Items in reduced form:</a:t>
            </a:r>
          </a:p>
          <a:p>
            <a:endParaRPr lang="en-US" sz="2800" dirty="0" smtClean="0"/>
          </a:p>
          <a:p>
            <a:r>
              <a:rPr lang="en-US" sz="2800" dirty="0" smtClean="0"/>
              <a:t>0. S’-&gt;S.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S-&gt; AB.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A-&gt;a.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B-&gt;b.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3416320"/>
          </a:xfrm>
        </p:spPr>
        <p:txBody>
          <a:bodyPr/>
          <a:lstStyle/>
          <a:p>
            <a:r>
              <a:rPr lang="en-US" sz="2800" dirty="0" smtClean="0"/>
              <a:t>Items in reduced form:</a:t>
            </a:r>
          </a:p>
          <a:p>
            <a:endParaRPr lang="en-US" sz="2800" dirty="0" smtClean="0"/>
          </a:p>
          <a:p>
            <a:r>
              <a:rPr lang="en-US" sz="2800" dirty="0" smtClean="0"/>
              <a:t>0. S’-&gt;S.</a:t>
            </a:r>
          </a:p>
          <a:p>
            <a:r>
              <a:rPr lang="en-US" sz="2800" dirty="0" smtClean="0"/>
              <a:t>Follow (S’)={$}</a:t>
            </a:r>
          </a:p>
          <a:p>
            <a:r>
              <a:rPr lang="en-US" sz="3200" dirty="0" smtClean="0"/>
              <a:t>Rule 0 is in state 1, so reduction/ acceptance in state 1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37804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9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67893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LR</a:t>
            </a:r>
            <a:r>
              <a:rPr spc="-75" dirty="0"/>
              <a:t> </a:t>
            </a:r>
            <a:r>
              <a:rPr spc="-5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53387"/>
            <a:ext cx="8161655" cy="531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Arial"/>
                <a:cs typeface="Arial"/>
              </a:rPr>
              <a:t>LR </a:t>
            </a:r>
            <a:r>
              <a:rPr sz="2600" spc="-5" dirty="0">
                <a:latin typeface="Arial"/>
                <a:cs typeface="Arial"/>
              </a:rPr>
              <a:t>parsing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attractive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because:</a:t>
            </a:r>
            <a:endParaRPr sz="2600">
              <a:latin typeface="Arial"/>
              <a:cs typeface="Arial"/>
            </a:endParaRPr>
          </a:p>
          <a:p>
            <a:pPr marL="756285" indent="-287655" algn="just">
              <a:lnSpc>
                <a:spcPct val="100000"/>
              </a:lnSpc>
              <a:spcBef>
                <a:spcPts val="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5" dirty="0">
                <a:latin typeface="Arial"/>
                <a:cs typeface="Arial"/>
              </a:rPr>
              <a:t>parsing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most general non-backtracking shift-reduce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parsing,</a:t>
            </a:r>
            <a:endParaRPr sz="20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yet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still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efficient.</a:t>
            </a:r>
            <a:endParaRPr sz="2000">
              <a:latin typeface="Arial"/>
              <a:cs typeface="Arial"/>
            </a:endParaRPr>
          </a:p>
          <a:p>
            <a:pPr marL="756285" marR="63500" indent="-287020" algn="just">
              <a:lnSpc>
                <a:spcPct val="109800"/>
              </a:lnSpc>
              <a:spcBef>
                <a:spcPts val="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grammars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can be parsed </a:t>
            </a:r>
            <a:r>
              <a:rPr sz="2000" dirty="0">
                <a:latin typeface="Arial"/>
                <a:cs typeface="Arial"/>
              </a:rPr>
              <a:t>using LR </a:t>
            </a:r>
            <a:r>
              <a:rPr sz="2000" spc="-5" dirty="0">
                <a:latin typeface="Arial"/>
                <a:cs typeface="Arial"/>
              </a:rPr>
              <a:t>methods </a:t>
            </a:r>
            <a:r>
              <a:rPr sz="2000" dirty="0">
                <a:latin typeface="Arial"/>
                <a:cs typeface="Arial"/>
              </a:rPr>
              <a:t>is a  </a:t>
            </a:r>
            <a:r>
              <a:rPr sz="2000" spc="-5" dirty="0">
                <a:latin typeface="Arial"/>
                <a:cs typeface="Arial"/>
              </a:rPr>
              <a:t>proper superset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class of </a:t>
            </a:r>
            <a:r>
              <a:rPr sz="2000" spc="-5" dirty="0">
                <a:latin typeface="Arial"/>
                <a:cs typeface="Arial"/>
              </a:rPr>
              <a:t>grammars that can be parsed with  predictive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parsers.</a:t>
            </a:r>
            <a:endParaRPr sz="2000">
              <a:latin typeface="Arial"/>
              <a:cs typeface="Arial"/>
            </a:endParaRPr>
          </a:p>
          <a:p>
            <a:pPr marL="926465" algn="just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Arial"/>
                <a:cs typeface="Arial"/>
              </a:rPr>
              <a:t>LL(1)-Grammars </a:t>
            </a:r>
            <a:r>
              <a:rPr sz="2000" spc="5" dirty="0">
                <a:latin typeface="Symbol"/>
                <a:cs typeface="Symbol"/>
              </a:rPr>
              <a:t>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LR(1)-Grammars</a:t>
            </a:r>
            <a:endParaRPr sz="2000">
              <a:latin typeface="Arial"/>
              <a:cs typeface="Arial"/>
            </a:endParaRPr>
          </a:p>
          <a:p>
            <a:pPr marL="756285" marR="20955" indent="-287020">
              <a:lnSpc>
                <a:spcPts val="2640"/>
              </a:lnSpc>
              <a:spcBef>
                <a:spcPts val="105"/>
              </a:spcBef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An 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syntactic error as soon 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5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  <a:p>
            <a:pPr marL="756285" marR="174625" indent="-287020">
              <a:lnSpc>
                <a:spcPts val="2630"/>
              </a:lnSpc>
              <a:spcBef>
                <a:spcPts val="5"/>
              </a:spcBef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5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constructed to recognize virtually all  programming language constructs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5" dirty="0">
                <a:latin typeface="Arial"/>
                <a:cs typeface="Arial"/>
              </a:rPr>
              <a:t>grammars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written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Drawback of </a:t>
            </a:r>
            <a:r>
              <a:rPr sz="2400" dirty="0">
                <a:latin typeface="Arial"/>
                <a:cs typeface="Arial"/>
              </a:rPr>
              <a:t>LR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marL="756285" indent="-287655">
              <a:lnSpc>
                <a:spcPts val="2280"/>
              </a:lnSpc>
              <a:buClr>
                <a:srgbClr val="CD3100"/>
              </a:buClr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Arial"/>
                <a:cs typeface="Arial"/>
              </a:rPr>
              <a:t>Too much </a:t>
            </a:r>
            <a:r>
              <a:rPr sz="2100" spc="-10" dirty="0">
                <a:latin typeface="Arial"/>
                <a:cs typeface="Arial"/>
              </a:rPr>
              <a:t>work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construct LR </a:t>
            </a:r>
            <a:r>
              <a:rPr sz="2100" spc="-10" dirty="0">
                <a:latin typeface="Arial"/>
                <a:cs typeface="Arial"/>
              </a:rPr>
              <a:t>parser </a:t>
            </a:r>
            <a:r>
              <a:rPr sz="2100" spc="-5" dirty="0">
                <a:latin typeface="Arial"/>
                <a:cs typeface="Arial"/>
              </a:rPr>
              <a:t>by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hand</a:t>
            </a:r>
            <a:endParaRPr sz="2100">
              <a:latin typeface="Arial"/>
              <a:cs typeface="Arial"/>
            </a:endParaRPr>
          </a:p>
          <a:p>
            <a:pPr marL="1155700" lvl="1" indent="-229235">
              <a:lnSpc>
                <a:spcPts val="2280"/>
              </a:lnSpc>
              <a:buClr>
                <a:srgbClr val="CD3100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Fortunately tools (LR parsers generators) 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5139869"/>
          </a:xfrm>
        </p:spPr>
        <p:txBody>
          <a:bodyPr/>
          <a:lstStyle/>
          <a:p>
            <a:r>
              <a:rPr lang="en-US" sz="2800" dirty="0" smtClean="0"/>
              <a:t>Items in reduced form:</a:t>
            </a:r>
          </a:p>
          <a:p>
            <a:endParaRPr lang="en-US" sz="2800" dirty="0" smtClean="0"/>
          </a:p>
          <a:p>
            <a:r>
              <a:rPr lang="en-US" sz="2800" dirty="0" smtClean="0"/>
              <a:t>0. S’-&gt;S.</a:t>
            </a:r>
          </a:p>
          <a:p>
            <a:r>
              <a:rPr lang="en-US" sz="2800" dirty="0" smtClean="0"/>
              <a:t>Follow (S’)={$}</a:t>
            </a:r>
          </a:p>
          <a:p>
            <a:r>
              <a:rPr lang="en-US" sz="3200" dirty="0" smtClean="0"/>
              <a:t>Rule 0 is reduced in state 1, so reduction/acceptance in state 1</a:t>
            </a:r>
          </a:p>
          <a:p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S-&gt; AB.</a:t>
            </a:r>
          </a:p>
          <a:p>
            <a:r>
              <a:rPr lang="en-US" sz="2800" dirty="0" smtClean="0"/>
              <a:t>Follow (S) = {$}</a:t>
            </a:r>
          </a:p>
          <a:p>
            <a:r>
              <a:rPr lang="en-US" sz="2800" dirty="0" smtClean="0"/>
              <a:t>Rule 1 is reduced in state 4, so reduction by rule 1 in state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92701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862322"/>
          </a:xfrm>
        </p:spPr>
        <p:txBody>
          <a:bodyPr/>
          <a:lstStyle/>
          <a:p>
            <a:r>
              <a:rPr lang="en-US" sz="2800" dirty="0" smtClean="0"/>
              <a:t>Items in reduced form:</a:t>
            </a:r>
          </a:p>
          <a:p>
            <a:endParaRPr lang="en-US" sz="2800" dirty="0" smtClean="0"/>
          </a:p>
          <a:p>
            <a:r>
              <a:rPr lang="en-US" sz="2800" dirty="0" smtClean="0"/>
              <a:t>2. A-&gt; a.</a:t>
            </a:r>
          </a:p>
          <a:p>
            <a:r>
              <a:rPr lang="en-US" sz="2800" dirty="0" smtClean="0"/>
              <a:t>Follow (A)={b}</a:t>
            </a:r>
          </a:p>
          <a:p>
            <a:r>
              <a:rPr lang="en-US" sz="2800" dirty="0" smtClean="0"/>
              <a:t>Rule 2 is reduced in state 3, so reduction by rule 2 in state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91511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152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.S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.AB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A-&gt;.a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820543" y="3505200"/>
            <a:ext cx="473714" cy="276999"/>
          </a:xfrm>
        </p:spPr>
        <p:txBody>
          <a:bodyPr/>
          <a:lstStyle/>
          <a:p>
            <a:r>
              <a:rPr lang="en-US" dirty="0" smtClean="0"/>
              <a:t>I0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524000"/>
            <a:ext cx="1371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S’-&gt; 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303" y="27199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1905000"/>
            <a:ext cx="1219200" cy="81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20955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052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 A.B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B-&gt;.b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766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670" y="32766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3303" y="4920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57150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A-&gt;a.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400" y="3738265"/>
            <a:ext cx="1066800" cy="220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5670" y="45720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3303" y="7130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2628900"/>
            <a:ext cx="1371600" cy="1295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S-&gt;AB.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867400" y="32766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08932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23497" y="39682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0" y="5033665"/>
            <a:ext cx="1371600" cy="13290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B-&gt;b.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67400" y="4572000"/>
            <a:ext cx="1143000" cy="1126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534" y="458362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23497" y="64718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SLR(1)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3293209"/>
          </a:xfrm>
        </p:spPr>
        <p:txBody>
          <a:bodyPr/>
          <a:lstStyle/>
          <a:p>
            <a:r>
              <a:rPr lang="en-US" sz="2800" dirty="0" smtClean="0"/>
              <a:t>Items in reduced form:</a:t>
            </a:r>
          </a:p>
          <a:p>
            <a:endParaRPr lang="en-US" sz="2800" dirty="0" smtClean="0"/>
          </a:p>
          <a:p>
            <a:r>
              <a:rPr lang="en-US" sz="2800" dirty="0"/>
              <a:t>3</a:t>
            </a:r>
            <a:r>
              <a:rPr lang="en-US" sz="2800" dirty="0" smtClean="0"/>
              <a:t>. B-&gt;b.</a:t>
            </a:r>
          </a:p>
          <a:p>
            <a:r>
              <a:rPr lang="en-US" sz="2800" dirty="0" smtClean="0"/>
              <a:t>Follow (B)={$}</a:t>
            </a:r>
          </a:p>
          <a:p>
            <a:r>
              <a:rPr lang="en-US" sz="2800" dirty="0" smtClean="0"/>
              <a:t>Rule 3 is reduced in state 5 , so reduction by rule 3 in state 5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6280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3150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LR </a:t>
            </a:r>
            <a:r>
              <a:rPr spc="-5" dirty="0"/>
              <a:t>Parsing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27416" y="2652712"/>
          <a:ext cx="632460" cy="335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m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m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ts val="1950"/>
                        </a:lnSpc>
                        <a:spcBef>
                          <a:spcPts val="825"/>
                        </a:spcBef>
                      </a:pPr>
                      <a:r>
                        <a:rPr sz="2700" baseline="1543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L="90805">
                        <a:lnSpc>
                          <a:spcPts val="1950"/>
                        </a:lnSpc>
                        <a:spcBef>
                          <a:spcPts val="815"/>
                        </a:spcBef>
                      </a:pPr>
                      <a:r>
                        <a:rPr sz="2700" spc="-7" baseline="1543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baseline="-23148" dirty="0">
                          <a:latin typeface="Arial"/>
                          <a:cs typeface="Arial"/>
                        </a:rPr>
                        <a:t>1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800" baseline="-23148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12348" y="1814512"/>
          <a:ext cx="2694938" cy="37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9579"/>
                <a:gridCol w="449580"/>
                <a:gridCol w="449580"/>
                <a:gridCol w="448310"/>
                <a:gridCol w="449580"/>
              </a:tblGrid>
              <a:tr h="379475">
                <a:tc>
                  <a:txBody>
                    <a:bodyPr/>
                    <a:lstStyle/>
                    <a:p>
                      <a:pPr marL="90805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50" baseline="-22222" dirty="0">
                          <a:latin typeface="Arial"/>
                          <a:cs typeface="Arial"/>
                        </a:rPr>
                        <a:t>1</a:t>
                      </a:r>
                      <a:endParaRPr sz="225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50" baseline="-22222" dirty="0">
                          <a:latin typeface="Arial"/>
                          <a:cs typeface="Arial"/>
                        </a:rPr>
                        <a:t>i</a:t>
                      </a:r>
                      <a:endParaRPr sz="225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...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50" baseline="-22222" dirty="0">
                          <a:latin typeface="Arial"/>
                          <a:cs typeface="Arial"/>
                        </a:rPr>
                        <a:t>n</a:t>
                      </a:r>
                      <a:endParaRPr sz="225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575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$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7948" y="4786312"/>
          <a:ext cx="4594859" cy="208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/>
                <a:gridCol w="1947545"/>
                <a:gridCol w="2296794"/>
              </a:tblGrid>
              <a:tr h="761999"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1180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terminals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16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non-terminal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22831">
                <a:tc>
                  <a:txBody>
                    <a:bodyPr/>
                    <a:lstStyle/>
                    <a:p>
                      <a:pPr marL="90805">
                        <a:lnSpc>
                          <a:spcPts val="135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 marR="138430" algn="just">
                        <a:lnSpc>
                          <a:spcPts val="1739"/>
                        </a:lnSpc>
                        <a:spcBef>
                          <a:spcPts val="1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  a  t  e  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 marR="484505" indent="-55244">
                        <a:lnSpc>
                          <a:spcPts val="1739"/>
                        </a:lnSpc>
                        <a:spcBef>
                          <a:spcPts val="14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four different  actions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4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5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735"/>
                        </a:lnSpc>
                        <a:tabLst>
                          <a:tab pos="83185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each item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 marR="99695">
                        <a:lnSpc>
                          <a:spcPts val="1739"/>
                        </a:lnSpc>
                        <a:spcBef>
                          <a:spcPts val="114"/>
                        </a:spcBef>
                        <a:tabLst>
                          <a:tab pos="829944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	a state number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 marR="2085339">
                        <a:lnSpc>
                          <a:spcPts val="173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  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085332" y="55626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4695" y="2895600"/>
            <a:ext cx="2696210" cy="121158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LR </a:t>
            </a:r>
            <a:r>
              <a:rPr sz="1800" b="1" spc="-5" dirty="0">
                <a:latin typeface="Arial"/>
                <a:cs typeface="Arial"/>
              </a:rPr>
              <a:t>Parsing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759" y="1851151"/>
            <a:ext cx="28308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2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np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1246" y="3222750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4164" y="2951988"/>
            <a:ext cx="1975485" cy="481965"/>
          </a:xfrm>
          <a:custGeom>
            <a:avLst/>
            <a:gdLst/>
            <a:ahLst/>
            <a:cxnLst/>
            <a:rect l="l" t="t" r="r" b="b"/>
            <a:pathLst>
              <a:path w="1975485" h="481964">
                <a:moveTo>
                  <a:pt x="83820" y="0"/>
                </a:moveTo>
                <a:lnTo>
                  <a:pt x="0" y="19812"/>
                </a:lnTo>
                <a:lnTo>
                  <a:pt x="57912" y="67194"/>
                </a:lnTo>
                <a:lnTo>
                  <a:pt x="57912" y="33528"/>
                </a:lnTo>
                <a:lnTo>
                  <a:pt x="59436" y="30480"/>
                </a:lnTo>
                <a:lnTo>
                  <a:pt x="64008" y="28956"/>
                </a:lnTo>
                <a:lnTo>
                  <a:pt x="76659" y="31896"/>
                </a:lnTo>
                <a:lnTo>
                  <a:pt x="83820" y="0"/>
                </a:lnTo>
                <a:close/>
              </a:path>
              <a:path w="1975485" h="481964">
                <a:moveTo>
                  <a:pt x="76659" y="31896"/>
                </a:moveTo>
                <a:lnTo>
                  <a:pt x="64008" y="28956"/>
                </a:lnTo>
                <a:lnTo>
                  <a:pt x="59436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60960" y="38100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w="1975485" h="481964">
                <a:moveTo>
                  <a:pt x="74557" y="41260"/>
                </a:moveTo>
                <a:lnTo>
                  <a:pt x="60960" y="38100"/>
                </a:lnTo>
                <a:lnTo>
                  <a:pt x="57912" y="36576"/>
                </a:lnTo>
                <a:lnTo>
                  <a:pt x="57912" y="67194"/>
                </a:lnTo>
                <a:lnTo>
                  <a:pt x="67056" y="74676"/>
                </a:lnTo>
                <a:lnTo>
                  <a:pt x="74557" y="41260"/>
                </a:lnTo>
                <a:close/>
              </a:path>
              <a:path w="1975485" h="481964">
                <a:moveTo>
                  <a:pt x="1975104" y="478536"/>
                </a:moveTo>
                <a:lnTo>
                  <a:pt x="1975104" y="473964"/>
                </a:lnTo>
                <a:lnTo>
                  <a:pt x="1972056" y="472440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8" y="481584"/>
                </a:lnTo>
                <a:lnTo>
                  <a:pt x="1973580" y="481584"/>
                </a:lnTo>
                <a:lnTo>
                  <a:pt x="1975104" y="47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6844" y="4110240"/>
            <a:ext cx="1757680" cy="690880"/>
          </a:xfrm>
          <a:custGeom>
            <a:avLst/>
            <a:gdLst/>
            <a:ahLst/>
            <a:cxnLst/>
            <a:rect l="l" t="t" r="r" b="b"/>
            <a:pathLst>
              <a:path w="1757679" h="690879">
                <a:moveTo>
                  <a:pt x="1757172" y="690372"/>
                </a:moveTo>
                <a:lnTo>
                  <a:pt x="1719072" y="614172"/>
                </a:lnTo>
                <a:lnTo>
                  <a:pt x="1699679" y="640016"/>
                </a:lnTo>
                <a:lnTo>
                  <a:pt x="845820" y="0"/>
                </a:lnTo>
                <a:lnTo>
                  <a:pt x="844296" y="0"/>
                </a:lnTo>
                <a:lnTo>
                  <a:pt x="842772" y="0"/>
                </a:lnTo>
                <a:lnTo>
                  <a:pt x="839724" y="1524"/>
                </a:lnTo>
                <a:lnTo>
                  <a:pt x="56426" y="638695"/>
                </a:lnTo>
                <a:lnTo>
                  <a:pt x="35052" y="612648"/>
                </a:lnTo>
                <a:lnTo>
                  <a:pt x="0" y="690372"/>
                </a:lnTo>
                <a:lnTo>
                  <a:pt x="45720" y="680389"/>
                </a:lnTo>
                <a:lnTo>
                  <a:pt x="83820" y="672084"/>
                </a:lnTo>
                <a:lnTo>
                  <a:pt x="62611" y="646226"/>
                </a:lnTo>
                <a:lnTo>
                  <a:pt x="842899" y="10007"/>
                </a:lnTo>
                <a:lnTo>
                  <a:pt x="1693824" y="647814"/>
                </a:lnTo>
                <a:lnTo>
                  <a:pt x="1673352" y="675132"/>
                </a:lnTo>
                <a:lnTo>
                  <a:pt x="1711452" y="682053"/>
                </a:lnTo>
                <a:lnTo>
                  <a:pt x="1757172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3144" y="2209800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90880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90880">
                <a:moveTo>
                  <a:pt x="42672" y="6858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685800"/>
                </a:lnTo>
                <a:lnTo>
                  <a:pt x="35052" y="688848"/>
                </a:lnTo>
                <a:lnTo>
                  <a:pt x="38100" y="690372"/>
                </a:lnTo>
                <a:lnTo>
                  <a:pt x="41148" y="688848"/>
                </a:lnTo>
                <a:lnTo>
                  <a:pt x="42672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323" y="3467100"/>
            <a:ext cx="1130935" cy="76200"/>
          </a:xfrm>
          <a:custGeom>
            <a:avLst/>
            <a:gdLst/>
            <a:ahLst/>
            <a:cxnLst/>
            <a:rect l="l" t="t" r="r" b="b"/>
            <a:pathLst>
              <a:path w="1130934" h="76200">
                <a:moveTo>
                  <a:pt x="1071372" y="38100"/>
                </a:moveTo>
                <a:lnTo>
                  <a:pt x="1069848" y="35052"/>
                </a:lnTo>
                <a:lnTo>
                  <a:pt x="1066800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66800" y="42672"/>
                </a:lnTo>
                <a:lnTo>
                  <a:pt x="1069848" y="41148"/>
                </a:lnTo>
                <a:lnTo>
                  <a:pt x="1071372" y="38100"/>
                </a:lnTo>
                <a:close/>
              </a:path>
              <a:path w="1130934" h="76200">
                <a:moveTo>
                  <a:pt x="1130808" y="38100"/>
                </a:moveTo>
                <a:lnTo>
                  <a:pt x="1054608" y="0"/>
                </a:lnTo>
                <a:lnTo>
                  <a:pt x="1054608" y="33528"/>
                </a:lnTo>
                <a:lnTo>
                  <a:pt x="1066800" y="33528"/>
                </a:lnTo>
                <a:lnTo>
                  <a:pt x="1069848" y="35052"/>
                </a:lnTo>
                <a:lnTo>
                  <a:pt x="1071372" y="38100"/>
                </a:lnTo>
                <a:lnTo>
                  <a:pt x="1071372" y="67818"/>
                </a:lnTo>
                <a:lnTo>
                  <a:pt x="1130808" y="38100"/>
                </a:lnTo>
                <a:close/>
              </a:path>
              <a:path w="1130934" h="76200">
                <a:moveTo>
                  <a:pt x="1071372" y="67818"/>
                </a:moveTo>
                <a:lnTo>
                  <a:pt x="1071372" y="38100"/>
                </a:lnTo>
                <a:lnTo>
                  <a:pt x="1069848" y="41148"/>
                </a:lnTo>
                <a:lnTo>
                  <a:pt x="1066800" y="42672"/>
                </a:lnTo>
                <a:lnTo>
                  <a:pt x="1054608" y="42672"/>
                </a:lnTo>
                <a:lnTo>
                  <a:pt x="1054608" y="76200"/>
                </a:lnTo>
                <a:lnTo>
                  <a:pt x="1071372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6098"/>
              </p:ext>
            </p:extLst>
          </p:nvPr>
        </p:nvGraphicFramePr>
        <p:xfrm>
          <a:off x="1143000" y="2133600"/>
          <a:ext cx="502920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895600" y="2953719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65100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38015"/>
              </p:ext>
            </p:extLst>
          </p:nvPr>
        </p:nvGraphicFramePr>
        <p:xfrm>
          <a:off x="1143000" y="2133600"/>
          <a:ext cx="502920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895600" y="2877519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3157"/>
              </p:ext>
            </p:extLst>
          </p:nvPr>
        </p:nvGraphicFramePr>
        <p:xfrm>
          <a:off x="1143000" y="2133600"/>
          <a:ext cx="5029200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2895600" y="2877519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124200" y="3473557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01447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47576"/>
              </p:ext>
            </p:extLst>
          </p:nvPr>
        </p:nvGraphicFramePr>
        <p:xfrm>
          <a:off x="1219200" y="2084608"/>
          <a:ext cx="6553200" cy="24514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4400"/>
                <a:gridCol w="2184400"/>
                <a:gridCol w="2184400"/>
              </a:tblGrid>
              <a:tr h="550623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9503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5039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05200" y="2984715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733800" y="3921071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215991"/>
          </a:xfrm>
        </p:spPr>
        <p:txBody>
          <a:bodyPr/>
          <a:lstStyle/>
          <a:p>
            <a:r>
              <a:rPr lang="en-US" dirty="0" smtClean="0"/>
              <a:t>Action (3,b) = Reduce using Rule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Reduce using A-&gt;a</a:t>
            </a:r>
          </a:p>
          <a:p>
            <a:endParaRPr lang="en-US" dirty="0"/>
          </a:p>
          <a:p>
            <a:r>
              <a:rPr lang="en-US" dirty="0" smtClean="0"/>
              <a:t>Pop |a|=1 symbol off the stack, 3 gets popped off</a:t>
            </a:r>
          </a:p>
          <a:p>
            <a:r>
              <a:rPr lang="en-US" dirty="0" smtClean="0"/>
              <a:t>Let state t=0 be the top of stack</a:t>
            </a:r>
          </a:p>
          <a:p>
            <a:r>
              <a:rPr lang="en-US" dirty="0" smtClean="0"/>
              <a:t>Push GOTO (</a:t>
            </a:r>
            <a:r>
              <a:rPr lang="en-US" dirty="0" err="1" smtClean="0"/>
              <a:t>t,A</a:t>
            </a:r>
            <a:r>
              <a:rPr lang="en-US" dirty="0" smtClean="0"/>
              <a:t>)= GOTO(0,A)= 2 onto 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27608"/>
              </p:ext>
            </p:extLst>
          </p:nvPr>
        </p:nvGraphicFramePr>
        <p:xfrm>
          <a:off x="1219200" y="2084608"/>
          <a:ext cx="6553200" cy="3401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4400"/>
                <a:gridCol w="2184400"/>
                <a:gridCol w="2184400"/>
              </a:tblGrid>
              <a:tr h="550623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9503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5039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95039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05200" y="2984715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733800" y="3921071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719916" y="48768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58902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 smtClean="0"/>
              <a:t>Items and LR(0) </a:t>
            </a:r>
            <a:r>
              <a:rPr lang="en-US" spc="5" dirty="0" smtClean="0"/>
              <a:t>Automaton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632466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LR(0) item of a grammar G is a production of G with a dot in some position in the body . Thus a production A-&gt; XYZ yields the following 4 items: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19" y="2438400"/>
            <a:ext cx="3229054" cy="25337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334000"/>
            <a:ext cx="500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production A-&gt; ԑ generates only one item, A-&gt;.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49807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6292"/>
              </p:ext>
            </p:extLst>
          </p:nvPr>
        </p:nvGraphicFramePr>
        <p:xfrm>
          <a:off x="1143000" y="2133600"/>
          <a:ext cx="5715000" cy="3124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/>
                <a:gridCol w="1905000"/>
                <a:gridCol w="1905000"/>
              </a:tblGrid>
              <a:tr h="505691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872836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163753" y="2952427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352800" y="38862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409950" y="47244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59832"/>
              </p:ext>
            </p:extLst>
          </p:nvPr>
        </p:nvGraphicFramePr>
        <p:xfrm>
          <a:off x="1905000" y="2064546"/>
          <a:ext cx="5029200" cy="3205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7000"/>
                <a:gridCol w="1295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4648200" y="28194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878737" y="34386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907312" y="4341463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105400" y="494912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15888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6865"/>
              </p:ext>
            </p:extLst>
          </p:nvPr>
        </p:nvGraphicFramePr>
        <p:xfrm>
          <a:off x="2209800" y="2329180"/>
          <a:ext cx="5029200" cy="293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B-&gt;b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962400" y="30480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267200" y="36672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238625" y="4325964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419600" y="49530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215991"/>
          </a:xfrm>
        </p:spPr>
        <p:txBody>
          <a:bodyPr/>
          <a:lstStyle/>
          <a:p>
            <a:r>
              <a:rPr lang="en-US" dirty="0" smtClean="0"/>
              <a:t>Action (5,$) = Reduce using Rule 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Reduce using B-&gt;b</a:t>
            </a:r>
          </a:p>
          <a:p>
            <a:endParaRPr lang="en-US" dirty="0"/>
          </a:p>
          <a:p>
            <a:r>
              <a:rPr lang="en-US" dirty="0" smtClean="0"/>
              <a:t>Pop |b|=1 symbol off the stack, 3 gets popped off</a:t>
            </a:r>
          </a:p>
          <a:p>
            <a:r>
              <a:rPr lang="en-US" dirty="0" smtClean="0"/>
              <a:t>Let state t=2 be the top of stack</a:t>
            </a:r>
          </a:p>
          <a:p>
            <a:r>
              <a:rPr lang="en-US" dirty="0" smtClean="0"/>
              <a:t>Push GOTO (</a:t>
            </a:r>
            <a:r>
              <a:rPr lang="en-US" dirty="0" err="1" smtClean="0"/>
              <a:t>t,A</a:t>
            </a:r>
            <a:r>
              <a:rPr lang="en-US" dirty="0" smtClean="0"/>
              <a:t>)= GOTO(2,B)= 4 onto 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00291"/>
              </p:ext>
            </p:extLst>
          </p:nvPr>
        </p:nvGraphicFramePr>
        <p:xfrm>
          <a:off x="2209800" y="2329180"/>
          <a:ext cx="5029200" cy="3571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B-&gt;b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962400" y="304800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267200" y="36672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238625" y="4325964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419600" y="49530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465448" y="5614907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45887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5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LR(0) collection of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636514" cy="517064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collection of sets of LR(0) items  is called the canonical LR(0) collection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This collection provides the basis for constructing a deterministic finite automaton that is used to make parsing decisions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 construct the canonical LR(0) collection for a grammar , we define an augmented grammar and two functions, CLOSURE and GOTO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If G is a grammar with start symbol S, then G’, the augmented grammar for G, is G with a new start symbol S’  and production S’-&gt;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2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9284"/>
              </p:ext>
            </p:extLst>
          </p:nvPr>
        </p:nvGraphicFramePr>
        <p:xfrm>
          <a:off x="2171700" y="2052320"/>
          <a:ext cx="5029200" cy="394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B-&gt;b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</a:p>
                    <a:p>
                      <a:r>
                        <a:rPr lang="en-US" dirty="0" smtClean="0"/>
                        <a:t>S-&gt;AB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962400" y="2801319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191000" y="34386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192614" y="40005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419600" y="4712131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390378" y="52959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215991"/>
          </a:xfrm>
        </p:spPr>
        <p:txBody>
          <a:bodyPr/>
          <a:lstStyle/>
          <a:p>
            <a:r>
              <a:rPr lang="en-US" dirty="0" smtClean="0"/>
              <a:t>Action (4,$) = Reduce using Rule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= Reduce using S-&gt; AB</a:t>
            </a:r>
          </a:p>
          <a:p>
            <a:endParaRPr lang="en-US" dirty="0"/>
          </a:p>
          <a:p>
            <a:r>
              <a:rPr lang="en-US" dirty="0" smtClean="0"/>
              <a:t>Pop |AB|=</a:t>
            </a:r>
            <a:r>
              <a:rPr lang="en-US" dirty="0"/>
              <a:t>2</a:t>
            </a:r>
            <a:r>
              <a:rPr lang="en-US" dirty="0" smtClean="0"/>
              <a:t> symbol off the stack, 3 gets popped off</a:t>
            </a:r>
          </a:p>
          <a:p>
            <a:r>
              <a:rPr lang="en-US" dirty="0" smtClean="0"/>
              <a:t>Let state t=0 be the top of stack</a:t>
            </a:r>
          </a:p>
          <a:p>
            <a:r>
              <a:rPr lang="en-US" dirty="0" smtClean="0"/>
              <a:t>Push GOTO (</a:t>
            </a:r>
            <a:r>
              <a:rPr lang="en-US" dirty="0" err="1" smtClean="0"/>
              <a:t>t,A</a:t>
            </a:r>
            <a:r>
              <a:rPr lang="en-US" dirty="0" smtClean="0"/>
              <a:t>)= GOTO(0,S)= 1 onto stack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03262"/>
              </p:ext>
            </p:extLst>
          </p:nvPr>
        </p:nvGraphicFramePr>
        <p:xfrm>
          <a:off x="2171700" y="2052320"/>
          <a:ext cx="5029200" cy="458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B-&gt;b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</a:p>
                    <a:p>
                      <a:r>
                        <a:rPr lang="en-US" dirty="0" smtClean="0"/>
                        <a:t>S-&gt;AB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962400" y="2801319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191000" y="34386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192614" y="40005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419600" y="4712131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390378" y="52959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410397" y="59817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44170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SLR (1) parse table</a:t>
            </a:r>
            <a:endParaRPr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728"/>
              </p:ext>
            </p:extLst>
          </p:nvPr>
        </p:nvGraphicFramePr>
        <p:xfrm>
          <a:off x="1676400" y="1371600"/>
          <a:ext cx="6857998" cy="568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7112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ACTION(</a:t>
                      </a:r>
                      <a:r>
                        <a:rPr lang="en-US" dirty="0" err="1" smtClean="0"/>
                        <a:t>I,a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GOTO (I,A)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7112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accept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800219"/>
          </a:xfrm>
        </p:spPr>
        <p:txBody>
          <a:bodyPr/>
          <a:lstStyle/>
          <a:p>
            <a:r>
              <a:rPr lang="en-US" dirty="0" smtClean="0"/>
              <a:t>SLR PARSING USING PARSE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391400" cy="119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7" y="2652839"/>
            <a:ext cx="7922863" cy="51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 smtClean="0"/>
              <a:t>Output of SLR(1) parser on “</a:t>
            </a:r>
            <a:r>
              <a:rPr lang="en-US" dirty="0" err="1" smtClean="0"/>
              <a:t>ab</a:t>
            </a:r>
            <a:r>
              <a:rPr lang="en-US" dirty="0" smtClean="0"/>
              <a:t>$”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99644"/>
              </p:ext>
            </p:extLst>
          </p:nvPr>
        </p:nvGraphicFramePr>
        <p:xfrm>
          <a:off x="1981200" y="2052320"/>
          <a:ext cx="5029200" cy="458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Shift to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A-&gt;a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to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0 2 5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B-&gt;b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0  2 4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using </a:t>
                      </a:r>
                    </a:p>
                    <a:p>
                      <a:r>
                        <a:rPr lang="en-US" dirty="0" smtClean="0"/>
                        <a:t>S-&gt;AB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 b  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733800" y="2827150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962400" y="3438686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011155" y="405087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191000" y="4610100"/>
            <a:ext cx="45719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172788" y="5318502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197296" y="5981700"/>
            <a:ext cx="5715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226727"/>
            <a:ext cx="2133600" cy="1661993"/>
          </a:xfrm>
        </p:spPr>
        <p:txBody>
          <a:bodyPr/>
          <a:lstStyle/>
          <a:p>
            <a:r>
              <a:rPr lang="en-US" sz="3600" dirty="0" smtClean="0"/>
              <a:t>S -&gt; AB</a:t>
            </a:r>
          </a:p>
          <a:p>
            <a:r>
              <a:rPr lang="en-US" sz="3600" dirty="0" smtClean="0"/>
              <a:t>A -&gt; a</a:t>
            </a:r>
          </a:p>
          <a:p>
            <a:r>
              <a:rPr lang="en-US" sz="3600" dirty="0" smtClean="0"/>
              <a:t>B -&gt; b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" y="1407763"/>
            <a:ext cx="8049078" cy="3257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61" y="4688707"/>
            <a:ext cx="2590800" cy="28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226727"/>
            <a:ext cx="2133600" cy="1661993"/>
          </a:xfrm>
        </p:spPr>
        <p:txBody>
          <a:bodyPr/>
          <a:lstStyle/>
          <a:p>
            <a:r>
              <a:rPr lang="en-US" sz="3600" dirty="0" smtClean="0"/>
              <a:t>S -&gt; AB</a:t>
            </a:r>
          </a:p>
          <a:p>
            <a:r>
              <a:rPr lang="en-US" sz="3600" dirty="0" smtClean="0"/>
              <a:t>A -&gt; a</a:t>
            </a:r>
          </a:p>
          <a:p>
            <a:r>
              <a:rPr lang="en-US" sz="3600" dirty="0" smtClean="0"/>
              <a:t>B -&gt; b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" y="1407763"/>
            <a:ext cx="8049078" cy="3257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61" y="4688707"/>
            <a:ext cx="2590800" cy="2802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400" y="5486400"/>
            <a:ext cx="258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B-&gt; .b in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785875"/>
            <a:ext cx="5155565" cy="400110"/>
          </a:xfrm>
        </p:spPr>
        <p:txBody>
          <a:bodyPr/>
          <a:lstStyle/>
          <a:p>
            <a:r>
              <a:rPr lang="en-US" dirty="0"/>
              <a:t>LR(0) collection of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286" y="1577008"/>
            <a:ext cx="7178675" cy="2766392"/>
          </a:xfrm>
        </p:spPr>
        <p:txBody>
          <a:bodyPr/>
          <a:lstStyle/>
          <a:p>
            <a:r>
              <a:rPr lang="en-US" sz="2400" dirty="0" smtClean="0"/>
              <a:t>CLOSURE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8305800" cy="25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2219</Words>
  <Application>Microsoft Office PowerPoint</Application>
  <PresentationFormat>Custom</PresentationFormat>
  <Paragraphs>816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SLR (1) Parsing</vt:lpstr>
      <vt:lpstr>Shift-Reduce Parsers</vt:lpstr>
      <vt:lpstr>LR Parsers</vt:lpstr>
      <vt:lpstr>LR Parsing Algorithm</vt:lpstr>
      <vt:lpstr>Items and LR(0) Automaton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LR(0) collection of items</vt:lpstr>
      <vt:lpstr>LR Parse table</vt:lpstr>
      <vt:lpstr>Structure of LR Parsing Table</vt:lpstr>
      <vt:lpstr>Building SLR(1) Parse table</vt:lpstr>
      <vt:lpstr>LR(0) collection of items</vt:lpstr>
      <vt:lpstr>SLR (1) parse table</vt:lpstr>
      <vt:lpstr>SLR (1) parse table</vt:lpstr>
      <vt:lpstr>SLR(1) PARSE TABLE</vt:lpstr>
      <vt:lpstr>LR(0) collection of items</vt:lpstr>
      <vt:lpstr>SLR(1) PARSE TABLE</vt:lpstr>
      <vt:lpstr>SLR (1) parse table</vt:lpstr>
      <vt:lpstr>LR(0) collection of items</vt:lpstr>
      <vt:lpstr>SLR(1) PARSE TABLE</vt:lpstr>
      <vt:lpstr>SLR (1) parse table</vt:lpstr>
      <vt:lpstr>LR(0) collection of items</vt:lpstr>
      <vt:lpstr>SLR(1) PARSE TABLE</vt:lpstr>
      <vt:lpstr>SLR (1) parse table</vt:lpstr>
      <vt:lpstr>LR(0) collection of items</vt:lpstr>
      <vt:lpstr>SLR(1) PARSE TABLE</vt:lpstr>
      <vt:lpstr>SLR (1) parse table</vt:lpstr>
      <vt:lpstr>SLR PARSING USING PARSE TABLE</vt:lpstr>
      <vt:lpstr>Output of SLR(1) parser on “ab$”</vt:lpstr>
      <vt:lpstr>SLR (1) parse table</vt:lpstr>
      <vt:lpstr>Output of SLR(1) parser on “ab$”</vt:lpstr>
      <vt:lpstr>SLR PARSING USING PARSE TABLE</vt:lpstr>
      <vt:lpstr>Output of SLR(1) parser on “ab$”</vt:lpstr>
      <vt:lpstr>SLR (1) parse table</vt:lpstr>
      <vt:lpstr>Output of SLR(1) parser on “ab$”</vt:lpstr>
      <vt:lpstr>SLR PARSING USING PARSE TABLE</vt:lpstr>
      <vt:lpstr>PowerPoint Presentation</vt:lpstr>
      <vt:lpstr>Output of SLR(1) parser on “ab$”</vt:lpstr>
      <vt:lpstr>SLR (1) parse table</vt:lpstr>
      <vt:lpstr>Output of SLR(1) parser on “ab$”</vt:lpstr>
      <vt:lpstr>SLR PARSING USING PARSE TABLE</vt:lpstr>
      <vt:lpstr>Output of SLR(1) parser on “ab$”</vt:lpstr>
      <vt:lpstr>SLR (1) parse table</vt:lpstr>
      <vt:lpstr>Output of SLR(1) parser on “ab$”</vt:lpstr>
      <vt:lpstr>SLR PARSING USING PARSE TABLE</vt:lpstr>
      <vt:lpstr>PowerPoint Presentation</vt:lpstr>
      <vt:lpstr>Output of SLR(1) parser on “ab$”</vt:lpstr>
      <vt:lpstr>SLR (1) parse table</vt:lpstr>
      <vt:lpstr>Output of SLR(1) parser on “ab$”</vt:lpstr>
      <vt:lpstr>SLR PARSING USING PARSE TABLE</vt:lpstr>
      <vt:lpstr>PowerPoint Presentation</vt:lpstr>
      <vt:lpstr>Output of SLR(1) parser on “ab$”</vt:lpstr>
      <vt:lpstr>SLR (1) parse table</vt:lpstr>
      <vt:lpstr>SLR PARSING USING PARSE TABLE</vt:lpstr>
      <vt:lpstr>Output of SLR(1) parser on “ab$”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10</dc:title>
  <dc:creator>Nasimul Noman</dc:creator>
  <cp:lastModifiedBy>Ramisa</cp:lastModifiedBy>
  <cp:revision>82</cp:revision>
  <dcterms:created xsi:type="dcterms:W3CDTF">2020-08-14T19:18:04Z</dcterms:created>
  <dcterms:modified xsi:type="dcterms:W3CDTF">2020-08-18T19:57:02Z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2020-08-14T00:00:00Z</vt:filetime>
  </property>
</Properties>
</file>