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oleObject" PartName="/ppt/embeddings/oleObject13.bin"/>
  <Override ContentType="application/vnd.openxmlformats-officedocument.oleObject" PartName="/ppt/embeddings/oleObject9.bin"/>
  <Override ContentType="application/vnd.openxmlformats-officedocument.oleObject" PartName="/ppt/embeddings/oleObject6.bin"/>
  <Override ContentType="application/vnd.openxmlformats-officedocument.oleObject" PartName="/ppt/embeddings/oleObject15.bin"/>
  <Override ContentType="application/vnd.openxmlformats-officedocument.oleObject" PartName="/ppt/embeddings/oleObject18.bin"/>
  <Override ContentType="application/vnd.openxmlformats-officedocument.oleObject" PartName="/ppt/embeddings/oleObject4.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officedocument.oleObject" PartName="/ppt/embeddings/oleObject19.bin"/>
  <Override ContentType="application/vnd.openxmlformats-officedocument.oleObject" PartName="/ppt/embeddings/oleObject14.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5.bin"/>
  <Override ContentType="application/vnd.openxmlformats-officedocument.oleObject" PartName="/ppt/embeddings/oleObject17.bin"/>
  <Override ContentType="application/vnd.openxmlformats-officedocument.oleObject" PartName="/ppt/embeddings/oleObject7.bin"/>
  <Override ContentType="application/vnd.openxmlformats-officedocument.oleObject" PartName="/ppt/embeddings/oleObject16.bin"/>
  <Override ContentType="application/vnd.openxmlformats-officedocument.oleObject" PartName="/ppt/embeddings/oleObject2.bin"/>
  <Override ContentType="application/vnd.openxmlformats-officedocument.oleObject" PartName="/ppt/embeddings/oleObject10.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6858000" cx="9144000"/>
  <p:notesSz cx="6858000" cy="9144000"/>
  <p:embeddedFontLst>
    <p:embeddedFont>
      <p:font typeface="Garamond"/>
      <p:regular r:id="rId51"/>
      <p:bold r:id="rId52"/>
      <p:italic r:id="rId53"/>
      <p:boldItalic r:id="rId54"/>
    </p:embeddedFont>
    <p:embeddedFont>
      <p:font typeface="Tahoma"/>
      <p:regular r:id="rId55"/>
      <p:bold r:id="rId56"/>
    </p:embeddedFont>
    <p:embeddedFont>
      <p:font typeface="Noto Sans Symbols"/>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9" roundtripDataSignature="AMtx7mgfxMYSKW7mTRFhIKY2zE7XK/aO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Garamond-regular.fntdata"/><Relationship Id="rId50" Type="http://schemas.openxmlformats.org/officeDocument/2006/relationships/slide" Target="slides/slide46.xml"/><Relationship Id="rId53" Type="http://schemas.openxmlformats.org/officeDocument/2006/relationships/font" Target="fonts/Garamond-italic.fntdata"/><Relationship Id="rId52" Type="http://schemas.openxmlformats.org/officeDocument/2006/relationships/font" Target="fonts/Garamond-bold.fntdata"/><Relationship Id="rId11" Type="http://schemas.openxmlformats.org/officeDocument/2006/relationships/slide" Target="slides/slide7.xml"/><Relationship Id="rId55" Type="http://schemas.openxmlformats.org/officeDocument/2006/relationships/font" Target="fonts/Tahoma-regular.fntdata"/><Relationship Id="rId10" Type="http://schemas.openxmlformats.org/officeDocument/2006/relationships/slide" Target="slides/slide6.xml"/><Relationship Id="rId54" Type="http://schemas.openxmlformats.org/officeDocument/2006/relationships/font" Target="fonts/Garamond-boldItalic.fntdata"/><Relationship Id="rId13" Type="http://schemas.openxmlformats.org/officeDocument/2006/relationships/slide" Target="slides/slide9.xml"/><Relationship Id="rId57" Type="http://schemas.openxmlformats.org/officeDocument/2006/relationships/font" Target="fonts/NotoSansSymbols-regular.fntdata"/><Relationship Id="rId12" Type="http://schemas.openxmlformats.org/officeDocument/2006/relationships/slide" Target="slides/slide8.xml"/><Relationship Id="rId56" Type="http://schemas.openxmlformats.org/officeDocument/2006/relationships/font" Target="fonts/Tahoma-bold.fntdata"/><Relationship Id="rId15" Type="http://schemas.openxmlformats.org/officeDocument/2006/relationships/slide" Target="slides/slide11.xml"/><Relationship Id="rId59" Type="http://customschemas.google.com/relationships/presentationmetadata" Target="metadata"/><Relationship Id="rId14" Type="http://schemas.openxmlformats.org/officeDocument/2006/relationships/slide" Target="slides/slide10.xml"/><Relationship Id="rId58" Type="http://schemas.openxmlformats.org/officeDocument/2006/relationships/font" Target="fonts/NotoSansSymbols-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3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4.png"/><Relationship Id="rId2" Type="http://schemas.openxmlformats.org/officeDocument/2006/relationships/image" Target="../media/image48.png"/><Relationship Id="rId3" Type="http://schemas.openxmlformats.org/officeDocument/2006/relationships/image" Target="../media/image59.png"/><Relationship Id="rId4" Type="http://schemas.openxmlformats.org/officeDocument/2006/relationships/image" Target="../media/image57.png"/><Relationship Id="rId5" Type="http://schemas.openxmlformats.org/officeDocument/2006/relationships/image" Target="../media/image60.png"/><Relationship Id="rId6" Type="http://schemas.openxmlformats.org/officeDocument/2006/relationships/image" Target="../media/image7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4.png"/><Relationship Id="rId2" Type="http://schemas.openxmlformats.org/officeDocument/2006/relationships/image" Target="../media/image48.png"/><Relationship Id="rId3" Type="http://schemas.openxmlformats.org/officeDocument/2006/relationships/image" Target="../media/image59.png"/><Relationship Id="rId4" Type="http://schemas.openxmlformats.org/officeDocument/2006/relationships/image" Target="../media/image57.png"/><Relationship Id="rId5" Type="http://schemas.openxmlformats.org/officeDocument/2006/relationships/image" Target="../media/image60.png"/><Relationship Id="rId6" Type="http://schemas.openxmlformats.org/officeDocument/2006/relationships/image" Target="../media/image7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8"/>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8"/>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5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7"/>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58"/>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58"/>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5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4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1"/>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1"/>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2"/>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2"/>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3"/>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3"/>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3"/>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3"/>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3"/>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5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5"/>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55"/>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5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56"/>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6"/>
          <p:cNvSpPr/>
          <p:nvPr>
            <p:ph idx="2" type="pic"/>
          </p:nvPr>
        </p:nvSpPr>
        <p:spPr>
          <a:xfrm>
            <a:off x="3887391" y="987426"/>
            <a:ext cx="4629150" cy="4873625"/>
          </a:xfrm>
          <a:prstGeom prst="rect">
            <a:avLst/>
          </a:prstGeom>
          <a:noFill/>
          <a:ln>
            <a:noFill/>
          </a:ln>
        </p:spPr>
      </p:sp>
      <p:sp>
        <p:nvSpPr>
          <p:cNvPr id="64" name="Google Shape;64;p56"/>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5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vmlDrawing" Target="../drawings/vmlDrawing1.vml"/><Relationship Id="rId4" Type="http://schemas.openxmlformats.org/officeDocument/2006/relationships/oleObject" Target="../embeddings/oleObject1.bin"/><Relationship Id="rId10" Type="http://schemas.openxmlformats.org/officeDocument/2006/relationships/image" Target="../media/image7.png"/><Relationship Id="rId9" Type="http://schemas.openxmlformats.org/officeDocument/2006/relationships/oleObject" Target="../embeddings/oleObject2.bin"/><Relationship Id="rId5" Type="http://schemas.openxmlformats.org/officeDocument/2006/relationships/oleObject" Target="../embeddings/oleObject1.bin"/><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vmlDrawing" Target="../drawings/vmlDrawing2.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15.png"/><Relationship Id="rId7" Type="http://schemas.openxmlformats.org/officeDocument/2006/relationships/image" Target="../media/image17.png"/><Relationship Id="rId8"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42.png"/><Relationship Id="rId5" Type="http://schemas.openxmlformats.org/officeDocument/2006/relationships/image" Target="../media/image69.png"/><Relationship Id="rId6" Type="http://schemas.openxmlformats.org/officeDocument/2006/relationships/image" Target="../media/image36.png"/><Relationship Id="rId7"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vmlDrawing" Target="../drawings/vmlDrawing3.vml"/><Relationship Id="rId4" Type="http://schemas.openxmlformats.org/officeDocument/2006/relationships/oleObject" Target="../embeddings/oleObject4.bin"/><Relationship Id="rId10" Type="http://schemas.openxmlformats.org/officeDocument/2006/relationships/image" Target="../media/image20.png"/><Relationship Id="rId9" Type="http://schemas.openxmlformats.org/officeDocument/2006/relationships/image" Target="../media/image28.png"/><Relationship Id="rId5" Type="http://schemas.openxmlformats.org/officeDocument/2006/relationships/oleObject" Target="../embeddings/oleObject4.bin"/><Relationship Id="rId6" Type="http://schemas.openxmlformats.org/officeDocument/2006/relationships/image" Target="../media/image16.png"/><Relationship Id="rId7" Type="http://schemas.openxmlformats.org/officeDocument/2006/relationships/image" Target="../media/image30.png"/><Relationship Id="rId8"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vmlDrawing" Target="../drawings/vmlDrawing4.vml"/><Relationship Id="rId4" Type="http://schemas.openxmlformats.org/officeDocument/2006/relationships/image" Target="../media/image18.png"/><Relationship Id="rId11" Type="http://schemas.openxmlformats.org/officeDocument/2006/relationships/image" Target="../media/image32.png"/><Relationship Id="rId10" Type="http://schemas.openxmlformats.org/officeDocument/2006/relationships/oleObject" Target="../embeddings/oleObject6.bin"/><Relationship Id="rId9" Type="http://schemas.openxmlformats.org/officeDocument/2006/relationships/oleObject" Target="../embeddings/oleObject6.bin"/><Relationship Id="rId5" Type="http://schemas.openxmlformats.org/officeDocument/2006/relationships/image" Target="../media/image23.png"/><Relationship Id="rId6" Type="http://schemas.openxmlformats.org/officeDocument/2006/relationships/oleObject" Target="../embeddings/oleObject5.bin"/><Relationship Id="rId7" Type="http://schemas.openxmlformats.org/officeDocument/2006/relationships/oleObject" Target="../embeddings/oleObject5.bin"/><Relationship Id="rId8"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25.png"/><Relationship Id="rId11" Type="http://schemas.openxmlformats.org/officeDocument/2006/relationships/image" Target="../media/image39.png"/><Relationship Id="rId10" Type="http://schemas.openxmlformats.org/officeDocument/2006/relationships/image" Target="../media/image33.png"/><Relationship Id="rId12" Type="http://schemas.openxmlformats.org/officeDocument/2006/relationships/image" Target="../media/image45.png"/><Relationship Id="rId9" Type="http://schemas.openxmlformats.org/officeDocument/2006/relationships/image" Target="../media/image64.png"/><Relationship Id="rId5" Type="http://schemas.openxmlformats.org/officeDocument/2006/relationships/image" Target="../media/image27.png"/><Relationship Id="rId6" Type="http://schemas.openxmlformats.org/officeDocument/2006/relationships/image" Target="../media/image24.png"/><Relationship Id="rId7" Type="http://schemas.openxmlformats.org/officeDocument/2006/relationships/image" Target="../media/image34.png"/><Relationship Id="rId8"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vmlDrawing" Target="../drawings/vmlDrawing5.vml"/><Relationship Id="rId4" Type="http://schemas.openxmlformats.org/officeDocument/2006/relationships/image" Target="../media/image31.png"/><Relationship Id="rId5" Type="http://schemas.openxmlformats.org/officeDocument/2006/relationships/oleObject" Target="../embeddings/oleObject7.bin"/><Relationship Id="rId6" Type="http://schemas.openxmlformats.org/officeDocument/2006/relationships/oleObject" Target="../embeddings/oleObject7.bin"/><Relationship Id="rId7"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13.png"/><Relationship Id="rId5"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2.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1.png"/><Relationship Id="rId4" Type="http://schemas.openxmlformats.org/officeDocument/2006/relationships/image" Target="../media/image56.png"/><Relationship Id="rId5"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9.png"/><Relationship Id="rId4" Type="http://schemas.openxmlformats.org/officeDocument/2006/relationships/image" Target="../media/image43.png"/><Relationship Id="rId5" Type="http://schemas.openxmlformats.org/officeDocument/2006/relationships/image" Target="../media/image4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5.png"/><Relationship Id="rId4" Type="http://schemas.openxmlformats.org/officeDocument/2006/relationships/image" Target="../media/image7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62.png"/><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67.png"/><Relationship Id="rId4" Type="http://schemas.openxmlformats.org/officeDocument/2006/relationships/image" Target="../media/image53.png"/><Relationship Id="rId5" Type="http://schemas.openxmlformats.org/officeDocument/2006/relationships/image" Target="../media/image6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8.png"/><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2.png"/><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20" Type="http://schemas.openxmlformats.org/officeDocument/2006/relationships/oleObject" Target="../embeddings/oleObject13.bin"/><Relationship Id="rId11" Type="http://schemas.openxmlformats.org/officeDocument/2006/relationships/oleObject" Target="../embeddings/oleObject10.bin"/><Relationship Id="rId10" Type="http://schemas.openxmlformats.org/officeDocument/2006/relationships/oleObject" Target="../embeddings/oleObject10.bin"/><Relationship Id="rId21" Type="http://schemas.openxmlformats.org/officeDocument/2006/relationships/image" Target="../media/image73.png"/><Relationship Id="rId13" Type="http://schemas.openxmlformats.org/officeDocument/2006/relationships/oleObject" Target="../embeddings/oleObject11.bin"/><Relationship Id="rId12" Type="http://schemas.openxmlformats.org/officeDocument/2006/relationships/image" Target="../media/image59.png"/><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vmlDrawing" Target="../drawings/vmlDrawing6.vml"/><Relationship Id="rId4" Type="http://schemas.openxmlformats.org/officeDocument/2006/relationships/oleObject" Target="../embeddings/oleObject8.bin"/><Relationship Id="rId9" Type="http://schemas.openxmlformats.org/officeDocument/2006/relationships/image" Target="../media/image48.png"/><Relationship Id="rId15" Type="http://schemas.openxmlformats.org/officeDocument/2006/relationships/image" Target="../media/image57.png"/><Relationship Id="rId14" Type="http://schemas.openxmlformats.org/officeDocument/2006/relationships/oleObject" Target="../embeddings/oleObject11.bin"/><Relationship Id="rId17" Type="http://schemas.openxmlformats.org/officeDocument/2006/relationships/oleObject" Target="../embeddings/oleObject12.bin"/><Relationship Id="rId16" Type="http://schemas.openxmlformats.org/officeDocument/2006/relationships/oleObject" Target="../embeddings/oleObject12.bin"/><Relationship Id="rId5" Type="http://schemas.openxmlformats.org/officeDocument/2006/relationships/oleObject" Target="../embeddings/oleObject8.bin"/><Relationship Id="rId19" Type="http://schemas.openxmlformats.org/officeDocument/2006/relationships/oleObject" Target="../embeddings/oleObject13.bin"/><Relationship Id="rId6" Type="http://schemas.openxmlformats.org/officeDocument/2006/relationships/image" Target="../media/image54.png"/><Relationship Id="rId18" Type="http://schemas.openxmlformats.org/officeDocument/2006/relationships/image" Target="../media/image60.png"/><Relationship Id="rId7" Type="http://schemas.openxmlformats.org/officeDocument/2006/relationships/oleObject" Target="../embeddings/oleObject9.bin"/><Relationship Id="rId8" Type="http://schemas.openxmlformats.org/officeDocument/2006/relationships/oleObject" Target="../embeddings/oleObject9.bin"/></Relationships>
</file>

<file path=ppt/slides/_rels/slide45.xml.rels><?xml version="1.0" encoding="UTF-8" standalone="yes"?><Relationships xmlns="http://schemas.openxmlformats.org/package/2006/relationships"><Relationship Id="rId20" Type="http://schemas.openxmlformats.org/officeDocument/2006/relationships/oleObject" Target="../embeddings/oleObject19.bin"/><Relationship Id="rId11" Type="http://schemas.openxmlformats.org/officeDocument/2006/relationships/oleObject" Target="../embeddings/oleObject16.bin"/><Relationship Id="rId10" Type="http://schemas.openxmlformats.org/officeDocument/2006/relationships/oleObject" Target="../embeddings/oleObject16.bin"/><Relationship Id="rId21" Type="http://schemas.openxmlformats.org/officeDocument/2006/relationships/image" Target="../media/image73.png"/><Relationship Id="rId13" Type="http://schemas.openxmlformats.org/officeDocument/2006/relationships/oleObject" Target="../embeddings/oleObject17.bin"/><Relationship Id="rId12" Type="http://schemas.openxmlformats.org/officeDocument/2006/relationships/image" Target="../media/image59.png"/><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vmlDrawing" Target="../drawings/vmlDrawing7.vml"/><Relationship Id="rId4" Type="http://schemas.openxmlformats.org/officeDocument/2006/relationships/oleObject" Target="../embeddings/oleObject14.bin"/><Relationship Id="rId9" Type="http://schemas.openxmlformats.org/officeDocument/2006/relationships/image" Target="../media/image48.png"/><Relationship Id="rId15" Type="http://schemas.openxmlformats.org/officeDocument/2006/relationships/image" Target="../media/image57.png"/><Relationship Id="rId14" Type="http://schemas.openxmlformats.org/officeDocument/2006/relationships/oleObject" Target="../embeddings/oleObject17.bin"/><Relationship Id="rId17" Type="http://schemas.openxmlformats.org/officeDocument/2006/relationships/oleObject" Target="../embeddings/oleObject18.bin"/><Relationship Id="rId16" Type="http://schemas.openxmlformats.org/officeDocument/2006/relationships/oleObject" Target="../embeddings/oleObject18.bin"/><Relationship Id="rId5" Type="http://schemas.openxmlformats.org/officeDocument/2006/relationships/oleObject" Target="../embeddings/oleObject14.bin"/><Relationship Id="rId19" Type="http://schemas.openxmlformats.org/officeDocument/2006/relationships/oleObject" Target="../embeddings/oleObject19.bin"/><Relationship Id="rId6" Type="http://schemas.openxmlformats.org/officeDocument/2006/relationships/image" Target="../media/image54.png"/><Relationship Id="rId18" Type="http://schemas.openxmlformats.org/officeDocument/2006/relationships/image" Target="../media/image60.png"/><Relationship Id="rId7" Type="http://schemas.openxmlformats.org/officeDocument/2006/relationships/oleObject" Target="../embeddings/oleObject15.bin"/><Relationship Id="rId8" Type="http://schemas.openxmlformats.org/officeDocument/2006/relationships/oleObject" Target="../embeddings/oleObject15.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71.png"/><Relationship Id="rId4" Type="http://schemas.openxmlformats.org/officeDocument/2006/relationships/image" Target="../media/image68.png"/><Relationship Id="rId5" Type="http://schemas.openxmlformats.org/officeDocument/2006/relationships/image" Target="../media/image61.png"/><Relationship Id="rId6" Type="http://schemas.openxmlformats.org/officeDocument/2006/relationships/image" Target="../media/image6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2000250" y="1691952"/>
            <a:ext cx="5143500" cy="1790700"/>
          </a:xfrm>
          <a:prstGeom prst="rect">
            <a:avLst/>
          </a:prstGeom>
          <a:noFill/>
          <a:ln>
            <a:noFill/>
          </a:ln>
        </p:spPr>
        <p:txBody>
          <a:bodyPr anchorCtr="0" anchor="b"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4500"/>
              <a:buFont typeface="Calibri"/>
              <a:buNone/>
            </a:pPr>
            <a:r>
              <a:rPr b="0" i="0" lang="en-GB" sz="4500" u="none" cap="none" strike="noStrike">
                <a:solidFill>
                  <a:schemeClr val="dk1"/>
                </a:solidFill>
                <a:latin typeface="Calibri"/>
                <a:ea typeface="Calibri"/>
                <a:cs typeface="Calibri"/>
                <a:sym typeface="Calibri"/>
              </a:rPr>
              <a:t>Transformation Background</a:t>
            </a:r>
            <a:endParaRPr/>
          </a:p>
        </p:txBody>
      </p:sp>
      <p:sp>
        <p:nvSpPr>
          <p:cNvPr id="85" name="Google Shape;85;p1"/>
          <p:cNvSpPr txBox="1"/>
          <p:nvPr/>
        </p:nvSpPr>
        <p:spPr>
          <a:xfrm>
            <a:off x="2000250" y="3482652"/>
            <a:ext cx="5143500" cy="1241822"/>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dk1"/>
              </a:buClr>
              <a:buSzPts val="1800"/>
              <a:buFont typeface="Arial"/>
              <a:buNone/>
            </a:pPr>
            <a:r>
              <a:rPr b="0" i="0" lang="en-GB" sz="1800" u="none" cap="none" strike="noStrike">
                <a:solidFill>
                  <a:schemeClr val="dk1"/>
                </a:solidFill>
                <a:latin typeface="Calibri"/>
                <a:ea typeface="Calibri"/>
                <a:cs typeface="Calibri"/>
                <a:sym typeface="Calibri"/>
              </a:rPr>
              <a:t>What is Transformation ?</a:t>
            </a:r>
            <a:endParaRPr/>
          </a:p>
        </p:txBody>
      </p:sp>
      <p:sp>
        <p:nvSpPr>
          <p:cNvPr id="86" name="Google Shape;86;p1"/>
          <p:cNvSpPr txBox="1"/>
          <p:nvPr>
            <p:ph idx="12" type="sldNum"/>
          </p:nvPr>
        </p:nvSpPr>
        <p:spPr>
          <a:xfrm>
            <a:off x="4843463" y="5624514"/>
            <a:ext cx="1543050" cy="2738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050"/>
              <a:buFont typeface="Noto Sans Symbols"/>
              <a:buNone/>
            </a:pPr>
            <a:fld id="{00000000-1234-1234-1234-123412341234}" type="slidenum">
              <a:rPr b="0" i="0" lang="en-GB" sz="1050" u="none" cap="none" strike="noStrike">
                <a:solidFill>
                  <a:schemeClr val="dk2"/>
                </a:solidFill>
                <a:latin typeface="Times New Roman"/>
                <a:ea typeface="Times New Roman"/>
                <a:cs typeface="Times New Roman"/>
                <a:sym typeface="Times New Roman"/>
              </a:rPr>
              <a:t>‹#›</a:t>
            </a:fld>
            <a:endParaRPr b="0" i="0" sz="105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0"/>
          <p:cNvSpPr txBox="1"/>
          <p:nvPr/>
        </p:nvSpPr>
        <p:spPr>
          <a:xfrm>
            <a:off x="2123495" y="997889"/>
            <a:ext cx="4800600" cy="68818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3000"/>
              <a:buFont typeface="Calibri"/>
              <a:buNone/>
            </a:pPr>
            <a:r>
              <a:rPr b="0" i="0" lang="en-GB" sz="3000" u="none" cap="none" strike="noStrike">
                <a:solidFill>
                  <a:schemeClr val="dk1"/>
                </a:solidFill>
                <a:latin typeface="Calibri"/>
                <a:ea typeface="Calibri"/>
                <a:cs typeface="Calibri"/>
                <a:sym typeface="Calibri"/>
              </a:rPr>
              <a:t>Projective Transformations</a:t>
            </a:r>
            <a:endParaRPr/>
          </a:p>
        </p:txBody>
      </p:sp>
      <p:sp>
        <p:nvSpPr>
          <p:cNvPr id="211" name="Google Shape;211;p10"/>
          <p:cNvSpPr txBox="1"/>
          <p:nvPr/>
        </p:nvSpPr>
        <p:spPr>
          <a:xfrm>
            <a:off x="2180645" y="2030161"/>
            <a:ext cx="2000250" cy="396478"/>
          </a:xfrm>
          <a:prstGeom prst="rect">
            <a:avLst/>
          </a:prstGeom>
          <a:noFill/>
          <a:ln>
            <a:noFill/>
          </a:ln>
        </p:spPr>
        <p:txBody>
          <a:bodyPr anchorCtr="0" anchor="t" bIns="0" lIns="0" spcFirstLastPara="1" rIns="0" wrap="square" tIns="0">
            <a:noAutofit/>
          </a:bodyPr>
          <a:lstStyle/>
          <a:p>
            <a:pPr indent="-254794" lvl="0" marL="254794" marR="0" rtl="0" algn="l">
              <a:lnSpc>
                <a:spcPct val="90000"/>
              </a:lnSpc>
              <a:spcBef>
                <a:spcPts val="0"/>
              </a:spcBef>
              <a:spcAft>
                <a:spcPts val="0"/>
              </a:spcAft>
              <a:buClr>
                <a:schemeClr val="dk1"/>
              </a:buClr>
              <a:buSzPts val="1800"/>
              <a:buFont typeface="Arial"/>
              <a:buChar char="•"/>
            </a:pPr>
            <a:r>
              <a:rPr b="0" i="0" lang="en-GB" sz="1800" u="none" cap="none" strike="noStrike">
                <a:solidFill>
                  <a:schemeClr val="dk1"/>
                </a:solidFill>
                <a:latin typeface="Calibri"/>
                <a:ea typeface="Calibri"/>
                <a:cs typeface="Calibri"/>
                <a:sym typeface="Calibri"/>
              </a:rPr>
              <a:t>preserves lines</a:t>
            </a:r>
            <a:endParaRPr/>
          </a:p>
        </p:txBody>
      </p:sp>
      <p:sp>
        <p:nvSpPr>
          <p:cNvPr id="212" name="Google Shape;212;p10"/>
          <p:cNvSpPr txBox="1"/>
          <p:nvPr>
            <p:ph idx="11" type="ftr"/>
          </p:nvPr>
        </p:nvSpPr>
        <p:spPr>
          <a:xfrm>
            <a:off x="3309358" y="5708002"/>
            <a:ext cx="2314575" cy="27384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2"/>
              </a:buClr>
              <a:buSzPts val="900"/>
              <a:buFont typeface="Noto Sans Symbols"/>
              <a:buNone/>
            </a:pPr>
            <a:r>
              <a:rPr b="0" i="0" lang="en-GB" sz="900" u="none" cap="none" strike="noStrike">
                <a:solidFill>
                  <a:schemeClr val="dk2"/>
                </a:solidFill>
                <a:latin typeface="Times New Roman"/>
                <a:ea typeface="Times New Roman"/>
                <a:cs typeface="Times New Roman"/>
                <a:sym typeface="Times New Roman"/>
              </a:rPr>
              <a:t>6.837 Fall 06 – Durand </a:t>
            </a:r>
            <a:endParaRPr/>
          </a:p>
        </p:txBody>
      </p:sp>
      <p:sp>
        <p:nvSpPr>
          <p:cNvPr id="213" name="Google Shape;213;p10"/>
          <p:cNvSpPr txBox="1"/>
          <p:nvPr>
            <p:ph idx="12" type="sldNum"/>
          </p:nvPr>
        </p:nvSpPr>
        <p:spPr>
          <a:xfrm>
            <a:off x="6466895" y="5627039"/>
            <a:ext cx="1428750" cy="3429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900"/>
              <a:buFont typeface="Noto Sans Symbols"/>
              <a:buNone/>
            </a:pPr>
            <a:fld id="{00000000-1234-1234-1234-123412341234}" type="slidenum">
              <a:rPr b="0" i="0" lang="en-GB" sz="900" u="none" cap="none" strike="noStrike">
                <a:solidFill>
                  <a:schemeClr val="dk2"/>
                </a:solidFill>
                <a:latin typeface="Times New Roman"/>
                <a:ea typeface="Times New Roman"/>
                <a:cs typeface="Times New Roman"/>
                <a:sym typeface="Times New Roman"/>
              </a:rPr>
              <a:t>‹#›</a:t>
            </a:fld>
            <a:endParaRPr b="0" i="0" sz="900" u="none" cap="none" strike="noStrike">
              <a:solidFill>
                <a:schemeClr val="dk2"/>
              </a:solidFill>
              <a:latin typeface="Times New Roman"/>
              <a:ea typeface="Times New Roman"/>
              <a:cs typeface="Times New Roman"/>
              <a:sym typeface="Times New Roman"/>
            </a:endParaRPr>
          </a:p>
        </p:txBody>
      </p:sp>
      <p:sp>
        <p:nvSpPr>
          <p:cNvPr id="214" name="Google Shape;214;p10"/>
          <p:cNvSpPr/>
          <p:nvPr/>
        </p:nvSpPr>
        <p:spPr>
          <a:xfrm>
            <a:off x="5931114" y="2998139"/>
            <a:ext cx="892969" cy="6286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Noto Sans Symbols"/>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215" name="Google Shape;215;p10"/>
          <p:cNvSpPr/>
          <p:nvPr/>
        </p:nvSpPr>
        <p:spPr>
          <a:xfrm>
            <a:off x="2980745" y="5512739"/>
            <a:ext cx="2686050" cy="571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Noto Sans Symbols"/>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216" name="Google Shape;216;p10"/>
          <p:cNvSpPr txBox="1"/>
          <p:nvPr/>
        </p:nvSpPr>
        <p:spPr>
          <a:xfrm>
            <a:off x="2194574" y="4484038"/>
            <a:ext cx="1003223"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chemeClr val="dk1"/>
                </a:solidFill>
                <a:latin typeface="Times New Roman"/>
                <a:ea typeface="Times New Roman"/>
                <a:cs typeface="Times New Roman"/>
                <a:sym typeface="Times New Roman"/>
              </a:rPr>
              <a:t>Translation</a:t>
            </a:r>
            <a:endParaRPr/>
          </a:p>
        </p:txBody>
      </p:sp>
      <p:sp>
        <p:nvSpPr>
          <p:cNvPr id="217" name="Google Shape;217;p10"/>
          <p:cNvSpPr txBox="1"/>
          <p:nvPr/>
        </p:nvSpPr>
        <p:spPr>
          <a:xfrm>
            <a:off x="3495095" y="4655488"/>
            <a:ext cx="800100"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chemeClr val="dk1"/>
                </a:solidFill>
                <a:latin typeface="Times New Roman"/>
                <a:ea typeface="Times New Roman"/>
                <a:cs typeface="Times New Roman"/>
                <a:sym typeface="Times New Roman"/>
              </a:rPr>
              <a:t>Rotation</a:t>
            </a:r>
            <a:endParaRPr/>
          </a:p>
        </p:txBody>
      </p:sp>
      <p:sp>
        <p:nvSpPr>
          <p:cNvPr id="218" name="Google Shape;218;p10"/>
          <p:cNvSpPr txBox="1"/>
          <p:nvPr/>
        </p:nvSpPr>
        <p:spPr>
          <a:xfrm>
            <a:off x="2009195" y="3741088"/>
            <a:ext cx="2114550"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3333CC"/>
              </a:buClr>
              <a:buSzPts val="840"/>
              <a:buFont typeface="Times New Roman"/>
              <a:buNone/>
            </a:pPr>
            <a:r>
              <a:rPr b="1" i="1" lang="en-GB" sz="1500" u="none" cap="none" strike="noStrike">
                <a:solidFill>
                  <a:schemeClr val="dk1"/>
                </a:solidFill>
                <a:latin typeface="Times New Roman"/>
                <a:ea typeface="Times New Roman"/>
                <a:cs typeface="Times New Roman"/>
                <a:sym typeface="Times New Roman"/>
              </a:rPr>
              <a:t>Rigid / Euclidean</a:t>
            </a:r>
            <a:endParaRPr/>
          </a:p>
        </p:txBody>
      </p:sp>
      <p:sp>
        <p:nvSpPr>
          <p:cNvPr id="219" name="Google Shape;219;p10"/>
          <p:cNvSpPr txBox="1"/>
          <p:nvPr/>
        </p:nvSpPr>
        <p:spPr>
          <a:xfrm>
            <a:off x="5545453" y="3512488"/>
            <a:ext cx="670119"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CC0099"/>
              </a:buClr>
              <a:buSzPts val="840"/>
              <a:buFont typeface="Times New Roman"/>
              <a:buNone/>
            </a:pPr>
            <a:r>
              <a:rPr b="1" i="1" lang="en-GB" sz="1500" u="none" cap="none" strike="noStrike">
                <a:solidFill>
                  <a:schemeClr val="dk1"/>
                </a:solidFill>
                <a:latin typeface="Times New Roman"/>
                <a:ea typeface="Times New Roman"/>
                <a:cs typeface="Times New Roman"/>
                <a:sym typeface="Times New Roman"/>
              </a:rPr>
              <a:t>Linear</a:t>
            </a:r>
            <a:endParaRPr/>
          </a:p>
        </p:txBody>
      </p:sp>
      <p:sp>
        <p:nvSpPr>
          <p:cNvPr id="220" name="Google Shape;220;p10"/>
          <p:cNvSpPr/>
          <p:nvPr/>
        </p:nvSpPr>
        <p:spPr>
          <a:xfrm>
            <a:off x="1323395" y="3169589"/>
            <a:ext cx="6000750" cy="245745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Noto Sans Symbols"/>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221" name="Google Shape;221;p10"/>
          <p:cNvSpPr txBox="1"/>
          <p:nvPr/>
        </p:nvSpPr>
        <p:spPr>
          <a:xfrm>
            <a:off x="4001115" y="2826688"/>
            <a:ext cx="634596"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8000"/>
              </a:buClr>
              <a:buSzPts val="840"/>
              <a:buFont typeface="Times New Roman"/>
              <a:buNone/>
            </a:pPr>
            <a:r>
              <a:rPr b="1" i="1" lang="en-GB" sz="1500" u="none" cap="none" strike="noStrike">
                <a:solidFill>
                  <a:schemeClr val="dk1"/>
                </a:solidFill>
                <a:latin typeface="Times New Roman"/>
                <a:ea typeface="Times New Roman"/>
                <a:cs typeface="Times New Roman"/>
                <a:sym typeface="Times New Roman"/>
              </a:rPr>
              <a:t>Affine</a:t>
            </a:r>
            <a:endParaRPr/>
          </a:p>
        </p:txBody>
      </p:sp>
      <p:sp>
        <p:nvSpPr>
          <p:cNvPr id="222" name="Google Shape;222;p10"/>
          <p:cNvSpPr/>
          <p:nvPr/>
        </p:nvSpPr>
        <p:spPr>
          <a:xfrm>
            <a:off x="1494845" y="3569639"/>
            <a:ext cx="4400550" cy="17145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Noto Sans Symbols"/>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223" name="Google Shape;223;p10"/>
          <p:cNvSpPr txBox="1"/>
          <p:nvPr/>
        </p:nvSpPr>
        <p:spPr>
          <a:xfrm>
            <a:off x="3861479" y="2426638"/>
            <a:ext cx="923393"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FF0000"/>
              </a:buClr>
              <a:buSzPts val="1500"/>
              <a:buFont typeface="Times New Roman"/>
              <a:buNone/>
            </a:pPr>
            <a:r>
              <a:rPr b="1" i="1" lang="en-GB" sz="1500" u="none" cap="none" strike="noStrike">
                <a:solidFill>
                  <a:srgbClr val="FF0000"/>
                </a:solidFill>
                <a:latin typeface="Times New Roman"/>
                <a:ea typeface="Times New Roman"/>
                <a:cs typeface="Times New Roman"/>
                <a:sym typeface="Times New Roman"/>
              </a:rPr>
              <a:t>Projective</a:t>
            </a:r>
            <a:endParaRPr/>
          </a:p>
        </p:txBody>
      </p:sp>
      <p:sp>
        <p:nvSpPr>
          <p:cNvPr id="224" name="Google Shape;224;p10"/>
          <p:cNvSpPr txBox="1"/>
          <p:nvPr/>
        </p:nvSpPr>
        <p:spPr>
          <a:xfrm>
            <a:off x="3235729" y="3283888"/>
            <a:ext cx="1021177"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FF0000"/>
              </a:buClr>
              <a:buSzPts val="1500"/>
              <a:buFont typeface="Times New Roman"/>
              <a:buNone/>
            </a:pPr>
            <a:r>
              <a:rPr b="1" i="1" lang="en-GB" sz="1500" u="none" cap="none" strike="noStrike">
                <a:solidFill>
                  <a:schemeClr val="dk1"/>
                </a:solidFill>
                <a:latin typeface="Times New Roman"/>
                <a:ea typeface="Times New Roman"/>
                <a:cs typeface="Times New Roman"/>
                <a:sym typeface="Times New Roman"/>
              </a:rPr>
              <a:t>Similitudes</a:t>
            </a:r>
            <a:endParaRPr/>
          </a:p>
        </p:txBody>
      </p:sp>
      <p:sp>
        <p:nvSpPr>
          <p:cNvPr id="225" name="Google Shape;225;p10"/>
          <p:cNvSpPr txBox="1"/>
          <p:nvPr/>
        </p:nvSpPr>
        <p:spPr>
          <a:xfrm>
            <a:off x="4396535" y="4484038"/>
            <a:ext cx="1442766"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chemeClr val="dk1"/>
                </a:solidFill>
                <a:latin typeface="Times New Roman"/>
                <a:ea typeface="Times New Roman"/>
                <a:cs typeface="Times New Roman"/>
                <a:sym typeface="Times New Roman"/>
              </a:rPr>
              <a:t>Isotropic Scaling</a:t>
            </a:r>
            <a:endParaRPr/>
          </a:p>
        </p:txBody>
      </p:sp>
      <p:sp>
        <p:nvSpPr>
          <p:cNvPr id="226" name="Google Shape;226;p10"/>
          <p:cNvSpPr txBox="1"/>
          <p:nvPr/>
        </p:nvSpPr>
        <p:spPr>
          <a:xfrm>
            <a:off x="6066845" y="4141138"/>
            <a:ext cx="800100"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chemeClr val="dk1"/>
                </a:solidFill>
                <a:latin typeface="Times New Roman"/>
                <a:ea typeface="Times New Roman"/>
                <a:cs typeface="Times New Roman"/>
                <a:sym typeface="Times New Roman"/>
              </a:rPr>
              <a:t>Scaling</a:t>
            </a:r>
            <a:endParaRPr/>
          </a:p>
        </p:txBody>
      </p:sp>
      <p:sp>
        <p:nvSpPr>
          <p:cNvPr id="227" name="Google Shape;227;p10"/>
          <p:cNvSpPr txBox="1"/>
          <p:nvPr/>
        </p:nvSpPr>
        <p:spPr>
          <a:xfrm>
            <a:off x="6123995" y="4826938"/>
            <a:ext cx="685800"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chemeClr val="dk1"/>
                </a:solidFill>
                <a:latin typeface="Times New Roman"/>
                <a:ea typeface="Times New Roman"/>
                <a:cs typeface="Times New Roman"/>
                <a:sym typeface="Times New Roman"/>
              </a:rPr>
              <a:t>Shear</a:t>
            </a:r>
            <a:endParaRPr/>
          </a:p>
        </p:txBody>
      </p:sp>
      <p:sp>
        <p:nvSpPr>
          <p:cNvPr id="228" name="Google Shape;228;p10"/>
          <p:cNvSpPr txBox="1"/>
          <p:nvPr/>
        </p:nvSpPr>
        <p:spPr>
          <a:xfrm>
            <a:off x="6024592" y="4484038"/>
            <a:ext cx="934614"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chemeClr val="dk1"/>
                </a:solidFill>
                <a:latin typeface="Times New Roman"/>
                <a:ea typeface="Times New Roman"/>
                <a:cs typeface="Times New Roman"/>
                <a:sym typeface="Times New Roman"/>
              </a:rPr>
              <a:t>Reflection</a:t>
            </a:r>
            <a:endParaRPr/>
          </a:p>
        </p:txBody>
      </p:sp>
      <p:sp>
        <p:nvSpPr>
          <p:cNvPr id="229" name="Google Shape;229;p10"/>
          <p:cNvSpPr txBox="1"/>
          <p:nvPr/>
        </p:nvSpPr>
        <p:spPr>
          <a:xfrm>
            <a:off x="3904860" y="5627038"/>
            <a:ext cx="1021177"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rgbClr val="FF0000"/>
                </a:solidFill>
                <a:latin typeface="Times New Roman"/>
                <a:ea typeface="Times New Roman"/>
                <a:cs typeface="Times New Roman"/>
                <a:sym typeface="Times New Roman"/>
              </a:rPr>
              <a:t>Perspective</a:t>
            </a:r>
            <a:endParaRPr/>
          </a:p>
        </p:txBody>
      </p:sp>
      <p:sp>
        <p:nvSpPr>
          <p:cNvPr id="230" name="Google Shape;230;p10"/>
          <p:cNvSpPr txBox="1"/>
          <p:nvPr/>
        </p:nvSpPr>
        <p:spPr>
          <a:xfrm>
            <a:off x="3552245" y="4312588"/>
            <a:ext cx="857250"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chemeClr val="dk1"/>
                </a:solidFill>
                <a:latin typeface="Times New Roman"/>
                <a:ea typeface="Times New Roman"/>
                <a:cs typeface="Times New Roman"/>
                <a:sym typeface="Times New Roman"/>
              </a:rPr>
              <a:t>Identity</a:t>
            </a:r>
            <a:endParaRPr/>
          </a:p>
        </p:txBody>
      </p:sp>
      <p:sp>
        <p:nvSpPr>
          <p:cNvPr id="231" name="Google Shape;231;p10"/>
          <p:cNvSpPr/>
          <p:nvPr/>
        </p:nvSpPr>
        <p:spPr>
          <a:xfrm>
            <a:off x="3380795" y="3798239"/>
            <a:ext cx="3714750" cy="16002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Noto Sans Symbols"/>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232" name="Google Shape;232;p10"/>
          <p:cNvSpPr/>
          <p:nvPr/>
        </p:nvSpPr>
        <p:spPr>
          <a:xfrm>
            <a:off x="1837745" y="4026839"/>
            <a:ext cx="2571750" cy="11430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Noto Sans Symbols"/>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233" name="Google Shape;233;p10"/>
          <p:cNvSpPr/>
          <p:nvPr/>
        </p:nvSpPr>
        <p:spPr>
          <a:xfrm>
            <a:off x="1151945" y="2769539"/>
            <a:ext cx="6343650" cy="3200400"/>
          </a:xfrm>
          <a:prstGeom prst="ellipse">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Noto Sans Symbols"/>
              <a:buNone/>
            </a:pPr>
            <a:r>
              <a:t/>
            </a:r>
            <a:endParaRPr b="0" i="0" sz="1500" u="none" cap="none" strike="noStrike">
              <a:solidFill>
                <a:schemeClr val="dk1"/>
              </a:solidFill>
              <a:latin typeface="Times New Roman"/>
              <a:ea typeface="Times New Roman"/>
              <a:cs typeface="Times New Roman"/>
              <a:sym typeface="Times New Roman"/>
            </a:endParaRPr>
          </a:p>
        </p:txBody>
      </p:sp>
      <p:pic>
        <p:nvPicPr>
          <p:cNvPr id="234" name="Google Shape;234;p10"/>
          <p:cNvPicPr preferRelativeResize="0"/>
          <p:nvPr/>
        </p:nvPicPr>
        <p:blipFill rotWithShape="1">
          <a:blip r:embed="rId3">
            <a:alphaModFix/>
          </a:blip>
          <a:srcRect b="54500" l="73500" r="1813" t="2167"/>
          <a:stretch/>
        </p:blipFill>
        <p:spPr>
          <a:xfrm>
            <a:off x="6094231" y="940739"/>
            <a:ext cx="1801415" cy="2371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1"/>
          <p:cNvSpPr txBox="1"/>
          <p:nvPr/>
        </p:nvSpPr>
        <p:spPr>
          <a:xfrm>
            <a:off x="1748791" y="1040628"/>
            <a:ext cx="6574631" cy="68818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3000"/>
              <a:buFont typeface="Calibri"/>
              <a:buNone/>
            </a:pPr>
            <a:r>
              <a:rPr b="0" i="0" lang="en-GB" sz="3000" u="none" cap="none" strike="noStrike">
                <a:solidFill>
                  <a:schemeClr val="dk1"/>
                </a:solidFill>
                <a:latin typeface="Calibri"/>
                <a:ea typeface="Calibri"/>
                <a:cs typeface="Calibri"/>
                <a:sym typeface="Calibri"/>
              </a:rPr>
              <a:t>How are Transforms Represented?</a:t>
            </a:r>
            <a:endParaRPr/>
          </a:p>
        </p:txBody>
      </p:sp>
      <p:sp>
        <p:nvSpPr>
          <p:cNvPr id="240" name="Google Shape;240;p11"/>
          <p:cNvSpPr txBox="1"/>
          <p:nvPr>
            <p:ph idx="12" type="sldNum"/>
          </p:nvPr>
        </p:nvSpPr>
        <p:spPr>
          <a:xfrm>
            <a:off x="5392103" y="5636441"/>
            <a:ext cx="1543050" cy="2738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050"/>
              <a:buFont typeface="Noto Sans Symbols"/>
              <a:buNone/>
            </a:pPr>
            <a:fld id="{00000000-1234-1234-1234-123412341234}" type="slidenum">
              <a:rPr b="0" i="0" lang="en-GB" sz="1050" u="none" cap="none" strike="noStrike">
                <a:solidFill>
                  <a:schemeClr val="dk2"/>
                </a:solidFill>
                <a:latin typeface="Times New Roman"/>
                <a:ea typeface="Times New Roman"/>
                <a:cs typeface="Times New Roman"/>
                <a:sym typeface="Times New Roman"/>
              </a:rPr>
              <a:t>‹#›</a:t>
            </a:fld>
            <a:endParaRPr b="0" i="0" sz="1050" u="none" cap="none" strike="noStrike">
              <a:solidFill>
                <a:schemeClr val="dk2"/>
              </a:solidFill>
              <a:latin typeface="Times New Roman"/>
              <a:ea typeface="Times New Roman"/>
              <a:cs typeface="Times New Roman"/>
              <a:sym typeface="Times New Roman"/>
            </a:endParaRPr>
          </a:p>
        </p:txBody>
      </p:sp>
      <p:sp>
        <p:nvSpPr>
          <p:cNvPr id="241" name="Google Shape;241;p11"/>
          <p:cNvSpPr txBox="1"/>
          <p:nvPr/>
        </p:nvSpPr>
        <p:spPr>
          <a:xfrm>
            <a:off x="2663190" y="1977650"/>
            <a:ext cx="2057400" cy="81560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x' = ax + by + c</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y' = dx + ey + f</a:t>
            </a:r>
            <a:endParaRPr/>
          </a:p>
        </p:txBody>
      </p:sp>
      <p:sp>
        <p:nvSpPr>
          <p:cNvPr id="242" name="Google Shape;242;p11"/>
          <p:cNvSpPr/>
          <p:nvPr/>
        </p:nvSpPr>
        <p:spPr>
          <a:xfrm>
            <a:off x="3291840" y="3292100"/>
            <a:ext cx="971550" cy="914400"/>
          </a:xfrm>
          <a:prstGeom prst="bracketPair">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43" name="Google Shape;243;p11"/>
          <p:cNvSpPr/>
          <p:nvPr/>
        </p:nvSpPr>
        <p:spPr>
          <a:xfrm>
            <a:off x="5292090" y="3292100"/>
            <a:ext cx="400050" cy="914400"/>
          </a:xfrm>
          <a:prstGeom prst="bracketPair">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44" name="Google Shape;244;p11"/>
          <p:cNvSpPr/>
          <p:nvPr/>
        </p:nvSpPr>
        <p:spPr>
          <a:xfrm>
            <a:off x="2377440" y="3292100"/>
            <a:ext cx="457200" cy="914400"/>
          </a:xfrm>
          <a:prstGeom prst="bracketPair">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45" name="Google Shape;245;p11"/>
          <p:cNvSpPr txBox="1"/>
          <p:nvPr/>
        </p:nvSpPr>
        <p:spPr>
          <a:xfrm>
            <a:off x="2491740" y="3349250"/>
            <a:ext cx="285750" cy="81560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x'</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y'</a:t>
            </a:r>
            <a:endParaRPr/>
          </a:p>
        </p:txBody>
      </p:sp>
      <p:sp>
        <p:nvSpPr>
          <p:cNvPr id="246" name="Google Shape;246;p11"/>
          <p:cNvSpPr txBox="1"/>
          <p:nvPr/>
        </p:nvSpPr>
        <p:spPr>
          <a:xfrm>
            <a:off x="3463290" y="3349250"/>
            <a:ext cx="628650" cy="81560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rgbClr val="FF0000"/>
                </a:solidFill>
                <a:latin typeface="Times New Roman"/>
                <a:ea typeface="Times New Roman"/>
                <a:cs typeface="Times New Roman"/>
                <a:sym typeface="Times New Roman"/>
              </a:rPr>
              <a:t>a    b</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rgbClr val="FF0000"/>
                </a:solidFill>
                <a:latin typeface="Times New Roman"/>
                <a:ea typeface="Times New Roman"/>
                <a:cs typeface="Times New Roman"/>
                <a:sym typeface="Times New Roman"/>
              </a:rPr>
              <a:t>d    e</a:t>
            </a:r>
            <a:endParaRPr/>
          </a:p>
        </p:txBody>
      </p:sp>
      <p:sp>
        <p:nvSpPr>
          <p:cNvPr id="247" name="Google Shape;247;p11"/>
          <p:cNvSpPr txBox="1"/>
          <p:nvPr/>
        </p:nvSpPr>
        <p:spPr>
          <a:xfrm>
            <a:off x="5406390" y="3343296"/>
            <a:ext cx="171450" cy="81560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rgbClr val="FF0000"/>
                </a:solidFill>
                <a:latin typeface="Times New Roman"/>
                <a:ea typeface="Times New Roman"/>
                <a:cs typeface="Times New Roman"/>
                <a:sym typeface="Times New Roman"/>
              </a:rPr>
              <a:t>c</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rgbClr val="FF0000"/>
                </a:solidFill>
                <a:latin typeface="Times New Roman"/>
                <a:ea typeface="Times New Roman"/>
                <a:cs typeface="Times New Roman"/>
                <a:sym typeface="Times New Roman"/>
              </a:rPr>
              <a:t>f</a:t>
            </a:r>
            <a:endParaRPr/>
          </a:p>
        </p:txBody>
      </p:sp>
      <p:sp>
        <p:nvSpPr>
          <p:cNvPr id="248" name="Google Shape;248;p11"/>
          <p:cNvSpPr txBox="1"/>
          <p:nvPr/>
        </p:nvSpPr>
        <p:spPr>
          <a:xfrm>
            <a:off x="2948940" y="3577850"/>
            <a:ext cx="228600"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a:t>
            </a:r>
            <a:endParaRPr/>
          </a:p>
        </p:txBody>
      </p:sp>
      <p:sp>
        <p:nvSpPr>
          <p:cNvPr id="249" name="Google Shape;249;p11"/>
          <p:cNvSpPr txBox="1"/>
          <p:nvPr/>
        </p:nvSpPr>
        <p:spPr>
          <a:xfrm>
            <a:off x="4549140" y="3343296"/>
            <a:ext cx="285750" cy="81560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x</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y</a:t>
            </a:r>
            <a:endParaRPr/>
          </a:p>
        </p:txBody>
      </p:sp>
      <p:sp>
        <p:nvSpPr>
          <p:cNvPr id="250" name="Google Shape;250;p11"/>
          <p:cNvSpPr/>
          <p:nvPr/>
        </p:nvSpPr>
        <p:spPr>
          <a:xfrm>
            <a:off x="4434840" y="3292100"/>
            <a:ext cx="400050" cy="914400"/>
          </a:xfrm>
          <a:prstGeom prst="bracketPair">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51" name="Google Shape;251;p11"/>
          <p:cNvSpPr txBox="1"/>
          <p:nvPr/>
        </p:nvSpPr>
        <p:spPr>
          <a:xfrm>
            <a:off x="4949190" y="3555227"/>
            <a:ext cx="228600"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a:t>
            </a:r>
            <a:endParaRPr/>
          </a:p>
        </p:txBody>
      </p:sp>
      <p:sp>
        <p:nvSpPr>
          <p:cNvPr id="252" name="Google Shape;252;p11"/>
          <p:cNvSpPr txBox="1"/>
          <p:nvPr/>
        </p:nvSpPr>
        <p:spPr>
          <a:xfrm>
            <a:off x="2425507" y="4663700"/>
            <a:ext cx="3185230" cy="532550"/>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3000"/>
              <a:buFont typeface="Times New Roman"/>
              <a:buNone/>
            </a:pPr>
            <a:r>
              <a:rPr b="0" i="1" lang="en-GB" sz="3000" u="none" cap="none" strike="noStrike">
                <a:solidFill>
                  <a:schemeClr val="dk1"/>
                </a:solidFill>
                <a:latin typeface="Times New Roman"/>
                <a:ea typeface="Times New Roman"/>
                <a:cs typeface="Times New Roman"/>
                <a:sym typeface="Times New Roman"/>
              </a:rPr>
              <a:t>p'   =      </a:t>
            </a:r>
            <a:r>
              <a:rPr b="0" i="1" lang="en-GB" sz="3000" u="none" cap="none" strike="noStrike">
                <a:solidFill>
                  <a:srgbClr val="FF0000"/>
                </a:solidFill>
                <a:latin typeface="Times New Roman"/>
                <a:ea typeface="Times New Roman"/>
                <a:cs typeface="Times New Roman"/>
                <a:sym typeface="Times New Roman"/>
              </a:rPr>
              <a:t>M</a:t>
            </a:r>
            <a:r>
              <a:rPr b="0" i="1" lang="en-GB" sz="3000" u="none" cap="none" strike="noStrike">
                <a:solidFill>
                  <a:schemeClr val="dk1"/>
                </a:solidFill>
                <a:latin typeface="Times New Roman"/>
                <a:ea typeface="Times New Roman"/>
                <a:cs typeface="Times New Roman"/>
                <a:sym typeface="Times New Roman"/>
              </a:rPr>
              <a:t> p    +   </a:t>
            </a:r>
            <a:r>
              <a:rPr b="0" i="1" lang="en-GB" sz="3000" u="none" cap="none" strike="noStrike">
                <a:solidFill>
                  <a:srgbClr val="FF0000"/>
                </a:solidFill>
                <a:latin typeface="Times New Roman"/>
                <a:ea typeface="Times New Roman"/>
                <a:cs typeface="Times New Roman"/>
                <a:sym typeface="Times New Roman"/>
              </a:rPr>
              <a:t>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2"/>
          <p:cNvSpPr txBox="1"/>
          <p:nvPr/>
        </p:nvSpPr>
        <p:spPr>
          <a:xfrm>
            <a:off x="2272583" y="1016794"/>
            <a:ext cx="6000750" cy="68818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2700"/>
              <a:buFont typeface="Calibri"/>
              <a:buNone/>
            </a:pPr>
            <a:r>
              <a:rPr b="0" i="0" lang="en-GB" sz="2700" u="none" cap="none" strike="noStrike">
                <a:solidFill>
                  <a:schemeClr val="dk1"/>
                </a:solidFill>
                <a:latin typeface="Calibri"/>
                <a:ea typeface="Calibri"/>
                <a:cs typeface="Calibri"/>
                <a:sym typeface="Calibri"/>
              </a:rPr>
              <a:t>Translation in homogenous coordinates</a:t>
            </a:r>
            <a:endParaRPr/>
          </a:p>
        </p:txBody>
      </p:sp>
      <p:sp>
        <p:nvSpPr>
          <p:cNvPr id="258" name="Google Shape;258;p12"/>
          <p:cNvSpPr txBox="1"/>
          <p:nvPr>
            <p:ph idx="12" type="sldNum"/>
          </p:nvPr>
        </p:nvSpPr>
        <p:spPr>
          <a:xfrm>
            <a:off x="6030195" y="5726907"/>
            <a:ext cx="1543050" cy="2738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050"/>
              <a:buFont typeface="Noto Sans Symbols"/>
              <a:buNone/>
            </a:pPr>
            <a:fld id="{00000000-1234-1234-1234-123412341234}" type="slidenum">
              <a:rPr b="0" i="0" lang="en-GB" sz="1050" u="none" cap="none" strike="noStrike">
                <a:solidFill>
                  <a:schemeClr val="dk2"/>
                </a:solidFill>
                <a:latin typeface="Times New Roman"/>
                <a:ea typeface="Times New Roman"/>
                <a:cs typeface="Times New Roman"/>
                <a:sym typeface="Times New Roman"/>
              </a:rPr>
              <a:t>‹#›</a:t>
            </a:fld>
            <a:endParaRPr b="0" i="0" sz="1050" u="none" cap="none" strike="noStrike">
              <a:solidFill>
                <a:schemeClr val="dk2"/>
              </a:solidFill>
              <a:latin typeface="Times New Roman"/>
              <a:ea typeface="Times New Roman"/>
              <a:cs typeface="Times New Roman"/>
              <a:sym typeface="Times New Roman"/>
            </a:endParaRPr>
          </a:p>
        </p:txBody>
      </p:sp>
      <p:sp>
        <p:nvSpPr>
          <p:cNvPr id="259" name="Google Shape;259;p12"/>
          <p:cNvSpPr txBox="1"/>
          <p:nvPr/>
        </p:nvSpPr>
        <p:spPr>
          <a:xfrm>
            <a:off x="3587033" y="2039541"/>
            <a:ext cx="2057400" cy="723275"/>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2793"/>
              <a:buFont typeface="Noto Sans Symbols"/>
              <a:buNone/>
            </a:pPr>
            <a:r>
              <a:rPr b="0" i="1" lang="en-GB" sz="2100" u="none" cap="none" strike="noStrike">
                <a:solidFill>
                  <a:schemeClr val="dk1"/>
                </a:solidFill>
                <a:latin typeface="Times New Roman"/>
                <a:ea typeface="Times New Roman"/>
                <a:cs typeface="Times New Roman"/>
                <a:sym typeface="Times New Roman"/>
              </a:rPr>
              <a:t>x' = ax + by + c</a:t>
            </a:r>
            <a:endParaRPr/>
          </a:p>
          <a:p>
            <a:pPr indent="0" lvl="0" marL="0" marR="0" rtl="0" algn="ctr">
              <a:spcBef>
                <a:spcPts val="581"/>
              </a:spcBef>
              <a:spcAft>
                <a:spcPts val="0"/>
              </a:spcAft>
              <a:buClr>
                <a:srgbClr val="000000"/>
              </a:buClr>
              <a:buSzPts val="2793"/>
              <a:buFont typeface="Noto Sans Symbols"/>
              <a:buNone/>
            </a:pPr>
            <a:r>
              <a:rPr b="0" i="1" lang="en-GB" sz="2100" u="none" cap="none" strike="noStrike">
                <a:solidFill>
                  <a:schemeClr val="dk1"/>
                </a:solidFill>
                <a:latin typeface="Times New Roman"/>
                <a:ea typeface="Times New Roman"/>
                <a:cs typeface="Times New Roman"/>
                <a:sym typeface="Times New Roman"/>
              </a:rPr>
              <a:t>y' = dx + ey + f</a:t>
            </a:r>
            <a:endParaRPr/>
          </a:p>
        </p:txBody>
      </p:sp>
      <p:sp>
        <p:nvSpPr>
          <p:cNvPr id="260" name="Google Shape;260;p12"/>
          <p:cNvSpPr/>
          <p:nvPr/>
        </p:nvSpPr>
        <p:spPr>
          <a:xfrm>
            <a:off x="6008764" y="3382565"/>
            <a:ext cx="1278731" cy="1357313"/>
          </a:xfrm>
          <a:prstGeom prst="bracketPair">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61" name="Google Shape;261;p12"/>
          <p:cNvSpPr/>
          <p:nvPr/>
        </p:nvSpPr>
        <p:spPr>
          <a:xfrm>
            <a:off x="5094364" y="3382566"/>
            <a:ext cx="457200" cy="1278731"/>
          </a:xfrm>
          <a:prstGeom prst="bracketPair">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62" name="Google Shape;262;p12"/>
          <p:cNvSpPr txBox="1"/>
          <p:nvPr/>
        </p:nvSpPr>
        <p:spPr>
          <a:xfrm>
            <a:off x="5208664" y="3439715"/>
            <a:ext cx="285750" cy="126188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x'</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y‘</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1</a:t>
            </a:r>
            <a:endParaRPr/>
          </a:p>
        </p:txBody>
      </p:sp>
      <p:sp>
        <p:nvSpPr>
          <p:cNvPr id="263" name="Google Shape;263;p12"/>
          <p:cNvSpPr txBox="1"/>
          <p:nvPr/>
        </p:nvSpPr>
        <p:spPr>
          <a:xfrm>
            <a:off x="6180225" y="3439725"/>
            <a:ext cx="821400" cy="12573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rgbClr val="FF0000"/>
                </a:solidFill>
                <a:latin typeface="Times New Roman"/>
                <a:ea typeface="Times New Roman"/>
                <a:cs typeface="Times New Roman"/>
                <a:sym typeface="Times New Roman"/>
              </a:rPr>
              <a:t>a    b</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rgbClr val="FF0000"/>
                </a:solidFill>
                <a:latin typeface="Times New Roman"/>
                <a:ea typeface="Times New Roman"/>
                <a:cs typeface="Times New Roman"/>
                <a:sym typeface="Times New Roman"/>
              </a:rPr>
              <a:t>d    e</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rgbClr val="FF0000"/>
                </a:solidFill>
                <a:latin typeface="Times New Roman"/>
                <a:ea typeface="Times New Roman"/>
                <a:cs typeface="Times New Roman"/>
                <a:sym typeface="Times New Roman"/>
              </a:rPr>
              <a:t>0	 </a:t>
            </a:r>
            <a:r>
              <a:rPr i="1" lang="en-GB" sz="2400">
                <a:solidFill>
                  <a:srgbClr val="FF0000"/>
                </a:solidFill>
                <a:latin typeface="Times New Roman"/>
                <a:ea typeface="Times New Roman"/>
                <a:cs typeface="Times New Roman"/>
                <a:sym typeface="Times New Roman"/>
              </a:rPr>
              <a:t>0</a:t>
            </a:r>
            <a:endParaRPr/>
          </a:p>
        </p:txBody>
      </p:sp>
      <p:sp>
        <p:nvSpPr>
          <p:cNvPr id="264" name="Google Shape;264;p12"/>
          <p:cNvSpPr txBox="1"/>
          <p:nvPr/>
        </p:nvSpPr>
        <p:spPr>
          <a:xfrm>
            <a:off x="7018333" y="3380175"/>
            <a:ext cx="171600" cy="12573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rgbClr val="FF0000"/>
                </a:solidFill>
                <a:latin typeface="Times New Roman"/>
                <a:ea typeface="Times New Roman"/>
                <a:cs typeface="Times New Roman"/>
                <a:sym typeface="Times New Roman"/>
              </a:rPr>
              <a:t>c</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rgbClr val="FF0000"/>
                </a:solidFill>
                <a:latin typeface="Times New Roman"/>
                <a:ea typeface="Times New Roman"/>
                <a:cs typeface="Times New Roman"/>
                <a:sym typeface="Times New Roman"/>
              </a:rPr>
              <a:t>f</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rgbClr val="FF0000"/>
                </a:solidFill>
                <a:latin typeface="Times New Roman"/>
                <a:ea typeface="Times New Roman"/>
                <a:cs typeface="Times New Roman"/>
                <a:sym typeface="Times New Roman"/>
              </a:rPr>
              <a:t>1</a:t>
            </a:r>
            <a:endParaRPr/>
          </a:p>
        </p:txBody>
      </p:sp>
      <p:sp>
        <p:nvSpPr>
          <p:cNvPr id="265" name="Google Shape;265;p12"/>
          <p:cNvSpPr txBox="1"/>
          <p:nvPr/>
        </p:nvSpPr>
        <p:spPr>
          <a:xfrm>
            <a:off x="5665864" y="3668315"/>
            <a:ext cx="228600"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a:t>
            </a:r>
            <a:endParaRPr/>
          </a:p>
        </p:txBody>
      </p:sp>
      <p:sp>
        <p:nvSpPr>
          <p:cNvPr id="266" name="Google Shape;266;p12"/>
          <p:cNvSpPr txBox="1"/>
          <p:nvPr/>
        </p:nvSpPr>
        <p:spPr>
          <a:xfrm>
            <a:off x="7530383" y="3433762"/>
            <a:ext cx="285750" cy="126188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x</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y</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1</a:t>
            </a:r>
            <a:endParaRPr/>
          </a:p>
        </p:txBody>
      </p:sp>
      <p:sp>
        <p:nvSpPr>
          <p:cNvPr id="267" name="Google Shape;267;p12"/>
          <p:cNvSpPr/>
          <p:nvPr/>
        </p:nvSpPr>
        <p:spPr>
          <a:xfrm>
            <a:off x="7437514" y="3382565"/>
            <a:ext cx="400050" cy="1343025"/>
          </a:xfrm>
          <a:prstGeom prst="bracketPair">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68" name="Google Shape;268;p12"/>
          <p:cNvSpPr txBox="1"/>
          <p:nvPr/>
        </p:nvSpPr>
        <p:spPr>
          <a:xfrm>
            <a:off x="5147659" y="5054203"/>
            <a:ext cx="2144882" cy="532550"/>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3000"/>
              <a:buFont typeface="Times New Roman"/>
              <a:buNone/>
            </a:pPr>
            <a:r>
              <a:rPr b="0" i="1" lang="en-GB" sz="3000" u="none" cap="none" strike="noStrike">
                <a:solidFill>
                  <a:schemeClr val="dk1"/>
                </a:solidFill>
                <a:latin typeface="Times New Roman"/>
                <a:ea typeface="Times New Roman"/>
                <a:cs typeface="Times New Roman"/>
                <a:sym typeface="Times New Roman"/>
              </a:rPr>
              <a:t>p'   =      </a:t>
            </a:r>
            <a:r>
              <a:rPr b="0" i="1" lang="en-GB" sz="3000" u="none" cap="none" strike="noStrike">
                <a:solidFill>
                  <a:srgbClr val="FF0000"/>
                </a:solidFill>
                <a:latin typeface="Times New Roman"/>
                <a:ea typeface="Times New Roman"/>
                <a:cs typeface="Times New Roman"/>
                <a:sym typeface="Times New Roman"/>
              </a:rPr>
              <a:t>M</a:t>
            </a:r>
            <a:r>
              <a:rPr b="0" i="1" lang="en-GB" sz="3000" u="none" cap="none" strike="noStrike">
                <a:solidFill>
                  <a:schemeClr val="dk1"/>
                </a:solidFill>
                <a:latin typeface="Times New Roman"/>
                <a:ea typeface="Times New Roman"/>
                <a:cs typeface="Times New Roman"/>
                <a:sym typeface="Times New Roman"/>
              </a:rPr>
              <a:t> p</a:t>
            </a:r>
            <a:endParaRPr b="0" i="1" sz="3000" u="none" cap="none" strike="noStrike">
              <a:solidFill>
                <a:srgbClr val="FF0000"/>
              </a:solidFill>
              <a:latin typeface="Times New Roman"/>
              <a:ea typeface="Times New Roman"/>
              <a:cs typeface="Times New Roman"/>
              <a:sym typeface="Times New Roman"/>
            </a:endParaRPr>
          </a:p>
        </p:txBody>
      </p:sp>
      <p:sp>
        <p:nvSpPr>
          <p:cNvPr id="269" name="Google Shape;269;p12"/>
          <p:cNvSpPr/>
          <p:nvPr/>
        </p:nvSpPr>
        <p:spPr>
          <a:xfrm>
            <a:off x="2101133" y="3646884"/>
            <a:ext cx="971550" cy="914400"/>
          </a:xfrm>
          <a:prstGeom prst="bracketPair">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70" name="Google Shape;270;p12"/>
          <p:cNvSpPr/>
          <p:nvPr/>
        </p:nvSpPr>
        <p:spPr>
          <a:xfrm>
            <a:off x="4101383" y="3646884"/>
            <a:ext cx="400050" cy="914400"/>
          </a:xfrm>
          <a:prstGeom prst="bracketPair">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71" name="Google Shape;271;p12"/>
          <p:cNvSpPr/>
          <p:nvPr/>
        </p:nvSpPr>
        <p:spPr>
          <a:xfrm>
            <a:off x="1186733" y="3646884"/>
            <a:ext cx="457200" cy="914400"/>
          </a:xfrm>
          <a:prstGeom prst="bracketPair">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72" name="Google Shape;272;p12"/>
          <p:cNvSpPr txBox="1"/>
          <p:nvPr/>
        </p:nvSpPr>
        <p:spPr>
          <a:xfrm>
            <a:off x="1301033" y="3704034"/>
            <a:ext cx="285750" cy="81560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x'</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y'</a:t>
            </a:r>
            <a:endParaRPr/>
          </a:p>
        </p:txBody>
      </p:sp>
      <p:sp>
        <p:nvSpPr>
          <p:cNvPr id="273" name="Google Shape;273;p12"/>
          <p:cNvSpPr txBox="1"/>
          <p:nvPr/>
        </p:nvSpPr>
        <p:spPr>
          <a:xfrm>
            <a:off x="2272583" y="3704034"/>
            <a:ext cx="628650" cy="81560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rgbClr val="FF0000"/>
                </a:solidFill>
                <a:latin typeface="Times New Roman"/>
                <a:ea typeface="Times New Roman"/>
                <a:cs typeface="Times New Roman"/>
                <a:sym typeface="Times New Roman"/>
              </a:rPr>
              <a:t>a    b</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rgbClr val="FF0000"/>
                </a:solidFill>
                <a:latin typeface="Times New Roman"/>
                <a:ea typeface="Times New Roman"/>
                <a:cs typeface="Times New Roman"/>
                <a:sym typeface="Times New Roman"/>
              </a:rPr>
              <a:t>d    e</a:t>
            </a:r>
            <a:endParaRPr/>
          </a:p>
        </p:txBody>
      </p:sp>
      <p:sp>
        <p:nvSpPr>
          <p:cNvPr id="274" name="Google Shape;274;p12"/>
          <p:cNvSpPr txBox="1"/>
          <p:nvPr/>
        </p:nvSpPr>
        <p:spPr>
          <a:xfrm>
            <a:off x="4215683" y="3698081"/>
            <a:ext cx="171450" cy="81560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rgbClr val="FF0000"/>
                </a:solidFill>
                <a:latin typeface="Times New Roman"/>
                <a:ea typeface="Times New Roman"/>
                <a:cs typeface="Times New Roman"/>
                <a:sym typeface="Times New Roman"/>
              </a:rPr>
              <a:t>c</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rgbClr val="FF0000"/>
                </a:solidFill>
                <a:latin typeface="Times New Roman"/>
                <a:ea typeface="Times New Roman"/>
                <a:cs typeface="Times New Roman"/>
                <a:sym typeface="Times New Roman"/>
              </a:rPr>
              <a:t>f</a:t>
            </a:r>
            <a:endParaRPr/>
          </a:p>
        </p:txBody>
      </p:sp>
      <p:sp>
        <p:nvSpPr>
          <p:cNvPr id="275" name="Google Shape;275;p12"/>
          <p:cNvSpPr txBox="1"/>
          <p:nvPr/>
        </p:nvSpPr>
        <p:spPr>
          <a:xfrm>
            <a:off x="1758233" y="3932634"/>
            <a:ext cx="228600"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a:t>
            </a:r>
            <a:endParaRPr/>
          </a:p>
        </p:txBody>
      </p:sp>
      <p:sp>
        <p:nvSpPr>
          <p:cNvPr id="276" name="Google Shape;276;p12"/>
          <p:cNvSpPr txBox="1"/>
          <p:nvPr/>
        </p:nvSpPr>
        <p:spPr>
          <a:xfrm>
            <a:off x="3358433" y="3698081"/>
            <a:ext cx="285750" cy="81560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x</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y</a:t>
            </a:r>
            <a:endParaRPr/>
          </a:p>
        </p:txBody>
      </p:sp>
      <p:sp>
        <p:nvSpPr>
          <p:cNvPr id="277" name="Google Shape;277;p12"/>
          <p:cNvSpPr/>
          <p:nvPr/>
        </p:nvSpPr>
        <p:spPr>
          <a:xfrm>
            <a:off x="3244133" y="3646884"/>
            <a:ext cx="400050" cy="914400"/>
          </a:xfrm>
          <a:prstGeom prst="bracketPair">
            <a:avLst/>
          </a:pr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78" name="Google Shape;278;p12"/>
          <p:cNvSpPr txBox="1"/>
          <p:nvPr/>
        </p:nvSpPr>
        <p:spPr>
          <a:xfrm>
            <a:off x="3758483" y="3910012"/>
            <a:ext cx="228600"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a:t>
            </a:r>
            <a:endParaRPr/>
          </a:p>
        </p:txBody>
      </p:sp>
      <p:sp>
        <p:nvSpPr>
          <p:cNvPr id="279" name="Google Shape;279;p12"/>
          <p:cNvSpPr txBox="1"/>
          <p:nvPr/>
        </p:nvSpPr>
        <p:spPr>
          <a:xfrm>
            <a:off x="1234800" y="5018485"/>
            <a:ext cx="3185230" cy="532550"/>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3000"/>
              <a:buFont typeface="Times New Roman"/>
              <a:buNone/>
            </a:pPr>
            <a:r>
              <a:rPr b="0" i="1" lang="en-GB" sz="3000" u="none" cap="none" strike="noStrike">
                <a:solidFill>
                  <a:schemeClr val="dk1"/>
                </a:solidFill>
                <a:latin typeface="Times New Roman"/>
                <a:ea typeface="Times New Roman"/>
                <a:cs typeface="Times New Roman"/>
                <a:sym typeface="Times New Roman"/>
              </a:rPr>
              <a:t>p'   =      </a:t>
            </a:r>
            <a:r>
              <a:rPr b="0" i="1" lang="en-GB" sz="3000" u="none" cap="none" strike="noStrike">
                <a:solidFill>
                  <a:srgbClr val="FF0000"/>
                </a:solidFill>
                <a:latin typeface="Times New Roman"/>
                <a:ea typeface="Times New Roman"/>
                <a:cs typeface="Times New Roman"/>
                <a:sym typeface="Times New Roman"/>
              </a:rPr>
              <a:t>M</a:t>
            </a:r>
            <a:r>
              <a:rPr b="0" i="1" lang="en-GB" sz="3000" u="none" cap="none" strike="noStrike">
                <a:solidFill>
                  <a:schemeClr val="dk1"/>
                </a:solidFill>
                <a:latin typeface="Times New Roman"/>
                <a:ea typeface="Times New Roman"/>
                <a:cs typeface="Times New Roman"/>
                <a:sym typeface="Times New Roman"/>
              </a:rPr>
              <a:t> p    +   </a:t>
            </a:r>
            <a:r>
              <a:rPr b="0" i="1" lang="en-GB" sz="3000" u="none" cap="none" strike="noStrike">
                <a:solidFill>
                  <a:srgbClr val="FF0000"/>
                </a:solidFill>
                <a:latin typeface="Times New Roman"/>
                <a:ea typeface="Times New Roman"/>
                <a:cs typeface="Times New Roman"/>
                <a:sym typeface="Times New Roman"/>
              </a:rPr>
              <a:t>t</a:t>
            </a:r>
            <a:endParaRPr/>
          </a:p>
        </p:txBody>
      </p:sp>
      <p:cxnSp>
        <p:nvCxnSpPr>
          <p:cNvPr id="280" name="Google Shape;280;p12"/>
          <p:cNvCxnSpPr/>
          <p:nvPr/>
        </p:nvCxnSpPr>
        <p:spPr>
          <a:xfrm>
            <a:off x="4787183" y="3152775"/>
            <a:ext cx="0" cy="2407444"/>
          </a:xfrm>
          <a:prstGeom prst="straightConnector1">
            <a:avLst/>
          </a:prstGeom>
          <a:noFill/>
          <a:ln cap="flat" cmpd="sng" w="76200">
            <a:solidFill>
              <a:schemeClr val="dk1"/>
            </a:solidFill>
            <a:prstDash val="solid"/>
            <a:round/>
            <a:headEnd len="med" w="med" type="none"/>
            <a:tailEnd len="med" w="med" type="none"/>
          </a:ln>
        </p:spPr>
      </p:cxnSp>
      <p:sp>
        <p:nvSpPr>
          <p:cNvPr id="281" name="Google Shape;281;p12"/>
          <p:cNvSpPr txBox="1"/>
          <p:nvPr/>
        </p:nvSpPr>
        <p:spPr>
          <a:xfrm>
            <a:off x="1528735" y="2726531"/>
            <a:ext cx="220445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800"/>
              <a:buFont typeface="Noto Sans Symbols"/>
              <a:buNone/>
            </a:pPr>
            <a:r>
              <a:rPr b="0" i="0" lang="en-GB" sz="1800" u="none" cap="none" strike="noStrike">
                <a:solidFill>
                  <a:srgbClr val="000000"/>
                </a:solidFill>
                <a:latin typeface="Times New Roman"/>
                <a:ea typeface="Times New Roman"/>
                <a:cs typeface="Times New Roman"/>
                <a:sym typeface="Times New Roman"/>
              </a:rPr>
              <a:t>Cartesian formulation</a:t>
            </a:r>
            <a:endParaRPr/>
          </a:p>
        </p:txBody>
      </p:sp>
      <p:sp>
        <p:nvSpPr>
          <p:cNvPr id="282" name="Google Shape;282;p12"/>
          <p:cNvSpPr txBox="1"/>
          <p:nvPr/>
        </p:nvSpPr>
        <p:spPr>
          <a:xfrm>
            <a:off x="5238872" y="2726531"/>
            <a:ext cx="266611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800"/>
              <a:buFont typeface="Noto Sans Symbols"/>
              <a:buNone/>
            </a:pPr>
            <a:r>
              <a:rPr b="0" i="0" lang="en-GB" sz="1800" u="none" cap="none" strike="noStrike">
                <a:solidFill>
                  <a:srgbClr val="000000"/>
                </a:solidFill>
                <a:latin typeface="Times New Roman"/>
                <a:ea typeface="Times New Roman"/>
                <a:cs typeface="Times New Roman"/>
                <a:sym typeface="Times New Roman"/>
              </a:rPr>
              <a:t>Homogeneous formulation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3"/>
          <p:cNvSpPr txBox="1"/>
          <p:nvPr/>
        </p:nvSpPr>
        <p:spPr>
          <a:xfrm>
            <a:off x="1658219" y="1119168"/>
            <a:ext cx="5915025" cy="99417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Calibri"/>
              <a:buNone/>
            </a:pPr>
            <a:r>
              <a:rPr b="0" i="0" lang="en-GB" sz="3300" u="none" cap="none" strike="noStrike">
                <a:solidFill>
                  <a:schemeClr val="dk1"/>
                </a:solidFill>
                <a:latin typeface="Calibri"/>
                <a:ea typeface="Calibri"/>
                <a:cs typeface="Calibri"/>
                <a:sym typeface="Calibri"/>
              </a:rPr>
              <a:t>Homogeneous Co-ordinates</a:t>
            </a:r>
            <a:endParaRPr/>
          </a:p>
        </p:txBody>
      </p:sp>
      <p:sp>
        <p:nvSpPr>
          <p:cNvPr id="288" name="Google Shape;288;p13"/>
          <p:cNvSpPr txBox="1"/>
          <p:nvPr/>
        </p:nvSpPr>
        <p:spPr>
          <a:xfrm>
            <a:off x="1658219" y="2214541"/>
            <a:ext cx="5915025" cy="3263504"/>
          </a:xfrm>
          <a:prstGeom prst="rect">
            <a:avLst/>
          </a:prstGeom>
          <a:noFill/>
          <a:ln>
            <a:noFill/>
          </a:ln>
        </p:spPr>
        <p:txBody>
          <a:bodyPr anchorCtr="0" anchor="t" bIns="45700" lIns="91425" spcFirstLastPara="1" rIns="91425" wrap="square" tIns="45700">
            <a:normAutofit fontScale="92500" lnSpcReduction="10000"/>
          </a:bodyPr>
          <a:lstStyle/>
          <a:p>
            <a:pPr indent="-228631" lvl="0" marL="228600" marR="0" rtl="0" algn="l">
              <a:lnSpc>
                <a:spcPct val="90000"/>
              </a:lnSpc>
              <a:spcBef>
                <a:spcPts val="0"/>
              </a:spcBef>
              <a:spcAft>
                <a:spcPts val="0"/>
              </a:spcAft>
              <a:buClr>
                <a:schemeClr val="dk1"/>
              </a:buClr>
              <a:buSzPct val="100000"/>
              <a:buFont typeface="Arial"/>
              <a:buChar char="•"/>
            </a:pPr>
            <a:r>
              <a:rPr b="0" i="0" lang="en-GB" sz="2100" u="none" cap="none" strike="noStrike">
                <a:solidFill>
                  <a:schemeClr val="dk1"/>
                </a:solidFill>
                <a:latin typeface="Calibri"/>
                <a:ea typeface="Calibri"/>
                <a:cs typeface="Calibri"/>
                <a:sym typeface="Calibri"/>
              </a:rPr>
              <a:t>Translation, scaling and rotation are expressed (non-homogeneously) as:</a:t>
            </a:r>
            <a:endParaRPr/>
          </a:p>
          <a:p>
            <a:pPr indent="-228600" lvl="1" marL="685800" marR="0" rtl="0" algn="l">
              <a:lnSpc>
                <a:spcPct val="90000"/>
              </a:lnSpc>
              <a:spcBef>
                <a:spcPts val="50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translation: P′ = P + T</a:t>
            </a:r>
            <a:endParaRPr/>
          </a:p>
          <a:p>
            <a:pPr indent="-228600" lvl="1" marL="685800" marR="0" rtl="0" algn="l">
              <a:lnSpc>
                <a:spcPct val="90000"/>
              </a:lnSpc>
              <a:spcBef>
                <a:spcPts val="50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Scale: P′ = S · P</a:t>
            </a:r>
            <a:endParaRPr/>
          </a:p>
          <a:p>
            <a:pPr indent="-228600" lvl="1" marL="685800" marR="0" rtl="0" algn="l">
              <a:lnSpc>
                <a:spcPct val="90000"/>
              </a:lnSpc>
              <a:spcBef>
                <a:spcPts val="500"/>
              </a:spcBef>
              <a:spcAft>
                <a:spcPts val="0"/>
              </a:spcAft>
              <a:buClr>
                <a:schemeClr val="dk1"/>
              </a:buClr>
              <a:buSzPct val="100000"/>
              <a:buFont typeface="Arial"/>
              <a:buChar char="•"/>
            </a:pPr>
            <a:r>
              <a:rPr b="0" i="0" lang="en-GB" sz="1800" u="none" cap="none" strike="noStrike">
                <a:solidFill>
                  <a:schemeClr val="dk1"/>
                </a:solidFill>
                <a:latin typeface="Calibri"/>
                <a:ea typeface="Calibri"/>
                <a:cs typeface="Calibri"/>
                <a:sym typeface="Calibri"/>
              </a:rPr>
              <a:t>Rotate: P′ = R · P</a:t>
            </a:r>
            <a:endParaRPr/>
          </a:p>
          <a:p>
            <a:pPr indent="-228631" lvl="0" marL="228600" marR="0" rtl="0" algn="l">
              <a:lnSpc>
                <a:spcPct val="90000"/>
              </a:lnSpc>
              <a:spcBef>
                <a:spcPts val="1000"/>
              </a:spcBef>
              <a:spcAft>
                <a:spcPts val="0"/>
              </a:spcAft>
              <a:buClr>
                <a:schemeClr val="dk1"/>
              </a:buClr>
              <a:buSzPct val="100000"/>
              <a:buFont typeface="Arial"/>
              <a:buChar char="•"/>
            </a:pPr>
            <a:r>
              <a:rPr b="0" i="0" lang="en-GB" sz="2100" u="none" cap="none" strike="noStrike">
                <a:solidFill>
                  <a:schemeClr val="dk1"/>
                </a:solidFill>
                <a:latin typeface="Calibri"/>
                <a:ea typeface="Calibri"/>
                <a:cs typeface="Calibri"/>
                <a:sym typeface="Calibri"/>
              </a:rPr>
              <a:t>Composition is difficult to express, since translation not expressed as a matrix multiplication</a:t>
            </a:r>
            <a:endParaRPr/>
          </a:p>
          <a:p>
            <a:pPr indent="-228631" lvl="0" marL="228600" marR="0" rtl="0" algn="l">
              <a:lnSpc>
                <a:spcPct val="90000"/>
              </a:lnSpc>
              <a:spcBef>
                <a:spcPts val="1000"/>
              </a:spcBef>
              <a:spcAft>
                <a:spcPts val="0"/>
              </a:spcAft>
              <a:buClr>
                <a:schemeClr val="dk1"/>
              </a:buClr>
              <a:buSzPct val="100000"/>
              <a:buFont typeface="Arial"/>
              <a:buChar char="•"/>
            </a:pPr>
            <a:r>
              <a:rPr b="0" i="0" lang="en-GB" sz="2100" u="none" cap="none" strike="noStrike">
                <a:solidFill>
                  <a:schemeClr val="dk1"/>
                </a:solidFill>
                <a:latin typeface="Calibri"/>
                <a:ea typeface="Calibri"/>
                <a:cs typeface="Calibri"/>
                <a:sym typeface="Calibri"/>
              </a:rPr>
              <a:t>Homogeneous coordinates allow all three to be expressed homogeneously, using multiplication by 3 </a:t>
            </a:r>
            <a:r>
              <a:rPr b="0" i="0" lang="en-GB" sz="2100" u="none" cap="none" strike="noStrike">
                <a:solidFill>
                  <a:schemeClr val="dk1"/>
                </a:solidFill>
                <a:latin typeface="Noto Sans Symbols"/>
                <a:ea typeface="Noto Sans Symbols"/>
                <a:cs typeface="Noto Sans Symbols"/>
                <a:sym typeface="Noto Sans Symbols"/>
              </a:rPr>
              <a:t>× 3</a:t>
            </a:r>
            <a:r>
              <a:rPr b="0" i="0" lang="en-GB" sz="2100" u="none" cap="none" strike="noStrike">
                <a:solidFill>
                  <a:schemeClr val="dk1"/>
                </a:solidFill>
                <a:latin typeface="Calibri"/>
                <a:ea typeface="Calibri"/>
                <a:cs typeface="Calibri"/>
                <a:sym typeface="Calibri"/>
              </a:rPr>
              <a:t> matrices</a:t>
            </a:r>
            <a:endParaRPr/>
          </a:p>
          <a:p>
            <a:pPr indent="-228631" lvl="0" marL="228600" marR="0" rtl="0" algn="l">
              <a:lnSpc>
                <a:spcPct val="90000"/>
              </a:lnSpc>
              <a:spcBef>
                <a:spcPts val="1000"/>
              </a:spcBef>
              <a:spcAft>
                <a:spcPts val="0"/>
              </a:spcAft>
              <a:buClr>
                <a:schemeClr val="dk1"/>
              </a:buClr>
              <a:buSzPct val="100000"/>
              <a:buFont typeface="Arial"/>
              <a:buChar char="•"/>
            </a:pPr>
            <a:r>
              <a:rPr b="0" i="0" lang="en-GB" sz="2100" u="none" cap="none" strike="noStrike">
                <a:solidFill>
                  <a:schemeClr val="dk1"/>
                </a:solidFill>
                <a:latin typeface="Calibri"/>
                <a:ea typeface="Calibri"/>
                <a:cs typeface="Calibri"/>
                <a:sym typeface="Calibri"/>
              </a:rPr>
              <a:t>W is 1 for affine transformations in graphics</a:t>
            </a:r>
            <a:endParaRPr/>
          </a:p>
        </p:txBody>
      </p:sp>
      <p:sp>
        <p:nvSpPr>
          <p:cNvPr id="289" name="Google Shape;289;p13"/>
          <p:cNvSpPr txBox="1"/>
          <p:nvPr>
            <p:ph idx="12" type="sldNum"/>
          </p:nvPr>
        </p:nvSpPr>
        <p:spPr>
          <a:xfrm>
            <a:off x="6030194" y="5612586"/>
            <a:ext cx="1543050" cy="2738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050"/>
              <a:buFont typeface="Noto Sans Symbols"/>
              <a:buNone/>
            </a:pPr>
            <a:fld id="{00000000-1234-1234-1234-123412341234}" type="slidenum">
              <a:rPr b="0" i="0" lang="en-GB" sz="1050" u="none" cap="none" strike="noStrike">
                <a:solidFill>
                  <a:schemeClr val="dk2"/>
                </a:solidFill>
                <a:latin typeface="Times New Roman"/>
                <a:ea typeface="Times New Roman"/>
                <a:cs typeface="Times New Roman"/>
                <a:sym typeface="Times New Roman"/>
              </a:rPr>
              <a:t>‹#›</a:t>
            </a:fld>
            <a:endParaRPr b="0" i="0" sz="105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4"/>
          <p:cNvSpPr txBox="1"/>
          <p:nvPr/>
        </p:nvSpPr>
        <p:spPr>
          <a:xfrm>
            <a:off x="2112562" y="1019258"/>
            <a:ext cx="5486400" cy="68818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3300"/>
              <a:buFont typeface="Calibri"/>
              <a:buNone/>
            </a:pPr>
            <a:r>
              <a:rPr b="0" i="0" lang="en-GB" sz="3300" u="none" cap="none" strike="noStrike">
                <a:solidFill>
                  <a:schemeClr val="dk1"/>
                </a:solidFill>
                <a:latin typeface="Calibri"/>
                <a:ea typeface="Calibri"/>
                <a:cs typeface="Calibri"/>
                <a:sym typeface="Calibri"/>
              </a:rPr>
              <a:t>Homogeneous Coordinates</a:t>
            </a:r>
            <a:endParaRPr/>
          </a:p>
        </p:txBody>
      </p:sp>
      <p:sp>
        <p:nvSpPr>
          <p:cNvPr id="295" name="Google Shape;295;p14"/>
          <p:cNvSpPr txBox="1"/>
          <p:nvPr/>
        </p:nvSpPr>
        <p:spPr>
          <a:xfrm>
            <a:off x="1883962" y="1933658"/>
            <a:ext cx="4343400" cy="3888581"/>
          </a:xfrm>
          <a:prstGeom prst="rect">
            <a:avLst/>
          </a:prstGeom>
          <a:noFill/>
          <a:ln>
            <a:noFill/>
          </a:ln>
        </p:spPr>
        <p:txBody>
          <a:bodyPr anchorCtr="0" anchor="t" bIns="0" lIns="0" spcFirstLastPara="1" rIns="0" wrap="square" tIns="0">
            <a:noAutofit/>
          </a:bodyPr>
          <a:lstStyle/>
          <a:p>
            <a:pPr indent="-254794" lvl="0" marL="254794" marR="0" rtl="0" algn="l">
              <a:lnSpc>
                <a:spcPct val="90000"/>
              </a:lnSpc>
              <a:spcBef>
                <a:spcPts val="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Add an extra dimension</a:t>
            </a:r>
            <a:endParaRPr/>
          </a:p>
          <a:p>
            <a:pPr indent="-228600" lvl="2" marL="1143000" marR="0" rtl="0" algn="l">
              <a:lnSpc>
                <a:spcPct val="90000"/>
              </a:lnSpc>
              <a:spcBef>
                <a:spcPts val="500"/>
              </a:spcBef>
              <a:spcAft>
                <a:spcPts val="0"/>
              </a:spcAft>
              <a:buClr>
                <a:schemeClr val="dk1"/>
              </a:buClr>
              <a:buSzPts val="1500"/>
              <a:buFont typeface="Arial"/>
              <a:buChar char="•"/>
            </a:pPr>
            <a:r>
              <a:rPr b="0" i="0" lang="en-GB" sz="1500" u="none" cap="none" strike="noStrike">
                <a:solidFill>
                  <a:schemeClr val="dk1"/>
                </a:solidFill>
                <a:latin typeface="Calibri"/>
                <a:ea typeface="Calibri"/>
                <a:cs typeface="Calibri"/>
                <a:sym typeface="Calibri"/>
              </a:rPr>
              <a:t>in 2D, we use 3 x 3 matrices</a:t>
            </a:r>
            <a:endParaRPr/>
          </a:p>
          <a:p>
            <a:pPr indent="-228600" lvl="2" marL="1143000" marR="0" rtl="0" algn="l">
              <a:lnSpc>
                <a:spcPct val="90000"/>
              </a:lnSpc>
              <a:spcBef>
                <a:spcPts val="500"/>
              </a:spcBef>
              <a:spcAft>
                <a:spcPts val="0"/>
              </a:spcAft>
              <a:buClr>
                <a:schemeClr val="dk1"/>
              </a:buClr>
              <a:buSzPts val="1500"/>
              <a:buFont typeface="Arial"/>
              <a:buChar char="•"/>
            </a:pPr>
            <a:r>
              <a:rPr b="0" i="0" lang="en-GB" sz="1500" u="none" cap="none" strike="noStrike">
                <a:solidFill>
                  <a:schemeClr val="dk1"/>
                </a:solidFill>
                <a:latin typeface="Calibri"/>
                <a:ea typeface="Calibri"/>
                <a:cs typeface="Calibri"/>
                <a:sym typeface="Calibri"/>
              </a:rPr>
              <a:t>In 3D, we use 4 x 4 matrices</a:t>
            </a:r>
            <a:endParaRPr/>
          </a:p>
          <a:p>
            <a:pPr indent="-254794" lvl="0" marL="254794" marR="0" rtl="0" algn="l">
              <a:lnSpc>
                <a:spcPct val="90000"/>
              </a:lnSpc>
              <a:spcBef>
                <a:spcPts val="100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Each point has an extra value, </a:t>
            </a:r>
            <a:r>
              <a:rPr b="0" i="1" lang="en-GB" sz="2100" u="none" cap="none" strike="noStrike">
                <a:solidFill>
                  <a:schemeClr val="dk1"/>
                </a:solidFill>
                <a:latin typeface="Calibri"/>
                <a:ea typeface="Calibri"/>
                <a:cs typeface="Calibri"/>
                <a:sym typeface="Calibri"/>
              </a:rPr>
              <a:t>w</a:t>
            </a:r>
            <a:endParaRPr b="0" i="0" sz="2100" u="none" cap="none" strike="noStrike">
              <a:solidFill>
                <a:schemeClr val="dk1"/>
              </a:solidFill>
              <a:latin typeface="Calibri"/>
              <a:ea typeface="Calibri"/>
              <a:cs typeface="Calibri"/>
              <a:sym typeface="Calibri"/>
            </a:endParaRPr>
          </a:p>
        </p:txBody>
      </p:sp>
      <p:sp>
        <p:nvSpPr>
          <p:cNvPr id="296" name="Google Shape;296;p14"/>
          <p:cNvSpPr txBox="1"/>
          <p:nvPr>
            <p:ph idx="12" type="sldNum"/>
          </p:nvPr>
        </p:nvSpPr>
        <p:spPr>
          <a:xfrm>
            <a:off x="5755874" y="5672221"/>
            <a:ext cx="1543050" cy="2738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050"/>
              <a:buFont typeface="Noto Sans Symbols"/>
              <a:buNone/>
            </a:pPr>
            <a:fld id="{00000000-1234-1234-1234-123412341234}" type="slidenum">
              <a:rPr b="0" i="0" lang="en-GB" sz="1050" u="none" cap="none" strike="noStrike">
                <a:solidFill>
                  <a:schemeClr val="dk2"/>
                </a:solidFill>
                <a:latin typeface="Times New Roman"/>
                <a:ea typeface="Times New Roman"/>
                <a:cs typeface="Times New Roman"/>
                <a:sym typeface="Times New Roman"/>
              </a:rPr>
              <a:t>‹#›</a:t>
            </a:fld>
            <a:endParaRPr b="0" i="0" sz="1050" u="none" cap="none" strike="noStrike">
              <a:solidFill>
                <a:schemeClr val="dk2"/>
              </a:solidFill>
              <a:latin typeface="Times New Roman"/>
              <a:ea typeface="Times New Roman"/>
              <a:cs typeface="Times New Roman"/>
              <a:sym typeface="Times New Roman"/>
            </a:endParaRPr>
          </a:p>
        </p:txBody>
      </p:sp>
      <p:sp>
        <p:nvSpPr>
          <p:cNvPr id="297" name="Google Shape;297;p14"/>
          <p:cNvSpPr/>
          <p:nvPr/>
        </p:nvSpPr>
        <p:spPr>
          <a:xfrm>
            <a:off x="3312712" y="3312401"/>
            <a:ext cx="1885950" cy="1814513"/>
          </a:xfrm>
          <a:prstGeom prst="bracketPair">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98" name="Google Shape;298;p14"/>
          <p:cNvSpPr/>
          <p:nvPr/>
        </p:nvSpPr>
        <p:spPr>
          <a:xfrm>
            <a:off x="2284012" y="3312401"/>
            <a:ext cx="514350" cy="1814513"/>
          </a:xfrm>
          <a:prstGeom prst="bracketPair">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99" name="Google Shape;299;p14"/>
          <p:cNvSpPr txBox="1"/>
          <p:nvPr/>
        </p:nvSpPr>
        <p:spPr>
          <a:xfrm>
            <a:off x="2341162" y="3362408"/>
            <a:ext cx="400050" cy="170816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x'</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y'</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z'</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w'</a:t>
            </a:r>
            <a:endParaRPr/>
          </a:p>
        </p:txBody>
      </p:sp>
      <p:sp>
        <p:nvSpPr>
          <p:cNvPr id="300" name="Google Shape;300;p14"/>
          <p:cNvSpPr txBox="1"/>
          <p:nvPr/>
        </p:nvSpPr>
        <p:spPr>
          <a:xfrm>
            <a:off x="2969812" y="3983914"/>
            <a:ext cx="228600"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a:t>
            </a:r>
            <a:endParaRPr/>
          </a:p>
        </p:txBody>
      </p:sp>
      <p:sp>
        <p:nvSpPr>
          <p:cNvPr id="301" name="Google Shape;301;p14"/>
          <p:cNvSpPr txBox="1"/>
          <p:nvPr/>
        </p:nvSpPr>
        <p:spPr>
          <a:xfrm>
            <a:off x="5427262" y="3356455"/>
            <a:ext cx="400050" cy="170816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x</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y</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z</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w</a:t>
            </a:r>
            <a:endParaRPr/>
          </a:p>
        </p:txBody>
      </p:sp>
      <p:sp>
        <p:nvSpPr>
          <p:cNvPr id="302" name="Google Shape;302;p14"/>
          <p:cNvSpPr/>
          <p:nvPr/>
        </p:nvSpPr>
        <p:spPr>
          <a:xfrm>
            <a:off x="5427262" y="3312401"/>
            <a:ext cx="400050" cy="1814513"/>
          </a:xfrm>
          <a:prstGeom prst="bracketPair">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303" name="Google Shape;303;p14"/>
          <p:cNvSpPr txBox="1"/>
          <p:nvPr/>
        </p:nvSpPr>
        <p:spPr>
          <a:xfrm>
            <a:off x="3369862" y="3355264"/>
            <a:ext cx="400050" cy="170816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a</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e</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i</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m</a:t>
            </a:r>
            <a:endParaRPr/>
          </a:p>
        </p:txBody>
      </p:sp>
      <p:sp>
        <p:nvSpPr>
          <p:cNvPr id="304" name="Google Shape;304;p14"/>
          <p:cNvSpPr txBox="1"/>
          <p:nvPr/>
        </p:nvSpPr>
        <p:spPr>
          <a:xfrm>
            <a:off x="3827062" y="3355264"/>
            <a:ext cx="400050" cy="170816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b</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f</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j</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n</a:t>
            </a:r>
            <a:endParaRPr/>
          </a:p>
        </p:txBody>
      </p:sp>
      <p:sp>
        <p:nvSpPr>
          <p:cNvPr id="305" name="Google Shape;305;p14"/>
          <p:cNvSpPr txBox="1"/>
          <p:nvPr/>
        </p:nvSpPr>
        <p:spPr>
          <a:xfrm>
            <a:off x="4284262" y="3355264"/>
            <a:ext cx="400050" cy="170816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c</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g</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k</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o</a:t>
            </a:r>
            <a:endParaRPr/>
          </a:p>
        </p:txBody>
      </p:sp>
      <p:sp>
        <p:nvSpPr>
          <p:cNvPr id="306" name="Google Shape;306;p14"/>
          <p:cNvSpPr txBox="1"/>
          <p:nvPr/>
        </p:nvSpPr>
        <p:spPr>
          <a:xfrm>
            <a:off x="4741462" y="3355264"/>
            <a:ext cx="400050" cy="170816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d</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h</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l</a:t>
            </a:r>
            <a:endParaRPr/>
          </a:p>
          <a:p>
            <a:pPr indent="0" lvl="0" marL="0" marR="0" rtl="0" algn="ctr">
              <a:spcBef>
                <a:spcPts val="581"/>
              </a:spcBef>
              <a:spcAft>
                <a:spcPts val="0"/>
              </a:spcAft>
              <a:buClr>
                <a:srgbClr val="000000"/>
              </a:buClr>
              <a:buSzPts val="3192"/>
              <a:buFont typeface="Noto Sans Symbols"/>
              <a:buNone/>
            </a:pPr>
            <a:r>
              <a:rPr b="0" i="1" lang="en-GB" sz="2400" u="none" cap="none" strike="noStrike">
                <a:solidFill>
                  <a:schemeClr val="dk1"/>
                </a:solidFill>
                <a:latin typeface="Times New Roman"/>
                <a:ea typeface="Times New Roman"/>
                <a:cs typeface="Times New Roman"/>
                <a:sym typeface="Times New Roman"/>
              </a:rPr>
              <a:t>p</a:t>
            </a:r>
            <a:endParaRPr/>
          </a:p>
        </p:txBody>
      </p:sp>
      <p:sp>
        <p:nvSpPr>
          <p:cNvPr id="307" name="Google Shape;307;p14"/>
          <p:cNvSpPr txBox="1"/>
          <p:nvPr/>
        </p:nvSpPr>
        <p:spPr>
          <a:xfrm>
            <a:off x="2406646" y="5205496"/>
            <a:ext cx="3357563" cy="532550"/>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3000"/>
              <a:buFont typeface="Times New Roman"/>
              <a:buNone/>
            </a:pPr>
            <a:r>
              <a:rPr b="0" i="1" lang="en-GB" sz="3000" u="none" cap="none" strike="noStrike">
                <a:solidFill>
                  <a:schemeClr val="dk1"/>
                </a:solidFill>
                <a:latin typeface="Times New Roman"/>
                <a:ea typeface="Times New Roman"/>
                <a:cs typeface="Times New Roman"/>
                <a:sym typeface="Times New Roman"/>
              </a:rPr>
              <a:t>p'  =            </a:t>
            </a:r>
            <a:r>
              <a:rPr b="0" i="1" lang="en-GB" sz="3000" u="none" cap="none" strike="noStrike">
                <a:solidFill>
                  <a:srgbClr val="FF0000"/>
                </a:solidFill>
                <a:latin typeface="Times New Roman"/>
                <a:ea typeface="Times New Roman"/>
                <a:cs typeface="Times New Roman"/>
                <a:sym typeface="Times New Roman"/>
              </a:rPr>
              <a:t>M</a:t>
            </a:r>
            <a:r>
              <a:rPr b="0" i="1" lang="en-GB" sz="3000" u="none" cap="none" strike="noStrike">
                <a:solidFill>
                  <a:schemeClr val="dk1"/>
                </a:solidFill>
                <a:latin typeface="Times New Roman"/>
                <a:ea typeface="Times New Roman"/>
                <a:cs typeface="Times New Roman"/>
                <a:sym typeface="Times New Roman"/>
              </a:rPr>
              <a:t> p</a:t>
            </a:r>
            <a:endParaRPr b="0" i="1" sz="30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5"/>
          <p:cNvSpPr txBox="1"/>
          <p:nvPr/>
        </p:nvSpPr>
        <p:spPr>
          <a:xfrm>
            <a:off x="1676400" y="76200"/>
            <a:ext cx="6019800" cy="917575"/>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4000"/>
              <a:buFont typeface="Calibri"/>
              <a:buNone/>
            </a:pPr>
            <a:r>
              <a:rPr b="0" i="0" lang="en-GB" sz="4000" u="none" cap="none" strike="noStrike">
                <a:solidFill>
                  <a:schemeClr val="dk1"/>
                </a:solidFill>
                <a:latin typeface="Calibri"/>
                <a:ea typeface="Calibri"/>
                <a:cs typeface="Calibri"/>
                <a:sym typeface="Calibri"/>
              </a:rPr>
              <a:t>Homogeneous Coordinates</a:t>
            </a:r>
            <a:endParaRPr/>
          </a:p>
        </p:txBody>
      </p:sp>
      <p:sp>
        <p:nvSpPr>
          <p:cNvPr id="313" name="Google Shape;313;p15"/>
          <p:cNvSpPr txBox="1"/>
          <p:nvPr/>
        </p:nvSpPr>
        <p:spPr>
          <a:xfrm>
            <a:off x="1444625" y="1368425"/>
            <a:ext cx="7394575" cy="5184775"/>
          </a:xfrm>
          <a:prstGeom prst="rect">
            <a:avLst/>
          </a:prstGeom>
          <a:noFill/>
          <a:ln>
            <a:noFill/>
          </a:ln>
        </p:spPr>
        <p:txBody>
          <a:bodyPr anchorCtr="0" anchor="t" bIns="0" lIns="0" spcFirstLastPara="1" rIns="0" wrap="square" tIns="0">
            <a:noAutofit/>
          </a:bodyPr>
          <a:lstStyle/>
          <a:p>
            <a:pPr indent="-339725" lvl="0" marL="339725" marR="0" rtl="0" algn="l">
              <a:lnSpc>
                <a:spcPct val="90000"/>
              </a:lnSpc>
              <a:spcBef>
                <a:spcPts val="0"/>
              </a:spcBef>
              <a:spcAft>
                <a:spcPts val="0"/>
              </a:spcAft>
              <a:buClr>
                <a:schemeClr val="dk1"/>
              </a:buClr>
              <a:buSzPts val="2800"/>
              <a:buFont typeface="Arial"/>
              <a:buChar char="•"/>
            </a:pPr>
            <a:r>
              <a:rPr b="0" i="0" lang="en-GB" sz="2800" u="none" cap="none" strike="noStrike">
                <a:solidFill>
                  <a:schemeClr val="dk1"/>
                </a:solidFill>
                <a:latin typeface="Calibri"/>
                <a:ea typeface="Calibri"/>
                <a:cs typeface="Calibri"/>
                <a:sym typeface="Calibri"/>
              </a:rPr>
              <a:t>Most of the time w = 1, and we can ignore it</a:t>
            </a:r>
            <a:endParaRPr/>
          </a:p>
          <a:p>
            <a:pPr indent="-161925" lvl="0" marL="339725"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61925" lvl="0" marL="339725"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61925" lvl="0" marL="339725"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61925" lvl="0" marL="339725"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61925" lvl="0" marL="339725"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339725" lvl="0" marL="339725" marR="0" rtl="0" algn="l">
              <a:lnSpc>
                <a:spcPct val="90000"/>
              </a:lnSpc>
              <a:spcBef>
                <a:spcPts val="1000"/>
              </a:spcBef>
              <a:spcAft>
                <a:spcPts val="0"/>
              </a:spcAft>
              <a:buClr>
                <a:schemeClr val="dk1"/>
              </a:buClr>
              <a:buSzPts val="2800"/>
              <a:buFont typeface="Arial"/>
              <a:buChar char="•"/>
            </a:pPr>
            <a:r>
              <a:rPr b="0" i="0" lang="en-GB" sz="2800" u="none" cap="none" strike="noStrike">
                <a:solidFill>
                  <a:schemeClr val="dk1"/>
                </a:solidFill>
                <a:latin typeface="Calibri"/>
                <a:ea typeface="Calibri"/>
                <a:cs typeface="Calibri"/>
                <a:sym typeface="Calibri"/>
              </a:rPr>
              <a:t>If we multiply a homogeneous coordinate </a:t>
            </a:r>
            <a:br>
              <a:rPr b="0" i="0" lang="en-GB" sz="2800" u="none" cap="none" strike="noStrike">
                <a:solidFill>
                  <a:schemeClr val="dk1"/>
                </a:solidFill>
                <a:latin typeface="Calibri"/>
                <a:ea typeface="Calibri"/>
                <a:cs typeface="Calibri"/>
                <a:sym typeface="Calibri"/>
              </a:rPr>
            </a:br>
            <a:r>
              <a:rPr b="0" i="0" lang="en-GB" sz="2800" u="none" cap="none" strike="noStrike">
                <a:solidFill>
                  <a:schemeClr val="dk1"/>
                </a:solidFill>
                <a:latin typeface="Calibri"/>
                <a:ea typeface="Calibri"/>
                <a:cs typeface="Calibri"/>
                <a:sym typeface="Calibri"/>
              </a:rPr>
              <a:t>by an </a:t>
            </a:r>
            <a:r>
              <a:rPr b="0" i="1" lang="en-GB" sz="2800" u="none" cap="none" strike="noStrike">
                <a:solidFill>
                  <a:srgbClr val="FF0000"/>
                </a:solidFill>
                <a:latin typeface="Calibri"/>
                <a:ea typeface="Calibri"/>
                <a:cs typeface="Calibri"/>
                <a:sym typeface="Calibri"/>
              </a:rPr>
              <a:t>affine matrix</a:t>
            </a:r>
            <a:r>
              <a:rPr b="0" i="0" lang="en-GB" sz="2800" u="none" cap="none" strike="noStrike">
                <a:solidFill>
                  <a:schemeClr val="dk1"/>
                </a:solidFill>
                <a:latin typeface="Calibri"/>
                <a:ea typeface="Calibri"/>
                <a:cs typeface="Calibri"/>
                <a:sym typeface="Calibri"/>
              </a:rPr>
              <a:t>, w is unchanged</a:t>
            </a:r>
            <a:endParaRPr/>
          </a:p>
        </p:txBody>
      </p:sp>
      <p:sp>
        <p:nvSpPr>
          <p:cNvPr id="314" name="Google Shape;314;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b="0" i="0" lang="en-GB"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
        <p:nvSpPr>
          <p:cNvPr id="315" name="Google Shape;315;p15"/>
          <p:cNvSpPr/>
          <p:nvPr/>
        </p:nvSpPr>
        <p:spPr>
          <a:xfrm>
            <a:off x="3200400" y="1920875"/>
            <a:ext cx="2524125" cy="2419350"/>
          </a:xfrm>
          <a:prstGeom prst="bracketPair">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6" name="Google Shape;316;p15"/>
          <p:cNvSpPr/>
          <p:nvPr/>
        </p:nvSpPr>
        <p:spPr>
          <a:xfrm>
            <a:off x="1905000" y="1920875"/>
            <a:ext cx="609600" cy="2419350"/>
          </a:xfrm>
          <a:prstGeom prst="bracketPair">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7" name="Google Shape;317;p15"/>
          <p:cNvSpPr txBox="1"/>
          <p:nvPr/>
        </p:nvSpPr>
        <p:spPr>
          <a:xfrm>
            <a:off x="1914525" y="1987550"/>
            <a:ext cx="523875" cy="2244725"/>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4256"/>
              <a:buFont typeface="Times New Roman"/>
              <a:buNone/>
            </a:pPr>
            <a:r>
              <a:rPr b="0" i="1" lang="en-GB" sz="3200" u="none" cap="none" strike="noStrike">
                <a:solidFill>
                  <a:schemeClr val="dk1"/>
                </a:solidFill>
                <a:latin typeface="Times New Roman"/>
                <a:ea typeface="Times New Roman"/>
                <a:cs typeface="Times New Roman"/>
                <a:sym typeface="Times New Roman"/>
              </a:rPr>
              <a:t>x'</a:t>
            </a:r>
            <a:endParaRPr/>
          </a:p>
          <a:p>
            <a:pPr indent="0" lvl="0" marL="0" marR="0" rtl="0" algn="ctr">
              <a:spcBef>
                <a:spcPts val="775"/>
              </a:spcBef>
              <a:spcAft>
                <a:spcPts val="0"/>
              </a:spcAft>
              <a:buClr>
                <a:srgbClr val="000000"/>
              </a:buClr>
              <a:buSzPts val="4256"/>
              <a:buFont typeface="Times New Roman"/>
              <a:buNone/>
            </a:pPr>
            <a:r>
              <a:rPr b="0" i="1" lang="en-GB" sz="3200" u="none" cap="none" strike="noStrike">
                <a:solidFill>
                  <a:schemeClr val="dk1"/>
                </a:solidFill>
                <a:latin typeface="Times New Roman"/>
                <a:ea typeface="Times New Roman"/>
                <a:cs typeface="Times New Roman"/>
                <a:sym typeface="Times New Roman"/>
              </a:rPr>
              <a:t>y'</a:t>
            </a:r>
            <a:endParaRPr/>
          </a:p>
          <a:p>
            <a:pPr indent="0" lvl="0" marL="0" marR="0" rtl="0" algn="ctr">
              <a:spcBef>
                <a:spcPts val="775"/>
              </a:spcBef>
              <a:spcAft>
                <a:spcPts val="0"/>
              </a:spcAft>
              <a:buClr>
                <a:srgbClr val="000000"/>
              </a:buClr>
              <a:buSzPts val="4256"/>
              <a:buFont typeface="Times New Roman"/>
              <a:buNone/>
            </a:pPr>
            <a:r>
              <a:rPr b="0" i="1" lang="en-GB" sz="3200" u="none" cap="none" strike="noStrike">
                <a:solidFill>
                  <a:schemeClr val="dk1"/>
                </a:solidFill>
                <a:latin typeface="Times New Roman"/>
                <a:ea typeface="Times New Roman"/>
                <a:cs typeface="Times New Roman"/>
                <a:sym typeface="Times New Roman"/>
              </a:rPr>
              <a:t>z'</a:t>
            </a:r>
            <a:endParaRPr/>
          </a:p>
          <a:p>
            <a:pPr indent="0" lvl="0" marL="0" marR="0" rtl="0" algn="ctr">
              <a:spcBef>
                <a:spcPts val="775"/>
              </a:spcBef>
              <a:spcAft>
                <a:spcPts val="0"/>
              </a:spcAft>
              <a:buClr>
                <a:srgbClr val="000000"/>
              </a:buClr>
              <a:buSzPts val="4256"/>
              <a:buFont typeface="Times New Roman"/>
              <a:buNone/>
            </a:pPr>
            <a:r>
              <a:rPr b="0" i="0" lang="en-GB" sz="3200" u="none" cap="none" strike="noStrike">
                <a:solidFill>
                  <a:srgbClr val="FF0000"/>
                </a:solidFill>
                <a:latin typeface="Times New Roman"/>
                <a:ea typeface="Times New Roman"/>
                <a:cs typeface="Times New Roman"/>
                <a:sym typeface="Times New Roman"/>
              </a:rPr>
              <a:t>1</a:t>
            </a:r>
            <a:endParaRPr/>
          </a:p>
        </p:txBody>
      </p:sp>
      <p:sp>
        <p:nvSpPr>
          <p:cNvPr id="318" name="Google Shape;318;p15"/>
          <p:cNvSpPr txBox="1"/>
          <p:nvPr/>
        </p:nvSpPr>
        <p:spPr>
          <a:xfrm>
            <a:off x="2743200" y="2816225"/>
            <a:ext cx="304800" cy="48736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4256"/>
              <a:buFont typeface="Times New Roman"/>
              <a:buNone/>
            </a:pPr>
            <a:r>
              <a:rPr b="0" i="1" lang="en-GB" sz="3200" u="none" cap="none" strike="noStrike">
                <a:solidFill>
                  <a:schemeClr val="dk1"/>
                </a:solidFill>
                <a:latin typeface="Times New Roman"/>
                <a:ea typeface="Times New Roman"/>
                <a:cs typeface="Times New Roman"/>
                <a:sym typeface="Times New Roman"/>
              </a:rPr>
              <a:t>=</a:t>
            </a:r>
            <a:endParaRPr/>
          </a:p>
        </p:txBody>
      </p:sp>
      <p:sp>
        <p:nvSpPr>
          <p:cNvPr id="319" name="Google Shape;319;p15"/>
          <p:cNvSpPr txBox="1"/>
          <p:nvPr/>
        </p:nvSpPr>
        <p:spPr>
          <a:xfrm>
            <a:off x="6029325" y="1979613"/>
            <a:ext cx="523875" cy="2244725"/>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4256"/>
              <a:buFont typeface="Times New Roman"/>
              <a:buNone/>
            </a:pPr>
            <a:r>
              <a:rPr b="0" i="1" lang="en-GB" sz="3200" u="none" cap="none" strike="noStrike">
                <a:solidFill>
                  <a:schemeClr val="dk1"/>
                </a:solidFill>
                <a:latin typeface="Times New Roman"/>
                <a:ea typeface="Times New Roman"/>
                <a:cs typeface="Times New Roman"/>
                <a:sym typeface="Times New Roman"/>
              </a:rPr>
              <a:t>x</a:t>
            </a:r>
            <a:endParaRPr/>
          </a:p>
          <a:p>
            <a:pPr indent="0" lvl="0" marL="0" marR="0" rtl="0" algn="ctr">
              <a:spcBef>
                <a:spcPts val="775"/>
              </a:spcBef>
              <a:spcAft>
                <a:spcPts val="0"/>
              </a:spcAft>
              <a:buClr>
                <a:srgbClr val="000000"/>
              </a:buClr>
              <a:buSzPts val="4256"/>
              <a:buFont typeface="Times New Roman"/>
              <a:buNone/>
            </a:pPr>
            <a:r>
              <a:rPr b="0" i="1" lang="en-GB" sz="3200" u="none" cap="none" strike="noStrike">
                <a:solidFill>
                  <a:schemeClr val="dk1"/>
                </a:solidFill>
                <a:latin typeface="Times New Roman"/>
                <a:ea typeface="Times New Roman"/>
                <a:cs typeface="Times New Roman"/>
                <a:sym typeface="Times New Roman"/>
              </a:rPr>
              <a:t>y</a:t>
            </a:r>
            <a:endParaRPr/>
          </a:p>
          <a:p>
            <a:pPr indent="0" lvl="0" marL="0" marR="0" rtl="0" algn="ctr">
              <a:spcBef>
                <a:spcPts val="775"/>
              </a:spcBef>
              <a:spcAft>
                <a:spcPts val="0"/>
              </a:spcAft>
              <a:buClr>
                <a:srgbClr val="000000"/>
              </a:buClr>
              <a:buSzPts val="4256"/>
              <a:buFont typeface="Times New Roman"/>
              <a:buNone/>
            </a:pPr>
            <a:r>
              <a:rPr b="0" i="1" lang="en-GB" sz="3200" u="none" cap="none" strike="noStrike">
                <a:solidFill>
                  <a:schemeClr val="dk1"/>
                </a:solidFill>
                <a:latin typeface="Times New Roman"/>
                <a:ea typeface="Times New Roman"/>
                <a:cs typeface="Times New Roman"/>
                <a:sym typeface="Times New Roman"/>
              </a:rPr>
              <a:t>z</a:t>
            </a:r>
            <a:endParaRPr/>
          </a:p>
          <a:p>
            <a:pPr indent="0" lvl="0" marL="0" marR="0" rtl="0" algn="ctr">
              <a:spcBef>
                <a:spcPts val="775"/>
              </a:spcBef>
              <a:spcAft>
                <a:spcPts val="0"/>
              </a:spcAft>
              <a:buClr>
                <a:srgbClr val="000000"/>
              </a:buClr>
              <a:buSzPts val="4256"/>
              <a:buFont typeface="Times New Roman"/>
              <a:buNone/>
            </a:pPr>
            <a:r>
              <a:rPr b="0" i="0" lang="en-GB" sz="3200" u="none" cap="none" strike="noStrike">
                <a:solidFill>
                  <a:srgbClr val="FF0000"/>
                </a:solidFill>
                <a:latin typeface="Times New Roman"/>
                <a:ea typeface="Times New Roman"/>
                <a:cs typeface="Times New Roman"/>
                <a:sym typeface="Times New Roman"/>
              </a:rPr>
              <a:t>1</a:t>
            </a:r>
            <a:endParaRPr/>
          </a:p>
        </p:txBody>
      </p:sp>
      <p:sp>
        <p:nvSpPr>
          <p:cNvPr id="320" name="Google Shape;320;p15"/>
          <p:cNvSpPr/>
          <p:nvPr/>
        </p:nvSpPr>
        <p:spPr>
          <a:xfrm>
            <a:off x="6019800" y="1920875"/>
            <a:ext cx="533400" cy="2419350"/>
          </a:xfrm>
          <a:prstGeom prst="bracketPair">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1" name="Google Shape;321;p15"/>
          <p:cNvSpPr txBox="1"/>
          <p:nvPr/>
        </p:nvSpPr>
        <p:spPr>
          <a:xfrm>
            <a:off x="3286125" y="1978025"/>
            <a:ext cx="523875" cy="2244725"/>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4256"/>
              <a:buFont typeface="Times New Roman"/>
              <a:buNone/>
            </a:pPr>
            <a:r>
              <a:rPr b="0" i="1" lang="en-GB" sz="3200" u="none" cap="none" strike="noStrike">
                <a:solidFill>
                  <a:schemeClr val="dk1"/>
                </a:solidFill>
                <a:latin typeface="Times New Roman"/>
                <a:ea typeface="Times New Roman"/>
                <a:cs typeface="Times New Roman"/>
                <a:sym typeface="Times New Roman"/>
              </a:rPr>
              <a:t>a</a:t>
            </a:r>
            <a:endParaRPr/>
          </a:p>
          <a:p>
            <a:pPr indent="0" lvl="0" marL="0" marR="0" rtl="0" algn="ctr">
              <a:spcBef>
                <a:spcPts val="775"/>
              </a:spcBef>
              <a:spcAft>
                <a:spcPts val="0"/>
              </a:spcAft>
              <a:buClr>
                <a:srgbClr val="000000"/>
              </a:buClr>
              <a:buSzPts val="4256"/>
              <a:buFont typeface="Times New Roman"/>
              <a:buNone/>
            </a:pPr>
            <a:r>
              <a:rPr b="0" i="1" lang="en-GB" sz="3200" u="none" cap="none" strike="noStrike">
                <a:solidFill>
                  <a:schemeClr val="dk1"/>
                </a:solidFill>
                <a:latin typeface="Times New Roman"/>
                <a:ea typeface="Times New Roman"/>
                <a:cs typeface="Times New Roman"/>
                <a:sym typeface="Times New Roman"/>
              </a:rPr>
              <a:t>e</a:t>
            </a:r>
            <a:endParaRPr/>
          </a:p>
          <a:p>
            <a:pPr indent="0" lvl="0" marL="0" marR="0" rtl="0" algn="ctr">
              <a:spcBef>
                <a:spcPts val="775"/>
              </a:spcBef>
              <a:spcAft>
                <a:spcPts val="0"/>
              </a:spcAft>
              <a:buClr>
                <a:srgbClr val="000000"/>
              </a:buClr>
              <a:buSzPts val="4256"/>
              <a:buFont typeface="Times New Roman"/>
              <a:buNone/>
            </a:pPr>
            <a:r>
              <a:rPr b="0" i="1" lang="en-GB" sz="3200" u="none" cap="none" strike="noStrike">
                <a:solidFill>
                  <a:schemeClr val="dk1"/>
                </a:solidFill>
                <a:latin typeface="Times New Roman"/>
                <a:ea typeface="Times New Roman"/>
                <a:cs typeface="Times New Roman"/>
                <a:sym typeface="Times New Roman"/>
              </a:rPr>
              <a:t>i</a:t>
            </a:r>
            <a:endParaRPr/>
          </a:p>
          <a:p>
            <a:pPr indent="0" lvl="0" marL="0" marR="0" rtl="0" algn="ctr">
              <a:spcBef>
                <a:spcPts val="775"/>
              </a:spcBef>
              <a:spcAft>
                <a:spcPts val="0"/>
              </a:spcAft>
              <a:buClr>
                <a:srgbClr val="000000"/>
              </a:buClr>
              <a:buSzPts val="4256"/>
              <a:buFont typeface="Times New Roman"/>
              <a:buNone/>
            </a:pPr>
            <a:r>
              <a:rPr b="0" i="0" lang="en-GB" sz="3200" u="none" cap="none" strike="noStrike">
                <a:solidFill>
                  <a:srgbClr val="FF0000"/>
                </a:solidFill>
                <a:latin typeface="Times New Roman"/>
                <a:ea typeface="Times New Roman"/>
                <a:cs typeface="Times New Roman"/>
                <a:sym typeface="Times New Roman"/>
              </a:rPr>
              <a:t>0</a:t>
            </a:r>
            <a:endParaRPr/>
          </a:p>
        </p:txBody>
      </p:sp>
      <p:sp>
        <p:nvSpPr>
          <p:cNvPr id="322" name="Google Shape;322;p15"/>
          <p:cNvSpPr txBox="1"/>
          <p:nvPr/>
        </p:nvSpPr>
        <p:spPr>
          <a:xfrm>
            <a:off x="3895725" y="1978025"/>
            <a:ext cx="523875" cy="2244725"/>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4256"/>
              <a:buFont typeface="Times New Roman"/>
              <a:buNone/>
            </a:pPr>
            <a:r>
              <a:rPr b="0" i="1" lang="en-GB" sz="3200" u="none" cap="none" strike="noStrike">
                <a:solidFill>
                  <a:schemeClr val="dk1"/>
                </a:solidFill>
                <a:latin typeface="Times New Roman"/>
                <a:ea typeface="Times New Roman"/>
                <a:cs typeface="Times New Roman"/>
                <a:sym typeface="Times New Roman"/>
              </a:rPr>
              <a:t>b</a:t>
            </a:r>
            <a:endParaRPr/>
          </a:p>
          <a:p>
            <a:pPr indent="0" lvl="0" marL="0" marR="0" rtl="0" algn="ctr">
              <a:spcBef>
                <a:spcPts val="775"/>
              </a:spcBef>
              <a:spcAft>
                <a:spcPts val="0"/>
              </a:spcAft>
              <a:buClr>
                <a:srgbClr val="000000"/>
              </a:buClr>
              <a:buSzPts val="4256"/>
              <a:buFont typeface="Times New Roman"/>
              <a:buNone/>
            </a:pPr>
            <a:r>
              <a:rPr b="0" i="1" lang="en-GB" sz="3200" u="none" cap="none" strike="noStrike">
                <a:solidFill>
                  <a:schemeClr val="dk1"/>
                </a:solidFill>
                <a:latin typeface="Times New Roman"/>
                <a:ea typeface="Times New Roman"/>
                <a:cs typeface="Times New Roman"/>
                <a:sym typeface="Times New Roman"/>
              </a:rPr>
              <a:t>f</a:t>
            </a:r>
            <a:endParaRPr/>
          </a:p>
          <a:p>
            <a:pPr indent="0" lvl="0" marL="0" marR="0" rtl="0" algn="ctr">
              <a:spcBef>
                <a:spcPts val="775"/>
              </a:spcBef>
              <a:spcAft>
                <a:spcPts val="0"/>
              </a:spcAft>
              <a:buClr>
                <a:srgbClr val="000000"/>
              </a:buClr>
              <a:buSzPts val="4256"/>
              <a:buFont typeface="Times New Roman"/>
              <a:buNone/>
            </a:pPr>
            <a:r>
              <a:rPr b="0" i="1" lang="en-GB" sz="3200" u="none" cap="none" strike="noStrike">
                <a:solidFill>
                  <a:schemeClr val="dk1"/>
                </a:solidFill>
                <a:latin typeface="Times New Roman"/>
                <a:ea typeface="Times New Roman"/>
                <a:cs typeface="Times New Roman"/>
                <a:sym typeface="Times New Roman"/>
              </a:rPr>
              <a:t>j</a:t>
            </a:r>
            <a:endParaRPr/>
          </a:p>
          <a:p>
            <a:pPr indent="0" lvl="0" marL="0" marR="0" rtl="0" algn="ctr">
              <a:spcBef>
                <a:spcPts val="775"/>
              </a:spcBef>
              <a:spcAft>
                <a:spcPts val="0"/>
              </a:spcAft>
              <a:buClr>
                <a:srgbClr val="000000"/>
              </a:buClr>
              <a:buSzPts val="4256"/>
              <a:buFont typeface="Times New Roman"/>
              <a:buNone/>
            </a:pPr>
            <a:r>
              <a:rPr b="0" i="0" lang="en-GB" sz="3200" u="none" cap="none" strike="noStrike">
                <a:solidFill>
                  <a:srgbClr val="FF0000"/>
                </a:solidFill>
                <a:latin typeface="Times New Roman"/>
                <a:ea typeface="Times New Roman"/>
                <a:cs typeface="Times New Roman"/>
                <a:sym typeface="Times New Roman"/>
              </a:rPr>
              <a:t>0</a:t>
            </a:r>
            <a:endParaRPr/>
          </a:p>
        </p:txBody>
      </p:sp>
      <p:sp>
        <p:nvSpPr>
          <p:cNvPr id="323" name="Google Shape;323;p15"/>
          <p:cNvSpPr txBox="1"/>
          <p:nvPr/>
        </p:nvSpPr>
        <p:spPr>
          <a:xfrm>
            <a:off x="4505325" y="1978025"/>
            <a:ext cx="523875" cy="2244725"/>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4256"/>
              <a:buFont typeface="Times New Roman"/>
              <a:buNone/>
            </a:pPr>
            <a:r>
              <a:rPr b="0" i="1" lang="en-GB" sz="3200" u="none" cap="none" strike="noStrike">
                <a:solidFill>
                  <a:schemeClr val="dk1"/>
                </a:solidFill>
                <a:latin typeface="Times New Roman"/>
                <a:ea typeface="Times New Roman"/>
                <a:cs typeface="Times New Roman"/>
                <a:sym typeface="Times New Roman"/>
              </a:rPr>
              <a:t>c</a:t>
            </a:r>
            <a:endParaRPr/>
          </a:p>
          <a:p>
            <a:pPr indent="0" lvl="0" marL="0" marR="0" rtl="0" algn="ctr">
              <a:spcBef>
                <a:spcPts val="775"/>
              </a:spcBef>
              <a:spcAft>
                <a:spcPts val="0"/>
              </a:spcAft>
              <a:buClr>
                <a:srgbClr val="000000"/>
              </a:buClr>
              <a:buSzPts val="4256"/>
              <a:buFont typeface="Times New Roman"/>
              <a:buNone/>
            </a:pPr>
            <a:r>
              <a:rPr b="0" i="1" lang="en-GB" sz="3200" u="none" cap="none" strike="noStrike">
                <a:solidFill>
                  <a:schemeClr val="dk1"/>
                </a:solidFill>
                <a:latin typeface="Times New Roman"/>
                <a:ea typeface="Times New Roman"/>
                <a:cs typeface="Times New Roman"/>
                <a:sym typeface="Times New Roman"/>
              </a:rPr>
              <a:t>g</a:t>
            </a:r>
            <a:endParaRPr/>
          </a:p>
          <a:p>
            <a:pPr indent="0" lvl="0" marL="0" marR="0" rtl="0" algn="ctr">
              <a:spcBef>
                <a:spcPts val="775"/>
              </a:spcBef>
              <a:spcAft>
                <a:spcPts val="0"/>
              </a:spcAft>
              <a:buClr>
                <a:srgbClr val="000000"/>
              </a:buClr>
              <a:buSzPts val="4256"/>
              <a:buFont typeface="Times New Roman"/>
              <a:buNone/>
            </a:pPr>
            <a:r>
              <a:rPr b="0" i="1" lang="en-GB" sz="3200" u="none" cap="none" strike="noStrike">
                <a:solidFill>
                  <a:schemeClr val="dk1"/>
                </a:solidFill>
                <a:latin typeface="Times New Roman"/>
                <a:ea typeface="Times New Roman"/>
                <a:cs typeface="Times New Roman"/>
                <a:sym typeface="Times New Roman"/>
              </a:rPr>
              <a:t>k</a:t>
            </a:r>
            <a:endParaRPr/>
          </a:p>
          <a:p>
            <a:pPr indent="0" lvl="0" marL="0" marR="0" rtl="0" algn="ctr">
              <a:spcBef>
                <a:spcPts val="775"/>
              </a:spcBef>
              <a:spcAft>
                <a:spcPts val="0"/>
              </a:spcAft>
              <a:buClr>
                <a:srgbClr val="000000"/>
              </a:buClr>
              <a:buSzPts val="4256"/>
              <a:buFont typeface="Times New Roman"/>
              <a:buNone/>
            </a:pPr>
            <a:r>
              <a:rPr b="0" i="0" lang="en-GB" sz="3200" u="none" cap="none" strike="noStrike">
                <a:solidFill>
                  <a:srgbClr val="FF0000"/>
                </a:solidFill>
                <a:latin typeface="Times New Roman"/>
                <a:ea typeface="Times New Roman"/>
                <a:cs typeface="Times New Roman"/>
                <a:sym typeface="Times New Roman"/>
              </a:rPr>
              <a:t>0</a:t>
            </a:r>
            <a:endParaRPr/>
          </a:p>
        </p:txBody>
      </p:sp>
      <p:sp>
        <p:nvSpPr>
          <p:cNvPr id="324" name="Google Shape;324;p15"/>
          <p:cNvSpPr txBox="1"/>
          <p:nvPr/>
        </p:nvSpPr>
        <p:spPr>
          <a:xfrm>
            <a:off x="5114925" y="1978025"/>
            <a:ext cx="523875" cy="2244725"/>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4256"/>
              <a:buFont typeface="Times New Roman"/>
              <a:buNone/>
            </a:pPr>
            <a:r>
              <a:rPr b="0" i="1" lang="en-GB" sz="3200" u="none" cap="none" strike="noStrike">
                <a:solidFill>
                  <a:schemeClr val="dk1"/>
                </a:solidFill>
                <a:latin typeface="Times New Roman"/>
                <a:ea typeface="Times New Roman"/>
                <a:cs typeface="Times New Roman"/>
                <a:sym typeface="Times New Roman"/>
              </a:rPr>
              <a:t>d</a:t>
            </a:r>
            <a:endParaRPr/>
          </a:p>
          <a:p>
            <a:pPr indent="0" lvl="0" marL="0" marR="0" rtl="0" algn="ctr">
              <a:spcBef>
                <a:spcPts val="775"/>
              </a:spcBef>
              <a:spcAft>
                <a:spcPts val="0"/>
              </a:spcAft>
              <a:buClr>
                <a:srgbClr val="000000"/>
              </a:buClr>
              <a:buSzPts val="4256"/>
              <a:buFont typeface="Times New Roman"/>
              <a:buNone/>
            </a:pPr>
            <a:r>
              <a:rPr b="0" i="1" lang="en-GB" sz="3200" u="none" cap="none" strike="noStrike">
                <a:solidFill>
                  <a:schemeClr val="dk1"/>
                </a:solidFill>
                <a:latin typeface="Times New Roman"/>
                <a:ea typeface="Times New Roman"/>
                <a:cs typeface="Times New Roman"/>
                <a:sym typeface="Times New Roman"/>
              </a:rPr>
              <a:t>h</a:t>
            </a:r>
            <a:endParaRPr/>
          </a:p>
          <a:p>
            <a:pPr indent="0" lvl="0" marL="0" marR="0" rtl="0" algn="ctr">
              <a:spcBef>
                <a:spcPts val="775"/>
              </a:spcBef>
              <a:spcAft>
                <a:spcPts val="0"/>
              </a:spcAft>
              <a:buClr>
                <a:srgbClr val="000000"/>
              </a:buClr>
              <a:buSzPts val="4256"/>
              <a:buFont typeface="Times New Roman"/>
              <a:buNone/>
            </a:pPr>
            <a:r>
              <a:rPr b="0" i="1" lang="en-GB" sz="3200" u="none" cap="none" strike="noStrike">
                <a:solidFill>
                  <a:schemeClr val="dk1"/>
                </a:solidFill>
                <a:latin typeface="Times New Roman"/>
                <a:ea typeface="Times New Roman"/>
                <a:cs typeface="Times New Roman"/>
                <a:sym typeface="Times New Roman"/>
              </a:rPr>
              <a:t>l</a:t>
            </a:r>
            <a:endParaRPr/>
          </a:p>
          <a:p>
            <a:pPr indent="0" lvl="0" marL="0" marR="0" rtl="0" algn="ctr">
              <a:spcBef>
                <a:spcPts val="775"/>
              </a:spcBef>
              <a:spcAft>
                <a:spcPts val="0"/>
              </a:spcAft>
              <a:buClr>
                <a:srgbClr val="000000"/>
              </a:buClr>
              <a:buSzPts val="4256"/>
              <a:buFont typeface="Times New Roman"/>
              <a:buNone/>
            </a:pPr>
            <a:r>
              <a:rPr b="0" i="0" lang="en-GB" sz="3200" u="none" cap="none" strike="noStrike">
                <a:solidFill>
                  <a:srgbClr val="FF0000"/>
                </a:solidFill>
                <a:latin typeface="Times New Roman"/>
                <a:ea typeface="Times New Roman"/>
                <a:cs typeface="Times New Roman"/>
                <a:sym typeface="Times New Roman"/>
              </a:rPr>
              <a:t>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6"/>
          <p:cNvSpPr txBox="1"/>
          <p:nvPr/>
        </p:nvSpPr>
        <p:spPr>
          <a:xfrm>
            <a:off x="1143000" y="1122363"/>
            <a:ext cx="6858000" cy="2387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GB" sz="4400" u="none" cap="none" strike="noStrike">
                <a:solidFill>
                  <a:schemeClr val="dk1"/>
                </a:solidFill>
                <a:latin typeface="Calibri"/>
                <a:ea typeface="Calibri"/>
                <a:cs typeface="Calibri"/>
                <a:sym typeface="Calibri"/>
              </a:rPr>
              <a:t>Mechanics of Rigid Transformations</a:t>
            </a:r>
            <a:endParaRPr/>
          </a:p>
        </p:txBody>
      </p:sp>
      <p:sp>
        <p:nvSpPr>
          <p:cNvPr id="330" name="Google Shape;330;p16"/>
          <p:cNvSpPr txBox="1"/>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GB" sz="2800" u="none" cap="none" strike="noStrike">
                <a:solidFill>
                  <a:schemeClr val="dk1"/>
                </a:solidFill>
                <a:latin typeface="Calibri"/>
                <a:ea typeface="Calibri"/>
                <a:cs typeface="Calibri"/>
                <a:sym typeface="Calibri"/>
              </a:rPr>
              <a:t>Translate</a:t>
            </a:r>
            <a:endParaRPr/>
          </a:p>
          <a:p>
            <a:pPr indent="-228600" lvl="0" marL="228600" marR="0" rtl="0" algn="l">
              <a:lnSpc>
                <a:spcPct val="90000"/>
              </a:lnSpc>
              <a:spcBef>
                <a:spcPts val="1000"/>
              </a:spcBef>
              <a:spcAft>
                <a:spcPts val="0"/>
              </a:spcAft>
              <a:buClr>
                <a:schemeClr val="dk1"/>
              </a:buClr>
              <a:buSzPts val="2800"/>
              <a:buFont typeface="Arial"/>
              <a:buChar char="•"/>
            </a:pPr>
            <a:r>
              <a:rPr b="0" i="0" lang="en-GB" sz="2800" u="none" cap="none" strike="noStrike">
                <a:solidFill>
                  <a:schemeClr val="dk1"/>
                </a:solidFill>
                <a:latin typeface="Calibri"/>
                <a:ea typeface="Calibri"/>
                <a:cs typeface="Calibri"/>
                <a:sym typeface="Calibri"/>
              </a:rPr>
              <a:t>Rotate</a:t>
            </a:r>
            <a:endParaRPr/>
          </a:p>
          <a:p>
            <a:pPr indent="-228600" lvl="0" marL="228600" marR="0" rtl="0" algn="l">
              <a:lnSpc>
                <a:spcPct val="90000"/>
              </a:lnSpc>
              <a:spcBef>
                <a:spcPts val="1000"/>
              </a:spcBef>
              <a:spcAft>
                <a:spcPts val="0"/>
              </a:spcAft>
              <a:buClr>
                <a:schemeClr val="dk1"/>
              </a:buClr>
              <a:buSzPts val="2800"/>
              <a:buFont typeface="Arial"/>
              <a:buChar char="•"/>
            </a:pPr>
            <a:r>
              <a:rPr b="0" i="0" lang="en-GB" sz="2800" u="none" cap="none" strike="noStrike">
                <a:solidFill>
                  <a:schemeClr val="dk1"/>
                </a:solidFill>
                <a:latin typeface="Calibri"/>
                <a:ea typeface="Calibri"/>
                <a:cs typeface="Calibri"/>
                <a:sym typeface="Calibri"/>
              </a:rPr>
              <a:t>Scale</a:t>
            </a:r>
            <a:endParaRPr/>
          </a:p>
        </p:txBody>
      </p:sp>
      <p:sp>
        <p:nvSpPr>
          <p:cNvPr id="331" name="Google Shape;331;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b="0" i="0" lang="en-GB"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7"/>
          <p:cNvSpPr txBox="1"/>
          <p:nvPr/>
        </p:nvSpPr>
        <p:spPr>
          <a:xfrm>
            <a:off x="1528763" y="381000"/>
            <a:ext cx="7564437" cy="838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GB" sz="4400" u="none" cap="none" strike="noStrike">
                <a:solidFill>
                  <a:schemeClr val="dk1"/>
                </a:solidFill>
                <a:latin typeface="Calibri"/>
                <a:ea typeface="Calibri"/>
                <a:cs typeface="Calibri"/>
                <a:sym typeface="Calibri"/>
              </a:rPr>
              <a:t>Translation – 2D</a:t>
            </a:r>
            <a:endParaRPr/>
          </a:p>
        </p:txBody>
      </p:sp>
      <p:sp>
        <p:nvSpPr>
          <p:cNvPr id="337" name="Google Shape;337;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b="0" i="0" lang="en-GB"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graphicFrame>
        <p:nvGraphicFramePr>
          <p:cNvPr id="338" name="Google Shape;338;p17"/>
          <p:cNvGraphicFramePr/>
          <p:nvPr/>
        </p:nvGraphicFramePr>
        <p:xfrm>
          <a:off x="2355850" y="1368425"/>
          <a:ext cx="2908300" cy="2562225"/>
        </p:xfrm>
        <a:graphic>
          <a:graphicData uri="http://schemas.openxmlformats.org/presentationml/2006/ole">
            <mc:AlternateContent>
              <mc:Choice Requires="v">
                <p:oleObj r:id="rId4" imgH="2562225" imgW="2908300" progId="Visio.Drawing.4" spid="_x0000_s1">
                  <p:embed/>
                </p:oleObj>
              </mc:Choice>
              <mc:Fallback>
                <p:oleObj r:id="rId5" imgH="2562225" imgW="2908300" progId="Visio.Drawing.4">
                  <p:embed/>
                  <p:pic>
                    <p:nvPicPr>
                      <p:cNvPr id="338" name="Google Shape;338;p17"/>
                      <p:cNvPicPr preferRelativeResize="0"/>
                      <p:nvPr/>
                    </p:nvPicPr>
                    <p:blipFill rotWithShape="1">
                      <a:blip r:embed="rId6">
                        <a:alphaModFix/>
                      </a:blip>
                      <a:srcRect b="0" l="0" r="0" t="0"/>
                      <a:stretch/>
                    </p:blipFill>
                    <p:spPr>
                      <a:xfrm>
                        <a:off x="2355850" y="1368425"/>
                        <a:ext cx="2908300" cy="2562225"/>
                      </a:xfrm>
                      <a:prstGeom prst="rect">
                        <a:avLst/>
                      </a:prstGeom>
                      <a:noFill/>
                      <a:ln>
                        <a:noFill/>
                      </a:ln>
                    </p:spPr>
                  </p:pic>
                </p:oleObj>
              </mc:Fallback>
            </mc:AlternateContent>
          </a:graphicData>
        </a:graphic>
      </p:graphicFrame>
      <p:pic>
        <p:nvPicPr>
          <p:cNvPr id="339" name="Google Shape;339;p17"/>
          <p:cNvPicPr preferRelativeResize="0"/>
          <p:nvPr/>
        </p:nvPicPr>
        <p:blipFill rotWithShape="1">
          <a:blip r:embed="rId7">
            <a:alphaModFix/>
          </a:blip>
          <a:srcRect b="0" l="0" r="0" t="0"/>
          <a:stretch/>
        </p:blipFill>
        <p:spPr>
          <a:xfrm>
            <a:off x="3124200" y="4065588"/>
            <a:ext cx="5486400" cy="2792412"/>
          </a:xfrm>
          <a:prstGeom prst="rect">
            <a:avLst/>
          </a:prstGeom>
          <a:noFill/>
          <a:ln>
            <a:noFill/>
          </a:ln>
        </p:spPr>
      </p:pic>
      <p:grpSp>
        <p:nvGrpSpPr>
          <p:cNvPr id="340" name="Google Shape;340;p17"/>
          <p:cNvGrpSpPr/>
          <p:nvPr/>
        </p:nvGrpSpPr>
        <p:grpSpPr>
          <a:xfrm>
            <a:off x="1447800" y="1371600"/>
            <a:ext cx="7270750" cy="3460750"/>
            <a:chOff x="912" y="864"/>
            <a:chExt cx="4580" cy="2180"/>
          </a:xfrm>
        </p:grpSpPr>
        <p:sp>
          <p:nvSpPr>
            <p:cNvPr id="341" name="Google Shape;341;p17"/>
            <p:cNvSpPr txBox="1"/>
            <p:nvPr/>
          </p:nvSpPr>
          <p:spPr>
            <a:xfrm>
              <a:off x="912" y="2640"/>
              <a:ext cx="1008"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Noto Sans Symbols"/>
                <a:buNone/>
              </a:pPr>
              <a:r>
                <a:rPr b="0" i="0" lang="en-GB" sz="1800" u="none" cap="none" strike="noStrike">
                  <a:solidFill>
                    <a:schemeClr val="dk1"/>
                  </a:solidFill>
                  <a:latin typeface="Tahoma"/>
                  <a:ea typeface="Tahoma"/>
                  <a:cs typeface="Tahoma"/>
                  <a:sym typeface="Tahoma"/>
                </a:rPr>
                <a:t>x’ = x + d</a:t>
              </a:r>
              <a:r>
                <a:rPr b="0" baseline="-25000" i="0" lang="en-GB" sz="1800" u="none" cap="none" strike="noStrike">
                  <a:solidFill>
                    <a:schemeClr val="dk1"/>
                  </a:solidFill>
                  <a:latin typeface="Tahoma"/>
                  <a:ea typeface="Tahoma"/>
                  <a:cs typeface="Tahoma"/>
                  <a:sym typeface="Tahoma"/>
                </a:rPr>
                <a:t>x</a:t>
              </a:r>
              <a:r>
                <a:rPr b="0" i="0" lang="en-GB" sz="1800" u="none" cap="none" strike="noStrike">
                  <a:solidFill>
                    <a:schemeClr val="dk1"/>
                  </a:solidFill>
                  <a:latin typeface="Tahoma"/>
                  <a:ea typeface="Tahoma"/>
                  <a:cs typeface="Tahoma"/>
                  <a:sym typeface="Tahoma"/>
                </a:rPr>
                <a:t> </a:t>
              </a:r>
              <a:endParaRPr/>
            </a:p>
            <a:p>
              <a:pPr indent="0" lvl="0" marL="0" marR="0" rtl="0" algn="l">
                <a:spcBef>
                  <a:spcPts val="0"/>
                </a:spcBef>
                <a:spcAft>
                  <a:spcPts val="0"/>
                </a:spcAft>
                <a:buClr>
                  <a:schemeClr val="dk1"/>
                </a:buClr>
                <a:buSzPts val="1800"/>
                <a:buFont typeface="Noto Sans Symbols"/>
                <a:buNone/>
              </a:pPr>
              <a:r>
                <a:rPr b="0" i="0" lang="en-GB" sz="1800" u="none" cap="none" strike="noStrike">
                  <a:solidFill>
                    <a:schemeClr val="dk1"/>
                  </a:solidFill>
                  <a:latin typeface="Tahoma"/>
                  <a:ea typeface="Tahoma"/>
                  <a:cs typeface="Tahoma"/>
                  <a:sym typeface="Tahoma"/>
                </a:rPr>
                <a:t>y’ = y + d</a:t>
              </a:r>
              <a:r>
                <a:rPr b="0" baseline="-25000" i="0" lang="en-GB" sz="1800" u="none" cap="none" strike="noStrike">
                  <a:solidFill>
                    <a:schemeClr val="dk1"/>
                  </a:solidFill>
                  <a:latin typeface="Tahoma"/>
                  <a:ea typeface="Tahoma"/>
                  <a:cs typeface="Tahoma"/>
                  <a:sym typeface="Tahoma"/>
                </a:rPr>
                <a:t>y</a:t>
              </a:r>
              <a:endParaRPr b="0" i="0" sz="1800" u="none" cap="none" strike="noStrike">
                <a:solidFill>
                  <a:schemeClr val="dk1"/>
                </a:solidFill>
                <a:latin typeface="Tahoma"/>
                <a:ea typeface="Tahoma"/>
                <a:cs typeface="Tahoma"/>
                <a:sym typeface="Tahoma"/>
              </a:endParaRPr>
            </a:p>
          </p:txBody>
        </p:sp>
        <p:graphicFrame>
          <p:nvGraphicFramePr>
            <p:cNvPr id="342" name="Google Shape;342;p17"/>
            <p:cNvGraphicFramePr/>
            <p:nvPr/>
          </p:nvGraphicFramePr>
          <p:xfrm>
            <a:off x="3408" y="864"/>
            <a:ext cx="2084" cy="1604"/>
          </p:xfrm>
          <a:graphic>
            <a:graphicData uri="http://schemas.openxmlformats.org/presentationml/2006/ole">
              <mc:AlternateContent>
                <mc:Choice Requires="v">
                  <p:oleObj r:id="rId8" imgH="1604" imgW="2084" progId="Visio.Drawing.4" spid="_x0000_s2">
                    <p:embed/>
                  </p:oleObj>
                </mc:Choice>
                <mc:Fallback>
                  <p:oleObj r:id="rId9" imgH="1604" imgW="2084" progId="Visio.Drawing.4">
                    <p:embed/>
                    <p:pic>
                      <p:nvPicPr>
                        <p:cNvPr id="342" name="Google Shape;342;p17"/>
                        <p:cNvPicPr preferRelativeResize="0"/>
                        <p:nvPr/>
                      </p:nvPicPr>
                      <p:blipFill rotWithShape="1">
                        <a:blip r:embed="rId10">
                          <a:alphaModFix/>
                        </a:blip>
                        <a:srcRect b="0" l="0" r="0" t="0"/>
                        <a:stretch/>
                      </p:blipFill>
                      <p:spPr>
                        <a:xfrm>
                          <a:off x="3408" y="864"/>
                          <a:ext cx="2084" cy="1604"/>
                        </a:xfrm>
                        <a:prstGeom prst="rect">
                          <a:avLst/>
                        </a:prstGeom>
                        <a:noFill/>
                        <a:ln>
                          <a:noFill/>
                        </a:ln>
                      </p:spPr>
                    </p:pic>
                  </p:oleObj>
                </mc:Fallback>
              </mc:AlternateContent>
            </a:graphicData>
          </a:graphic>
        </p:graphicFrame>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8"/>
          <p:cNvSpPr txBox="1"/>
          <p:nvPr/>
        </p:nvSpPr>
        <p:spPr>
          <a:xfrm>
            <a:off x="1528763" y="76200"/>
            <a:ext cx="6700837" cy="114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GB" sz="4400" u="none" cap="none" strike="noStrike">
                <a:solidFill>
                  <a:schemeClr val="dk1"/>
                </a:solidFill>
                <a:latin typeface="Calibri"/>
                <a:ea typeface="Calibri"/>
                <a:cs typeface="Calibri"/>
                <a:sym typeface="Calibri"/>
              </a:rPr>
              <a:t>Scaling – 2D</a:t>
            </a:r>
            <a:endParaRPr/>
          </a:p>
        </p:txBody>
      </p:sp>
      <p:sp>
        <p:nvSpPr>
          <p:cNvPr id="348" name="Google Shape;348;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b="0" i="0" lang="en-GB"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graphicFrame>
        <p:nvGraphicFramePr>
          <p:cNvPr id="349" name="Google Shape;349;p18"/>
          <p:cNvGraphicFramePr/>
          <p:nvPr/>
        </p:nvGraphicFramePr>
        <p:xfrm>
          <a:off x="1524000" y="1624013"/>
          <a:ext cx="4495800" cy="1957387"/>
        </p:xfrm>
        <a:graphic>
          <a:graphicData uri="http://schemas.openxmlformats.org/presentationml/2006/ole">
            <mc:AlternateContent>
              <mc:Choice Requires="v">
                <p:oleObj r:id="rId4" imgH="1957387" imgW="4495800" progId="Visio.Drawing.4" spid="_x0000_s1">
                  <p:embed/>
                </p:oleObj>
              </mc:Choice>
              <mc:Fallback>
                <p:oleObj r:id="rId5" imgH="1957387" imgW="4495800" progId="Visio.Drawing.4">
                  <p:embed/>
                  <p:pic>
                    <p:nvPicPr>
                      <p:cNvPr id="349" name="Google Shape;349;p18"/>
                      <p:cNvPicPr preferRelativeResize="0"/>
                      <p:nvPr/>
                    </p:nvPicPr>
                    <p:blipFill rotWithShape="1">
                      <a:blip r:embed="rId6">
                        <a:alphaModFix/>
                      </a:blip>
                      <a:srcRect b="0" l="0" r="0" t="0"/>
                      <a:stretch/>
                    </p:blipFill>
                    <p:spPr>
                      <a:xfrm>
                        <a:off x="1524000" y="1624013"/>
                        <a:ext cx="4495800" cy="1957387"/>
                      </a:xfrm>
                      <a:prstGeom prst="rect">
                        <a:avLst/>
                      </a:prstGeom>
                      <a:noFill/>
                      <a:ln>
                        <a:noFill/>
                      </a:ln>
                    </p:spPr>
                  </p:pic>
                </p:oleObj>
              </mc:Fallback>
            </mc:AlternateContent>
          </a:graphicData>
        </a:graphic>
      </p:graphicFrame>
      <p:pic>
        <p:nvPicPr>
          <p:cNvPr id="350" name="Google Shape;350;p18"/>
          <p:cNvPicPr preferRelativeResize="0"/>
          <p:nvPr/>
        </p:nvPicPr>
        <p:blipFill rotWithShape="1">
          <a:blip r:embed="rId7">
            <a:alphaModFix/>
          </a:blip>
          <a:srcRect b="0" l="0" r="0" t="0"/>
          <a:stretch/>
        </p:blipFill>
        <p:spPr>
          <a:xfrm>
            <a:off x="1628775" y="3733800"/>
            <a:ext cx="2973388" cy="2870200"/>
          </a:xfrm>
          <a:prstGeom prst="rect">
            <a:avLst/>
          </a:prstGeom>
          <a:noFill/>
          <a:ln>
            <a:noFill/>
          </a:ln>
        </p:spPr>
      </p:pic>
      <p:sp>
        <p:nvSpPr>
          <p:cNvPr id="351" name="Google Shape;351;p18"/>
          <p:cNvSpPr txBox="1"/>
          <p:nvPr/>
        </p:nvSpPr>
        <p:spPr>
          <a:xfrm>
            <a:off x="6051550" y="1660525"/>
            <a:ext cx="2863850" cy="16160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Noto Sans Symbols"/>
              <a:buNone/>
            </a:pPr>
            <a:r>
              <a:rPr b="0" i="0" lang="en-GB" sz="2000" u="none" cap="none" strike="noStrike">
                <a:solidFill>
                  <a:schemeClr val="dk1"/>
                </a:solidFill>
                <a:latin typeface="Tahoma"/>
                <a:ea typeface="Tahoma"/>
                <a:cs typeface="Tahoma"/>
                <a:sym typeface="Tahoma"/>
              </a:rPr>
              <a:t>Types of Scaling:</a:t>
            </a:r>
            <a:endParaRPr/>
          </a:p>
          <a:p>
            <a:pPr indent="0" lvl="0" marL="0" marR="0" rtl="0" algn="l">
              <a:spcBef>
                <a:spcPts val="0"/>
              </a:spcBef>
              <a:spcAft>
                <a:spcPts val="0"/>
              </a:spcAft>
              <a:buClr>
                <a:schemeClr val="dk1"/>
              </a:buClr>
              <a:buSzPts val="2000"/>
              <a:buFont typeface="Noto Sans Symbols"/>
              <a:buNone/>
            </a:pPr>
            <a:r>
              <a:t/>
            </a:r>
            <a:endParaRPr b="0" i="0" sz="2000" u="none" cap="none" strike="noStrike">
              <a:solidFill>
                <a:schemeClr val="dk1"/>
              </a:solidFill>
              <a:latin typeface="Tahoma"/>
              <a:ea typeface="Tahoma"/>
              <a:cs typeface="Tahoma"/>
              <a:sym typeface="Tahoma"/>
            </a:endParaRPr>
          </a:p>
          <a:p>
            <a:pPr indent="-127000" lvl="0" marL="0" marR="0" rtl="0" algn="l">
              <a:spcBef>
                <a:spcPts val="0"/>
              </a:spcBef>
              <a:spcAft>
                <a:spcPts val="0"/>
              </a:spcAft>
              <a:buClr>
                <a:schemeClr val="dk1"/>
              </a:buClr>
              <a:buSzPts val="2000"/>
              <a:buFont typeface="Noto Sans Symbols"/>
              <a:buChar char="⮚"/>
            </a:pPr>
            <a:r>
              <a:rPr b="0" i="0" lang="en-GB" sz="2000" u="none" cap="none" strike="noStrike">
                <a:solidFill>
                  <a:schemeClr val="dk1"/>
                </a:solidFill>
                <a:latin typeface="Tahoma"/>
                <a:ea typeface="Tahoma"/>
                <a:cs typeface="Tahoma"/>
                <a:sym typeface="Tahoma"/>
              </a:rPr>
              <a:t>Differential ( s</a:t>
            </a:r>
            <a:r>
              <a:rPr b="0" baseline="-25000" i="0" lang="en-GB" sz="2000" u="none" cap="none" strike="noStrike">
                <a:solidFill>
                  <a:schemeClr val="dk1"/>
                </a:solidFill>
                <a:latin typeface="Tahoma"/>
                <a:ea typeface="Tahoma"/>
                <a:cs typeface="Tahoma"/>
                <a:sym typeface="Tahoma"/>
              </a:rPr>
              <a:t>x</a:t>
            </a:r>
            <a:r>
              <a:rPr b="0" i="0" lang="en-GB" sz="2000" u="none" cap="none" strike="noStrike">
                <a:solidFill>
                  <a:schemeClr val="dk1"/>
                </a:solidFill>
                <a:latin typeface="Tahoma"/>
                <a:ea typeface="Tahoma"/>
                <a:cs typeface="Tahoma"/>
                <a:sym typeface="Tahoma"/>
              </a:rPr>
              <a:t> != s</a:t>
            </a:r>
            <a:r>
              <a:rPr b="0" baseline="-25000" i="0" lang="en-GB" sz="2000" u="none" cap="none" strike="noStrike">
                <a:solidFill>
                  <a:schemeClr val="dk1"/>
                </a:solidFill>
                <a:latin typeface="Tahoma"/>
                <a:ea typeface="Tahoma"/>
                <a:cs typeface="Tahoma"/>
                <a:sym typeface="Tahoma"/>
              </a:rPr>
              <a:t>y</a:t>
            </a:r>
            <a:r>
              <a:rPr b="0" i="0" lang="en-GB" sz="2000" u="none" cap="none" strike="noStrike">
                <a:solidFill>
                  <a:schemeClr val="dk1"/>
                </a:solidFill>
                <a:latin typeface="Tahoma"/>
                <a:ea typeface="Tahoma"/>
                <a:cs typeface="Tahoma"/>
                <a:sym typeface="Tahoma"/>
              </a:rPr>
              <a:t> )</a:t>
            </a:r>
            <a:endParaRPr/>
          </a:p>
          <a:p>
            <a:pPr indent="-127000" lvl="0" marL="0" marR="0" rtl="0" algn="l">
              <a:spcBef>
                <a:spcPts val="0"/>
              </a:spcBef>
              <a:spcAft>
                <a:spcPts val="0"/>
              </a:spcAft>
              <a:buClr>
                <a:schemeClr val="dk1"/>
              </a:buClr>
              <a:buSzPts val="2000"/>
              <a:buFont typeface="Noto Sans Symbols"/>
              <a:buChar char="⮚"/>
            </a:pPr>
            <a:r>
              <a:rPr b="0" i="0" lang="en-GB" sz="2000" u="none" cap="none" strike="noStrike">
                <a:solidFill>
                  <a:schemeClr val="dk1"/>
                </a:solidFill>
                <a:latin typeface="Tahoma"/>
                <a:ea typeface="Tahoma"/>
                <a:cs typeface="Tahoma"/>
                <a:sym typeface="Tahoma"/>
              </a:rPr>
              <a:t>Uniform ( s</a:t>
            </a:r>
            <a:r>
              <a:rPr b="0" baseline="-25000" i="0" lang="en-GB" sz="2000" u="none" cap="none" strike="noStrike">
                <a:solidFill>
                  <a:schemeClr val="dk1"/>
                </a:solidFill>
                <a:latin typeface="Tahoma"/>
                <a:ea typeface="Tahoma"/>
                <a:cs typeface="Tahoma"/>
                <a:sym typeface="Tahoma"/>
              </a:rPr>
              <a:t>x</a:t>
            </a:r>
            <a:r>
              <a:rPr b="0" i="0" lang="en-GB" sz="2000" u="none" cap="none" strike="noStrike">
                <a:solidFill>
                  <a:schemeClr val="dk1"/>
                </a:solidFill>
                <a:latin typeface="Tahoma"/>
                <a:ea typeface="Tahoma"/>
                <a:cs typeface="Tahoma"/>
                <a:sym typeface="Tahoma"/>
              </a:rPr>
              <a:t> = s</a:t>
            </a:r>
            <a:r>
              <a:rPr b="0" baseline="-25000" i="0" lang="en-GB" sz="2000" u="none" cap="none" strike="noStrike">
                <a:solidFill>
                  <a:schemeClr val="dk1"/>
                </a:solidFill>
                <a:latin typeface="Tahoma"/>
                <a:ea typeface="Tahoma"/>
                <a:cs typeface="Tahoma"/>
                <a:sym typeface="Tahoma"/>
              </a:rPr>
              <a:t>y</a:t>
            </a:r>
            <a:r>
              <a:rPr b="0" i="0" lang="en-GB" sz="2000" u="none" cap="none" strike="noStrike">
                <a:solidFill>
                  <a:schemeClr val="dk1"/>
                </a:solidFill>
                <a:latin typeface="Tahoma"/>
                <a:ea typeface="Tahoma"/>
                <a:cs typeface="Tahoma"/>
                <a:sym typeface="Tahoma"/>
              </a:rPr>
              <a:t> )</a:t>
            </a:r>
            <a:endParaRPr/>
          </a:p>
          <a:p>
            <a:pPr indent="0" lvl="0" marL="0" marR="0" rtl="0" algn="l">
              <a:spcBef>
                <a:spcPts val="0"/>
              </a:spcBef>
              <a:spcAft>
                <a:spcPts val="0"/>
              </a:spcAft>
              <a:buClr>
                <a:schemeClr val="dk1"/>
              </a:buClr>
              <a:buSzPts val="2000"/>
              <a:buFont typeface="Noto Sans Symbols"/>
              <a:buNone/>
            </a:pPr>
            <a:r>
              <a:t/>
            </a:r>
            <a:endParaRPr b="0" i="0" sz="2000" u="none" cap="none" strike="noStrike">
              <a:solidFill>
                <a:schemeClr val="dk1"/>
              </a:solidFill>
              <a:latin typeface="Tahoma"/>
              <a:ea typeface="Tahoma"/>
              <a:cs typeface="Tahoma"/>
              <a:sym typeface="Tahoma"/>
            </a:endParaRPr>
          </a:p>
        </p:txBody>
      </p:sp>
      <p:grpSp>
        <p:nvGrpSpPr>
          <p:cNvPr id="352" name="Google Shape;352;p18"/>
          <p:cNvGrpSpPr/>
          <p:nvPr/>
        </p:nvGrpSpPr>
        <p:grpSpPr>
          <a:xfrm>
            <a:off x="4800600" y="4675188"/>
            <a:ext cx="4100513" cy="1917700"/>
            <a:chOff x="3024" y="2945"/>
            <a:chExt cx="2583" cy="1208"/>
          </a:xfrm>
        </p:grpSpPr>
        <p:pic>
          <p:nvPicPr>
            <p:cNvPr id="353" name="Google Shape;353;p18"/>
            <p:cNvPicPr preferRelativeResize="0"/>
            <p:nvPr/>
          </p:nvPicPr>
          <p:blipFill rotWithShape="1">
            <a:blip r:embed="rId8">
              <a:alphaModFix/>
            </a:blip>
            <a:srcRect b="0" l="0" r="0" t="0"/>
            <a:stretch/>
          </p:blipFill>
          <p:spPr>
            <a:xfrm>
              <a:off x="3593" y="2945"/>
              <a:ext cx="2014" cy="1208"/>
            </a:xfrm>
            <a:prstGeom prst="rect">
              <a:avLst/>
            </a:prstGeom>
            <a:noFill/>
            <a:ln>
              <a:noFill/>
            </a:ln>
          </p:spPr>
        </p:pic>
        <p:sp>
          <p:nvSpPr>
            <p:cNvPr id="354" name="Google Shape;354;p18"/>
            <p:cNvSpPr/>
            <p:nvPr/>
          </p:nvSpPr>
          <p:spPr>
            <a:xfrm>
              <a:off x="3024" y="3648"/>
              <a:ext cx="384" cy="336"/>
            </a:xfrm>
            <a:prstGeom prst="rightArrow">
              <a:avLst>
                <a:gd fmla="val 50000" name="adj1"/>
                <a:gd fmla="val 28571" name="adj2"/>
              </a:avLst>
            </a:prstGeom>
            <a:gradFill>
              <a:gsLst>
                <a:gs pos="0">
                  <a:schemeClr val="accent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9"/>
          <p:cNvSpPr txBox="1"/>
          <p:nvPr/>
        </p:nvSpPr>
        <p:spPr>
          <a:xfrm>
            <a:off x="1371600" y="152400"/>
            <a:ext cx="77724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GB" sz="4400" u="none" cap="none" strike="noStrike">
                <a:solidFill>
                  <a:schemeClr val="dk1"/>
                </a:solidFill>
                <a:latin typeface="Calibri"/>
                <a:ea typeface="Calibri"/>
                <a:cs typeface="Calibri"/>
                <a:sym typeface="Calibri"/>
              </a:rPr>
              <a:t>Rotation – 2D </a:t>
            </a:r>
            <a:endParaRPr/>
          </a:p>
        </p:txBody>
      </p:sp>
      <p:pic>
        <p:nvPicPr>
          <p:cNvPr descr="D:\USERS\STEVE\4ba6\rotate.png" id="360" name="Google Shape;360;p19"/>
          <p:cNvPicPr preferRelativeResize="0"/>
          <p:nvPr/>
        </p:nvPicPr>
        <p:blipFill rotWithShape="1">
          <a:blip r:embed="rId3">
            <a:alphaModFix/>
          </a:blip>
          <a:srcRect b="0" l="0" r="0" t="0"/>
          <a:stretch/>
        </p:blipFill>
        <p:spPr>
          <a:xfrm>
            <a:off x="5715000" y="833438"/>
            <a:ext cx="2674938" cy="2836862"/>
          </a:xfrm>
          <a:prstGeom prst="rect">
            <a:avLst/>
          </a:prstGeom>
          <a:noFill/>
          <a:ln>
            <a:noFill/>
          </a:ln>
        </p:spPr>
      </p:pic>
      <p:grpSp>
        <p:nvGrpSpPr>
          <p:cNvPr id="361" name="Google Shape;361;p19"/>
          <p:cNvGrpSpPr/>
          <p:nvPr/>
        </p:nvGrpSpPr>
        <p:grpSpPr>
          <a:xfrm>
            <a:off x="1905000" y="265151"/>
            <a:ext cx="5957450" cy="3162262"/>
            <a:chOff x="1200" y="167"/>
            <a:chExt cx="3753" cy="1992"/>
          </a:xfrm>
        </p:grpSpPr>
        <p:pic>
          <p:nvPicPr>
            <p:cNvPr id="362" name="Google Shape;362;p19"/>
            <p:cNvPicPr preferRelativeResize="0"/>
            <p:nvPr/>
          </p:nvPicPr>
          <p:blipFill rotWithShape="1">
            <a:blip r:embed="rId4">
              <a:alphaModFix/>
            </a:blip>
            <a:srcRect b="0" l="0" r="0" t="0"/>
            <a:stretch/>
          </p:blipFill>
          <p:spPr>
            <a:xfrm>
              <a:off x="1200" y="1584"/>
              <a:ext cx="1437" cy="575"/>
            </a:xfrm>
            <a:prstGeom prst="rect">
              <a:avLst/>
            </a:prstGeom>
            <a:noFill/>
            <a:ln>
              <a:noFill/>
            </a:ln>
          </p:spPr>
        </p:pic>
        <p:sp>
          <p:nvSpPr>
            <p:cNvPr id="363" name="Google Shape;363;p19"/>
            <p:cNvSpPr txBox="1"/>
            <p:nvPr/>
          </p:nvSpPr>
          <p:spPr>
            <a:xfrm rot="-3824515">
              <a:off x="4477" y="334"/>
              <a:ext cx="516"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Noto Sans Symbols"/>
                <a:buNone/>
              </a:pPr>
              <a:r>
                <a:rPr b="0" i="0" lang="en-GB" sz="1800" u="none" cap="none" strike="noStrike">
                  <a:solidFill>
                    <a:schemeClr val="dk1"/>
                  </a:solidFill>
                  <a:latin typeface="Times New Roman"/>
                  <a:ea typeface="Times New Roman"/>
                  <a:cs typeface="Times New Roman"/>
                  <a:sym typeface="Times New Roman"/>
                </a:rPr>
                <a:t>rotated</a:t>
              </a:r>
              <a:endParaRPr/>
            </a:p>
          </p:txBody>
        </p:sp>
      </p:grpSp>
      <p:pic>
        <p:nvPicPr>
          <p:cNvPr id="364" name="Google Shape;364;p19"/>
          <p:cNvPicPr preferRelativeResize="0"/>
          <p:nvPr/>
        </p:nvPicPr>
        <p:blipFill rotWithShape="1">
          <a:blip r:embed="rId5">
            <a:alphaModFix/>
          </a:blip>
          <a:srcRect b="0" l="0" r="0" t="0"/>
          <a:stretch/>
        </p:blipFill>
        <p:spPr>
          <a:xfrm>
            <a:off x="1509713" y="3962400"/>
            <a:ext cx="5959475" cy="912813"/>
          </a:xfrm>
          <a:prstGeom prst="rect">
            <a:avLst/>
          </a:prstGeom>
          <a:noFill/>
          <a:ln>
            <a:noFill/>
          </a:ln>
        </p:spPr>
      </p:pic>
      <p:pic>
        <p:nvPicPr>
          <p:cNvPr id="365" name="Google Shape;365;p19"/>
          <p:cNvPicPr preferRelativeResize="0"/>
          <p:nvPr/>
        </p:nvPicPr>
        <p:blipFill rotWithShape="1">
          <a:blip r:embed="rId6">
            <a:alphaModFix/>
          </a:blip>
          <a:srcRect b="0" l="0" r="0" t="0"/>
          <a:stretch/>
        </p:blipFill>
        <p:spPr>
          <a:xfrm>
            <a:off x="2044700" y="5257800"/>
            <a:ext cx="4714875" cy="858838"/>
          </a:xfrm>
          <a:prstGeom prst="rect">
            <a:avLst/>
          </a:prstGeom>
          <a:noFill/>
          <a:ln>
            <a:noFill/>
          </a:ln>
        </p:spPr>
      </p:pic>
      <p:grpSp>
        <p:nvGrpSpPr>
          <p:cNvPr id="366" name="Google Shape;366;p19"/>
          <p:cNvGrpSpPr/>
          <p:nvPr/>
        </p:nvGrpSpPr>
        <p:grpSpPr>
          <a:xfrm>
            <a:off x="2286000" y="1371600"/>
            <a:ext cx="6643550" cy="912813"/>
            <a:chOff x="1440" y="864"/>
            <a:chExt cx="4185" cy="575"/>
          </a:xfrm>
        </p:grpSpPr>
        <p:sp>
          <p:nvSpPr>
            <p:cNvPr id="367" name="Google Shape;367;p19"/>
            <p:cNvSpPr txBox="1"/>
            <p:nvPr/>
          </p:nvSpPr>
          <p:spPr>
            <a:xfrm rot="-1881493">
              <a:off x="5042" y="1004"/>
              <a:ext cx="564" cy="2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Noto Sans Symbols"/>
                <a:buNone/>
              </a:pPr>
              <a:r>
                <a:rPr b="0" i="0" lang="en-GB" sz="1800" u="none" cap="none" strike="noStrike">
                  <a:solidFill>
                    <a:schemeClr val="dk1"/>
                  </a:solidFill>
                  <a:latin typeface="Times New Roman"/>
                  <a:ea typeface="Times New Roman"/>
                  <a:cs typeface="Times New Roman"/>
                  <a:sym typeface="Times New Roman"/>
                </a:rPr>
                <a:t>original</a:t>
              </a:r>
              <a:endParaRPr/>
            </a:p>
          </p:txBody>
        </p:sp>
        <p:pic>
          <p:nvPicPr>
            <p:cNvPr id="368" name="Google Shape;368;p19"/>
            <p:cNvPicPr preferRelativeResize="0"/>
            <p:nvPr/>
          </p:nvPicPr>
          <p:blipFill rotWithShape="1">
            <a:blip r:embed="rId7">
              <a:alphaModFix/>
            </a:blip>
            <a:srcRect b="0" l="0" r="0" t="0"/>
            <a:stretch/>
          </p:blipFill>
          <p:spPr>
            <a:xfrm>
              <a:off x="1440" y="864"/>
              <a:ext cx="1022" cy="575"/>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nvSpPr>
        <p:spPr>
          <a:xfrm>
            <a:off x="1614488" y="1137059"/>
            <a:ext cx="5915025" cy="99417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Calibri"/>
              <a:buNone/>
            </a:pPr>
            <a:r>
              <a:rPr b="0" i="0" lang="en-GB" sz="3300" u="none" cap="none" strike="noStrike">
                <a:solidFill>
                  <a:schemeClr val="dk1"/>
                </a:solidFill>
                <a:latin typeface="Calibri"/>
                <a:ea typeface="Calibri"/>
                <a:cs typeface="Calibri"/>
                <a:sym typeface="Calibri"/>
              </a:rPr>
              <a:t>What is a Transformation</a:t>
            </a:r>
            <a:endParaRPr/>
          </a:p>
        </p:txBody>
      </p:sp>
      <p:sp>
        <p:nvSpPr>
          <p:cNvPr id="92" name="Google Shape;92;p2"/>
          <p:cNvSpPr txBox="1"/>
          <p:nvPr/>
        </p:nvSpPr>
        <p:spPr>
          <a:xfrm>
            <a:off x="1614488" y="2232433"/>
            <a:ext cx="5915025" cy="3263504"/>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Transformation:</a:t>
            </a:r>
            <a:endParaRPr/>
          </a:p>
          <a:p>
            <a:pPr indent="-228600" lvl="1" marL="685800" marR="0" rtl="0" algn="l">
              <a:lnSpc>
                <a:spcPct val="90000"/>
              </a:lnSpc>
              <a:spcBef>
                <a:spcPts val="500"/>
              </a:spcBef>
              <a:spcAft>
                <a:spcPts val="0"/>
              </a:spcAft>
              <a:buClr>
                <a:schemeClr val="dk1"/>
              </a:buClr>
              <a:buSzPts val="1800"/>
              <a:buFont typeface="Arial"/>
              <a:buChar char="•"/>
            </a:pPr>
            <a:r>
              <a:rPr b="0" i="0" lang="en-GB" sz="1800" u="none" cap="none" strike="noStrike">
                <a:solidFill>
                  <a:schemeClr val="dk1"/>
                </a:solidFill>
                <a:latin typeface="Calibri"/>
                <a:ea typeface="Calibri"/>
                <a:cs typeface="Calibri"/>
                <a:sym typeface="Calibri"/>
              </a:rPr>
              <a:t>An operation that changes one configuration into another</a:t>
            </a:r>
            <a:endParaRPr/>
          </a:p>
          <a:p>
            <a:pPr indent="-228600" lvl="0" marL="228600" marR="0" rtl="0" algn="l">
              <a:lnSpc>
                <a:spcPct val="90000"/>
              </a:lnSpc>
              <a:spcBef>
                <a:spcPts val="100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For images, shapes, </a:t>
            </a:r>
            <a:r>
              <a:rPr b="0" i="1" lang="en-GB" sz="2100" u="none" cap="none" strike="noStrike">
                <a:solidFill>
                  <a:schemeClr val="dk1"/>
                </a:solidFill>
                <a:latin typeface="Calibri"/>
                <a:ea typeface="Calibri"/>
                <a:cs typeface="Calibri"/>
                <a:sym typeface="Calibri"/>
              </a:rPr>
              <a:t>etc.</a:t>
            </a:r>
            <a:endParaRPr/>
          </a:p>
          <a:p>
            <a:pPr indent="-228600" lvl="1" marL="685800" marR="0" rtl="0" algn="l">
              <a:lnSpc>
                <a:spcPct val="90000"/>
              </a:lnSpc>
              <a:spcBef>
                <a:spcPts val="500"/>
              </a:spcBef>
              <a:spcAft>
                <a:spcPts val="0"/>
              </a:spcAft>
              <a:buClr>
                <a:schemeClr val="dk1"/>
              </a:buClr>
              <a:buSzPts val="1800"/>
              <a:buFont typeface="Arial"/>
              <a:buChar char="•"/>
            </a:pPr>
            <a:r>
              <a:rPr b="0" i="0" lang="en-GB" sz="1800" u="none" cap="none" strike="noStrike">
                <a:solidFill>
                  <a:schemeClr val="dk1"/>
                </a:solidFill>
                <a:latin typeface="Calibri"/>
                <a:ea typeface="Calibri"/>
                <a:cs typeface="Calibri"/>
                <a:sym typeface="Calibri"/>
              </a:rPr>
              <a:t>A geometric transformation maps positions that define the object to other positions</a:t>
            </a:r>
            <a:endParaRPr/>
          </a:p>
          <a:p>
            <a:pPr indent="-228600" lvl="1" marL="685800" marR="0" rtl="0" algn="l">
              <a:lnSpc>
                <a:spcPct val="90000"/>
              </a:lnSpc>
              <a:spcBef>
                <a:spcPts val="500"/>
              </a:spcBef>
              <a:spcAft>
                <a:spcPts val="0"/>
              </a:spcAft>
              <a:buClr>
                <a:schemeClr val="dk1"/>
              </a:buClr>
              <a:buSzPts val="1800"/>
              <a:buFont typeface="Arial"/>
              <a:buChar char="•"/>
            </a:pPr>
            <a:r>
              <a:rPr b="0" i="0" lang="en-GB" sz="1800" u="none" cap="none" strike="noStrike">
                <a:solidFill>
                  <a:schemeClr val="dk1"/>
                </a:solidFill>
                <a:latin typeface="Calibri"/>
                <a:ea typeface="Calibri"/>
                <a:cs typeface="Calibri"/>
                <a:sym typeface="Calibri"/>
              </a:rPr>
              <a:t>Linear transformation means the transformation is defined by a linear function... which is what matrices are good for.</a:t>
            </a:r>
            <a:endParaRPr/>
          </a:p>
        </p:txBody>
      </p:sp>
      <p:sp>
        <p:nvSpPr>
          <p:cNvPr id="93" name="Google Shape;93;p2"/>
          <p:cNvSpPr txBox="1"/>
          <p:nvPr>
            <p:ph idx="12" type="sldNum"/>
          </p:nvPr>
        </p:nvSpPr>
        <p:spPr>
          <a:xfrm>
            <a:off x="5986463" y="5630478"/>
            <a:ext cx="1543050" cy="2738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050"/>
              <a:buFont typeface="Noto Sans Symbols"/>
              <a:buNone/>
            </a:pPr>
            <a:fld id="{00000000-1234-1234-1234-123412341234}" type="slidenum">
              <a:rPr b="0" i="0" lang="en-GB" sz="1050" u="none" cap="none" strike="noStrike">
                <a:solidFill>
                  <a:schemeClr val="dk2"/>
                </a:solidFill>
                <a:latin typeface="Times New Roman"/>
                <a:ea typeface="Times New Roman"/>
                <a:cs typeface="Times New Roman"/>
                <a:sym typeface="Times New Roman"/>
              </a:rPr>
              <a:t>‹#›</a:t>
            </a:fld>
            <a:endParaRPr b="0" i="0" sz="105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0"/>
          <p:cNvSpPr txBox="1"/>
          <p:nvPr/>
        </p:nvSpPr>
        <p:spPr>
          <a:xfrm>
            <a:off x="628650" y="365126"/>
            <a:ext cx="78867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GB" sz="4400" u="none" cap="none" strike="noStrike">
                <a:solidFill>
                  <a:schemeClr val="dk1"/>
                </a:solidFill>
                <a:latin typeface="Calibri"/>
                <a:ea typeface="Calibri"/>
                <a:cs typeface="Calibri"/>
                <a:sym typeface="Calibri"/>
              </a:rPr>
              <a:t>Rotation – 2D</a:t>
            </a:r>
            <a:endParaRPr/>
          </a:p>
        </p:txBody>
      </p:sp>
      <p:sp>
        <p:nvSpPr>
          <p:cNvPr id="374" name="Google Shape;374;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b="0" i="0" lang="en-GB"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graphicFrame>
        <p:nvGraphicFramePr>
          <p:cNvPr id="375" name="Google Shape;375;p20"/>
          <p:cNvGraphicFramePr/>
          <p:nvPr/>
        </p:nvGraphicFramePr>
        <p:xfrm>
          <a:off x="1905000" y="1447800"/>
          <a:ext cx="5715000" cy="2487613"/>
        </p:xfrm>
        <a:graphic>
          <a:graphicData uri="http://schemas.openxmlformats.org/presentationml/2006/ole">
            <mc:AlternateContent>
              <mc:Choice Requires="v">
                <p:oleObj r:id="rId4" imgH="2487613" imgW="5715000" progId="Visio.Drawing.4" spid="_x0000_s1">
                  <p:embed/>
                </p:oleObj>
              </mc:Choice>
              <mc:Fallback>
                <p:oleObj r:id="rId5" imgH="2487613" imgW="5715000" progId="Visio.Drawing.4">
                  <p:embed/>
                  <p:pic>
                    <p:nvPicPr>
                      <p:cNvPr id="375" name="Google Shape;375;p20"/>
                      <p:cNvPicPr preferRelativeResize="0"/>
                      <p:nvPr/>
                    </p:nvPicPr>
                    <p:blipFill rotWithShape="1">
                      <a:blip r:embed="rId6">
                        <a:alphaModFix/>
                      </a:blip>
                      <a:srcRect b="0" l="0" r="0" t="0"/>
                      <a:stretch/>
                    </p:blipFill>
                    <p:spPr>
                      <a:xfrm>
                        <a:off x="1905000" y="1447800"/>
                        <a:ext cx="5715000" cy="2487613"/>
                      </a:xfrm>
                      <a:prstGeom prst="rect">
                        <a:avLst/>
                      </a:prstGeom>
                      <a:noFill/>
                      <a:ln>
                        <a:noFill/>
                      </a:ln>
                    </p:spPr>
                  </p:pic>
                </p:oleObj>
              </mc:Fallback>
            </mc:AlternateContent>
          </a:graphicData>
        </a:graphic>
      </p:graphicFrame>
      <p:pic>
        <p:nvPicPr>
          <p:cNvPr id="376" name="Google Shape;376;p20"/>
          <p:cNvPicPr preferRelativeResize="0"/>
          <p:nvPr/>
        </p:nvPicPr>
        <p:blipFill rotWithShape="1">
          <a:blip r:embed="rId7">
            <a:alphaModFix/>
          </a:blip>
          <a:srcRect b="0" l="0" r="0" t="0"/>
          <a:stretch/>
        </p:blipFill>
        <p:spPr>
          <a:xfrm>
            <a:off x="5746750" y="5000625"/>
            <a:ext cx="3235325" cy="1654175"/>
          </a:xfrm>
          <a:prstGeom prst="rect">
            <a:avLst/>
          </a:prstGeom>
          <a:noFill/>
          <a:ln>
            <a:noFill/>
          </a:ln>
        </p:spPr>
      </p:pic>
      <p:pic>
        <p:nvPicPr>
          <p:cNvPr id="377" name="Google Shape;377;p20"/>
          <p:cNvPicPr preferRelativeResize="0"/>
          <p:nvPr/>
        </p:nvPicPr>
        <p:blipFill rotWithShape="1">
          <a:blip r:embed="rId8">
            <a:alphaModFix/>
          </a:blip>
          <a:srcRect b="0" l="0" r="0" t="0"/>
          <a:stretch/>
        </p:blipFill>
        <p:spPr>
          <a:xfrm>
            <a:off x="609600" y="5181600"/>
            <a:ext cx="4545013" cy="1438275"/>
          </a:xfrm>
          <a:prstGeom prst="rect">
            <a:avLst/>
          </a:prstGeom>
          <a:noFill/>
          <a:ln>
            <a:noFill/>
          </a:ln>
        </p:spPr>
      </p:pic>
      <p:pic>
        <p:nvPicPr>
          <p:cNvPr id="378" name="Google Shape;378;p20"/>
          <p:cNvPicPr preferRelativeResize="0"/>
          <p:nvPr/>
        </p:nvPicPr>
        <p:blipFill rotWithShape="1">
          <a:blip r:embed="rId9">
            <a:alphaModFix/>
          </a:blip>
          <a:srcRect b="0" l="0" r="0" t="0"/>
          <a:stretch/>
        </p:blipFill>
        <p:spPr>
          <a:xfrm>
            <a:off x="1524000" y="4038600"/>
            <a:ext cx="2378075" cy="906463"/>
          </a:xfrm>
          <a:prstGeom prst="rect">
            <a:avLst/>
          </a:prstGeom>
          <a:noFill/>
          <a:ln>
            <a:noFill/>
          </a:ln>
        </p:spPr>
      </p:pic>
      <p:pic>
        <p:nvPicPr>
          <p:cNvPr id="379" name="Google Shape;379;p20"/>
          <p:cNvPicPr preferRelativeResize="0"/>
          <p:nvPr/>
        </p:nvPicPr>
        <p:blipFill rotWithShape="1">
          <a:blip r:embed="rId10">
            <a:alphaModFix/>
          </a:blip>
          <a:srcRect b="0" l="0" r="0" t="0"/>
          <a:stretch/>
        </p:blipFill>
        <p:spPr>
          <a:xfrm>
            <a:off x="7134090" y="2362200"/>
            <a:ext cx="1875759" cy="1069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1"/>
          <p:cNvSpPr txBox="1"/>
          <p:nvPr/>
        </p:nvSpPr>
        <p:spPr>
          <a:xfrm>
            <a:off x="628650" y="365126"/>
            <a:ext cx="78867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GB" sz="4400" u="none" cap="none" strike="noStrike">
                <a:solidFill>
                  <a:schemeClr val="dk1"/>
                </a:solidFill>
                <a:latin typeface="Calibri"/>
                <a:ea typeface="Calibri"/>
                <a:cs typeface="Calibri"/>
                <a:sym typeface="Calibri"/>
              </a:rPr>
              <a:t>Mirror Reflection</a:t>
            </a:r>
            <a:endParaRPr/>
          </a:p>
        </p:txBody>
      </p:sp>
      <p:sp>
        <p:nvSpPr>
          <p:cNvPr id="385" name="Google Shape;385;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b="0" i="0" lang="en-GB" sz="1400" u="none" cap="none" strike="noStrike">
                <a:solidFill>
                  <a:schemeClr val="dk2"/>
                </a:solidFill>
                <a:latin typeface="Times New Roman"/>
                <a:ea typeface="Times New Roman"/>
                <a:cs typeface="Times New Roman"/>
                <a:sym typeface="Times New Roman"/>
              </a:rPr>
              <a:t>‹#›</a:t>
            </a:fld>
            <a:endParaRPr b="0" i="0" sz="1400" u="none" cap="none" strike="noStrike">
              <a:solidFill>
                <a:schemeClr val="dk2"/>
              </a:solidFill>
              <a:latin typeface="Times New Roman"/>
              <a:ea typeface="Times New Roman"/>
              <a:cs typeface="Times New Roman"/>
              <a:sym typeface="Times New Roman"/>
            </a:endParaRPr>
          </a:p>
        </p:txBody>
      </p:sp>
      <p:pic>
        <p:nvPicPr>
          <p:cNvPr id="386" name="Google Shape;386;p21"/>
          <p:cNvPicPr preferRelativeResize="0"/>
          <p:nvPr/>
        </p:nvPicPr>
        <p:blipFill rotWithShape="1">
          <a:blip r:embed="rId4">
            <a:alphaModFix/>
          </a:blip>
          <a:srcRect b="0" l="0" r="0" t="0"/>
          <a:stretch/>
        </p:blipFill>
        <p:spPr>
          <a:xfrm>
            <a:off x="1600200" y="4267200"/>
            <a:ext cx="3352800" cy="2498725"/>
          </a:xfrm>
          <a:prstGeom prst="rect">
            <a:avLst/>
          </a:prstGeom>
          <a:noFill/>
          <a:ln>
            <a:noFill/>
          </a:ln>
        </p:spPr>
      </p:pic>
      <p:pic>
        <p:nvPicPr>
          <p:cNvPr id="387" name="Google Shape;387;p21"/>
          <p:cNvPicPr preferRelativeResize="0"/>
          <p:nvPr/>
        </p:nvPicPr>
        <p:blipFill rotWithShape="1">
          <a:blip r:embed="rId5">
            <a:alphaModFix/>
          </a:blip>
          <a:srcRect b="0" l="0" r="0" t="0"/>
          <a:stretch/>
        </p:blipFill>
        <p:spPr>
          <a:xfrm>
            <a:off x="5334000" y="4267200"/>
            <a:ext cx="3200400" cy="2386013"/>
          </a:xfrm>
          <a:prstGeom prst="rect">
            <a:avLst/>
          </a:prstGeom>
          <a:noFill/>
          <a:ln>
            <a:noFill/>
          </a:ln>
        </p:spPr>
      </p:pic>
      <p:graphicFrame>
        <p:nvGraphicFramePr>
          <p:cNvPr id="388" name="Google Shape;388;p21"/>
          <p:cNvGraphicFramePr/>
          <p:nvPr/>
        </p:nvGraphicFramePr>
        <p:xfrm>
          <a:off x="1524000" y="1450975"/>
          <a:ext cx="3030538" cy="2822575"/>
        </p:xfrm>
        <a:graphic>
          <a:graphicData uri="http://schemas.openxmlformats.org/presentationml/2006/ole">
            <mc:AlternateContent>
              <mc:Choice Requires="v">
                <p:oleObj r:id="rId6" imgH="2822575" imgW="3030538" progId="Visio.Drawing.4" spid="_x0000_s1">
                  <p:embed/>
                </p:oleObj>
              </mc:Choice>
              <mc:Fallback>
                <p:oleObj r:id="rId7" imgH="2822575" imgW="3030538" progId="Visio.Drawing.4">
                  <p:embed/>
                  <p:pic>
                    <p:nvPicPr>
                      <p:cNvPr id="388" name="Google Shape;388;p21"/>
                      <p:cNvPicPr preferRelativeResize="0"/>
                      <p:nvPr/>
                    </p:nvPicPr>
                    <p:blipFill rotWithShape="1">
                      <a:blip r:embed="rId8">
                        <a:alphaModFix/>
                      </a:blip>
                      <a:srcRect b="0" l="0" r="0" t="0"/>
                      <a:stretch/>
                    </p:blipFill>
                    <p:spPr>
                      <a:xfrm>
                        <a:off x="1524000" y="1450975"/>
                        <a:ext cx="3030538" cy="2822575"/>
                      </a:xfrm>
                      <a:prstGeom prst="rect">
                        <a:avLst/>
                      </a:prstGeom>
                      <a:noFill/>
                      <a:ln>
                        <a:noFill/>
                      </a:ln>
                    </p:spPr>
                  </p:pic>
                </p:oleObj>
              </mc:Fallback>
            </mc:AlternateContent>
          </a:graphicData>
        </a:graphic>
      </p:graphicFrame>
      <p:graphicFrame>
        <p:nvGraphicFramePr>
          <p:cNvPr id="389" name="Google Shape;389;p21"/>
          <p:cNvGraphicFramePr/>
          <p:nvPr/>
        </p:nvGraphicFramePr>
        <p:xfrm>
          <a:off x="4572000" y="1447800"/>
          <a:ext cx="3740150" cy="2822575"/>
        </p:xfrm>
        <a:graphic>
          <a:graphicData uri="http://schemas.openxmlformats.org/presentationml/2006/ole">
            <mc:AlternateContent>
              <mc:Choice Requires="v">
                <p:oleObj r:id="rId9" imgH="2822575" imgW="3740150" progId="Visio.Drawing.4" spid="_x0000_s2">
                  <p:embed/>
                </p:oleObj>
              </mc:Choice>
              <mc:Fallback>
                <p:oleObj r:id="rId10" imgH="2822575" imgW="3740150" progId="Visio.Drawing.4">
                  <p:embed/>
                  <p:pic>
                    <p:nvPicPr>
                      <p:cNvPr id="389" name="Google Shape;389;p21"/>
                      <p:cNvPicPr preferRelativeResize="0"/>
                      <p:nvPr/>
                    </p:nvPicPr>
                    <p:blipFill rotWithShape="1">
                      <a:blip r:embed="rId11">
                        <a:alphaModFix/>
                      </a:blip>
                      <a:srcRect b="0" l="0" r="0" t="0"/>
                      <a:stretch/>
                    </p:blipFill>
                    <p:spPr>
                      <a:xfrm>
                        <a:off x="4572000" y="1447800"/>
                        <a:ext cx="3740150" cy="2822575"/>
                      </a:xfrm>
                      <a:prstGeom prst="rect">
                        <a:avLst/>
                      </a:prstGeom>
                      <a:noFill/>
                      <a:ln>
                        <a:noFill/>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395" name="Google Shape;395;p22"/>
          <p:cNvSpPr txBox="1"/>
          <p:nvPr/>
        </p:nvSpPr>
        <p:spPr>
          <a:xfrm>
            <a:off x="533400" y="381000"/>
            <a:ext cx="2612125" cy="490840"/>
          </a:xfrm>
          <a:prstGeom prst="rect">
            <a:avLst/>
          </a:prstGeom>
          <a:blipFill rotWithShape="1">
            <a:blip r:embed="rId3">
              <a:alphaModFix/>
            </a:blip>
            <a:stretch>
              <a:fillRect b="0" l="-2101" r="0" t="-624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1800" u="none" cap="none" strike="noStrike">
                <a:latin typeface="Calibri"/>
                <a:ea typeface="Calibri"/>
                <a:cs typeface="Calibri"/>
                <a:sym typeface="Calibri"/>
              </a:rPr>
              <a:t> </a:t>
            </a:r>
            <a:endParaRPr/>
          </a:p>
        </p:txBody>
      </p:sp>
      <p:sp>
        <p:nvSpPr>
          <p:cNvPr id="396" name="Google Shape;396;p22"/>
          <p:cNvSpPr txBox="1"/>
          <p:nvPr/>
        </p:nvSpPr>
        <p:spPr>
          <a:xfrm>
            <a:off x="5029200" y="381000"/>
            <a:ext cx="1818447" cy="490840"/>
          </a:xfrm>
          <a:prstGeom prst="rect">
            <a:avLst/>
          </a:prstGeom>
          <a:blipFill rotWithShape="1">
            <a:blip r:embed="rId4">
              <a:alphaModFix/>
            </a:blip>
            <a:stretch>
              <a:fillRect b="0" l="-2684" r="0" t="-624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sp>
        <p:nvSpPr>
          <p:cNvPr id="397" name="Google Shape;397;p22"/>
          <p:cNvSpPr txBox="1"/>
          <p:nvPr/>
        </p:nvSpPr>
        <p:spPr>
          <a:xfrm>
            <a:off x="533400" y="3276600"/>
            <a:ext cx="1667444" cy="461665"/>
          </a:xfrm>
          <a:prstGeom prst="rect">
            <a:avLst/>
          </a:prstGeom>
          <a:blipFill rotWithShape="1">
            <a:blip r:embed="rId5">
              <a:alphaModFix/>
            </a:blip>
            <a:stretch>
              <a:fillRect b="0" l="-3295" r="0" t="-799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sp>
        <p:nvSpPr>
          <p:cNvPr id="398" name="Google Shape;398;p22"/>
          <p:cNvSpPr txBox="1"/>
          <p:nvPr/>
        </p:nvSpPr>
        <p:spPr>
          <a:xfrm>
            <a:off x="6492667" y="3294084"/>
            <a:ext cx="2595903" cy="461665"/>
          </a:xfrm>
          <a:prstGeom prst="rect">
            <a:avLst/>
          </a:prstGeom>
          <a:blipFill rotWithShape="1">
            <a:blip r:embed="rId6">
              <a:alphaModFix/>
            </a:blip>
            <a:stretch>
              <a:fillRect b="0" l="-1877" r="0" t="-657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sp>
        <p:nvSpPr>
          <p:cNvPr id="399" name="Google Shape;399;p22"/>
          <p:cNvSpPr txBox="1"/>
          <p:nvPr/>
        </p:nvSpPr>
        <p:spPr>
          <a:xfrm>
            <a:off x="3181845" y="3286410"/>
            <a:ext cx="2591928" cy="461665"/>
          </a:xfrm>
          <a:prstGeom prst="rect">
            <a:avLst/>
          </a:prstGeom>
          <a:blipFill rotWithShape="1">
            <a:blip r:embed="rId7">
              <a:alphaModFix/>
            </a:blip>
            <a:stretch>
              <a:fillRect b="0" l="-2117" r="0" t="-657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pic>
        <p:nvPicPr>
          <p:cNvPr id="400" name="Google Shape;400;p22"/>
          <p:cNvPicPr preferRelativeResize="0"/>
          <p:nvPr/>
        </p:nvPicPr>
        <p:blipFill rotWithShape="1">
          <a:blip r:embed="rId8">
            <a:alphaModFix/>
          </a:blip>
          <a:srcRect b="0" l="0" r="0" t="0"/>
          <a:stretch/>
        </p:blipFill>
        <p:spPr>
          <a:xfrm>
            <a:off x="3639609" y="4038600"/>
            <a:ext cx="1676400" cy="1538288"/>
          </a:xfrm>
          <a:prstGeom prst="rect">
            <a:avLst/>
          </a:prstGeom>
          <a:noFill/>
          <a:ln>
            <a:noFill/>
          </a:ln>
        </p:spPr>
      </p:pic>
      <p:pic>
        <p:nvPicPr>
          <p:cNvPr id="401" name="Google Shape;401;p22"/>
          <p:cNvPicPr preferRelativeResize="0"/>
          <p:nvPr/>
        </p:nvPicPr>
        <p:blipFill rotWithShape="1">
          <a:blip r:embed="rId9">
            <a:alphaModFix/>
          </a:blip>
          <a:srcRect b="0" l="0" r="0" t="0"/>
          <a:stretch/>
        </p:blipFill>
        <p:spPr>
          <a:xfrm>
            <a:off x="6952418" y="4038600"/>
            <a:ext cx="1676400" cy="1538288"/>
          </a:xfrm>
          <a:prstGeom prst="rect">
            <a:avLst/>
          </a:prstGeom>
          <a:noFill/>
          <a:ln>
            <a:noFill/>
          </a:ln>
        </p:spPr>
      </p:pic>
      <p:pic>
        <p:nvPicPr>
          <p:cNvPr id="402" name="Google Shape;402;p22"/>
          <p:cNvPicPr preferRelativeResize="0"/>
          <p:nvPr/>
        </p:nvPicPr>
        <p:blipFill rotWithShape="1">
          <a:blip r:embed="rId10">
            <a:alphaModFix/>
          </a:blip>
          <a:srcRect b="0" l="0" r="0" t="0"/>
          <a:stretch/>
        </p:blipFill>
        <p:spPr>
          <a:xfrm>
            <a:off x="457200" y="4164806"/>
            <a:ext cx="2044700" cy="1285875"/>
          </a:xfrm>
          <a:prstGeom prst="rect">
            <a:avLst/>
          </a:prstGeom>
          <a:noFill/>
          <a:ln>
            <a:noFill/>
          </a:ln>
        </p:spPr>
      </p:pic>
      <p:pic>
        <p:nvPicPr>
          <p:cNvPr id="403" name="Google Shape;403;p22"/>
          <p:cNvPicPr preferRelativeResize="0"/>
          <p:nvPr/>
        </p:nvPicPr>
        <p:blipFill rotWithShape="1">
          <a:blip r:embed="rId11">
            <a:alphaModFix/>
          </a:blip>
          <a:srcRect b="0" l="0" r="0" t="0"/>
          <a:stretch/>
        </p:blipFill>
        <p:spPr>
          <a:xfrm>
            <a:off x="914400" y="1066800"/>
            <a:ext cx="1468437" cy="1371600"/>
          </a:xfrm>
          <a:prstGeom prst="rect">
            <a:avLst/>
          </a:prstGeom>
          <a:noFill/>
          <a:ln>
            <a:noFill/>
          </a:ln>
        </p:spPr>
      </p:pic>
      <p:pic>
        <p:nvPicPr>
          <p:cNvPr id="404" name="Google Shape;404;p22"/>
          <p:cNvPicPr preferRelativeResize="0"/>
          <p:nvPr/>
        </p:nvPicPr>
        <p:blipFill rotWithShape="1">
          <a:blip r:embed="rId12">
            <a:alphaModFix/>
          </a:blip>
          <a:srcRect b="0" l="0" r="0" t="0"/>
          <a:stretch/>
        </p:blipFill>
        <p:spPr>
          <a:xfrm>
            <a:off x="5168901" y="949326"/>
            <a:ext cx="1677988" cy="1492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8" name="Shape 408"/>
        <p:cNvGrpSpPr/>
        <p:nvPr/>
      </p:nvGrpSpPr>
      <p:grpSpPr>
        <a:xfrm>
          <a:off x="0" y="0"/>
          <a:ext cx="0" cy="0"/>
          <a:chOff x="0" y="0"/>
          <a:chExt cx="0" cy="0"/>
        </a:xfrm>
      </p:grpSpPr>
      <p:sp>
        <p:nvSpPr>
          <p:cNvPr id="409" name="Google Shape;409;p23"/>
          <p:cNvSpPr txBox="1"/>
          <p:nvPr/>
        </p:nvSpPr>
        <p:spPr>
          <a:xfrm>
            <a:off x="628650" y="365126"/>
            <a:ext cx="78867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GB" sz="3600">
                <a:solidFill>
                  <a:schemeClr val="dk1"/>
                </a:solidFill>
                <a:latin typeface="Calibri"/>
                <a:ea typeface="Calibri"/>
                <a:cs typeface="Calibri"/>
                <a:sym typeface="Calibri"/>
              </a:rPr>
              <a:t>Shearing Transformation</a:t>
            </a:r>
            <a:endParaRPr/>
          </a:p>
        </p:txBody>
      </p:sp>
      <p:sp>
        <p:nvSpPr>
          <p:cNvPr id="410" name="Google Shape;410;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lang="en-GB"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id="411" name="Google Shape;411;p23"/>
          <p:cNvPicPr preferRelativeResize="0"/>
          <p:nvPr/>
        </p:nvPicPr>
        <p:blipFill rotWithShape="1">
          <a:blip r:embed="rId4">
            <a:alphaModFix/>
          </a:blip>
          <a:srcRect b="0" l="0" r="0" t="0"/>
          <a:stretch/>
        </p:blipFill>
        <p:spPr>
          <a:xfrm>
            <a:off x="1524000" y="2286000"/>
            <a:ext cx="7391400" cy="1243013"/>
          </a:xfrm>
          <a:prstGeom prst="rect">
            <a:avLst/>
          </a:prstGeom>
          <a:noFill/>
          <a:ln>
            <a:noFill/>
          </a:ln>
        </p:spPr>
      </p:pic>
      <p:graphicFrame>
        <p:nvGraphicFramePr>
          <p:cNvPr id="412" name="Google Shape;412;p23"/>
          <p:cNvGraphicFramePr/>
          <p:nvPr/>
        </p:nvGraphicFramePr>
        <p:xfrm>
          <a:off x="1905000" y="3886200"/>
          <a:ext cx="6592888" cy="2049463"/>
        </p:xfrm>
        <a:graphic>
          <a:graphicData uri="http://schemas.openxmlformats.org/presentationml/2006/ole">
            <mc:AlternateContent>
              <mc:Choice Requires="v">
                <p:oleObj r:id="rId5" imgH="2049463" imgW="6592888" progId="Visio.Drawing.4" spid="_x0000_s1">
                  <p:embed/>
                </p:oleObj>
              </mc:Choice>
              <mc:Fallback>
                <p:oleObj r:id="rId6" imgH="2049463" imgW="6592888" progId="Visio.Drawing.4">
                  <p:embed/>
                  <p:pic>
                    <p:nvPicPr>
                      <p:cNvPr id="412" name="Google Shape;412;p23"/>
                      <p:cNvPicPr preferRelativeResize="0"/>
                      <p:nvPr/>
                    </p:nvPicPr>
                    <p:blipFill rotWithShape="1">
                      <a:blip r:embed="rId7">
                        <a:alphaModFix/>
                      </a:blip>
                      <a:srcRect b="0" l="0" r="0" t="0"/>
                      <a:stretch/>
                    </p:blipFill>
                    <p:spPr>
                      <a:xfrm>
                        <a:off x="1905000" y="3886200"/>
                        <a:ext cx="6592888" cy="2049463"/>
                      </a:xfrm>
                      <a:prstGeom prst="rect">
                        <a:avLst/>
                      </a:prstGeom>
                      <a:noFill/>
                      <a:ln>
                        <a:noFill/>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4"/>
          <p:cNvSpPr txBox="1"/>
          <p:nvPr/>
        </p:nvSpPr>
        <p:spPr>
          <a:xfrm>
            <a:off x="628650" y="365126"/>
            <a:ext cx="78867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GB" sz="4400">
                <a:solidFill>
                  <a:schemeClr val="dk1"/>
                </a:solidFill>
                <a:latin typeface="Calibri"/>
                <a:ea typeface="Calibri"/>
                <a:cs typeface="Calibri"/>
                <a:sym typeface="Calibri"/>
              </a:rPr>
              <a:t>Inverse Transforms</a:t>
            </a:r>
            <a:endParaRPr/>
          </a:p>
        </p:txBody>
      </p:sp>
      <p:sp>
        <p:nvSpPr>
          <p:cNvPr id="418" name="Google Shape;418;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lang="en-GB"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id="419" name="Google Shape;419;p24"/>
          <p:cNvPicPr preferRelativeResize="0"/>
          <p:nvPr/>
        </p:nvPicPr>
        <p:blipFill rotWithShape="1">
          <a:blip r:embed="rId3">
            <a:alphaModFix/>
          </a:blip>
          <a:srcRect b="0" l="0" r="0" t="0"/>
          <a:stretch/>
        </p:blipFill>
        <p:spPr>
          <a:xfrm>
            <a:off x="914400" y="1447800"/>
            <a:ext cx="6008670" cy="4419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5"/>
          <p:cNvSpPr txBox="1"/>
          <p:nvPr/>
        </p:nvSpPr>
        <p:spPr>
          <a:xfrm>
            <a:off x="628650" y="365126"/>
            <a:ext cx="78867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GB" sz="4400">
                <a:solidFill>
                  <a:schemeClr val="dk1"/>
                </a:solidFill>
                <a:latin typeface="Calibri"/>
                <a:ea typeface="Calibri"/>
                <a:cs typeface="Calibri"/>
                <a:sym typeface="Calibri"/>
              </a:rPr>
              <a:t>Inverse Transformations</a:t>
            </a:r>
            <a:endParaRPr/>
          </a:p>
        </p:txBody>
      </p:sp>
      <p:sp>
        <p:nvSpPr>
          <p:cNvPr id="425" name="Google Shape;425;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lang="en-GB"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pic>
        <p:nvPicPr>
          <p:cNvPr id="426" name="Google Shape;426;p25"/>
          <p:cNvPicPr preferRelativeResize="0"/>
          <p:nvPr/>
        </p:nvPicPr>
        <p:blipFill rotWithShape="1">
          <a:blip r:embed="rId3">
            <a:alphaModFix/>
          </a:blip>
          <a:srcRect b="0" l="0" r="0" t="0"/>
          <a:stretch/>
        </p:blipFill>
        <p:spPr>
          <a:xfrm>
            <a:off x="1687513" y="1676400"/>
            <a:ext cx="6010275" cy="42751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6"/>
          <p:cNvSpPr txBox="1"/>
          <p:nvPr/>
        </p:nvSpPr>
        <p:spPr>
          <a:xfrm>
            <a:off x="1143000" y="1122363"/>
            <a:ext cx="6858000" cy="2387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GB" sz="4400">
                <a:solidFill>
                  <a:schemeClr val="dk1"/>
                </a:solidFill>
                <a:latin typeface="Calibri"/>
                <a:ea typeface="Calibri"/>
                <a:cs typeface="Calibri"/>
                <a:sym typeface="Calibri"/>
              </a:rPr>
              <a:t>Composing Transformations</a:t>
            </a:r>
            <a:endParaRPr/>
          </a:p>
        </p:txBody>
      </p:sp>
      <p:sp>
        <p:nvSpPr>
          <p:cNvPr id="432" name="Google Shape;432;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lang="en-GB"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7"/>
          <p:cNvSpPr txBox="1"/>
          <p:nvPr/>
        </p:nvSpPr>
        <p:spPr>
          <a:xfrm>
            <a:off x="628650" y="365126"/>
            <a:ext cx="78867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GB" sz="4400">
                <a:solidFill>
                  <a:schemeClr val="dk1"/>
                </a:solidFill>
                <a:latin typeface="Calibri"/>
                <a:ea typeface="Calibri"/>
                <a:cs typeface="Calibri"/>
                <a:sym typeface="Calibri"/>
              </a:rPr>
              <a:t>How are transforms combined?</a:t>
            </a:r>
            <a:endParaRPr/>
          </a:p>
        </p:txBody>
      </p:sp>
      <p:sp>
        <p:nvSpPr>
          <p:cNvPr id="438" name="Google Shape;438;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lang="en-GB"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439" name="Google Shape;439;p27"/>
          <p:cNvSpPr/>
          <p:nvPr/>
        </p:nvSpPr>
        <p:spPr>
          <a:xfrm>
            <a:off x="7591425" y="2333625"/>
            <a:ext cx="304800" cy="301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440" name="Google Shape;440;p27"/>
          <p:cNvSpPr/>
          <p:nvPr/>
        </p:nvSpPr>
        <p:spPr>
          <a:xfrm>
            <a:off x="4116388" y="2484438"/>
            <a:ext cx="303212" cy="3032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441" name="Google Shape;441;p27"/>
          <p:cNvSpPr/>
          <p:nvPr/>
        </p:nvSpPr>
        <p:spPr>
          <a:xfrm>
            <a:off x="1081088" y="2635250"/>
            <a:ext cx="150812" cy="15081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442" name="Google Shape;442;p27"/>
          <p:cNvSpPr/>
          <p:nvPr/>
        </p:nvSpPr>
        <p:spPr>
          <a:xfrm>
            <a:off x="7858125" y="2286000"/>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443" name="Google Shape;443;p27"/>
          <p:cNvSpPr/>
          <p:nvPr/>
        </p:nvSpPr>
        <p:spPr>
          <a:xfrm>
            <a:off x="1193800" y="2587625"/>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444" name="Google Shape;444;p27"/>
          <p:cNvSpPr/>
          <p:nvPr/>
        </p:nvSpPr>
        <p:spPr>
          <a:xfrm>
            <a:off x="1042988" y="2740025"/>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445" name="Google Shape;445;p27"/>
          <p:cNvSpPr/>
          <p:nvPr/>
        </p:nvSpPr>
        <p:spPr>
          <a:xfrm>
            <a:off x="7553325" y="2589213"/>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446" name="Google Shape;446;p27"/>
          <p:cNvSpPr/>
          <p:nvPr/>
        </p:nvSpPr>
        <p:spPr>
          <a:xfrm>
            <a:off x="4381500" y="2438400"/>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447" name="Google Shape;447;p27"/>
          <p:cNvSpPr/>
          <p:nvPr/>
        </p:nvSpPr>
        <p:spPr>
          <a:xfrm>
            <a:off x="4078288" y="2740025"/>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448" name="Google Shape;448;p27"/>
          <p:cNvSpPr txBox="1"/>
          <p:nvPr/>
        </p:nvSpPr>
        <p:spPr>
          <a:xfrm>
            <a:off x="549275" y="2713038"/>
            <a:ext cx="590550" cy="33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600"/>
              <a:buFont typeface="Noto Sans Symbols"/>
              <a:buNone/>
            </a:pPr>
            <a:r>
              <a:rPr lang="en-GB" sz="1600">
                <a:solidFill>
                  <a:srgbClr val="000000"/>
                </a:solidFill>
                <a:latin typeface="Times New Roman"/>
                <a:ea typeface="Times New Roman"/>
                <a:cs typeface="Times New Roman"/>
                <a:sym typeface="Times New Roman"/>
              </a:rPr>
              <a:t>(0,0)</a:t>
            </a:r>
            <a:endParaRPr/>
          </a:p>
        </p:txBody>
      </p:sp>
      <p:sp>
        <p:nvSpPr>
          <p:cNvPr id="449" name="Google Shape;449;p27"/>
          <p:cNvSpPr txBox="1"/>
          <p:nvPr/>
        </p:nvSpPr>
        <p:spPr>
          <a:xfrm>
            <a:off x="1231900" y="2408238"/>
            <a:ext cx="590550" cy="33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600"/>
              <a:buFont typeface="Noto Sans Symbols"/>
              <a:buNone/>
            </a:pPr>
            <a:r>
              <a:rPr lang="en-GB" sz="1600">
                <a:solidFill>
                  <a:srgbClr val="000000"/>
                </a:solidFill>
                <a:latin typeface="Times New Roman"/>
                <a:ea typeface="Times New Roman"/>
                <a:cs typeface="Times New Roman"/>
                <a:sym typeface="Times New Roman"/>
              </a:rPr>
              <a:t>(1,1)</a:t>
            </a:r>
            <a:endParaRPr/>
          </a:p>
        </p:txBody>
      </p:sp>
      <p:sp>
        <p:nvSpPr>
          <p:cNvPr id="450" name="Google Shape;450;p27"/>
          <p:cNvSpPr txBox="1"/>
          <p:nvPr/>
        </p:nvSpPr>
        <p:spPr>
          <a:xfrm>
            <a:off x="4435475" y="2224088"/>
            <a:ext cx="590550" cy="33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600"/>
              <a:buFont typeface="Noto Sans Symbols"/>
              <a:buNone/>
            </a:pPr>
            <a:r>
              <a:rPr lang="en-GB" sz="1600">
                <a:solidFill>
                  <a:srgbClr val="000000"/>
                </a:solidFill>
                <a:latin typeface="Times New Roman"/>
                <a:ea typeface="Times New Roman"/>
                <a:cs typeface="Times New Roman"/>
                <a:sym typeface="Times New Roman"/>
              </a:rPr>
              <a:t>(2,2)</a:t>
            </a:r>
            <a:endParaRPr/>
          </a:p>
        </p:txBody>
      </p:sp>
      <p:sp>
        <p:nvSpPr>
          <p:cNvPr id="451" name="Google Shape;451;p27"/>
          <p:cNvSpPr txBox="1"/>
          <p:nvPr/>
        </p:nvSpPr>
        <p:spPr>
          <a:xfrm>
            <a:off x="3602038" y="2711450"/>
            <a:ext cx="590550" cy="33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600"/>
              <a:buFont typeface="Noto Sans Symbols"/>
              <a:buNone/>
            </a:pPr>
            <a:r>
              <a:rPr lang="en-GB" sz="1600">
                <a:solidFill>
                  <a:srgbClr val="000000"/>
                </a:solidFill>
                <a:latin typeface="Times New Roman"/>
                <a:ea typeface="Times New Roman"/>
                <a:cs typeface="Times New Roman"/>
                <a:sym typeface="Times New Roman"/>
              </a:rPr>
              <a:t>(0,0)</a:t>
            </a:r>
            <a:endParaRPr/>
          </a:p>
        </p:txBody>
      </p:sp>
      <p:sp>
        <p:nvSpPr>
          <p:cNvPr id="452" name="Google Shape;452;p27"/>
          <p:cNvSpPr txBox="1"/>
          <p:nvPr/>
        </p:nvSpPr>
        <p:spPr>
          <a:xfrm>
            <a:off x="7912100" y="2071688"/>
            <a:ext cx="590550" cy="33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600"/>
              <a:buFont typeface="Noto Sans Symbols"/>
              <a:buNone/>
            </a:pPr>
            <a:r>
              <a:rPr lang="en-GB" sz="1600">
                <a:solidFill>
                  <a:srgbClr val="000000"/>
                </a:solidFill>
                <a:latin typeface="Times New Roman"/>
                <a:ea typeface="Times New Roman"/>
                <a:cs typeface="Times New Roman"/>
                <a:sym typeface="Times New Roman"/>
              </a:rPr>
              <a:t>(5,3)</a:t>
            </a:r>
            <a:endParaRPr/>
          </a:p>
        </p:txBody>
      </p:sp>
      <p:sp>
        <p:nvSpPr>
          <p:cNvPr id="453" name="Google Shape;453;p27"/>
          <p:cNvSpPr txBox="1"/>
          <p:nvPr/>
        </p:nvSpPr>
        <p:spPr>
          <a:xfrm>
            <a:off x="7061200" y="2451100"/>
            <a:ext cx="590550" cy="33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600"/>
              <a:buFont typeface="Noto Sans Symbols"/>
              <a:buNone/>
            </a:pPr>
            <a:r>
              <a:rPr lang="en-GB" sz="1600">
                <a:solidFill>
                  <a:srgbClr val="000000"/>
                </a:solidFill>
                <a:latin typeface="Times New Roman"/>
                <a:ea typeface="Times New Roman"/>
                <a:cs typeface="Times New Roman"/>
                <a:sym typeface="Times New Roman"/>
              </a:rPr>
              <a:t>(3,1)</a:t>
            </a:r>
            <a:endParaRPr/>
          </a:p>
        </p:txBody>
      </p:sp>
      <p:cxnSp>
        <p:nvCxnSpPr>
          <p:cNvPr id="454" name="Google Shape;454;p27"/>
          <p:cNvCxnSpPr/>
          <p:nvPr/>
        </p:nvCxnSpPr>
        <p:spPr>
          <a:xfrm rot="10800000">
            <a:off x="7135813" y="1878013"/>
            <a:ext cx="0" cy="909637"/>
          </a:xfrm>
          <a:prstGeom prst="straightConnector1">
            <a:avLst/>
          </a:prstGeom>
          <a:noFill/>
          <a:ln cap="flat" cmpd="sng" w="38100">
            <a:solidFill>
              <a:schemeClr val="dk1"/>
            </a:solidFill>
            <a:prstDash val="solid"/>
            <a:round/>
            <a:headEnd len="med" w="med" type="none"/>
            <a:tailEnd len="med" w="med" type="triangle"/>
          </a:ln>
        </p:spPr>
      </p:cxnSp>
      <p:cxnSp>
        <p:nvCxnSpPr>
          <p:cNvPr id="455" name="Google Shape;455;p27"/>
          <p:cNvCxnSpPr/>
          <p:nvPr/>
        </p:nvCxnSpPr>
        <p:spPr>
          <a:xfrm>
            <a:off x="7135813" y="2787650"/>
            <a:ext cx="1519237" cy="0"/>
          </a:xfrm>
          <a:prstGeom prst="straightConnector1">
            <a:avLst/>
          </a:prstGeom>
          <a:noFill/>
          <a:ln cap="flat" cmpd="sng" w="38100">
            <a:solidFill>
              <a:schemeClr val="dk1"/>
            </a:solidFill>
            <a:prstDash val="solid"/>
            <a:round/>
            <a:headEnd len="med" w="med" type="none"/>
            <a:tailEnd len="med" w="med" type="triangle"/>
          </a:ln>
        </p:spPr>
      </p:cxnSp>
      <p:cxnSp>
        <p:nvCxnSpPr>
          <p:cNvPr id="456" name="Google Shape;456;p27"/>
          <p:cNvCxnSpPr/>
          <p:nvPr/>
        </p:nvCxnSpPr>
        <p:spPr>
          <a:xfrm rot="10800000">
            <a:off x="4114800" y="1878013"/>
            <a:ext cx="0" cy="909637"/>
          </a:xfrm>
          <a:prstGeom prst="straightConnector1">
            <a:avLst/>
          </a:prstGeom>
          <a:noFill/>
          <a:ln cap="flat" cmpd="sng" w="38100">
            <a:solidFill>
              <a:schemeClr val="dk1"/>
            </a:solidFill>
            <a:prstDash val="solid"/>
            <a:round/>
            <a:headEnd len="med" w="med" type="none"/>
            <a:tailEnd len="med" w="med" type="triangle"/>
          </a:ln>
        </p:spPr>
      </p:cxnSp>
      <p:cxnSp>
        <p:nvCxnSpPr>
          <p:cNvPr id="457" name="Google Shape;457;p27"/>
          <p:cNvCxnSpPr/>
          <p:nvPr/>
        </p:nvCxnSpPr>
        <p:spPr>
          <a:xfrm>
            <a:off x="4114800" y="2787650"/>
            <a:ext cx="1519238" cy="0"/>
          </a:xfrm>
          <a:prstGeom prst="straightConnector1">
            <a:avLst/>
          </a:prstGeom>
          <a:noFill/>
          <a:ln cap="flat" cmpd="sng" w="38100">
            <a:solidFill>
              <a:schemeClr val="dk1"/>
            </a:solidFill>
            <a:prstDash val="solid"/>
            <a:round/>
            <a:headEnd len="med" w="med" type="none"/>
            <a:tailEnd len="med" w="med" type="triangle"/>
          </a:ln>
        </p:spPr>
      </p:cxnSp>
      <p:cxnSp>
        <p:nvCxnSpPr>
          <p:cNvPr id="458" name="Google Shape;458;p27"/>
          <p:cNvCxnSpPr/>
          <p:nvPr/>
        </p:nvCxnSpPr>
        <p:spPr>
          <a:xfrm rot="10800000">
            <a:off x="1081088" y="1878013"/>
            <a:ext cx="0" cy="909637"/>
          </a:xfrm>
          <a:prstGeom prst="straightConnector1">
            <a:avLst/>
          </a:prstGeom>
          <a:noFill/>
          <a:ln cap="flat" cmpd="sng" w="38100">
            <a:solidFill>
              <a:schemeClr val="dk1"/>
            </a:solidFill>
            <a:prstDash val="solid"/>
            <a:round/>
            <a:headEnd len="med" w="med" type="none"/>
            <a:tailEnd len="med" w="med" type="triangle"/>
          </a:ln>
        </p:spPr>
      </p:cxnSp>
      <p:cxnSp>
        <p:nvCxnSpPr>
          <p:cNvPr id="459" name="Google Shape;459;p27"/>
          <p:cNvCxnSpPr/>
          <p:nvPr/>
        </p:nvCxnSpPr>
        <p:spPr>
          <a:xfrm>
            <a:off x="1081088" y="2787650"/>
            <a:ext cx="1519237" cy="0"/>
          </a:xfrm>
          <a:prstGeom prst="straightConnector1">
            <a:avLst/>
          </a:prstGeom>
          <a:noFill/>
          <a:ln cap="flat" cmpd="sng" w="38100">
            <a:solidFill>
              <a:schemeClr val="dk1"/>
            </a:solidFill>
            <a:prstDash val="solid"/>
            <a:round/>
            <a:headEnd len="med" w="med" type="none"/>
            <a:tailEnd len="med" w="med" type="triangle"/>
          </a:ln>
        </p:spPr>
      </p:cxnSp>
      <p:sp>
        <p:nvSpPr>
          <p:cNvPr id="460" name="Google Shape;460;p27"/>
          <p:cNvSpPr txBox="1"/>
          <p:nvPr/>
        </p:nvSpPr>
        <p:spPr>
          <a:xfrm>
            <a:off x="2674938" y="2257425"/>
            <a:ext cx="1122362" cy="33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1600"/>
              <a:buFont typeface="Noto Sans Symbols"/>
              <a:buNone/>
            </a:pPr>
            <a:r>
              <a:rPr lang="en-GB" sz="1600">
                <a:solidFill>
                  <a:srgbClr val="FF0000"/>
                </a:solidFill>
                <a:latin typeface="Times New Roman"/>
                <a:ea typeface="Times New Roman"/>
                <a:cs typeface="Times New Roman"/>
                <a:sym typeface="Times New Roman"/>
              </a:rPr>
              <a:t>Scale(2,2)</a:t>
            </a:r>
            <a:endParaRPr/>
          </a:p>
        </p:txBody>
      </p:sp>
      <p:cxnSp>
        <p:nvCxnSpPr>
          <p:cNvPr id="461" name="Google Shape;461;p27"/>
          <p:cNvCxnSpPr/>
          <p:nvPr/>
        </p:nvCxnSpPr>
        <p:spPr>
          <a:xfrm>
            <a:off x="2809875" y="2181225"/>
            <a:ext cx="684213" cy="0"/>
          </a:xfrm>
          <a:prstGeom prst="straightConnector1">
            <a:avLst/>
          </a:prstGeom>
          <a:noFill/>
          <a:ln cap="flat" cmpd="sng" w="76200">
            <a:solidFill>
              <a:srgbClr val="FF0000"/>
            </a:solidFill>
            <a:prstDash val="solid"/>
            <a:round/>
            <a:headEnd len="med" w="med" type="none"/>
            <a:tailEnd len="med" w="med" type="triangle"/>
          </a:ln>
        </p:spPr>
      </p:cxnSp>
      <p:sp>
        <p:nvSpPr>
          <p:cNvPr id="462" name="Google Shape;462;p27"/>
          <p:cNvSpPr txBox="1"/>
          <p:nvPr/>
        </p:nvSpPr>
        <p:spPr>
          <a:xfrm>
            <a:off x="5618163" y="2257425"/>
            <a:ext cx="1425575" cy="33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1600"/>
              <a:buFont typeface="Noto Sans Symbols"/>
              <a:buNone/>
            </a:pPr>
            <a:r>
              <a:rPr lang="en-GB" sz="1600">
                <a:solidFill>
                  <a:srgbClr val="FF0000"/>
                </a:solidFill>
                <a:latin typeface="Times New Roman"/>
                <a:ea typeface="Times New Roman"/>
                <a:cs typeface="Times New Roman"/>
                <a:sym typeface="Times New Roman"/>
              </a:rPr>
              <a:t>Translate(3,1)</a:t>
            </a:r>
            <a:endParaRPr/>
          </a:p>
        </p:txBody>
      </p:sp>
      <p:cxnSp>
        <p:nvCxnSpPr>
          <p:cNvPr id="463" name="Google Shape;463;p27"/>
          <p:cNvCxnSpPr/>
          <p:nvPr/>
        </p:nvCxnSpPr>
        <p:spPr>
          <a:xfrm>
            <a:off x="5922963" y="2181225"/>
            <a:ext cx="684212" cy="0"/>
          </a:xfrm>
          <a:prstGeom prst="straightConnector1">
            <a:avLst/>
          </a:prstGeom>
          <a:noFill/>
          <a:ln cap="flat" cmpd="sng" w="76200">
            <a:solidFill>
              <a:srgbClr val="FF0000"/>
            </a:solidFill>
            <a:prstDash val="solid"/>
            <a:round/>
            <a:headEnd len="med" w="med" type="none"/>
            <a:tailEnd len="med" w="med" type="triangle"/>
          </a:ln>
        </p:spPr>
      </p:cxnSp>
      <p:sp>
        <p:nvSpPr>
          <p:cNvPr id="464" name="Google Shape;464;p27"/>
          <p:cNvSpPr txBox="1"/>
          <p:nvPr/>
        </p:nvSpPr>
        <p:spPr>
          <a:xfrm>
            <a:off x="1219200" y="4562475"/>
            <a:ext cx="1066800" cy="48736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4256"/>
              <a:buFont typeface="Times New Roman"/>
              <a:buNone/>
            </a:pPr>
            <a:r>
              <a:rPr i="1" lang="en-GB" sz="3200">
                <a:solidFill>
                  <a:schemeClr val="dk1"/>
                </a:solidFill>
                <a:latin typeface="Times New Roman"/>
                <a:ea typeface="Times New Roman"/>
                <a:cs typeface="Times New Roman"/>
                <a:sym typeface="Times New Roman"/>
              </a:rPr>
              <a:t>TS  =</a:t>
            </a:r>
            <a:endParaRPr/>
          </a:p>
        </p:txBody>
      </p:sp>
      <p:sp>
        <p:nvSpPr>
          <p:cNvPr id="465" name="Google Shape;465;p27"/>
          <p:cNvSpPr/>
          <p:nvPr/>
        </p:nvSpPr>
        <p:spPr>
          <a:xfrm>
            <a:off x="4191000" y="4029075"/>
            <a:ext cx="1524000" cy="1600200"/>
          </a:xfrm>
          <a:prstGeom prst="bracketPair">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466" name="Google Shape;466;p27"/>
          <p:cNvSpPr txBox="1"/>
          <p:nvPr/>
        </p:nvSpPr>
        <p:spPr>
          <a:xfrm>
            <a:off x="4267200" y="4086225"/>
            <a:ext cx="457200" cy="147796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724"/>
              <a:buFont typeface="Times New Roman"/>
              <a:buNone/>
            </a:pPr>
            <a:r>
              <a:rPr i="1" lang="en-GB" sz="2800">
                <a:solidFill>
                  <a:srgbClr val="FF0000"/>
                </a:solidFill>
                <a:latin typeface="Times New Roman"/>
                <a:ea typeface="Times New Roman"/>
                <a:cs typeface="Times New Roman"/>
                <a:sym typeface="Times New Roman"/>
              </a:rPr>
              <a:t>2</a:t>
            </a:r>
            <a:endParaRPr i="1" sz="1400">
              <a:solidFill>
                <a:srgbClr val="FF0000"/>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rPr lang="en-GB" sz="28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p:txBody>
      </p:sp>
      <p:sp>
        <p:nvSpPr>
          <p:cNvPr id="467" name="Google Shape;467;p27"/>
          <p:cNvSpPr txBox="1"/>
          <p:nvPr/>
        </p:nvSpPr>
        <p:spPr>
          <a:xfrm>
            <a:off x="4724400" y="4075113"/>
            <a:ext cx="457200" cy="147796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724"/>
              <a:buFont typeface="Times New Roman"/>
              <a:buNone/>
            </a:pPr>
            <a:r>
              <a:rPr lang="en-GB" sz="28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724"/>
              <a:buFont typeface="Times New Roman"/>
              <a:buNone/>
            </a:pPr>
            <a:r>
              <a:rPr i="1" lang="en-GB" sz="2800">
                <a:solidFill>
                  <a:srgbClr val="FF0000"/>
                </a:solidFill>
                <a:latin typeface="Times New Roman"/>
                <a:ea typeface="Times New Roman"/>
                <a:cs typeface="Times New Roman"/>
                <a:sym typeface="Times New Roman"/>
              </a:rPr>
              <a:t>2</a:t>
            </a:r>
            <a:endParaRPr i="1" sz="1400">
              <a:solidFill>
                <a:srgbClr val="FF0000"/>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p:txBody>
      </p:sp>
      <p:sp>
        <p:nvSpPr>
          <p:cNvPr id="468" name="Google Shape;468;p27"/>
          <p:cNvSpPr txBox="1"/>
          <p:nvPr/>
        </p:nvSpPr>
        <p:spPr>
          <a:xfrm>
            <a:off x="5181600" y="4086225"/>
            <a:ext cx="457200" cy="147796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724"/>
              <a:buFont typeface="Times New Roman"/>
              <a:buNone/>
            </a:pPr>
            <a:r>
              <a:rPr lang="en-GB" sz="28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724"/>
              <a:buFont typeface="Times New Roman"/>
              <a:buNone/>
            </a:pPr>
            <a:r>
              <a:rPr lang="en-GB" sz="28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p:txBody>
      </p:sp>
      <p:sp>
        <p:nvSpPr>
          <p:cNvPr id="469" name="Google Shape;469;p27"/>
          <p:cNvSpPr/>
          <p:nvPr/>
        </p:nvSpPr>
        <p:spPr>
          <a:xfrm>
            <a:off x="2438400" y="4029075"/>
            <a:ext cx="1524000" cy="1600200"/>
          </a:xfrm>
          <a:prstGeom prst="bracketPair">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470" name="Google Shape;470;p27"/>
          <p:cNvSpPr txBox="1"/>
          <p:nvPr/>
        </p:nvSpPr>
        <p:spPr>
          <a:xfrm>
            <a:off x="2514600" y="4086225"/>
            <a:ext cx="457200" cy="147796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724"/>
              <a:buFont typeface="Times New Roman"/>
              <a:buNone/>
            </a:pPr>
            <a:r>
              <a:rPr lang="en-GB" sz="2800">
                <a:solidFill>
                  <a:schemeClr val="dk1"/>
                </a:solidFill>
                <a:latin typeface="Times New Roman"/>
                <a:ea typeface="Times New Roman"/>
                <a:cs typeface="Times New Roman"/>
                <a:sym typeface="Times New Roman"/>
              </a:rPr>
              <a:t>1</a:t>
            </a:r>
            <a:endParaRPr sz="14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rPr lang="en-GB" sz="28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p:txBody>
      </p:sp>
      <p:sp>
        <p:nvSpPr>
          <p:cNvPr id="471" name="Google Shape;471;p27"/>
          <p:cNvSpPr txBox="1"/>
          <p:nvPr/>
        </p:nvSpPr>
        <p:spPr>
          <a:xfrm>
            <a:off x="2971800" y="4075113"/>
            <a:ext cx="457200" cy="147796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724"/>
              <a:buFont typeface="Times New Roman"/>
              <a:buNone/>
            </a:pPr>
            <a:r>
              <a:rPr lang="en-GB" sz="28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724"/>
              <a:buFont typeface="Times New Roman"/>
              <a:buNone/>
            </a:pPr>
            <a:r>
              <a:rPr lang="en-GB" sz="2800">
                <a:solidFill>
                  <a:schemeClr val="dk1"/>
                </a:solidFill>
                <a:latin typeface="Times New Roman"/>
                <a:ea typeface="Times New Roman"/>
                <a:cs typeface="Times New Roman"/>
                <a:sym typeface="Times New Roman"/>
              </a:rPr>
              <a:t>1</a:t>
            </a:r>
            <a:endParaRPr sz="14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p:txBody>
      </p:sp>
      <p:sp>
        <p:nvSpPr>
          <p:cNvPr id="472" name="Google Shape;472;p27"/>
          <p:cNvSpPr txBox="1"/>
          <p:nvPr/>
        </p:nvSpPr>
        <p:spPr>
          <a:xfrm>
            <a:off x="3429000" y="4086225"/>
            <a:ext cx="457200" cy="147796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724"/>
              <a:buFont typeface="Times New Roman"/>
              <a:buNone/>
            </a:pPr>
            <a:r>
              <a:rPr i="1" lang="en-GB" sz="2800">
                <a:solidFill>
                  <a:srgbClr val="FF0000"/>
                </a:solidFill>
                <a:latin typeface="Times New Roman"/>
                <a:ea typeface="Times New Roman"/>
                <a:cs typeface="Times New Roman"/>
                <a:sym typeface="Times New Roman"/>
              </a:rPr>
              <a:t>3</a:t>
            </a:r>
            <a:endParaRPr/>
          </a:p>
          <a:p>
            <a:pPr indent="0" lvl="0" marL="0" marR="0" rtl="0" algn="ctr">
              <a:spcBef>
                <a:spcPts val="775"/>
              </a:spcBef>
              <a:spcAft>
                <a:spcPts val="0"/>
              </a:spcAft>
              <a:buClr>
                <a:srgbClr val="000000"/>
              </a:buClr>
              <a:buSzPts val="3724"/>
              <a:buFont typeface="Times New Roman"/>
              <a:buNone/>
            </a:pPr>
            <a:r>
              <a:rPr i="1" lang="en-GB" sz="2800">
                <a:solidFill>
                  <a:srgbClr val="FF0000"/>
                </a:solidFill>
                <a:latin typeface="Times New Roman"/>
                <a:ea typeface="Times New Roman"/>
                <a:cs typeface="Times New Roman"/>
                <a:sym typeface="Times New Roman"/>
              </a:rPr>
              <a:t>1</a:t>
            </a:r>
            <a:endParaRPr/>
          </a:p>
          <a:p>
            <a:pPr indent="0" lvl="0" marL="0" marR="0" rtl="0" algn="ctr">
              <a:spcBef>
                <a:spcPts val="775"/>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p:txBody>
      </p:sp>
      <p:sp>
        <p:nvSpPr>
          <p:cNvPr id="473" name="Google Shape;473;p27"/>
          <p:cNvSpPr/>
          <p:nvPr/>
        </p:nvSpPr>
        <p:spPr>
          <a:xfrm>
            <a:off x="6477000" y="4029075"/>
            <a:ext cx="1524000" cy="1600200"/>
          </a:xfrm>
          <a:prstGeom prst="bracketPair">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474" name="Google Shape;474;p27"/>
          <p:cNvSpPr txBox="1"/>
          <p:nvPr/>
        </p:nvSpPr>
        <p:spPr>
          <a:xfrm>
            <a:off x="6553200" y="4086225"/>
            <a:ext cx="457200" cy="147796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724"/>
              <a:buFont typeface="Times New Roman"/>
              <a:buNone/>
            </a:pPr>
            <a:r>
              <a:rPr i="1" lang="en-GB" sz="2800">
                <a:solidFill>
                  <a:srgbClr val="FF0000"/>
                </a:solidFill>
                <a:latin typeface="Times New Roman"/>
                <a:ea typeface="Times New Roman"/>
                <a:cs typeface="Times New Roman"/>
                <a:sym typeface="Times New Roman"/>
              </a:rPr>
              <a:t>2</a:t>
            </a:r>
            <a:endParaRPr i="1" sz="1400">
              <a:solidFill>
                <a:srgbClr val="FF0000"/>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rPr lang="en-GB" sz="28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p:txBody>
      </p:sp>
      <p:sp>
        <p:nvSpPr>
          <p:cNvPr id="475" name="Google Shape;475;p27"/>
          <p:cNvSpPr txBox="1"/>
          <p:nvPr/>
        </p:nvSpPr>
        <p:spPr>
          <a:xfrm>
            <a:off x="7010400" y="4075113"/>
            <a:ext cx="457200" cy="147796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724"/>
              <a:buFont typeface="Times New Roman"/>
              <a:buNone/>
            </a:pPr>
            <a:r>
              <a:rPr lang="en-GB" sz="28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724"/>
              <a:buFont typeface="Times New Roman"/>
              <a:buNone/>
            </a:pPr>
            <a:r>
              <a:rPr i="1" lang="en-GB" sz="2800">
                <a:solidFill>
                  <a:srgbClr val="FF0000"/>
                </a:solidFill>
                <a:latin typeface="Times New Roman"/>
                <a:ea typeface="Times New Roman"/>
                <a:cs typeface="Times New Roman"/>
                <a:sym typeface="Times New Roman"/>
              </a:rPr>
              <a:t>2</a:t>
            </a:r>
            <a:endParaRPr i="1" sz="1400">
              <a:solidFill>
                <a:srgbClr val="FF0000"/>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p:txBody>
      </p:sp>
      <p:sp>
        <p:nvSpPr>
          <p:cNvPr id="476" name="Google Shape;476;p27"/>
          <p:cNvSpPr txBox="1"/>
          <p:nvPr/>
        </p:nvSpPr>
        <p:spPr>
          <a:xfrm>
            <a:off x="7467600" y="4086225"/>
            <a:ext cx="457200" cy="147796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724"/>
              <a:buFont typeface="Times New Roman"/>
              <a:buNone/>
            </a:pPr>
            <a:r>
              <a:rPr i="1" lang="en-GB" sz="2800">
                <a:solidFill>
                  <a:srgbClr val="FF0000"/>
                </a:solidFill>
                <a:latin typeface="Times New Roman"/>
                <a:ea typeface="Times New Roman"/>
                <a:cs typeface="Times New Roman"/>
                <a:sym typeface="Times New Roman"/>
              </a:rPr>
              <a:t>3</a:t>
            </a:r>
            <a:endParaRPr/>
          </a:p>
          <a:p>
            <a:pPr indent="0" lvl="0" marL="0" marR="0" rtl="0" algn="ctr">
              <a:spcBef>
                <a:spcPts val="775"/>
              </a:spcBef>
              <a:spcAft>
                <a:spcPts val="0"/>
              </a:spcAft>
              <a:buClr>
                <a:srgbClr val="000000"/>
              </a:buClr>
              <a:buSzPts val="3724"/>
              <a:buFont typeface="Times New Roman"/>
              <a:buNone/>
            </a:pPr>
            <a:r>
              <a:rPr i="1" lang="en-GB" sz="2800">
                <a:solidFill>
                  <a:srgbClr val="FF0000"/>
                </a:solidFill>
                <a:latin typeface="Times New Roman"/>
                <a:ea typeface="Times New Roman"/>
                <a:cs typeface="Times New Roman"/>
                <a:sym typeface="Times New Roman"/>
              </a:rPr>
              <a:t>1</a:t>
            </a:r>
            <a:endParaRPr/>
          </a:p>
          <a:p>
            <a:pPr indent="0" lvl="0" marL="0" marR="0" rtl="0" algn="ctr">
              <a:spcBef>
                <a:spcPts val="775"/>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p:txBody>
      </p:sp>
      <p:sp>
        <p:nvSpPr>
          <p:cNvPr id="477" name="Google Shape;477;p27"/>
          <p:cNvSpPr txBox="1"/>
          <p:nvPr/>
        </p:nvSpPr>
        <p:spPr>
          <a:xfrm>
            <a:off x="5943600" y="4562475"/>
            <a:ext cx="304800" cy="48736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4256"/>
              <a:buFont typeface="Times New Roman"/>
              <a:buNone/>
            </a:pPr>
            <a:r>
              <a:rPr i="1" lang="en-GB" sz="3200">
                <a:solidFill>
                  <a:schemeClr val="dk1"/>
                </a:solidFill>
                <a:latin typeface="Times New Roman"/>
                <a:ea typeface="Times New Roman"/>
                <a:cs typeface="Times New Roman"/>
                <a:sym typeface="Times New Roman"/>
              </a:rPr>
              <a:t>=</a:t>
            </a:r>
            <a:endParaRPr/>
          </a:p>
        </p:txBody>
      </p:sp>
      <p:sp>
        <p:nvSpPr>
          <p:cNvPr id="478" name="Google Shape;478;p27"/>
          <p:cNvSpPr txBox="1"/>
          <p:nvPr/>
        </p:nvSpPr>
        <p:spPr>
          <a:xfrm>
            <a:off x="450850" y="1173163"/>
            <a:ext cx="3481388" cy="57943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3200"/>
              <a:buFont typeface="Noto Sans Symbols"/>
              <a:buNone/>
            </a:pPr>
            <a:r>
              <a:rPr lang="en-GB" sz="3200">
                <a:solidFill>
                  <a:srgbClr val="000000"/>
                </a:solidFill>
                <a:latin typeface="Times New Roman"/>
                <a:ea typeface="Times New Roman"/>
                <a:cs typeface="Times New Roman"/>
                <a:sym typeface="Times New Roman"/>
              </a:rPr>
              <a:t>Scale then Translate</a:t>
            </a:r>
            <a:endParaRPr/>
          </a:p>
        </p:txBody>
      </p:sp>
      <p:sp>
        <p:nvSpPr>
          <p:cNvPr id="479" name="Google Shape;479;p27"/>
          <p:cNvSpPr txBox="1"/>
          <p:nvPr/>
        </p:nvSpPr>
        <p:spPr>
          <a:xfrm>
            <a:off x="473075" y="3276600"/>
            <a:ext cx="8455025" cy="5794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3200"/>
              <a:buFont typeface="Noto Sans Symbols"/>
              <a:buNone/>
            </a:pPr>
            <a:r>
              <a:rPr lang="en-GB" sz="3200">
                <a:solidFill>
                  <a:srgbClr val="000000"/>
                </a:solidFill>
                <a:latin typeface="Times New Roman"/>
                <a:ea typeface="Times New Roman"/>
                <a:cs typeface="Times New Roman"/>
                <a:sym typeface="Times New Roman"/>
              </a:rPr>
              <a:t>Use matrix multiplication:   p'  =  T ( S p )  =  TS p</a:t>
            </a:r>
            <a:endParaRPr/>
          </a:p>
        </p:txBody>
      </p:sp>
      <p:sp>
        <p:nvSpPr>
          <p:cNvPr id="480" name="Google Shape;480;p27"/>
          <p:cNvSpPr txBox="1"/>
          <p:nvPr/>
        </p:nvSpPr>
        <p:spPr>
          <a:xfrm>
            <a:off x="254000" y="5857875"/>
            <a:ext cx="8796338" cy="5794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3200"/>
              <a:buFont typeface="Times New Roman"/>
              <a:buNone/>
            </a:pPr>
            <a:r>
              <a:rPr lang="en-GB" sz="3200">
                <a:solidFill>
                  <a:srgbClr val="000000"/>
                </a:solidFill>
                <a:latin typeface="Times New Roman"/>
                <a:ea typeface="Times New Roman"/>
                <a:cs typeface="Times New Roman"/>
                <a:sym typeface="Times New Roman"/>
              </a:rPr>
              <a:t>Caution: matrix multiplication is NOT commutative!</a:t>
            </a:r>
            <a:endParaRPr/>
          </a:p>
        </p:txBody>
      </p:sp>
      <p:grpSp>
        <p:nvGrpSpPr>
          <p:cNvPr id="481" name="Google Shape;481;p27"/>
          <p:cNvGrpSpPr/>
          <p:nvPr/>
        </p:nvGrpSpPr>
        <p:grpSpPr>
          <a:xfrm>
            <a:off x="2517775" y="4076700"/>
            <a:ext cx="1371600" cy="1477963"/>
            <a:chOff x="252" y="3189"/>
            <a:chExt cx="864" cy="931"/>
          </a:xfrm>
        </p:grpSpPr>
        <p:sp>
          <p:nvSpPr>
            <p:cNvPr id="482" name="Google Shape;482;p27"/>
            <p:cNvSpPr txBox="1"/>
            <p:nvPr/>
          </p:nvSpPr>
          <p:spPr>
            <a:xfrm>
              <a:off x="252" y="3189"/>
              <a:ext cx="288" cy="93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724"/>
                <a:buFont typeface="Times New Roman"/>
                <a:buNone/>
              </a:pPr>
              <a:r>
                <a:t/>
              </a:r>
              <a:endParaRPr i="1" sz="2800">
                <a:solidFill>
                  <a:srgbClr val="FF0000"/>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rPr lang="en-GB" sz="2800">
                  <a:solidFill>
                    <a:schemeClr val="dk1"/>
                  </a:solidFill>
                  <a:latin typeface="Times New Roman"/>
                  <a:ea typeface="Times New Roman"/>
                  <a:cs typeface="Times New Roman"/>
                  <a:sym typeface="Times New Roman"/>
                </a:rPr>
                <a:t>0</a:t>
              </a:r>
              <a:endParaRPr/>
            </a:p>
          </p:txBody>
        </p:sp>
        <p:sp>
          <p:nvSpPr>
            <p:cNvPr id="483" name="Google Shape;483;p27"/>
            <p:cNvSpPr txBox="1"/>
            <p:nvPr/>
          </p:nvSpPr>
          <p:spPr>
            <a:xfrm>
              <a:off x="537" y="3189"/>
              <a:ext cx="288" cy="93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rPr lang="en-GB" sz="2800">
                  <a:solidFill>
                    <a:schemeClr val="dk1"/>
                  </a:solidFill>
                  <a:latin typeface="Times New Roman"/>
                  <a:ea typeface="Times New Roman"/>
                  <a:cs typeface="Times New Roman"/>
                  <a:sym typeface="Times New Roman"/>
                </a:rPr>
                <a:t>0</a:t>
              </a:r>
              <a:endParaRPr/>
            </a:p>
          </p:txBody>
        </p:sp>
        <p:sp>
          <p:nvSpPr>
            <p:cNvPr id="484" name="Google Shape;484;p27"/>
            <p:cNvSpPr txBox="1"/>
            <p:nvPr/>
          </p:nvSpPr>
          <p:spPr>
            <a:xfrm>
              <a:off x="828" y="3189"/>
              <a:ext cx="288" cy="93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rPr lang="en-GB" sz="2800">
                  <a:solidFill>
                    <a:schemeClr val="dk1"/>
                  </a:solidFill>
                  <a:latin typeface="Times New Roman"/>
                  <a:ea typeface="Times New Roman"/>
                  <a:cs typeface="Times New Roman"/>
                  <a:sym typeface="Times New Roman"/>
                </a:rPr>
                <a:t>1</a:t>
              </a:r>
              <a:endParaRPr/>
            </a:p>
          </p:txBody>
        </p:sp>
      </p:grpSp>
      <p:grpSp>
        <p:nvGrpSpPr>
          <p:cNvPr id="485" name="Google Shape;485;p27"/>
          <p:cNvGrpSpPr/>
          <p:nvPr/>
        </p:nvGrpSpPr>
        <p:grpSpPr>
          <a:xfrm>
            <a:off x="4268788" y="4076700"/>
            <a:ext cx="1371600" cy="1477963"/>
            <a:chOff x="252" y="3189"/>
            <a:chExt cx="864" cy="931"/>
          </a:xfrm>
        </p:grpSpPr>
        <p:sp>
          <p:nvSpPr>
            <p:cNvPr id="486" name="Google Shape;486;p27"/>
            <p:cNvSpPr txBox="1"/>
            <p:nvPr/>
          </p:nvSpPr>
          <p:spPr>
            <a:xfrm>
              <a:off x="252" y="3189"/>
              <a:ext cx="288" cy="93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724"/>
                <a:buFont typeface="Times New Roman"/>
                <a:buNone/>
              </a:pPr>
              <a:r>
                <a:t/>
              </a:r>
              <a:endParaRPr i="1" sz="2800">
                <a:solidFill>
                  <a:srgbClr val="FF0000"/>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rPr lang="en-GB" sz="2800">
                  <a:solidFill>
                    <a:schemeClr val="dk1"/>
                  </a:solidFill>
                  <a:latin typeface="Times New Roman"/>
                  <a:ea typeface="Times New Roman"/>
                  <a:cs typeface="Times New Roman"/>
                  <a:sym typeface="Times New Roman"/>
                </a:rPr>
                <a:t>0</a:t>
              </a:r>
              <a:endParaRPr/>
            </a:p>
          </p:txBody>
        </p:sp>
        <p:sp>
          <p:nvSpPr>
            <p:cNvPr id="487" name="Google Shape;487;p27"/>
            <p:cNvSpPr txBox="1"/>
            <p:nvPr/>
          </p:nvSpPr>
          <p:spPr>
            <a:xfrm>
              <a:off x="537" y="3189"/>
              <a:ext cx="288" cy="93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rPr lang="en-GB" sz="2800">
                  <a:solidFill>
                    <a:schemeClr val="dk1"/>
                  </a:solidFill>
                  <a:latin typeface="Times New Roman"/>
                  <a:ea typeface="Times New Roman"/>
                  <a:cs typeface="Times New Roman"/>
                  <a:sym typeface="Times New Roman"/>
                </a:rPr>
                <a:t>0</a:t>
              </a:r>
              <a:endParaRPr/>
            </a:p>
          </p:txBody>
        </p:sp>
        <p:sp>
          <p:nvSpPr>
            <p:cNvPr id="488" name="Google Shape;488;p27"/>
            <p:cNvSpPr txBox="1"/>
            <p:nvPr/>
          </p:nvSpPr>
          <p:spPr>
            <a:xfrm>
              <a:off x="828" y="3189"/>
              <a:ext cx="288" cy="93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rPr lang="en-GB" sz="2800">
                  <a:solidFill>
                    <a:schemeClr val="dk1"/>
                  </a:solidFill>
                  <a:latin typeface="Times New Roman"/>
                  <a:ea typeface="Times New Roman"/>
                  <a:cs typeface="Times New Roman"/>
                  <a:sym typeface="Times New Roman"/>
                </a:rPr>
                <a:t>1</a:t>
              </a:r>
              <a:endParaRPr/>
            </a:p>
          </p:txBody>
        </p:sp>
      </p:grpSp>
      <p:grpSp>
        <p:nvGrpSpPr>
          <p:cNvPr id="489" name="Google Shape;489;p27"/>
          <p:cNvGrpSpPr/>
          <p:nvPr/>
        </p:nvGrpSpPr>
        <p:grpSpPr>
          <a:xfrm>
            <a:off x="6545263" y="4076700"/>
            <a:ext cx="1371600" cy="1477963"/>
            <a:chOff x="252" y="3189"/>
            <a:chExt cx="864" cy="931"/>
          </a:xfrm>
        </p:grpSpPr>
        <p:sp>
          <p:nvSpPr>
            <p:cNvPr id="490" name="Google Shape;490;p27"/>
            <p:cNvSpPr txBox="1"/>
            <p:nvPr/>
          </p:nvSpPr>
          <p:spPr>
            <a:xfrm>
              <a:off x="252" y="3189"/>
              <a:ext cx="288" cy="93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724"/>
                <a:buFont typeface="Times New Roman"/>
                <a:buNone/>
              </a:pPr>
              <a:r>
                <a:t/>
              </a:r>
              <a:endParaRPr i="1" sz="2800">
                <a:solidFill>
                  <a:srgbClr val="FF0000"/>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rPr lang="en-GB" sz="2800">
                  <a:solidFill>
                    <a:schemeClr val="dk1"/>
                  </a:solidFill>
                  <a:latin typeface="Times New Roman"/>
                  <a:ea typeface="Times New Roman"/>
                  <a:cs typeface="Times New Roman"/>
                  <a:sym typeface="Times New Roman"/>
                </a:rPr>
                <a:t>0</a:t>
              </a:r>
              <a:endParaRPr/>
            </a:p>
          </p:txBody>
        </p:sp>
        <p:sp>
          <p:nvSpPr>
            <p:cNvPr id="491" name="Google Shape;491;p27"/>
            <p:cNvSpPr txBox="1"/>
            <p:nvPr/>
          </p:nvSpPr>
          <p:spPr>
            <a:xfrm>
              <a:off x="537" y="3189"/>
              <a:ext cx="288" cy="93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rPr lang="en-GB" sz="2800">
                  <a:solidFill>
                    <a:schemeClr val="dk1"/>
                  </a:solidFill>
                  <a:latin typeface="Times New Roman"/>
                  <a:ea typeface="Times New Roman"/>
                  <a:cs typeface="Times New Roman"/>
                  <a:sym typeface="Times New Roman"/>
                </a:rPr>
                <a:t>0</a:t>
              </a:r>
              <a:endParaRPr/>
            </a:p>
          </p:txBody>
        </p:sp>
        <p:sp>
          <p:nvSpPr>
            <p:cNvPr id="492" name="Google Shape;492;p27"/>
            <p:cNvSpPr txBox="1"/>
            <p:nvPr/>
          </p:nvSpPr>
          <p:spPr>
            <a:xfrm>
              <a:off x="828" y="3189"/>
              <a:ext cx="288" cy="93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t/>
              </a:r>
              <a:endParaRPr sz="28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724"/>
                <a:buFont typeface="Times New Roman"/>
                <a:buNone/>
              </a:pPr>
              <a:r>
                <a:rPr lang="en-GB" sz="2800">
                  <a:solidFill>
                    <a:schemeClr val="dk1"/>
                  </a:solidFill>
                  <a:latin typeface="Times New Roman"/>
                  <a:ea typeface="Times New Roman"/>
                  <a:cs typeface="Times New Roman"/>
                  <a:sym typeface="Times New Roman"/>
                </a:rPr>
                <a:t>1</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28"/>
          <p:cNvSpPr txBox="1"/>
          <p:nvPr/>
        </p:nvSpPr>
        <p:spPr>
          <a:xfrm>
            <a:off x="628650" y="365126"/>
            <a:ext cx="78867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lang="en-GB" sz="4000">
                <a:solidFill>
                  <a:schemeClr val="dk1"/>
                </a:solidFill>
                <a:latin typeface="Calibri"/>
                <a:ea typeface="Calibri"/>
                <a:cs typeface="Calibri"/>
                <a:sym typeface="Calibri"/>
              </a:rPr>
              <a:t>Non-commutative Composition</a:t>
            </a:r>
            <a:endParaRPr/>
          </a:p>
        </p:txBody>
      </p:sp>
      <p:sp>
        <p:nvSpPr>
          <p:cNvPr id="498" name="Google Shape;498;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200"/>
              <a:buFont typeface="Noto Sans Symbols"/>
              <a:buNone/>
            </a:pPr>
            <a:fld id="{00000000-1234-1234-1234-123412341234}" type="slidenum">
              <a:rPr lang="en-GB" sz="1200">
                <a:solidFill>
                  <a:schemeClr val="dk2"/>
                </a:solidFill>
                <a:latin typeface="Times New Roman"/>
                <a:ea typeface="Times New Roman"/>
                <a:cs typeface="Times New Roman"/>
                <a:sym typeface="Times New Roman"/>
              </a:rPr>
              <a:t>‹#›</a:t>
            </a:fld>
            <a:endParaRPr sz="1200">
              <a:solidFill>
                <a:schemeClr val="dk2"/>
              </a:solidFill>
              <a:latin typeface="Times New Roman"/>
              <a:ea typeface="Times New Roman"/>
              <a:cs typeface="Times New Roman"/>
              <a:sym typeface="Times New Roman"/>
            </a:endParaRPr>
          </a:p>
        </p:txBody>
      </p:sp>
      <p:sp>
        <p:nvSpPr>
          <p:cNvPr id="499" name="Google Shape;499;p28"/>
          <p:cNvSpPr/>
          <p:nvPr/>
        </p:nvSpPr>
        <p:spPr>
          <a:xfrm>
            <a:off x="8047038" y="4913313"/>
            <a:ext cx="303212" cy="3032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00" name="Google Shape;500;p28"/>
          <p:cNvSpPr/>
          <p:nvPr/>
        </p:nvSpPr>
        <p:spPr>
          <a:xfrm>
            <a:off x="4572000" y="5216525"/>
            <a:ext cx="150813" cy="15081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01" name="Google Shape;501;p28"/>
          <p:cNvSpPr/>
          <p:nvPr/>
        </p:nvSpPr>
        <p:spPr>
          <a:xfrm>
            <a:off x="1081088" y="5368925"/>
            <a:ext cx="150812" cy="15081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02" name="Google Shape;502;p28"/>
          <p:cNvSpPr/>
          <p:nvPr/>
        </p:nvSpPr>
        <p:spPr>
          <a:xfrm>
            <a:off x="7591425" y="2333625"/>
            <a:ext cx="304800" cy="3016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03" name="Google Shape;503;p28"/>
          <p:cNvSpPr/>
          <p:nvPr/>
        </p:nvSpPr>
        <p:spPr>
          <a:xfrm>
            <a:off x="4116388" y="2484438"/>
            <a:ext cx="303212" cy="3032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04" name="Google Shape;504;p28"/>
          <p:cNvSpPr/>
          <p:nvPr/>
        </p:nvSpPr>
        <p:spPr>
          <a:xfrm>
            <a:off x="1081088" y="2635250"/>
            <a:ext cx="150812" cy="15081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05" name="Google Shape;505;p28"/>
          <p:cNvSpPr txBox="1"/>
          <p:nvPr/>
        </p:nvSpPr>
        <p:spPr>
          <a:xfrm>
            <a:off x="901700" y="1381125"/>
            <a:ext cx="6673850" cy="523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2800"/>
              <a:buFont typeface="Noto Sans Symbols"/>
              <a:buNone/>
            </a:pPr>
            <a:r>
              <a:rPr lang="en-GB" sz="2800">
                <a:solidFill>
                  <a:srgbClr val="000000"/>
                </a:solidFill>
                <a:latin typeface="Times New Roman"/>
                <a:ea typeface="Times New Roman"/>
                <a:cs typeface="Times New Roman"/>
                <a:sym typeface="Times New Roman"/>
              </a:rPr>
              <a:t>Scale then Translate:   p'  =  T ( S p )  =  TS p</a:t>
            </a:r>
            <a:endParaRPr/>
          </a:p>
        </p:txBody>
      </p:sp>
      <p:sp>
        <p:nvSpPr>
          <p:cNvPr id="506" name="Google Shape;506;p28"/>
          <p:cNvSpPr txBox="1"/>
          <p:nvPr/>
        </p:nvSpPr>
        <p:spPr>
          <a:xfrm>
            <a:off x="914400" y="3763963"/>
            <a:ext cx="6680200" cy="523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2800"/>
              <a:buFont typeface="Noto Sans Symbols"/>
              <a:buNone/>
            </a:pPr>
            <a:r>
              <a:rPr lang="en-GB" sz="2800">
                <a:solidFill>
                  <a:srgbClr val="000000"/>
                </a:solidFill>
                <a:latin typeface="Times New Roman"/>
                <a:ea typeface="Times New Roman"/>
                <a:cs typeface="Times New Roman"/>
                <a:sym typeface="Times New Roman"/>
              </a:rPr>
              <a:t>Translate then Scale:   p'  =  S ( T p )  =  ST p</a:t>
            </a:r>
            <a:endParaRPr/>
          </a:p>
        </p:txBody>
      </p:sp>
      <p:cxnSp>
        <p:nvCxnSpPr>
          <p:cNvPr id="507" name="Google Shape;507;p28"/>
          <p:cNvCxnSpPr/>
          <p:nvPr/>
        </p:nvCxnSpPr>
        <p:spPr>
          <a:xfrm rot="10800000">
            <a:off x="7151688" y="4610100"/>
            <a:ext cx="0" cy="909638"/>
          </a:xfrm>
          <a:prstGeom prst="straightConnector1">
            <a:avLst/>
          </a:prstGeom>
          <a:noFill/>
          <a:ln cap="flat" cmpd="sng" w="38100">
            <a:solidFill>
              <a:schemeClr val="dk1"/>
            </a:solidFill>
            <a:prstDash val="solid"/>
            <a:round/>
            <a:headEnd len="med" w="med" type="none"/>
            <a:tailEnd len="med" w="med" type="triangle"/>
          </a:ln>
        </p:spPr>
      </p:cxnSp>
      <p:cxnSp>
        <p:nvCxnSpPr>
          <p:cNvPr id="508" name="Google Shape;508;p28"/>
          <p:cNvCxnSpPr/>
          <p:nvPr/>
        </p:nvCxnSpPr>
        <p:spPr>
          <a:xfrm>
            <a:off x="7151688" y="5519738"/>
            <a:ext cx="1519237" cy="0"/>
          </a:xfrm>
          <a:prstGeom prst="straightConnector1">
            <a:avLst/>
          </a:prstGeom>
          <a:noFill/>
          <a:ln cap="flat" cmpd="sng" w="38100">
            <a:solidFill>
              <a:schemeClr val="dk1"/>
            </a:solidFill>
            <a:prstDash val="solid"/>
            <a:round/>
            <a:headEnd len="med" w="med" type="none"/>
            <a:tailEnd len="med" w="med" type="triangle"/>
          </a:ln>
        </p:spPr>
      </p:cxnSp>
      <p:sp>
        <p:nvSpPr>
          <p:cNvPr id="509" name="Google Shape;509;p28"/>
          <p:cNvSpPr/>
          <p:nvPr/>
        </p:nvSpPr>
        <p:spPr>
          <a:xfrm>
            <a:off x="1193800" y="5321300"/>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10" name="Google Shape;510;p28"/>
          <p:cNvSpPr/>
          <p:nvPr/>
        </p:nvSpPr>
        <p:spPr>
          <a:xfrm>
            <a:off x="1042988" y="5473700"/>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11" name="Google Shape;511;p28"/>
          <p:cNvSpPr/>
          <p:nvPr/>
        </p:nvSpPr>
        <p:spPr>
          <a:xfrm>
            <a:off x="4533900" y="5321300"/>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12" name="Google Shape;512;p28"/>
          <p:cNvSpPr/>
          <p:nvPr/>
        </p:nvSpPr>
        <p:spPr>
          <a:xfrm>
            <a:off x="4684713" y="5168900"/>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13" name="Google Shape;513;p28"/>
          <p:cNvSpPr/>
          <p:nvPr/>
        </p:nvSpPr>
        <p:spPr>
          <a:xfrm>
            <a:off x="8008938" y="5168900"/>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14" name="Google Shape;514;p28"/>
          <p:cNvSpPr/>
          <p:nvPr/>
        </p:nvSpPr>
        <p:spPr>
          <a:xfrm>
            <a:off x="8312150" y="4865688"/>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15" name="Google Shape;515;p28"/>
          <p:cNvSpPr/>
          <p:nvPr/>
        </p:nvSpPr>
        <p:spPr>
          <a:xfrm>
            <a:off x="7858125" y="2286000"/>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16" name="Google Shape;516;p28"/>
          <p:cNvSpPr/>
          <p:nvPr/>
        </p:nvSpPr>
        <p:spPr>
          <a:xfrm>
            <a:off x="1193800" y="2587625"/>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17" name="Google Shape;517;p28"/>
          <p:cNvSpPr/>
          <p:nvPr/>
        </p:nvSpPr>
        <p:spPr>
          <a:xfrm>
            <a:off x="1042988" y="2740025"/>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18" name="Google Shape;518;p28"/>
          <p:cNvSpPr/>
          <p:nvPr/>
        </p:nvSpPr>
        <p:spPr>
          <a:xfrm>
            <a:off x="7553325" y="2589213"/>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19" name="Google Shape;519;p28"/>
          <p:cNvSpPr/>
          <p:nvPr/>
        </p:nvSpPr>
        <p:spPr>
          <a:xfrm>
            <a:off x="4381500" y="2438400"/>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20" name="Google Shape;520;p28"/>
          <p:cNvSpPr/>
          <p:nvPr/>
        </p:nvSpPr>
        <p:spPr>
          <a:xfrm>
            <a:off x="4078288" y="2740025"/>
            <a:ext cx="76200" cy="762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21" name="Google Shape;521;p28"/>
          <p:cNvSpPr txBox="1"/>
          <p:nvPr/>
        </p:nvSpPr>
        <p:spPr>
          <a:xfrm>
            <a:off x="549275" y="5445125"/>
            <a:ext cx="590550" cy="3079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400"/>
              <a:buFont typeface="Noto Sans Symbols"/>
              <a:buNone/>
            </a:pPr>
            <a:r>
              <a:rPr lang="en-GB" sz="1400">
                <a:solidFill>
                  <a:srgbClr val="000000"/>
                </a:solidFill>
                <a:latin typeface="Times New Roman"/>
                <a:ea typeface="Times New Roman"/>
                <a:cs typeface="Times New Roman"/>
                <a:sym typeface="Times New Roman"/>
              </a:rPr>
              <a:t>(0,0)</a:t>
            </a:r>
            <a:endParaRPr/>
          </a:p>
        </p:txBody>
      </p:sp>
      <p:sp>
        <p:nvSpPr>
          <p:cNvPr id="522" name="Google Shape;522;p28"/>
          <p:cNvSpPr txBox="1"/>
          <p:nvPr/>
        </p:nvSpPr>
        <p:spPr>
          <a:xfrm>
            <a:off x="1231900" y="5108575"/>
            <a:ext cx="590550" cy="3079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400"/>
              <a:buFont typeface="Noto Sans Symbols"/>
              <a:buNone/>
            </a:pPr>
            <a:r>
              <a:rPr lang="en-GB" sz="1400">
                <a:solidFill>
                  <a:srgbClr val="000000"/>
                </a:solidFill>
                <a:latin typeface="Times New Roman"/>
                <a:ea typeface="Times New Roman"/>
                <a:cs typeface="Times New Roman"/>
                <a:sym typeface="Times New Roman"/>
              </a:rPr>
              <a:t>(1,1)</a:t>
            </a:r>
            <a:endParaRPr/>
          </a:p>
        </p:txBody>
      </p:sp>
      <p:sp>
        <p:nvSpPr>
          <p:cNvPr id="523" name="Google Shape;523;p28"/>
          <p:cNvSpPr txBox="1"/>
          <p:nvPr/>
        </p:nvSpPr>
        <p:spPr>
          <a:xfrm>
            <a:off x="4722813" y="4956175"/>
            <a:ext cx="590550" cy="3079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400"/>
              <a:buFont typeface="Noto Sans Symbols"/>
              <a:buNone/>
            </a:pPr>
            <a:r>
              <a:rPr lang="en-GB" sz="1400">
                <a:solidFill>
                  <a:srgbClr val="000000"/>
                </a:solidFill>
                <a:latin typeface="Times New Roman"/>
                <a:ea typeface="Times New Roman"/>
                <a:cs typeface="Times New Roman"/>
                <a:sym typeface="Times New Roman"/>
              </a:rPr>
              <a:t>(4,2)</a:t>
            </a:r>
            <a:endParaRPr/>
          </a:p>
        </p:txBody>
      </p:sp>
      <p:sp>
        <p:nvSpPr>
          <p:cNvPr id="524" name="Google Shape;524;p28"/>
          <p:cNvSpPr txBox="1"/>
          <p:nvPr/>
        </p:nvSpPr>
        <p:spPr>
          <a:xfrm>
            <a:off x="4040188" y="5183188"/>
            <a:ext cx="590550" cy="3079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400"/>
              <a:buFont typeface="Noto Sans Symbols"/>
              <a:buNone/>
            </a:pPr>
            <a:r>
              <a:rPr lang="en-GB" sz="1400">
                <a:solidFill>
                  <a:srgbClr val="000000"/>
                </a:solidFill>
                <a:latin typeface="Times New Roman"/>
                <a:ea typeface="Times New Roman"/>
                <a:cs typeface="Times New Roman"/>
                <a:sym typeface="Times New Roman"/>
              </a:rPr>
              <a:t>(3,1)</a:t>
            </a:r>
            <a:endParaRPr/>
          </a:p>
        </p:txBody>
      </p:sp>
      <p:sp>
        <p:nvSpPr>
          <p:cNvPr id="525" name="Google Shape;525;p28"/>
          <p:cNvSpPr txBox="1"/>
          <p:nvPr/>
        </p:nvSpPr>
        <p:spPr>
          <a:xfrm>
            <a:off x="8366125" y="4652963"/>
            <a:ext cx="758825" cy="3079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400"/>
              <a:buFont typeface="Noto Sans Symbols"/>
              <a:buNone/>
            </a:pPr>
            <a:r>
              <a:rPr lang="en-GB" sz="1400">
                <a:solidFill>
                  <a:srgbClr val="000000"/>
                </a:solidFill>
                <a:latin typeface="Times New Roman"/>
                <a:ea typeface="Times New Roman"/>
                <a:cs typeface="Times New Roman"/>
                <a:sym typeface="Times New Roman"/>
              </a:rPr>
              <a:t>(8,4)</a:t>
            </a:r>
            <a:endParaRPr/>
          </a:p>
        </p:txBody>
      </p:sp>
      <p:sp>
        <p:nvSpPr>
          <p:cNvPr id="526" name="Google Shape;526;p28"/>
          <p:cNvSpPr txBox="1"/>
          <p:nvPr/>
        </p:nvSpPr>
        <p:spPr>
          <a:xfrm>
            <a:off x="7516813" y="5065713"/>
            <a:ext cx="590550" cy="3079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400"/>
              <a:buFont typeface="Noto Sans Symbols"/>
              <a:buNone/>
            </a:pPr>
            <a:r>
              <a:rPr lang="en-GB" sz="1400">
                <a:solidFill>
                  <a:srgbClr val="000000"/>
                </a:solidFill>
                <a:latin typeface="Times New Roman"/>
                <a:ea typeface="Times New Roman"/>
                <a:cs typeface="Times New Roman"/>
                <a:sym typeface="Times New Roman"/>
              </a:rPr>
              <a:t>(6,2)</a:t>
            </a:r>
            <a:endParaRPr/>
          </a:p>
        </p:txBody>
      </p:sp>
      <p:sp>
        <p:nvSpPr>
          <p:cNvPr id="527" name="Google Shape;527;p28"/>
          <p:cNvSpPr txBox="1"/>
          <p:nvPr/>
        </p:nvSpPr>
        <p:spPr>
          <a:xfrm>
            <a:off x="549275" y="2713038"/>
            <a:ext cx="590550" cy="3079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400"/>
              <a:buFont typeface="Noto Sans Symbols"/>
              <a:buNone/>
            </a:pPr>
            <a:r>
              <a:rPr lang="en-GB" sz="1400">
                <a:solidFill>
                  <a:srgbClr val="000000"/>
                </a:solidFill>
                <a:latin typeface="Times New Roman"/>
                <a:ea typeface="Times New Roman"/>
                <a:cs typeface="Times New Roman"/>
                <a:sym typeface="Times New Roman"/>
              </a:rPr>
              <a:t>(0,0)</a:t>
            </a:r>
            <a:endParaRPr/>
          </a:p>
        </p:txBody>
      </p:sp>
      <p:sp>
        <p:nvSpPr>
          <p:cNvPr id="528" name="Google Shape;528;p28"/>
          <p:cNvSpPr txBox="1"/>
          <p:nvPr/>
        </p:nvSpPr>
        <p:spPr>
          <a:xfrm>
            <a:off x="1231900" y="2408238"/>
            <a:ext cx="590550" cy="3079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400"/>
              <a:buFont typeface="Noto Sans Symbols"/>
              <a:buNone/>
            </a:pPr>
            <a:r>
              <a:rPr lang="en-GB" sz="1400">
                <a:solidFill>
                  <a:srgbClr val="000000"/>
                </a:solidFill>
                <a:latin typeface="Times New Roman"/>
                <a:ea typeface="Times New Roman"/>
                <a:cs typeface="Times New Roman"/>
                <a:sym typeface="Times New Roman"/>
              </a:rPr>
              <a:t>(1,1)</a:t>
            </a:r>
            <a:endParaRPr/>
          </a:p>
        </p:txBody>
      </p:sp>
      <p:sp>
        <p:nvSpPr>
          <p:cNvPr id="529" name="Google Shape;529;p28"/>
          <p:cNvSpPr txBox="1"/>
          <p:nvPr/>
        </p:nvSpPr>
        <p:spPr>
          <a:xfrm>
            <a:off x="4435475" y="2224088"/>
            <a:ext cx="590550" cy="3079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400"/>
              <a:buFont typeface="Noto Sans Symbols"/>
              <a:buNone/>
            </a:pPr>
            <a:r>
              <a:rPr lang="en-GB" sz="1400">
                <a:solidFill>
                  <a:srgbClr val="000000"/>
                </a:solidFill>
                <a:latin typeface="Times New Roman"/>
                <a:ea typeface="Times New Roman"/>
                <a:cs typeface="Times New Roman"/>
                <a:sym typeface="Times New Roman"/>
              </a:rPr>
              <a:t>(2,2)</a:t>
            </a:r>
            <a:endParaRPr/>
          </a:p>
        </p:txBody>
      </p:sp>
      <p:sp>
        <p:nvSpPr>
          <p:cNvPr id="530" name="Google Shape;530;p28"/>
          <p:cNvSpPr txBox="1"/>
          <p:nvPr/>
        </p:nvSpPr>
        <p:spPr>
          <a:xfrm>
            <a:off x="3602038" y="2711450"/>
            <a:ext cx="590550" cy="3079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400"/>
              <a:buFont typeface="Noto Sans Symbols"/>
              <a:buNone/>
            </a:pPr>
            <a:r>
              <a:rPr lang="en-GB" sz="1400">
                <a:solidFill>
                  <a:srgbClr val="000000"/>
                </a:solidFill>
                <a:latin typeface="Times New Roman"/>
                <a:ea typeface="Times New Roman"/>
                <a:cs typeface="Times New Roman"/>
                <a:sym typeface="Times New Roman"/>
              </a:rPr>
              <a:t>(0,0)</a:t>
            </a:r>
            <a:endParaRPr/>
          </a:p>
        </p:txBody>
      </p:sp>
      <p:sp>
        <p:nvSpPr>
          <p:cNvPr id="531" name="Google Shape;531;p28"/>
          <p:cNvSpPr txBox="1"/>
          <p:nvPr/>
        </p:nvSpPr>
        <p:spPr>
          <a:xfrm>
            <a:off x="7912100" y="2071688"/>
            <a:ext cx="590550" cy="3079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400"/>
              <a:buFont typeface="Noto Sans Symbols"/>
              <a:buNone/>
            </a:pPr>
            <a:r>
              <a:rPr lang="en-GB" sz="1400">
                <a:solidFill>
                  <a:srgbClr val="000000"/>
                </a:solidFill>
                <a:latin typeface="Times New Roman"/>
                <a:ea typeface="Times New Roman"/>
                <a:cs typeface="Times New Roman"/>
                <a:sym typeface="Times New Roman"/>
              </a:rPr>
              <a:t>(5,3)</a:t>
            </a:r>
            <a:endParaRPr/>
          </a:p>
        </p:txBody>
      </p:sp>
      <p:sp>
        <p:nvSpPr>
          <p:cNvPr id="532" name="Google Shape;532;p28"/>
          <p:cNvSpPr txBox="1"/>
          <p:nvPr/>
        </p:nvSpPr>
        <p:spPr>
          <a:xfrm>
            <a:off x="7061200" y="2451100"/>
            <a:ext cx="590550" cy="3079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1400"/>
              <a:buFont typeface="Noto Sans Symbols"/>
              <a:buNone/>
            </a:pPr>
            <a:r>
              <a:rPr lang="en-GB" sz="1400">
                <a:solidFill>
                  <a:srgbClr val="000000"/>
                </a:solidFill>
                <a:latin typeface="Times New Roman"/>
                <a:ea typeface="Times New Roman"/>
                <a:cs typeface="Times New Roman"/>
                <a:sym typeface="Times New Roman"/>
              </a:rPr>
              <a:t>(3,1)</a:t>
            </a:r>
            <a:endParaRPr/>
          </a:p>
        </p:txBody>
      </p:sp>
      <p:cxnSp>
        <p:nvCxnSpPr>
          <p:cNvPr id="533" name="Google Shape;533;p28"/>
          <p:cNvCxnSpPr/>
          <p:nvPr/>
        </p:nvCxnSpPr>
        <p:spPr>
          <a:xfrm rot="10800000">
            <a:off x="4114800" y="4610100"/>
            <a:ext cx="0" cy="909638"/>
          </a:xfrm>
          <a:prstGeom prst="straightConnector1">
            <a:avLst/>
          </a:prstGeom>
          <a:noFill/>
          <a:ln cap="flat" cmpd="sng" w="38100">
            <a:solidFill>
              <a:schemeClr val="dk1"/>
            </a:solidFill>
            <a:prstDash val="solid"/>
            <a:round/>
            <a:headEnd len="med" w="med" type="none"/>
            <a:tailEnd len="med" w="med" type="triangle"/>
          </a:ln>
        </p:spPr>
      </p:cxnSp>
      <p:cxnSp>
        <p:nvCxnSpPr>
          <p:cNvPr id="534" name="Google Shape;534;p28"/>
          <p:cNvCxnSpPr/>
          <p:nvPr/>
        </p:nvCxnSpPr>
        <p:spPr>
          <a:xfrm>
            <a:off x="4114800" y="5519738"/>
            <a:ext cx="1519238" cy="0"/>
          </a:xfrm>
          <a:prstGeom prst="straightConnector1">
            <a:avLst/>
          </a:prstGeom>
          <a:noFill/>
          <a:ln cap="flat" cmpd="sng" w="38100">
            <a:solidFill>
              <a:schemeClr val="dk1"/>
            </a:solidFill>
            <a:prstDash val="solid"/>
            <a:round/>
            <a:headEnd len="med" w="med" type="none"/>
            <a:tailEnd len="med" w="med" type="triangle"/>
          </a:ln>
        </p:spPr>
      </p:cxnSp>
      <p:cxnSp>
        <p:nvCxnSpPr>
          <p:cNvPr id="535" name="Google Shape;535;p28"/>
          <p:cNvCxnSpPr/>
          <p:nvPr/>
        </p:nvCxnSpPr>
        <p:spPr>
          <a:xfrm rot="10800000">
            <a:off x="1079500" y="4610100"/>
            <a:ext cx="0" cy="909638"/>
          </a:xfrm>
          <a:prstGeom prst="straightConnector1">
            <a:avLst/>
          </a:prstGeom>
          <a:noFill/>
          <a:ln cap="flat" cmpd="sng" w="38100">
            <a:solidFill>
              <a:schemeClr val="dk1"/>
            </a:solidFill>
            <a:prstDash val="solid"/>
            <a:round/>
            <a:headEnd len="med" w="med" type="none"/>
            <a:tailEnd len="med" w="med" type="triangle"/>
          </a:ln>
        </p:spPr>
      </p:cxnSp>
      <p:cxnSp>
        <p:nvCxnSpPr>
          <p:cNvPr id="536" name="Google Shape;536;p28"/>
          <p:cNvCxnSpPr/>
          <p:nvPr/>
        </p:nvCxnSpPr>
        <p:spPr>
          <a:xfrm>
            <a:off x="1079500" y="5519738"/>
            <a:ext cx="1519238" cy="0"/>
          </a:xfrm>
          <a:prstGeom prst="straightConnector1">
            <a:avLst/>
          </a:prstGeom>
          <a:noFill/>
          <a:ln cap="flat" cmpd="sng" w="38100">
            <a:solidFill>
              <a:schemeClr val="dk1"/>
            </a:solidFill>
            <a:prstDash val="solid"/>
            <a:round/>
            <a:headEnd len="med" w="med" type="none"/>
            <a:tailEnd len="med" w="med" type="triangle"/>
          </a:ln>
        </p:spPr>
      </p:cxnSp>
      <p:cxnSp>
        <p:nvCxnSpPr>
          <p:cNvPr id="537" name="Google Shape;537;p28"/>
          <p:cNvCxnSpPr/>
          <p:nvPr/>
        </p:nvCxnSpPr>
        <p:spPr>
          <a:xfrm rot="10800000">
            <a:off x="7135813" y="1878013"/>
            <a:ext cx="0" cy="909637"/>
          </a:xfrm>
          <a:prstGeom prst="straightConnector1">
            <a:avLst/>
          </a:prstGeom>
          <a:noFill/>
          <a:ln cap="flat" cmpd="sng" w="38100">
            <a:solidFill>
              <a:schemeClr val="dk1"/>
            </a:solidFill>
            <a:prstDash val="solid"/>
            <a:round/>
            <a:headEnd len="med" w="med" type="none"/>
            <a:tailEnd len="med" w="med" type="triangle"/>
          </a:ln>
        </p:spPr>
      </p:cxnSp>
      <p:cxnSp>
        <p:nvCxnSpPr>
          <p:cNvPr id="538" name="Google Shape;538;p28"/>
          <p:cNvCxnSpPr/>
          <p:nvPr/>
        </p:nvCxnSpPr>
        <p:spPr>
          <a:xfrm>
            <a:off x="7135813" y="2787650"/>
            <a:ext cx="1519237" cy="0"/>
          </a:xfrm>
          <a:prstGeom prst="straightConnector1">
            <a:avLst/>
          </a:prstGeom>
          <a:noFill/>
          <a:ln cap="flat" cmpd="sng" w="38100">
            <a:solidFill>
              <a:schemeClr val="dk1"/>
            </a:solidFill>
            <a:prstDash val="solid"/>
            <a:round/>
            <a:headEnd len="med" w="med" type="none"/>
            <a:tailEnd len="med" w="med" type="triangle"/>
          </a:ln>
        </p:spPr>
      </p:cxnSp>
      <p:cxnSp>
        <p:nvCxnSpPr>
          <p:cNvPr id="539" name="Google Shape;539;p28"/>
          <p:cNvCxnSpPr/>
          <p:nvPr/>
        </p:nvCxnSpPr>
        <p:spPr>
          <a:xfrm rot="10800000">
            <a:off x="4114800" y="1878013"/>
            <a:ext cx="0" cy="909637"/>
          </a:xfrm>
          <a:prstGeom prst="straightConnector1">
            <a:avLst/>
          </a:prstGeom>
          <a:noFill/>
          <a:ln cap="flat" cmpd="sng" w="38100">
            <a:solidFill>
              <a:schemeClr val="dk1"/>
            </a:solidFill>
            <a:prstDash val="solid"/>
            <a:round/>
            <a:headEnd len="med" w="med" type="none"/>
            <a:tailEnd len="med" w="med" type="triangle"/>
          </a:ln>
        </p:spPr>
      </p:cxnSp>
      <p:cxnSp>
        <p:nvCxnSpPr>
          <p:cNvPr id="540" name="Google Shape;540;p28"/>
          <p:cNvCxnSpPr/>
          <p:nvPr/>
        </p:nvCxnSpPr>
        <p:spPr>
          <a:xfrm>
            <a:off x="4114800" y="2787650"/>
            <a:ext cx="1519238" cy="0"/>
          </a:xfrm>
          <a:prstGeom prst="straightConnector1">
            <a:avLst/>
          </a:prstGeom>
          <a:noFill/>
          <a:ln cap="flat" cmpd="sng" w="38100">
            <a:solidFill>
              <a:schemeClr val="dk1"/>
            </a:solidFill>
            <a:prstDash val="solid"/>
            <a:round/>
            <a:headEnd len="med" w="med" type="none"/>
            <a:tailEnd len="med" w="med" type="triangle"/>
          </a:ln>
        </p:spPr>
      </p:cxnSp>
      <p:cxnSp>
        <p:nvCxnSpPr>
          <p:cNvPr id="541" name="Google Shape;541;p28"/>
          <p:cNvCxnSpPr/>
          <p:nvPr/>
        </p:nvCxnSpPr>
        <p:spPr>
          <a:xfrm rot="10800000">
            <a:off x="1081088" y="1878013"/>
            <a:ext cx="0" cy="909637"/>
          </a:xfrm>
          <a:prstGeom prst="straightConnector1">
            <a:avLst/>
          </a:prstGeom>
          <a:noFill/>
          <a:ln cap="flat" cmpd="sng" w="38100">
            <a:solidFill>
              <a:schemeClr val="dk1"/>
            </a:solidFill>
            <a:prstDash val="solid"/>
            <a:round/>
            <a:headEnd len="med" w="med" type="none"/>
            <a:tailEnd len="med" w="med" type="triangle"/>
          </a:ln>
        </p:spPr>
      </p:cxnSp>
      <p:cxnSp>
        <p:nvCxnSpPr>
          <p:cNvPr id="542" name="Google Shape;542;p28"/>
          <p:cNvCxnSpPr/>
          <p:nvPr/>
        </p:nvCxnSpPr>
        <p:spPr>
          <a:xfrm>
            <a:off x="1081088" y="2787650"/>
            <a:ext cx="1519237" cy="0"/>
          </a:xfrm>
          <a:prstGeom prst="straightConnector1">
            <a:avLst/>
          </a:prstGeom>
          <a:noFill/>
          <a:ln cap="flat" cmpd="sng" w="38100">
            <a:solidFill>
              <a:schemeClr val="dk1"/>
            </a:solidFill>
            <a:prstDash val="solid"/>
            <a:round/>
            <a:headEnd len="med" w="med" type="none"/>
            <a:tailEnd len="med" w="med" type="triangle"/>
          </a:ln>
        </p:spPr>
      </p:cxnSp>
      <p:sp>
        <p:nvSpPr>
          <p:cNvPr id="543" name="Google Shape;543;p28"/>
          <p:cNvSpPr txBox="1"/>
          <p:nvPr/>
        </p:nvSpPr>
        <p:spPr>
          <a:xfrm>
            <a:off x="2674938" y="2257425"/>
            <a:ext cx="1122362" cy="3079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1400"/>
              <a:buFont typeface="Noto Sans Symbols"/>
              <a:buNone/>
            </a:pPr>
            <a:r>
              <a:rPr lang="en-GB" sz="1400">
                <a:solidFill>
                  <a:srgbClr val="FF0000"/>
                </a:solidFill>
                <a:latin typeface="Times New Roman"/>
                <a:ea typeface="Times New Roman"/>
                <a:cs typeface="Times New Roman"/>
                <a:sym typeface="Times New Roman"/>
              </a:rPr>
              <a:t>Scale(2,2)</a:t>
            </a:r>
            <a:endParaRPr/>
          </a:p>
        </p:txBody>
      </p:sp>
      <p:cxnSp>
        <p:nvCxnSpPr>
          <p:cNvPr id="544" name="Google Shape;544;p28"/>
          <p:cNvCxnSpPr/>
          <p:nvPr/>
        </p:nvCxnSpPr>
        <p:spPr>
          <a:xfrm>
            <a:off x="2809875" y="2181225"/>
            <a:ext cx="684213" cy="0"/>
          </a:xfrm>
          <a:prstGeom prst="straightConnector1">
            <a:avLst/>
          </a:prstGeom>
          <a:noFill/>
          <a:ln cap="flat" cmpd="sng" w="76200">
            <a:solidFill>
              <a:srgbClr val="FF0000"/>
            </a:solidFill>
            <a:prstDash val="solid"/>
            <a:round/>
            <a:headEnd len="med" w="med" type="none"/>
            <a:tailEnd len="med" w="med" type="triangle"/>
          </a:ln>
        </p:spPr>
      </p:cxnSp>
      <p:sp>
        <p:nvSpPr>
          <p:cNvPr id="545" name="Google Shape;545;p28"/>
          <p:cNvSpPr txBox="1"/>
          <p:nvPr/>
        </p:nvSpPr>
        <p:spPr>
          <a:xfrm>
            <a:off x="5618163" y="2257425"/>
            <a:ext cx="1425575" cy="3079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1400"/>
              <a:buFont typeface="Noto Sans Symbols"/>
              <a:buNone/>
            </a:pPr>
            <a:r>
              <a:rPr lang="en-GB" sz="1400">
                <a:solidFill>
                  <a:srgbClr val="FF0000"/>
                </a:solidFill>
                <a:latin typeface="Times New Roman"/>
                <a:ea typeface="Times New Roman"/>
                <a:cs typeface="Times New Roman"/>
                <a:sym typeface="Times New Roman"/>
              </a:rPr>
              <a:t>Translate(3,1)</a:t>
            </a:r>
            <a:endParaRPr/>
          </a:p>
        </p:txBody>
      </p:sp>
      <p:cxnSp>
        <p:nvCxnSpPr>
          <p:cNvPr id="546" name="Google Shape;546;p28"/>
          <p:cNvCxnSpPr/>
          <p:nvPr/>
        </p:nvCxnSpPr>
        <p:spPr>
          <a:xfrm>
            <a:off x="5922963" y="2181225"/>
            <a:ext cx="684212" cy="0"/>
          </a:xfrm>
          <a:prstGeom prst="straightConnector1">
            <a:avLst/>
          </a:prstGeom>
          <a:noFill/>
          <a:ln cap="flat" cmpd="sng" w="76200">
            <a:solidFill>
              <a:srgbClr val="FF0000"/>
            </a:solidFill>
            <a:prstDash val="solid"/>
            <a:round/>
            <a:headEnd len="med" w="med" type="none"/>
            <a:tailEnd len="med" w="med" type="triangle"/>
          </a:ln>
        </p:spPr>
      </p:cxnSp>
      <p:sp>
        <p:nvSpPr>
          <p:cNvPr id="547" name="Google Shape;547;p28"/>
          <p:cNvSpPr txBox="1"/>
          <p:nvPr/>
        </p:nvSpPr>
        <p:spPr>
          <a:xfrm>
            <a:off x="2522538" y="4989513"/>
            <a:ext cx="1425575" cy="3079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1400"/>
              <a:buFont typeface="Noto Sans Symbols"/>
              <a:buNone/>
            </a:pPr>
            <a:r>
              <a:rPr lang="en-GB" sz="1400">
                <a:solidFill>
                  <a:srgbClr val="FF0000"/>
                </a:solidFill>
                <a:latin typeface="Times New Roman"/>
                <a:ea typeface="Times New Roman"/>
                <a:cs typeface="Times New Roman"/>
                <a:sym typeface="Times New Roman"/>
              </a:rPr>
              <a:t>Translate(3,1)</a:t>
            </a:r>
            <a:endParaRPr/>
          </a:p>
        </p:txBody>
      </p:sp>
      <p:cxnSp>
        <p:nvCxnSpPr>
          <p:cNvPr id="548" name="Google Shape;548;p28"/>
          <p:cNvCxnSpPr/>
          <p:nvPr/>
        </p:nvCxnSpPr>
        <p:spPr>
          <a:xfrm>
            <a:off x="2827338" y="4913313"/>
            <a:ext cx="684212" cy="0"/>
          </a:xfrm>
          <a:prstGeom prst="straightConnector1">
            <a:avLst/>
          </a:prstGeom>
          <a:noFill/>
          <a:ln cap="flat" cmpd="sng" w="76200">
            <a:solidFill>
              <a:srgbClr val="FF0000"/>
            </a:solidFill>
            <a:prstDash val="solid"/>
            <a:round/>
            <a:headEnd len="med" w="med" type="none"/>
            <a:tailEnd len="med" w="med" type="triangle"/>
          </a:ln>
        </p:spPr>
      </p:cxnSp>
      <p:sp>
        <p:nvSpPr>
          <p:cNvPr id="549" name="Google Shape;549;p28"/>
          <p:cNvSpPr txBox="1"/>
          <p:nvPr/>
        </p:nvSpPr>
        <p:spPr>
          <a:xfrm>
            <a:off x="5770563" y="4989513"/>
            <a:ext cx="1122362" cy="3079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1400"/>
              <a:buFont typeface="Noto Sans Symbols"/>
              <a:buNone/>
            </a:pPr>
            <a:r>
              <a:rPr lang="en-GB" sz="1400">
                <a:solidFill>
                  <a:srgbClr val="FF0000"/>
                </a:solidFill>
                <a:latin typeface="Times New Roman"/>
                <a:ea typeface="Times New Roman"/>
                <a:cs typeface="Times New Roman"/>
                <a:sym typeface="Times New Roman"/>
              </a:rPr>
              <a:t>Scale(2,2)</a:t>
            </a:r>
            <a:endParaRPr/>
          </a:p>
        </p:txBody>
      </p:sp>
      <p:cxnSp>
        <p:nvCxnSpPr>
          <p:cNvPr id="550" name="Google Shape;550;p28"/>
          <p:cNvCxnSpPr/>
          <p:nvPr/>
        </p:nvCxnSpPr>
        <p:spPr>
          <a:xfrm>
            <a:off x="5905500" y="4913313"/>
            <a:ext cx="684213" cy="0"/>
          </a:xfrm>
          <a:prstGeom prst="straightConnector1">
            <a:avLst/>
          </a:prstGeom>
          <a:noFill/>
          <a:ln cap="flat" cmpd="sng" w="76200">
            <a:solidFill>
              <a:srgbClr val="FF0000"/>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29"/>
          <p:cNvSpPr txBox="1"/>
          <p:nvPr/>
        </p:nvSpPr>
        <p:spPr>
          <a:xfrm>
            <a:off x="628650" y="365126"/>
            <a:ext cx="78867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lang="en-GB" sz="4000">
                <a:solidFill>
                  <a:schemeClr val="dk1"/>
                </a:solidFill>
                <a:latin typeface="Calibri"/>
                <a:ea typeface="Calibri"/>
                <a:cs typeface="Calibri"/>
                <a:sym typeface="Calibri"/>
              </a:rPr>
              <a:t>Non-commutative Composition</a:t>
            </a:r>
            <a:endParaRPr/>
          </a:p>
        </p:txBody>
      </p:sp>
      <p:sp>
        <p:nvSpPr>
          <p:cNvPr id="556" name="Google Shape;556;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200"/>
              <a:buFont typeface="Noto Sans Symbols"/>
              <a:buNone/>
            </a:pPr>
            <a:fld id="{00000000-1234-1234-1234-123412341234}" type="slidenum">
              <a:rPr lang="en-GB" sz="1200">
                <a:solidFill>
                  <a:schemeClr val="dk2"/>
                </a:solidFill>
                <a:latin typeface="Times New Roman"/>
                <a:ea typeface="Times New Roman"/>
                <a:cs typeface="Times New Roman"/>
                <a:sym typeface="Times New Roman"/>
              </a:rPr>
              <a:t>‹#›</a:t>
            </a:fld>
            <a:endParaRPr sz="1200">
              <a:solidFill>
                <a:schemeClr val="dk2"/>
              </a:solidFill>
              <a:latin typeface="Times New Roman"/>
              <a:ea typeface="Times New Roman"/>
              <a:cs typeface="Times New Roman"/>
              <a:sym typeface="Times New Roman"/>
            </a:endParaRPr>
          </a:p>
        </p:txBody>
      </p:sp>
      <p:sp>
        <p:nvSpPr>
          <p:cNvPr id="557" name="Google Shape;557;p29"/>
          <p:cNvSpPr txBox="1"/>
          <p:nvPr/>
        </p:nvSpPr>
        <p:spPr>
          <a:xfrm>
            <a:off x="1219200" y="2362200"/>
            <a:ext cx="1066800" cy="43021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724"/>
              <a:buFont typeface="Times New Roman"/>
              <a:buNone/>
            </a:pPr>
            <a:r>
              <a:rPr i="1" lang="en-GB" sz="2800">
                <a:solidFill>
                  <a:schemeClr val="dk1"/>
                </a:solidFill>
                <a:latin typeface="Times New Roman"/>
                <a:ea typeface="Times New Roman"/>
                <a:cs typeface="Times New Roman"/>
                <a:sym typeface="Times New Roman"/>
              </a:rPr>
              <a:t>TS  =</a:t>
            </a:r>
            <a:endParaRPr/>
          </a:p>
        </p:txBody>
      </p:sp>
      <p:sp>
        <p:nvSpPr>
          <p:cNvPr id="558" name="Google Shape;558;p29"/>
          <p:cNvSpPr/>
          <p:nvPr/>
        </p:nvSpPr>
        <p:spPr>
          <a:xfrm>
            <a:off x="4191000" y="1828800"/>
            <a:ext cx="1524000" cy="1600200"/>
          </a:xfrm>
          <a:prstGeom prst="bracketPair">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59" name="Google Shape;559;p29"/>
          <p:cNvSpPr txBox="1"/>
          <p:nvPr/>
        </p:nvSpPr>
        <p:spPr>
          <a:xfrm>
            <a:off x="4267200" y="1885950"/>
            <a:ext cx="457200" cy="131286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rPr i="1" lang="en-GB" sz="2400">
                <a:solidFill>
                  <a:srgbClr val="FF0000"/>
                </a:solidFill>
                <a:latin typeface="Times New Roman"/>
                <a:ea typeface="Times New Roman"/>
                <a:cs typeface="Times New Roman"/>
                <a:sym typeface="Times New Roman"/>
              </a:rPr>
              <a:t>2</a:t>
            </a:r>
            <a:endParaRPr i="1" sz="1200">
              <a:solidFill>
                <a:srgbClr val="FF0000"/>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p:txBody>
      </p:sp>
      <p:sp>
        <p:nvSpPr>
          <p:cNvPr id="560" name="Google Shape;560;p29"/>
          <p:cNvSpPr txBox="1"/>
          <p:nvPr/>
        </p:nvSpPr>
        <p:spPr>
          <a:xfrm>
            <a:off x="4724400" y="1874838"/>
            <a:ext cx="457200" cy="131286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192"/>
              <a:buFont typeface="Times New Roman"/>
              <a:buNone/>
            </a:pPr>
            <a:r>
              <a:rPr i="1" lang="en-GB" sz="2400">
                <a:solidFill>
                  <a:srgbClr val="FF0000"/>
                </a:solidFill>
                <a:latin typeface="Times New Roman"/>
                <a:ea typeface="Times New Roman"/>
                <a:cs typeface="Times New Roman"/>
                <a:sym typeface="Times New Roman"/>
              </a:rPr>
              <a:t>2</a:t>
            </a:r>
            <a:endParaRPr i="1" sz="1200">
              <a:solidFill>
                <a:srgbClr val="FF0000"/>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p:txBody>
      </p:sp>
      <p:sp>
        <p:nvSpPr>
          <p:cNvPr id="561" name="Google Shape;561;p29"/>
          <p:cNvSpPr txBox="1"/>
          <p:nvPr/>
        </p:nvSpPr>
        <p:spPr>
          <a:xfrm>
            <a:off x="5181600" y="1885950"/>
            <a:ext cx="457200" cy="131286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1</a:t>
            </a:r>
            <a:endParaRPr/>
          </a:p>
        </p:txBody>
      </p:sp>
      <p:sp>
        <p:nvSpPr>
          <p:cNvPr id="562" name="Google Shape;562;p29"/>
          <p:cNvSpPr/>
          <p:nvPr/>
        </p:nvSpPr>
        <p:spPr>
          <a:xfrm>
            <a:off x="2438400" y="1828800"/>
            <a:ext cx="1524000" cy="1600200"/>
          </a:xfrm>
          <a:prstGeom prst="bracketPair">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63" name="Google Shape;563;p29"/>
          <p:cNvSpPr txBox="1"/>
          <p:nvPr/>
        </p:nvSpPr>
        <p:spPr>
          <a:xfrm>
            <a:off x="2514600" y="1885950"/>
            <a:ext cx="457200" cy="131286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p:txBody>
      </p:sp>
      <p:sp>
        <p:nvSpPr>
          <p:cNvPr id="564" name="Google Shape;564;p29"/>
          <p:cNvSpPr txBox="1"/>
          <p:nvPr/>
        </p:nvSpPr>
        <p:spPr>
          <a:xfrm>
            <a:off x="2971800" y="1874838"/>
            <a:ext cx="457200" cy="131286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p:txBody>
      </p:sp>
      <p:sp>
        <p:nvSpPr>
          <p:cNvPr id="565" name="Google Shape;565;p29"/>
          <p:cNvSpPr txBox="1"/>
          <p:nvPr/>
        </p:nvSpPr>
        <p:spPr>
          <a:xfrm>
            <a:off x="3429000" y="1885950"/>
            <a:ext cx="457200" cy="131286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rPr i="1" lang="en-GB" sz="2400">
                <a:solidFill>
                  <a:srgbClr val="FF0000"/>
                </a:solidFill>
                <a:latin typeface="Times New Roman"/>
                <a:ea typeface="Times New Roman"/>
                <a:cs typeface="Times New Roman"/>
                <a:sym typeface="Times New Roman"/>
              </a:rPr>
              <a:t>3</a:t>
            </a:r>
            <a:endParaRPr/>
          </a:p>
          <a:p>
            <a:pPr indent="0" lvl="0" marL="0" marR="0" rtl="0" algn="ctr">
              <a:spcBef>
                <a:spcPts val="775"/>
              </a:spcBef>
              <a:spcAft>
                <a:spcPts val="0"/>
              </a:spcAft>
              <a:buClr>
                <a:srgbClr val="000000"/>
              </a:buClr>
              <a:buSzPts val="3192"/>
              <a:buFont typeface="Times New Roman"/>
              <a:buNone/>
            </a:pPr>
            <a:r>
              <a:rPr i="1" lang="en-GB" sz="2400">
                <a:solidFill>
                  <a:srgbClr val="FF0000"/>
                </a:solidFill>
                <a:latin typeface="Times New Roman"/>
                <a:ea typeface="Times New Roman"/>
                <a:cs typeface="Times New Roman"/>
                <a:sym typeface="Times New Roman"/>
              </a:rPr>
              <a:t>1</a:t>
            </a:r>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1</a:t>
            </a:r>
            <a:endParaRPr/>
          </a:p>
        </p:txBody>
      </p:sp>
      <p:sp>
        <p:nvSpPr>
          <p:cNvPr id="566" name="Google Shape;566;p29"/>
          <p:cNvSpPr txBox="1"/>
          <p:nvPr/>
        </p:nvSpPr>
        <p:spPr>
          <a:xfrm>
            <a:off x="1219200" y="4953000"/>
            <a:ext cx="1066800" cy="43021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724"/>
              <a:buFont typeface="Times New Roman"/>
              <a:buNone/>
            </a:pPr>
            <a:r>
              <a:rPr i="1" lang="en-GB" sz="2800">
                <a:solidFill>
                  <a:schemeClr val="dk1"/>
                </a:solidFill>
                <a:latin typeface="Times New Roman"/>
                <a:ea typeface="Times New Roman"/>
                <a:cs typeface="Times New Roman"/>
                <a:sym typeface="Times New Roman"/>
              </a:rPr>
              <a:t>ST  =</a:t>
            </a:r>
            <a:endParaRPr/>
          </a:p>
        </p:txBody>
      </p:sp>
      <p:sp>
        <p:nvSpPr>
          <p:cNvPr id="567" name="Google Shape;567;p29"/>
          <p:cNvSpPr/>
          <p:nvPr/>
        </p:nvSpPr>
        <p:spPr>
          <a:xfrm>
            <a:off x="2438400" y="4419600"/>
            <a:ext cx="1524000" cy="1600200"/>
          </a:xfrm>
          <a:prstGeom prst="bracketPair">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68" name="Google Shape;568;p29"/>
          <p:cNvSpPr txBox="1"/>
          <p:nvPr/>
        </p:nvSpPr>
        <p:spPr>
          <a:xfrm>
            <a:off x="2514600" y="4476750"/>
            <a:ext cx="457200" cy="131286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rPr i="1" lang="en-GB" sz="2400">
                <a:solidFill>
                  <a:srgbClr val="FF0000"/>
                </a:solidFill>
                <a:latin typeface="Times New Roman"/>
                <a:ea typeface="Times New Roman"/>
                <a:cs typeface="Times New Roman"/>
                <a:sym typeface="Times New Roman"/>
              </a:rPr>
              <a:t>2</a:t>
            </a:r>
            <a:endParaRPr i="1" sz="1200">
              <a:solidFill>
                <a:srgbClr val="FF0000"/>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p:txBody>
      </p:sp>
      <p:sp>
        <p:nvSpPr>
          <p:cNvPr id="569" name="Google Shape;569;p29"/>
          <p:cNvSpPr txBox="1"/>
          <p:nvPr/>
        </p:nvSpPr>
        <p:spPr>
          <a:xfrm>
            <a:off x="2971800" y="4465638"/>
            <a:ext cx="457200" cy="131286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192"/>
              <a:buFont typeface="Times New Roman"/>
              <a:buNone/>
            </a:pPr>
            <a:r>
              <a:rPr i="1" lang="en-GB" sz="2400">
                <a:solidFill>
                  <a:srgbClr val="FF0000"/>
                </a:solidFill>
                <a:latin typeface="Times New Roman"/>
                <a:ea typeface="Times New Roman"/>
                <a:cs typeface="Times New Roman"/>
                <a:sym typeface="Times New Roman"/>
              </a:rPr>
              <a:t>2</a:t>
            </a:r>
            <a:endParaRPr i="1" sz="1200">
              <a:solidFill>
                <a:srgbClr val="FF0000"/>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p:txBody>
      </p:sp>
      <p:sp>
        <p:nvSpPr>
          <p:cNvPr id="570" name="Google Shape;570;p29"/>
          <p:cNvSpPr txBox="1"/>
          <p:nvPr/>
        </p:nvSpPr>
        <p:spPr>
          <a:xfrm>
            <a:off x="3429000" y="4476750"/>
            <a:ext cx="457200" cy="131286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p:txBody>
      </p:sp>
      <p:sp>
        <p:nvSpPr>
          <p:cNvPr id="571" name="Google Shape;571;p29"/>
          <p:cNvSpPr/>
          <p:nvPr/>
        </p:nvSpPr>
        <p:spPr>
          <a:xfrm>
            <a:off x="4191000" y="4419600"/>
            <a:ext cx="1524000" cy="1600200"/>
          </a:xfrm>
          <a:prstGeom prst="bracketPair">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72" name="Google Shape;572;p29"/>
          <p:cNvSpPr txBox="1"/>
          <p:nvPr/>
        </p:nvSpPr>
        <p:spPr>
          <a:xfrm>
            <a:off x="4267200" y="4476750"/>
            <a:ext cx="457200" cy="131286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p:txBody>
      </p:sp>
      <p:sp>
        <p:nvSpPr>
          <p:cNvPr id="573" name="Google Shape;573;p29"/>
          <p:cNvSpPr txBox="1"/>
          <p:nvPr/>
        </p:nvSpPr>
        <p:spPr>
          <a:xfrm>
            <a:off x="4724400" y="4465638"/>
            <a:ext cx="457200" cy="131286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p:txBody>
      </p:sp>
      <p:sp>
        <p:nvSpPr>
          <p:cNvPr id="574" name="Google Shape;574;p29"/>
          <p:cNvSpPr txBox="1"/>
          <p:nvPr/>
        </p:nvSpPr>
        <p:spPr>
          <a:xfrm>
            <a:off x="5181600" y="4476750"/>
            <a:ext cx="457200" cy="131286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rPr i="1" lang="en-GB" sz="2400">
                <a:solidFill>
                  <a:srgbClr val="FF0000"/>
                </a:solidFill>
                <a:latin typeface="Times New Roman"/>
                <a:ea typeface="Times New Roman"/>
                <a:cs typeface="Times New Roman"/>
                <a:sym typeface="Times New Roman"/>
              </a:rPr>
              <a:t>3</a:t>
            </a:r>
            <a:endParaRPr/>
          </a:p>
          <a:p>
            <a:pPr indent="0" lvl="0" marL="0" marR="0" rtl="0" algn="ctr">
              <a:spcBef>
                <a:spcPts val="775"/>
              </a:spcBef>
              <a:spcAft>
                <a:spcPts val="0"/>
              </a:spcAft>
              <a:buClr>
                <a:srgbClr val="000000"/>
              </a:buClr>
              <a:buSzPts val="3192"/>
              <a:buFont typeface="Times New Roman"/>
              <a:buNone/>
            </a:pPr>
            <a:r>
              <a:rPr i="1" lang="en-GB" sz="2400">
                <a:solidFill>
                  <a:srgbClr val="FF0000"/>
                </a:solidFill>
                <a:latin typeface="Times New Roman"/>
                <a:ea typeface="Times New Roman"/>
                <a:cs typeface="Times New Roman"/>
                <a:sym typeface="Times New Roman"/>
              </a:rPr>
              <a:t>1</a:t>
            </a:r>
            <a:endParaRPr/>
          </a:p>
          <a:p>
            <a:pPr indent="0" lvl="0" marL="0" marR="0" rtl="0" algn="ctr">
              <a:spcBef>
                <a:spcPts val="775"/>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p:txBody>
      </p:sp>
      <p:sp>
        <p:nvSpPr>
          <p:cNvPr id="575" name="Google Shape;575;p29"/>
          <p:cNvSpPr txBox="1"/>
          <p:nvPr/>
        </p:nvSpPr>
        <p:spPr>
          <a:xfrm>
            <a:off x="901700" y="1304925"/>
            <a:ext cx="6673850" cy="523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2800"/>
              <a:buFont typeface="Noto Sans Symbols"/>
              <a:buNone/>
            </a:pPr>
            <a:r>
              <a:rPr lang="en-GB" sz="2800">
                <a:solidFill>
                  <a:srgbClr val="000000"/>
                </a:solidFill>
                <a:latin typeface="Times New Roman"/>
                <a:ea typeface="Times New Roman"/>
                <a:cs typeface="Times New Roman"/>
                <a:sym typeface="Times New Roman"/>
              </a:rPr>
              <a:t>Scale then Translate:   p'  =  T ( S p )  =  TS p</a:t>
            </a:r>
            <a:endParaRPr/>
          </a:p>
        </p:txBody>
      </p:sp>
      <p:sp>
        <p:nvSpPr>
          <p:cNvPr id="576" name="Google Shape;576;p29"/>
          <p:cNvSpPr/>
          <p:nvPr/>
        </p:nvSpPr>
        <p:spPr>
          <a:xfrm>
            <a:off x="6477000" y="1828800"/>
            <a:ext cx="1524000" cy="1600200"/>
          </a:xfrm>
          <a:prstGeom prst="bracketPair">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77" name="Google Shape;577;p29"/>
          <p:cNvSpPr txBox="1"/>
          <p:nvPr/>
        </p:nvSpPr>
        <p:spPr>
          <a:xfrm>
            <a:off x="6553200" y="1885950"/>
            <a:ext cx="457200" cy="131286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rPr i="1" lang="en-GB" sz="2400">
                <a:solidFill>
                  <a:srgbClr val="FF0000"/>
                </a:solidFill>
                <a:latin typeface="Times New Roman"/>
                <a:ea typeface="Times New Roman"/>
                <a:cs typeface="Times New Roman"/>
                <a:sym typeface="Times New Roman"/>
              </a:rPr>
              <a:t>2</a:t>
            </a:r>
            <a:endParaRPr i="1" sz="1200">
              <a:solidFill>
                <a:srgbClr val="FF0000"/>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p:txBody>
      </p:sp>
      <p:sp>
        <p:nvSpPr>
          <p:cNvPr id="578" name="Google Shape;578;p29"/>
          <p:cNvSpPr txBox="1"/>
          <p:nvPr/>
        </p:nvSpPr>
        <p:spPr>
          <a:xfrm>
            <a:off x="7010400" y="1874838"/>
            <a:ext cx="457200" cy="131286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192"/>
              <a:buFont typeface="Times New Roman"/>
              <a:buNone/>
            </a:pPr>
            <a:r>
              <a:rPr i="1" lang="en-GB" sz="2400">
                <a:solidFill>
                  <a:srgbClr val="FF0000"/>
                </a:solidFill>
                <a:latin typeface="Times New Roman"/>
                <a:ea typeface="Times New Roman"/>
                <a:cs typeface="Times New Roman"/>
                <a:sym typeface="Times New Roman"/>
              </a:rPr>
              <a:t>2</a:t>
            </a:r>
            <a:endParaRPr i="1" sz="1200">
              <a:solidFill>
                <a:srgbClr val="FF0000"/>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p:txBody>
      </p:sp>
      <p:sp>
        <p:nvSpPr>
          <p:cNvPr id="579" name="Google Shape;579;p29"/>
          <p:cNvSpPr txBox="1"/>
          <p:nvPr/>
        </p:nvSpPr>
        <p:spPr>
          <a:xfrm>
            <a:off x="7467600" y="1885950"/>
            <a:ext cx="457200" cy="131286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rPr i="1" lang="en-GB" sz="2400">
                <a:solidFill>
                  <a:srgbClr val="FF0000"/>
                </a:solidFill>
                <a:latin typeface="Times New Roman"/>
                <a:ea typeface="Times New Roman"/>
                <a:cs typeface="Times New Roman"/>
                <a:sym typeface="Times New Roman"/>
              </a:rPr>
              <a:t>3</a:t>
            </a:r>
            <a:endParaRPr/>
          </a:p>
          <a:p>
            <a:pPr indent="0" lvl="0" marL="0" marR="0" rtl="0" algn="ctr">
              <a:spcBef>
                <a:spcPts val="775"/>
              </a:spcBef>
              <a:spcAft>
                <a:spcPts val="0"/>
              </a:spcAft>
              <a:buClr>
                <a:srgbClr val="000000"/>
              </a:buClr>
              <a:buSzPts val="3192"/>
              <a:buFont typeface="Times New Roman"/>
              <a:buNone/>
            </a:pPr>
            <a:r>
              <a:rPr i="1" lang="en-GB" sz="2400">
                <a:solidFill>
                  <a:srgbClr val="FF0000"/>
                </a:solidFill>
                <a:latin typeface="Times New Roman"/>
                <a:ea typeface="Times New Roman"/>
                <a:cs typeface="Times New Roman"/>
                <a:sym typeface="Times New Roman"/>
              </a:rPr>
              <a:t>1</a:t>
            </a:r>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1</a:t>
            </a:r>
            <a:endParaRPr/>
          </a:p>
        </p:txBody>
      </p:sp>
      <p:sp>
        <p:nvSpPr>
          <p:cNvPr id="580" name="Google Shape;580;p29"/>
          <p:cNvSpPr/>
          <p:nvPr/>
        </p:nvSpPr>
        <p:spPr>
          <a:xfrm>
            <a:off x="6477000" y="4419600"/>
            <a:ext cx="1524000" cy="1600200"/>
          </a:xfrm>
          <a:prstGeom prst="bracketPair">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
        <p:nvSpPr>
          <p:cNvPr id="581" name="Google Shape;581;p29"/>
          <p:cNvSpPr txBox="1"/>
          <p:nvPr/>
        </p:nvSpPr>
        <p:spPr>
          <a:xfrm>
            <a:off x="6553200" y="4476750"/>
            <a:ext cx="457200" cy="131286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rPr i="1" lang="en-GB" sz="2400">
                <a:solidFill>
                  <a:srgbClr val="FF0000"/>
                </a:solidFill>
                <a:latin typeface="Times New Roman"/>
                <a:ea typeface="Times New Roman"/>
                <a:cs typeface="Times New Roman"/>
                <a:sym typeface="Times New Roman"/>
              </a:rPr>
              <a:t>2</a:t>
            </a:r>
            <a:endParaRPr i="1" sz="1200">
              <a:solidFill>
                <a:srgbClr val="FF0000"/>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p:txBody>
      </p:sp>
      <p:sp>
        <p:nvSpPr>
          <p:cNvPr id="582" name="Google Shape;582;p29"/>
          <p:cNvSpPr txBox="1"/>
          <p:nvPr/>
        </p:nvSpPr>
        <p:spPr>
          <a:xfrm>
            <a:off x="7010400" y="4465638"/>
            <a:ext cx="457200" cy="131286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a:p>
            <a:pPr indent="0" lvl="0" marL="0" marR="0" rtl="0" algn="ctr">
              <a:spcBef>
                <a:spcPts val="775"/>
              </a:spcBef>
              <a:spcAft>
                <a:spcPts val="0"/>
              </a:spcAft>
              <a:buClr>
                <a:srgbClr val="000000"/>
              </a:buClr>
              <a:buSzPts val="3192"/>
              <a:buFont typeface="Times New Roman"/>
              <a:buNone/>
            </a:pPr>
            <a:r>
              <a:rPr i="1" lang="en-GB" sz="2400">
                <a:solidFill>
                  <a:srgbClr val="FF0000"/>
                </a:solidFill>
                <a:latin typeface="Times New Roman"/>
                <a:ea typeface="Times New Roman"/>
                <a:cs typeface="Times New Roman"/>
                <a:sym typeface="Times New Roman"/>
              </a:rPr>
              <a:t>2</a:t>
            </a:r>
            <a:endParaRPr i="1" sz="1200">
              <a:solidFill>
                <a:srgbClr val="FF0000"/>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p:txBody>
      </p:sp>
      <p:sp>
        <p:nvSpPr>
          <p:cNvPr id="583" name="Google Shape;583;p29"/>
          <p:cNvSpPr txBox="1"/>
          <p:nvPr/>
        </p:nvSpPr>
        <p:spPr>
          <a:xfrm>
            <a:off x="7467600" y="4476750"/>
            <a:ext cx="457200" cy="131286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rPr i="1" lang="en-GB" sz="2400">
                <a:solidFill>
                  <a:srgbClr val="FF0000"/>
                </a:solidFill>
                <a:latin typeface="Times New Roman"/>
                <a:ea typeface="Times New Roman"/>
                <a:cs typeface="Times New Roman"/>
                <a:sym typeface="Times New Roman"/>
              </a:rPr>
              <a:t>6</a:t>
            </a:r>
            <a:endParaRPr/>
          </a:p>
          <a:p>
            <a:pPr indent="0" lvl="0" marL="0" marR="0" rtl="0" algn="ctr">
              <a:spcBef>
                <a:spcPts val="775"/>
              </a:spcBef>
              <a:spcAft>
                <a:spcPts val="0"/>
              </a:spcAft>
              <a:buClr>
                <a:srgbClr val="000000"/>
              </a:buClr>
              <a:buSzPts val="3192"/>
              <a:buFont typeface="Times New Roman"/>
              <a:buNone/>
            </a:pPr>
            <a:r>
              <a:rPr i="1" lang="en-GB" sz="2400">
                <a:solidFill>
                  <a:srgbClr val="FF0000"/>
                </a:solidFill>
                <a:latin typeface="Times New Roman"/>
                <a:ea typeface="Times New Roman"/>
                <a:cs typeface="Times New Roman"/>
                <a:sym typeface="Times New Roman"/>
              </a:rPr>
              <a:t>2</a:t>
            </a:r>
            <a:endParaRPr/>
          </a:p>
          <a:p>
            <a:pPr indent="0" lvl="0" marL="0" marR="0" rtl="0" algn="ctr">
              <a:spcBef>
                <a:spcPts val="775"/>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p:txBody>
      </p:sp>
      <p:sp>
        <p:nvSpPr>
          <p:cNvPr id="584" name="Google Shape;584;p29"/>
          <p:cNvSpPr txBox="1"/>
          <p:nvPr/>
        </p:nvSpPr>
        <p:spPr>
          <a:xfrm>
            <a:off x="5943600" y="2362200"/>
            <a:ext cx="304800" cy="43021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724"/>
              <a:buFont typeface="Times New Roman"/>
              <a:buNone/>
            </a:pPr>
            <a:r>
              <a:rPr i="1" lang="en-GB" sz="2800">
                <a:solidFill>
                  <a:schemeClr val="dk1"/>
                </a:solidFill>
                <a:latin typeface="Times New Roman"/>
                <a:ea typeface="Times New Roman"/>
                <a:cs typeface="Times New Roman"/>
                <a:sym typeface="Times New Roman"/>
              </a:rPr>
              <a:t>=</a:t>
            </a:r>
            <a:endParaRPr/>
          </a:p>
        </p:txBody>
      </p:sp>
      <p:sp>
        <p:nvSpPr>
          <p:cNvPr id="585" name="Google Shape;585;p29"/>
          <p:cNvSpPr txBox="1"/>
          <p:nvPr/>
        </p:nvSpPr>
        <p:spPr>
          <a:xfrm>
            <a:off x="5943600" y="4953000"/>
            <a:ext cx="304800" cy="43021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724"/>
              <a:buFont typeface="Times New Roman"/>
              <a:buNone/>
            </a:pPr>
            <a:r>
              <a:rPr i="1" lang="en-GB" sz="2800">
                <a:solidFill>
                  <a:schemeClr val="dk1"/>
                </a:solidFill>
                <a:latin typeface="Times New Roman"/>
                <a:ea typeface="Times New Roman"/>
                <a:cs typeface="Times New Roman"/>
                <a:sym typeface="Times New Roman"/>
              </a:rPr>
              <a:t>=</a:t>
            </a:r>
            <a:endParaRPr/>
          </a:p>
        </p:txBody>
      </p:sp>
      <p:sp>
        <p:nvSpPr>
          <p:cNvPr id="586" name="Google Shape;586;p29"/>
          <p:cNvSpPr txBox="1"/>
          <p:nvPr/>
        </p:nvSpPr>
        <p:spPr>
          <a:xfrm>
            <a:off x="914400" y="3763963"/>
            <a:ext cx="6680200" cy="523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2800"/>
              <a:buFont typeface="Noto Sans Symbols"/>
              <a:buNone/>
            </a:pPr>
            <a:r>
              <a:rPr lang="en-GB" sz="2800">
                <a:solidFill>
                  <a:srgbClr val="000000"/>
                </a:solidFill>
                <a:latin typeface="Times New Roman"/>
                <a:ea typeface="Times New Roman"/>
                <a:cs typeface="Times New Roman"/>
                <a:sym typeface="Times New Roman"/>
              </a:rPr>
              <a:t>Translate then Scale:   p'  =  S ( T p )  =  ST p</a:t>
            </a:r>
            <a:endParaRPr/>
          </a:p>
        </p:txBody>
      </p:sp>
      <p:grpSp>
        <p:nvGrpSpPr>
          <p:cNvPr id="587" name="Google Shape;587;p29"/>
          <p:cNvGrpSpPr/>
          <p:nvPr/>
        </p:nvGrpSpPr>
        <p:grpSpPr>
          <a:xfrm>
            <a:off x="2517775" y="4456113"/>
            <a:ext cx="1371600" cy="1312862"/>
            <a:chOff x="252" y="3189"/>
            <a:chExt cx="864" cy="827"/>
          </a:xfrm>
        </p:grpSpPr>
        <p:sp>
          <p:nvSpPr>
            <p:cNvPr id="588" name="Google Shape;588;p29"/>
            <p:cNvSpPr txBox="1"/>
            <p:nvPr/>
          </p:nvSpPr>
          <p:spPr>
            <a:xfrm>
              <a:off x="252" y="3189"/>
              <a:ext cx="288" cy="82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t/>
              </a:r>
              <a:endParaRPr i="1" sz="2400">
                <a:solidFill>
                  <a:srgbClr val="FF0000"/>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p:txBody>
        </p:sp>
        <p:sp>
          <p:nvSpPr>
            <p:cNvPr id="589" name="Google Shape;589;p29"/>
            <p:cNvSpPr txBox="1"/>
            <p:nvPr/>
          </p:nvSpPr>
          <p:spPr>
            <a:xfrm>
              <a:off x="537" y="3189"/>
              <a:ext cx="288" cy="82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p:txBody>
        </p:sp>
        <p:sp>
          <p:nvSpPr>
            <p:cNvPr id="590" name="Google Shape;590;p29"/>
            <p:cNvSpPr txBox="1"/>
            <p:nvPr/>
          </p:nvSpPr>
          <p:spPr>
            <a:xfrm>
              <a:off x="828" y="3189"/>
              <a:ext cx="288" cy="82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1</a:t>
              </a:r>
              <a:endParaRPr/>
            </a:p>
          </p:txBody>
        </p:sp>
      </p:grpSp>
      <p:grpSp>
        <p:nvGrpSpPr>
          <p:cNvPr id="591" name="Google Shape;591;p29"/>
          <p:cNvGrpSpPr/>
          <p:nvPr/>
        </p:nvGrpSpPr>
        <p:grpSpPr>
          <a:xfrm>
            <a:off x="4268788" y="4491038"/>
            <a:ext cx="1371600" cy="1312862"/>
            <a:chOff x="252" y="3189"/>
            <a:chExt cx="864" cy="827"/>
          </a:xfrm>
        </p:grpSpPr>
        <p:sp>
          <p:nvSpPr>
            <p:cNvPr id="592" name="Google Shape;592;p29"/>
            <p:cNvSpPr txBox="1"/>
            <p:nvPr/>
          </p:nvSpPr>
          <p:spPr>
            <a:xfrm>
              <a:off x="252" y="3189"/>
              <a:ext cx="288" cy="82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t/>
              </a:r>
              <a:endParaRPr i="1" sz="2400">
                <a:solidFill>
                  <a:srgbClr val="FF0000"/>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p:txBody>
        </p:sp>
        <p:sp>
          <p:nvSpPr>
            <p:cNvPr id="593" name="Google Shape;593;p29"/>
            <p:cNvSpPr txBox="1"/>
            <p:nvPr/>
          </p:nvSpPr>
          <p:spPr>
            <a:xfrm>
              <a:off x="537" y="3189"/>
              <a:ext cx="288" cy="82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p:txBody>
        </p:sp>
        <p:sp>
          <p:nvSpPr>
            <p:cNvPr id="594" name="Google Shape;594;p29"/>
            <p:cNvSpPr txBox="1"/>
            <p:nvPr/>
          </p:nvSpPr>
          <p:spPr>
            <a:xfrm>
              <a:off x="828" y="3189"/>
              <a:ext cx="288" cy="82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1</a:t>
              </a:r>
              <a:endParaRPr/>
            </a:p>
          </p:txBody>
        </p:sp>
      </p:grpSp>
      <p:grpSp>
        <p:nvGrpSpPr>
          <p:cNvPr id="595" name="Google Shape;595;p29"/>
          <p:cNvGrpSpPr/>
          <p:nvPr/>
        </p:nvGrpSpPr>
        <p:grpSpPr>
          <a:xfrm>
            <a:off x="6545263" y="4491038"/>
            <a:ext cx="1371600" cy="1312862"/>
            <a:chOff x="252" y="3189"/>
            <a:chExt cx="864" cy="827"/>
          </a:xfrm>
        </p:grpSpPr>
        <p:sp>
          <p:nvSpPr>
            <p:cNvPr id="596" name="Google Shape;596;p29"/>
            <p:cNvSpPr txBox="1"/>
            <p:nvPr/>
          </p:nvSpPr>
          <p:spPr>
            <a:xfrm>
              <a:off x="252" y="3189"/>
              <a:ext cx="288" cy="82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t/>
              </a:r>
              <a:endParaRPr i="1" sz="2400">
                <a:solidFill>
                  <a:srgbClr val="FF0000"/>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p:txBody>
        </p:sp>
        <p:sp>
          <p:nvSpPr>
            <p:cNvPr id="597" name="Google Shape;597;p29"/>
            <p:cNvSpPr txBox="1"/>
            <p:nvPr/>
          </p:nvSpPr>
          <p:spPr>
            <a:xfrm>
              <a:off x="537" y="3189"/>
              <a:ext cx="288" cy="82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0</a:t>
              </a:r>
              <a:endParaRPr/>
            </a:p>
          </p:txBody>
        </p:sp>
        <p:sp>
          <p:nvSpPr>
            <p:cNvPr id="598" name="Google Shape;598;p29"/>
            <p:cNvSpPr txBox="1"/>
            <p:nvPr/>
          </p:nvSpPr>
          <p:spPr>
            <a:xfrm>
              <a:off x="828" y="3189"/>
              <a:ext cx="288" cy="82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ctr">
                <a:spcBef>
                  <a:spcPts val="775"/>
                </a:spcBef>
                <a:spcAft>
                  <a:spcPts val="0"/>
                </a:spcAft>
                <a:buClr>
                  <a:srgbClr val="000000"/>
                </a:buClr>
                <a:buSzPts val="3192"/>
                <a:buFont typeface="Times New Roman"/>
                <a:buNone/>
              </a:pPr>
              <a:r>
                <a:rPr lang="en-GB" sz="2400">
                  <a:solidFill>
                    <a:schemeClr val="dk1"/>
                  </a:solidFill>
                  <a:latin typeface="Times New Roman"/>
                  <a:ea typeface="Times New Roman"/>
                  <a:cs typeface="Times New Roman"/>
                  <a:sym typeface="Times New Roman"/>
                </a:rPr>
                <a:t>1</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nvSpPr>
        <p:spPr>
          <a:xfrm>
            <a:off x="1538950" y="1184767"/>
            <a:ext cx="5915025" cy="99417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Calibri"/>
              <a:buNone/>
            </a:pPr>
            <a:r>
              <a:rPr b="0" i="0" lang="en-GB" sz="3300" u="none" cap="none" strike="noStrike">
                <a:solidFill>
                  <a:schemeClr val="dk1"/>
                </a:solidFill>
                <a:latin typeface="Calibri"/>
                <a:ea typeface="Calibri"/>
                <a:cs typeface="Calibri"/>
                <a:sym typeface="Calibri"/>
              </a:rPr>
              <a:t>What is a Transformation?</a:t>
            </a:r>
            <a:endParaRPr/>
          </a:p>
        </p:txBody>
      </p:sp>
      <p:sp>
        <p:nvSpPr>
          <p:cNvPr id="99" name="Google Shape;99;p3"/>
          <p:cNvSpPr txBox="1"/>
          <p:nvPr/>
        </p:nvSpPr>
        <p:spPr>
          <a:xfrm>
            <a:off x="1538950" y="2280140"/>
            <a:ext cx="5915025" cy="3263504"/>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 A function that maps points </a:t>
            </a:r>
            <a:r>
              <a:rPr b="0" i="1" lang="en-GB" sz="2100" u="none" cap="none" strike="noStrike">
                <a:solidFill>
                  <a:schemeClr val="dk1"/>
                </a:solidFill>
                <a:latin typeface="Calibri"/>
                <a:ea typeface="Calibri"/>
                <a:cs typeface="Calibri"/>
                <a:sym typeface="Calibri"/>
              </a:rPr>
              <a:t>x</a:t>
            </a:r>
            <a:r>
              <a:rPr b="0" i="0" lang="en-GB" sz="2100" u="none" cap="none" strike="noStrike">
                <a:solidFill>
                  <a:schemeClr val="dk1"/>
                </a:solidFill>
                <a:latin typeface="Calibri"/>
                <a:ea typeface="Calibri"/>
                <a:cs typeface="Calibri"/>
                <a:sym typeface="Calibri"/>
              </a:rPr>
              <a:t> to points </a:t>
            </a:r>
            <a:r>
              <a:rPr b="0" i="1" lang="en-GB" sz="2100" u="none" cap="none" strike="noStrike">
                <a:solidFill>
                  <a:schemeClr val="dk1"/>
                </a:solidFill>
                <a:latin typeface="Calibri"/>
                <a:ea typeface="Calibri"/>
                <a:cs typeface="Calibri"/>
                <a:sym typeface="Calibri"/>
              </a:rPr>
              <a:t>x':</a:t>
            </a:r>
            <a:endParaRPr/>
          </a:p>
          <a:p>
            <a:pPr indent="-228600" lvl="1" marL="685800" marR="0" rtl="0" algn="l">
              <a:lnSpc>
                <a:spcPct val="90000"/>
              </a:lnSpc>
              <a:spcBef>
                <a:spcPts val="500"/>
              </a:spcBef>
              <a:spcAft>
                <a:spcPts val="0"/>
              </a:spcAft>
              <a:buClr>
                <a:schemeClr val="dk1"/>
              </a:buClr>
              <a:buSzPts val="1800"/>
              <a:buFont typeface="Arial"/>
              <a:buNone/>
            </a:pPr>
            <a:r>
              <a:rPr b="0" i="0" lang="en-GB" sz="1800" u="none" cap="none" strike="noStrike">
                <a:solidFill>
                  <a:schemeClr val="dk1"/>
                </a:solidFill>
                <a:latin typeface="Calibri"/>
                <a:ea typeface="Calibri"/>
                <a:cs typeface="Calibri"/>
                <a:sym typeface="Calibri"/>
              </a:rPr>
              <a:t>Applications: animation, deformation, viewing, projection, real-time shadows, …</a:t>
            </a:r>
            <a:endParaRPr/>
          </a:p>
        </p:txBody>
      </p:sp>
      <p:sp>
        <p:nvSpPr>
          <p:cNvPr id="100" name="Google Shape;100;p3"/>
          <p:cNvSpPr txBox="1"/>
          <p:nvPr>
            <p:ph idx="12" type="sldNum"/>
          </p:nvPr>
        </p:nvSpPr>
        <p:spPr>
          <a:xfrm>
            <a:off x="5910925" y="5678185"/>
            <a:ext cx="1543050" cy="2738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050"/>
              <a:buFont typeface="Noto Sans Symbols"/>
              <a:buNone/>
            </a:pPr>
            <a:fld id="{00000000-1234-1234-1234-123412341234}" type="slidenum">
              <a:rPr b="0" i="0" lang="en-GB" sz="1050" u="none" cap="none" strike="noStrike">
                <a:solidFill>
                  <a:schemeClr val="dk2"/>
                </a:solidFill>
                <a:latin typeface="Times New Roman"/>
                <a:ea typeface="Times New Roman"/>
                <a:cs typeface="Times New Roman"/>
                <a:sym typeface="Times New Roman"/>
              </a:rPr>
              <a:t>‹#›</a:t>
            </a:fld>
            <a:endParaRPr b="0" i="0" sz="1050" u="none" cap="none" strike="noStrike">
              <a:solidFill>
                <a:schemeClr val="dk2"/>
              </a:solidFill>
              <a:latin typeface="Times New Roman"/>
              <a:ea typeface="Times New Roman"/>
              <a:cs typeface="Times New Roman"/>
              <a:sym typeface="Times New Roman"/>
            </a:endParaRPr>
          </a:p>
        </p:txBody>
      </p:sp>
      <p:pic>
        <p:nvPicPr>
          <p:cNvPr id="101" name="Google Shape;101;p3"/>
          <p:cNvPicPr preferRelativeResize="0"/>
          <p:nvPr/>
        </p:nvPicPr>
        <p:blipFill rotWithShape="1">
          <a:blip r:embed="rId3">
            <a:alphaModFix/>
          </a:blip>
          <a:srcRect b="9676" l="0" r="0" t="0"/>
          <a:stretch/>
        </p:blipFill>
        <p:spPr>
          <a:xfrm>
            <a:off x="2264041" y="3539822"/>
            <a:ext cx="1951434" cy="1600200"/>
          </a:xfrm>
          <a:prstGeom prst="rect">
            <a:avLst/>
          </a:prstGeom>
          <a:noFill/>
          <a:ln>
            <a:noFill/>
          </a:ln>
        </p:spPr>
      </p:pic>
      <p:pic>
        <p:nvPicPr>
          <p:cNvPr id="102" name="Google Shape;102;p3"/>
          <p:cNvPicPr preferRelativeResize="0"/>
          <p:nvPr/>
        </p:nvPicPr>
        <p:blipFill rotWithShape="1">
          <a:blip r:embed="rId4">
            <a:alphaModFix/>
          </a:blip>
          <a:srcRect b="10934" l="0" r="0" t="0"/>
          <a:stretch/>
        </p:blipFill>
        <p:spPr>
          <a:xfrm>
            <a:off x="4210712" y="3539822"/>
            <a:ext cx="1938338" cy="1600200"/>
          </a:xfrm>
          <a:prstGeom prst="rect">
            <a:avLst/>
          </a:prstGeom>
          <a:noFill/>
          <a:ln>
            <a:noFill/>
          </a:ln>
        </p:spPr>
      </p:pic>
      <p:pic>
        <p:nvPicPr>
          <p:cNvPr id="103" name="Google Shape;103;p3"/>
          <p:cNvPicPr preferRelativeResize="0"/>
          <p:nvPr/>
        </p:nvPicPr>
        <p:blipFill rotWithShape="1">
          <a:blip r:embed="rId5">
            <a:alphaModFix/>
          </a:blip>
          <a:srcRect b="0" l="0" r="0" t="0"/>
          <a:stretch/>
        </p:blipFill>
        <p:spPr>
          <a:xfrm>
            <a:off x="6124047" y="3539822"/>
            <a:ext cx="1689497" cy="1552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lang="en-GB"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604" name="Google Shape;604;p30"/>
          <p:cNvSpPr txBox="1"/>
          <p:nvPr/>
        </p:nvSpPr>
        <p:spPr>
          <a:xfrm>
            <a:off x="1524000" y="304800"/>
            <a:ext cx="7010400" cy="685800"/>
          </a:xfrm>
          <a:prstGeom prst="rect">
            <a:avLst/>
          </a:prstGeom>
          <a:no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rPr i="1" lang="en-GB" sz="3600">
                <a:solidFill>
                  <a:srgbClr val="663300"/>
                </a:solidFill>
                <a:latin typeface="Calibri"/>
                <a:ea typeface="Calibri"/>
                <a:cs typeface="Calibri"/>
                <a:sym typeface="Calibri"/>
              </a:rPr>
              <a:t>Combining Translations, Rotations</a:t>
            </a:r>
            <a:endParaRPr/>
          </a:p>
        </p:txBody>
      </p:sp>
      <p:sp>
        <p:nvSpPr>
          <p:cNvPr id="605" name="Google Shape;605;p30"/>
          <p:cNvSpPr txBox="1"/>
          <p:nvPr/>
        </p:nvSpPr>
        <p:spPr>
          <a:xfrm>
            <a:off x="1524000" y="1762125"/>
            <a:ext cx="7467600" cy="433387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3040"/>
              <a:buFont typeface="Noto Sans Symbols"/>
              <a:buChar char="✶"/>
            </a:pPr>
            <a:r>
              <a:rPr lang="en-GB" sz="3200">
                <a:solidFill>
                  <a:schemeClr val="dk1"/>
                </a:solidFill>
                <a:latin typeface="Calibri"/>
                <a:ea typeface="Calibri"/>
                <a:cs typeface="Calibri"/>
                <a:sym typeface="Calibri"/>
              </a:rPr>
              <a:t>Order matters!!  TR is not the same as RT (demo)</a:t>
            </a:r>
            <a:endParaRPr/>
          </a:p>
          <a:p>
            <a:pPr indent="-342900" lvl="0" marL="342900" marR="0" rtl="0" algn="l">
              <a:spcBef>
                <a:spcPts val="640"/>
              </a:spcBef>
              <a:spcAft>
                <a:spcPts val="0"/>
              </a:spcAft>
              <a:buClr>
                <a:schemeClr val="dk2"/>
              </a:buClr>
              <a:buSzPts val="3040"/>
              <a:buFont typeface="Noto Sans Symbols"/>
              <a:buChar char="✶"/>
            </a:pPr>
            <a:r>
              <a:rPr lang="en-GB" sz="3200">
                <a:solidFill>
                  <a:schemeClr val="dk1"/>
                </a:solidFill>
                <a:latin typeface="Calibri"/>
                <a:ea typeface="Calibri"/>
                <a:cs typeface="Calibri"/>
                <a:sym typeface="Calibri"/>
              </a:rPr>
              <a:t>General form for rigid body transforms</a:t>
            </a:r>
            <a:endParaRPr/>
          </a:p>
          <a:p>
            <a:pPr indent="-342900" lvl="0" marL="342900" marR="0" rtl="0" algn="l">
              <a:spcBef>
                <a:spcPts val="640"/>
              </a:spcBef>
              <a:spcAft>
                <a:spcPts val="0"/>
              </a:spcAft>
              <a:buClr>
                <a:schemeClr val="dk2"/>
              </a:buClr>
              <a:buSzPts val="3040"/>
              <a:buFont typeface="Noto Sans Symbols"/>
              <a:buChar char="✶"/>
            </a:pPr>
            <a:r>
              <a:rPr lang="en-GB" sz="3200">
                <a:solidFill>
                  <a:schemeClr val="dk1"/>
                </a:solidFill>
                <a:latin typeface="Calibri"/>
                <a:ea typeface="Calibri"/>
                <a:cs typeface="Calibri"/>
                <a:sym typeface="Calibri"/>
              </a:rPr>
              <a:t>We show rotation first, then translation (commonly used to position objects) on next slide.  Slide after that works it out the other way </a:t>
            </a:r>
            <a:endParaRPr/>
          </a:p>
        </p:txBody>
      </p:sp>
      <p:sp>
        <p:nvSpPr>
          <p:cNvPr id="606" name="Google Shape;606;p30"/>
          <p:cNvSpPr/>
          <p:nvPr/>
        </p:nvSpPr>
        <p:spPr>
          <a:xfrm>
            <a:off x="4479925" y="5884863"/>
            <a:ext cx="184150" cy="5191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Noto Sans Symbols"/>
              <a:buNone/>
            </a:pPr>
            <a:r>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1"/>
          <p:cNvSpPr txBox="1"/>
          <p:nvPr/>
        </p:nvSpPr>
        <p:spPr>
          <a:xfrm>
            <a:off x="1524000" y="304800"/>
            <a:ext cx="7748588" cy="685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lang="en-GB" sz="4000">
                <a:solidFill>
                  <a:schemeClr val="dk1"/>
                </a:solidFill>
                <a:latin typeface="Calibri"/>
                <a:ea typeface="Calibri"/>
                <a:cs typeface="Calibri"/>
                <a:sym typeface="Calibri"/>
              </a:rPr>
              <a:t>Rotate then Translate</a:t>
            </a:r>
            <a:endParaRPr/>
          </a:p>
        </p:txBody>
      </p:sp>
      <p:sp>
        <p:nvSpPr>
          <p:cNvPr id="612" name="Google Shape;612;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lang="en-GB"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613" name="Google Shape;613;p31"/>
          <p:cNvSpPr txBox="1"/>
          <p:nvPr/>
        </p:nvSpPr>
        <p:spPr>
          <a:xfrm>
            <a:off x="457200" y="1762125"/>
            <a:ext cx="8229600" cy="4486275"/>
          </a:xfrm>
          <a:prstGeom prst="rect">
            <a:avLst/>
          </a:prstGeom>
          <a:noFill/>
          <a:ln>
            <a:noFill/>
          </a:ln>
        </p:spPr>
        <p:txBody>
          <a:bodyPr anchorCtr="0" anchor="t" bIns="45700" lIns="91425" spcFirstLastPara="1" rIns="91425" wrap="square" tIns="45700">
            <a:noAutofit/>
          </a:bodyPr>
          <a:lstStyle/>
          <a:p>
            <a:pPr indent="-149860" lvl="0" marL="342900" marR="0" rtl="0" algn="l">
              <a:spcBef>
                <a:spcPts val="0"/>
              </a:spcBef>
              <a:spcAft>
                <a:spcPts val="0"/>
              </a:spcAft>
              <a:buClr>
                <a:schemeClr val="dk2"/>
              </a:buClr>
              <a:buSzPts val="3040"/>
              <a:buFont typeface="Noto Sans Symbols"/>
              <a:buNone/>
            </a:pPr>
            <a:r>
              <a:t/>
            </a:r>
            <a:endParaRPr sz="3200">
              <a:solidFill>
                <a:schemeClr val="dk1"/>
              </a:solidFill>
              <a:latin typeface="Calibri"/>
              <a:ea typeface="Calibri"/>
              <a:cs typeface="Calibri"/>
              <a:sym typeface="Calibri"/>
            </a:endParaRPr>
          </a:p>
          <a:p>
            <a:pPr indent="-107950" lvl="1" marL="742950" marR="0" rtl="0" algn="l">
              <a:spcBef>
                <a:spcPts val="56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149860" lvl="0" marL="342900" marR="0" rtl="0" algn="l">
              <a:spcBef>
                <a:spcPts val="640"/>
              </a:spcBef>
              <a:spcAft>
                <a:spcPts val="0"/>
              </a:spcAft>
              <a:buClr>
                <a:schemeClr val="dk2"/>
              </a:buClr>
              <a:buSzPts val="3040"/>
              <a:buFont typeface="Noto Sans Symbols"/>
              <a:buNone/>
            </a:pPr>
            <a:r>
              <a:t/>
            </a:r>
            <a:endParaRPr sz="3200">
              <a:solidFill>
                <a:schemeClr val="dk1"/>
              </a:solidFill>
              <a:latin typeface="Calibri"/>
              <a:ea typeface="Calibri"/>
              <a:cs typeface="Calibri"/>
              <a:sym typeface="Calibri"/>
            </a:endParaRPr>
          </a:p>
        </p:txBody>
      </p:sp>
      <p:pic>
        <p:nvPicPr>
          <p:cNvPr id="614" name="Google Shape;614;p31"/>
          <p:cNvPicPr preferRelativeResize="0"/>
          <p:nvPr/>
        </p:nvPicPr>
        <p:blipFill rotWithShape="1">
          <a:blip r:embed="rId3">
            <a:alphaModFix/>
          </a:blip>
          <a:srcRect b="0" l="0" r="0" t="0"/>
          <a:stretch/>
        </p:blipFill>
        <p:spPr>
          <a:xfrm>
            <a:off x="1366838" y="1531938"/>
            <a:ext cx="6289675" cy="754062"/>
          </a:xfrm>
          <a:prstGeom prst="rect">
            <a:avLst/>
          </a:prstGeom>
          <a:noFill/>
          <a:ln>
            <a:noFill/>
          </a:ln>
        </p:spPr>
      </p:pic>
      <p:grpSp>
        <p:nvGrpSpPr>
          <p:cNvPr id="615" name="Google Shape;615;p31"/>
          <p:cNvGrpSpPr/>
          <p:nvPr/>
        </p:nvGrpSpPr>
        <p:grpSpPr>
          <a:xfrm>
            <a:off x="366713" y="2911475"/>
            <a:ext cx="8528050" cy="2179638"/>
            <a:chOff x="231" y="1834"/>
            <a:chExt cx="5372" cy="1373"/>
          </a:xfrm>
        </p:grpSpPr>
        <p:pic>
          <p:nvPicPr>
            <p:cNvPr id="616" name="Google Shape;616;p31"/>
            <p:cNvPicPr preferRelativeResize="0"/>
            <p:nvPr/>
          </p:nvPicPr>
          <p:blipFill rotWithShape="1">
            <a:blip r:embed="rId4">
              <a:alphaModFix/>
            </a:blip>
            <a:srcRect b="0" l="0" r="0" t="0"/>
            <a:stretch/>
          </p:blipFill>
          <p:spPr>
            <a:xfrm>
              <a:off x="231" y="1834"/>
              <a:ext cx="5372" cy="1373"/>
            </a:xfrm>
            <a:prstGeom prst="rect">
              <a:avLst/>
            </a:prstGeom>
            <a:noFill/>
            <a:ln>
              <a:noFill/>
            </a:ln>
          </p:spPr>
        </p:pic>
        <p:cxnSp>
          <p:nvCxnSpPr>
            <p:cNvPr id="617" name="Google Shape;617;p31"/>
            <p:cNvCxnSpPr/>
            <p:nvPr/>
          </p:nvCxnSpPr>
          <p:spPr>
            <a:xfrm>
              <a:off x="4504" y="1870"/>
              <a:ext cx="0" cy="1227"/>
            </a:xfrm>
            <a:prstGeom prst="straightConnector1">
              <a:avLst/>
            </a:prstGeom>
            <a:noFill/>
            <a:ln cap="flat" cmpd="sng" w="9525">
              <a:solidFill>
                <a:schemeClr val="dk1"/>
              </a:solidFill>
              <a:prstDash val="solid"/>
              <a:round/>
              <a:headEnd len="med" w="med" type="none"/>
              <a:tailEnd len="med" w="med" type="none"/>
            </a:ln>
          </p:spPr>
        </p:cxnSp>
        <p:cxnSp>
          <p:nvCxnSpPr>
            <p:cNvPr id="618" name="Google Shape;618;p31"/>
            <p:cNvCxnSpPr/>
            <p:nvPr/>
          </p:nvCxnSpPr>
          <p:spPr>
            <a:xfrm>
              <a:off x="3409" y="2852"/>
              <a:ext cx="1388"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2"/>
          <p:cNvSpPr txBox="1"/>
          <p:nvPr/>
        </p:nvSpPr>
        <p:spPr>
          <a:xfrm>
            <a:off x="1143000" y="1122363"/>
            <a:ext cx="6858000" cy="2387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GB" sz="4400">
                <a:solidFill>
                  <a:schemeClr val="dk1"/>
                </a:solidFill>
                <a:latin typeface="Calibri"/>
                <a:ea typeface="Calibri"/>
                <a:cs typeface="Calibri"/>
                <a:sym typeface="Calibri"/>
              </a:rPr>
              <a:t>Example Composite Transforms</a:t>
            </a:r>
            <a:endParaRPr/>
          </a:p>
        </p:txBody>
      </p:sp>
      <p:sp>
        <p:nvSpPr>
          <p:cNvPr id="624" name="Google Shape;624;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lang="en-GB"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625" name="Google Shape;625;p32"/>
          <p:cNvSpPr txBox="1"/>
          <p:nvPr/>
        </p:nvSpPr>
        <p:spPr>
          <a:xfrm>
            <a:off x="3810000" y="3581400"/>
            <a:ext cx="1828800" cy="685800"/>
          </a:xfrm>
          <a:prstGeom prst="rect">
            <a:avLst/>
          </a:prstGeom>
          <a:solidFill>
            <a:srgbClr val="00B050"/>
          </a:solidFill>
          <a:ln cap="flat" cmpd="sng" w="9525">
            <a:solidFill>
              <a:srgbClr val="92D050"/>
            </a:solidFill>
            <a:prstDash val="solid"/>
            <a:miter lim="800000"/>
            <a:headEnd len="sm" w="sm" type="none"/>
            <a:tailEnd len="sm" w="sm" type="none"/>
          </a:ln>
        </p:spPr>
        <p:txBody>
          <a:bodyPr anchorCtr="0" anchor="t" bIns="46025" lIns="92075" spcFirstLastPara="1" rIns="92075" wrap="square" tIns="46025">
            <a:noAutofit/>
          </a:bodyPr>
          <a:lstStyle/>
          <a:p>
            <a:pPr indent="0" lvl="0" marL="0" marR="0" rtl="0" algn="ctr">
              <a:spcBef>
                <a:spcPts val="0"/>
              </a:spcBef>
              <a:spcAft>
                <a:spcPts val="0"/>
              </a:spcAft>
              <a:buClr>
                <a:schemeClr val="dk2"/>
              </a:buClr>
              <a:buSzPts val="3040"/>
              <a:buFont typeface="Noto Sans Symbols"/>
              <a:buNone/>
            </a:pPr>
            <a:r>
              <a:rPr b="1" lang="en-GB" sz="3200">
                <a:solidFill>
                  <a:schemeClr val="dk1"/>
                </a:solidFill>
                <a:latin typeface="Calibri"/>
                <a:ea typeface="Calibri"/>
                <a:cs typeface="Calibri"/>
                <a:sym typeface="Calibri"/>
              </a:rPr>
              <a:t>2D Case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lang="en-GB"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cxnSp>
        <p:nvCxnSpPr>
          <p:cNvPr id="631" name="Google Shape;631;p33"/>
          <p:cNvCxnSpPr/>
          <p:nvPr/>
        </p:nvCxnSpPr>
        <p:spPr>
          <a:xfrm>
            <a:off x="609600" y="2895600"/>
            <a:ext cx="2438400" cy="0"/>
          </a:xfrm>
          <a:prstGeom prst="straightConnector1">
            <a:avLst/>
          </a:prstGeom>
          <a:noFill/>
          <a:ln cap="flat" cmpd="sng" w="9525">
            <a:solidFill>
              <a:schemeClr val="dk1"/>
            </a:solidFill>
            <a:prstDash val="solid"/>
            <a:round/>
            <a:headEnd len="med" w="med" type="none"/>
            <a:tailEnd len="med" w="med" type="triangle"/>
          </a:ln>
        </p:spPr>
      </p:cxnSp>
      <p:cxnSp>
        <p:nvCxnSpPr>
          <p:cNvPr id="632" name="Google Shape;632;p33"/>
          <p:cNvCxnSpPr/>
          <p:nvPr/>
        </p:nvCxnSpPr>
        <p:spPr>
          <a:xfrm rot="10800000">
            <a:off x="609600" y="762000"/>
            <a:ext cx="0" cy="2133600"/>
          </a:xfrm>
          <a:prstGeom prst="straightConnector1">
            <a:avLst/>
          </a:prstGeom>
          <a:noFill/>
          <a:ln cap="flat" cmpd="sng" w="9525">
            <a:solidFill>
              <a:schemeClr val="dk1"/>
            </a:solidFill>
            <a:prstDash val="solid"/>
            <a:round/>
            <a:headEnd len="med" w="med" type="none"/>
            <a:tailEnd len="med" w="med" type="triangle"/>
          </a:ln>
        </p:spPr>
      </p:cxnSp>
      <p:sp>
        <p:nvSpPr>
          <p:cNvPr id="633" name="Google Shape;633;p33"/>
          <p:cNvSpPr txBox="1"/>
          <p:nvPr/>
        </p:nvSpPr>
        <p:spPr>
          <a:xfrm>
            <a:off x="1282212" y="1812924"/>
            <a:ext cx="73129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P(h,k)</a:t>
            </a:r>
            <a:endParaRPr/>
          </a:p>
        </p:txBody>
      </p:sp>
      <p:grpSp>
        <p:nvGrpSpPr>
          <p:cNvPr id="634" name="Google Shape;634;p33"/>
          <p:cNvGrpSpPr/>
          <p:nvPr/>
        </p:nvGrpSpPr>
        <p:grpSpPr>
          <a:xfrm>
            <a:off x="1727200" y="685800"/>
            <a:ext cx="685800" cy="1143000"/>
            <a:chOff x="1727200" y="685800"/>
            <a:chExt cx="685800" cy="1143000"/>
          </a:xfrm>
        </p:grpSpPr>
        <p:sp>
          <p:nvSpPr>
            <p:cNvPr id="635" name="Google Shape;635;p33"/>
            <p:cNvSpPr/>
            <p:nvPr/>
          </p:nvSpPr>
          <p:spPr>
            <a:xfrm>
              <a:off x="2260600" y="6858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636" name="Google Shape;636;p33"/>
            <p:cNvSpPr/>
            <p:nvPr/>
          </p:nvSpPr>
          <p:spPr>
            <a:xfrm>
              <a:off x="1727200"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637" name="Google Shape;637;p33"/>
            <p:cNvCxnSpPr>
              <a:stCxn id="636" idx="7"/>
              <a:endCxn id="635" idx="3"/>
            </p:cNvCxnSpPr>
            <p:nvPr/>
          </p:nvCxnSpPr>
          <p:spPr>
            <a:xfrm flipH="1" rot="10800000">
              <a:off x="1857282" y="815818"/>
              <a:ext cx="425700" cy="882900"/>
            </a:xfrm>
            <a:prstGeom prst="straightConnector1">
              <a:avLst/>
            </a:prstGeom>
            <a:noFill/>
            <a:ln cap="flat" cmpd="sng" w="9525">
              <a:solidFill>
                <a:schemeClr val="dk1"/>
              </a:solidFill>
              <a:prstDash val="solid"/>
              <a:round/>
              <a:headEnd len="med" w="med" type="none"/>
              <a:tailEnd len="med" w="med" type="none"/>
            </a:ln>
          </p:spPr>
        </p:cxnSp>
        <p:cxnSp>
          <p:nvCxnSpPr>
            <p:cNvPr id="638" name="Google Shape;638;p33"/>
            <p:cNvCxnSpPr>
              <a:endCxn id="635" idx="4"/>
            </p:cNvCxnSpPr>
            <p:nvPr/>
          </p:nvCxnSpPr>
          <p:spPr>
            <a:xfrm flipH="1" rot="10800000">
              <a:off x="2290900" y="838200"/>
              <a:ext cx="45900" cy="914400"/>
            </a:xfrm>
            <a:prstGeom prst="straightConnector1">
              <a:avLst/>
            </a:prstGeom>
            <a:noFill/>
            <a:ln cap="flat" cmpd="sng" w="9525">
              <a:solidFill>
                <a:schemeClr val="dk1"/>
              </a:solidFill>
              <a:prstDash val="solid"/>
              <a:round/>
              <a:headEnd len="med" w="med" type="none"/>
              <a:tailEnd len="med" w="med" type="none"/>
            </a:ln>
          </p:spPr>
        </p:cxnSp>
        <p:cxnSp>
          <p:nvCxnSpPr>
            <p:cNvPr id="639" name="Google Shape;639;p33"/>
            <p:cNvCxnSpPr>
              <a:stCxn id="636" idx="6"/>
            </p:cNvCxnSpPr>
            <p:nvPr/>
          </p:nvCxnSpPr>
          <p:spPr>
            <a:xfrm>
              <a:off x="1879600" y="1752600"/>
              <a:ext cx="434100" cy="0"/>
            </a:xfrm>
            <a:prstGeom prst="straightConnector1">
              <a:avLst/>
            </a:prstGeom>
            <a:noFill/>
            <a:ln cap="flat" cmpd="sng" w="9525">
              <a:solidFill>
                <a:schemeClr val="dk1"/>
              </a:solidFill>
              <a:prstDash val="solid"/>
              <a:round/>
              <a:headEnd len="med" w="med" type="none"/>
              <a:tailEnd len="med" w="med" type="none"/>
            </a:ln>
          </p:spPr>
        </p:cxnSp>
        <p:sp>
          <p:nvSpPr>
            <p:cNvPr id="640" name="Google Shape;640;p33"/>
            <p:cNvSpPr/>
            <p:nvPr/>
          </p:nvSpPr>
          <p:spPr>
            <a:xfrm>
              <a:off x="2210594"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cxnSp>
        <p:nvCxnSpPr>
          <p:cNvPr id="641" name="Google Shape;641;p33"/>
          <p:cNvCxnSpPr/>
          <p:nvPr/>
        </p:nvCxnSpPr>
        <p:spPr>
          <a:xfrm>
            <a:off x="4876800" y="2879724"/>
            <a:ext cx="2438400" cy="0"/>
          </a:xfrm>
          <a:prstGeom prst="straightConnector1">
            <a:avLst/>
          </a:prstGeom>
          <a:noFill/>
          <a:ln cap="flat" cmpd="sng" w="9525">
            <a:solidFill>
              <a:schemeClr val="dk1"/>
            </a:solidFill>
            <a:prstDash val="solid"/>
            <a:round/>
            <a:headEnd len="med" w="med" type="none"/>
            <a:tailEnd len="med" w="med" type="triangle"/>
          </a:ln>
        </p:spPr>
      </p:cxnSp>
      <p:cxnSp>
        <p:nvCxnSpPr>
          <p:cNvPr id="642" name="Google Shape;642;p33"/>
          <p:cNvCxnSpPr/>
          <p:nvPr/>
        </p:nvCxnSpPr>
        <p:spPr>
          <a:xfrm rot="10800000">
            <a:off x="4876800" y="746124"/>
            <a:ext cx="0" cy="2133600"/>
          </a:xfrm>
          <a:prstGeom prst="straightConnector1">
            <a:avLst/>
          </a:prstGeom>
          <a:noFill/>
          <a:ln cap="flat" cmpd="sng" w="9525">
            <a:solidFill>
              <a:schemeClr val="dk1"/>
            </a:solidFill>
            <a:prstDash val="solid"/>
            <a:round/>
            <a:headEnd len="med" w="med" type="none"/>
            <a:tailEnd len="med" w="med" type="triangle"/>
          </a:ln>
        </p:spPr>
      </p:cxnSp>
      <p:sp>
        <p:nvSpPr>
          <p:cNvPr id="643" name="Google Shape;643;p33"/>
          <p:cNvSpPr txBox="1"/>
          <p:nvPr/>
        </p:nvSpPr>
        <p:spPr>
          <a:xfrm>
            <a:off x="5172256" y="1742586"/>
            <a:ext cx="73129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P(h,k)</a:t>
            </a:r>
            <a:endParaRPr/>
          </a:p>
        </p:txBody>
      </p:sp>
      <p:grpSp>
        <p:nvGrpSpPr>
          <p:cNvPr id="644" name="Google Shape;644;p33"/>
          <p:cNvGrpSpPr/>
          <p:nvPr/>
        </p:nvGrpSpPr>
        <p:grpSpPr>
          <a:xfrm>
            <a:off x="5994400" y="669924"/>
            <a:ext cx="685800" cy="1143000"/>
            <a:chOff x="1727200" y="685800"/>
            <a:chExt cx="685800" cy="1143000"/>
          </a:xfrm>
        </p:grpSpPr>
        <p:sp>
          <p:nvSpPr>
            <p:cNvPr id="645" name="Google Shape;645;p33"/>
            <p:cNvSpPr/>
            <p:nvPr/>
          </p:nvSpPr>
          <p:spPr>
            <a:xfrm>
              <a:off x="2260600" y="6858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646" name="Google Shape;646;p33"/>
            <p:cNvSpPr/>
            <p:nvPr/>
          </p:nvSpPr>
          <p:spPr>
            <a:xfrm>
              <a:off x="1727200"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647" name="Google Shape;647;p33"/>
            <p:cNvCxnSpPr>
              <a:stCxn id="646" idx="7"/>
              <a:endCxn id="645" idx="3"/>
            </p:cNvCxnSpPr>
            <p:nvPr/>
          </p:nvCxnSpPr>
          <p:spPr>
            <a:xfrm flipH="1" rot="10800000">
              <a:off x="1857282" y="815818"/>
              <a:ext cx="425700" cy="882900"/>
            </a:xfrm>
            <a:prstGeom prst="straightConnector1">
              <a:avLst/>
            </a:prstGeom>
            <a:noFill/>
            <a:ln cap="flat" cmpd="sng" w="9525">
              <a:solidFill>
                <a:schemeClr val="dk1"/>
              </a:solidFill>
              <a:prstDash val="solid"/>
              <a:round/>
              <a:headEnd len="med" w="med" type="none"/>
              <a:tailEnd len="med" w="med" type="none"/>
            </a:ln>
          </p:spPr>
        </p:cxnSp>
        <p:cxnSp>
          <p:nvCxnSpPr>
            <p:cNvPr id="648" name="Google Shape;648;p33"/>
            <p:cNvCxnSpPr>
              <a:endCxn id="645" idx="4"/>
            </p:cNvCxnSpPr>
            <p:nvPr/>
          </p:nvCxnSpPr>
          <p:spPr>
            <a:xfrm flipH="1" rot="10800000">
              <a:off x="2290900" y="838200"/>
              <a:ext cx="45900" cy="914400"/>
            </a:xfrm>
            <a:prstGeom prst="straightConnector1">
              <a:avLst/>
            </a:prstGeom>
            <a:noFill/>
            <a:ln cap="flat" cmpd="sng" w="9525">
              <a:solidFill>
                <a:schemeClr val="dk1"/>
              </a:solidFill>
              <a:prstDash val="solid"/>
              <a:round/>
              <a:headEnd len="med" w="med" type="none"/>
              <a:tailEnd len="med" w="med" type="none"/>
            </a:ln>
          </p:spPr>
        </p:cxnSp>
        <p:cxnSp>
          <p:nvCxnSpPr>
            <p:cNvPr id="649" name="Google Shape;649;p33"/>
            <p:cNvCxnSpPr>
              <a:stCxn id="646" idx="6"/>
            </p:cNvCxnSpPr>
            <p:nvPr/>
          </p:nvCxnSpPr>
          <p:spPr>
            <a:xfrm>
              <a:off x="1879600" y="1752600"/>
              <a:ext cx="434100" cy="0"/>
            </a:xfrm>
            <a:prstGeom prst="straightConnector1">
              <a:avLst/>
            </a:prstGeom>
            <a:noFill/>
            <a:ln cap="flat" cmpd="sng" w="9525">
              <a:solidFill>
                <a:schemeClr val="dk1"/>
              </a:solidFill>
              <a:prstDash val="solid"/>
              <a:round/>
              <a:headEnd len="med" w="med" type="none"/>
              <a:tailEnd len="med" w="med" type="none"/>
            </a:ln>
          </p:spPr>
        </p:cxnSp>
        <p:sp>
          <p:nvSpPr>
            <p:cNvPr id="650" name="Google Shape;650;p33"/>
            <p:cNvSpPr/>
            <p:nvPr/>
          </p:nvSpPr>
          <p:spPr>
            <a:xfrm>
              <a:off x="2210594"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grpSp>
        <p:nvGrpSpPr>
          <p:cNvPr id="651" name="Google Shape;651;p33"/>
          <p:cNvGrpSpPr/>
          <p:nvPr/>
        </p:nvGrpSpPr>
        <p:grpSpPr>
          <a:xfrm rot="5400000">
            <a:off x="6223000" y="1426255"/>
            <a:ext cx="685800" cy="1143000"/>
            <a:chOff x="1727200" y="685800"/>
            <a:chExt cx="685800" cy="1143000"/>
          </a:xfrm>
        </p:grpSpPr>
        <p:sp>
          <p:nvSpPr>
            <p:cNvPr id="652" name="Google Shape;652;p33"/>
            <p:cNvSpPr/>
            <p:nvPr/>
          </p:nvSpPr>
          <p:spPr>
            <a:xfrm>
              <a:off x="2260600" y="6858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653" name="Google Shape;653;p33"/>
            <p:cNvSpPr/>
            <p:nvPr/>
          </p:nvSpPr>
          <p:spPr>
            <a:xfrm>
              <a:off x="1727200"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654" name="Google Shape;654;p33"/>
            <p:cNvCxnSpPr>
              <a:stCxn id="653" idx="7"/>
              <a:endCxn id="652" idx="3"/>
            </p:cNvCxnSpPr>
            <p:nvPr/>
          </p:nvCxnSpPr>
          <p:spPr>
            <a:xfrm rot="-5400000">
              <a:off x="1628682" y="1044418"/>
              <a:ext cx="882900" cy="425700"/>
            </a:xfrm>
            <a:prstGeom prst="straightConnector1">
              <a:avLst/>
            </a:prstGeom>
            <a:noFill/>
            <a:ln cap="flat" cmpd="sng" w="9525">
              <a:solidFill>
                <a:schemeClr val="dk1"/>
              </a:solidFill>
              <a:prstDash val="solid"/>
              <a:round/>
              <a:headEnd len="med" w="med" type="none"/>
              <a:tailEnd len="med" w="med" type="none"/>
            </a:ln>
          </p:spPr>
        </p:cxnSp>
        <p:cxnSp>
          <p:nvCxnSpPr>
            <p:cNvPr id="655" name="Google Shape;655;p33"/>
            <p:cNvCxnSpPr>
              <a:endCxn id="652" idx="4"/>
            </p:cNvCxnSpPr>
            <p:nvPr/>
          </p:nvCxnSpPr>
          <p:spPr>
            <a:xfrm rot="-5400000">
              <a:off x="1856650" y="1272450"/>
              <a:ext cx="914400" cy="45900"/>
            </a:xfrm>
            <a:prstGeom prst="straightConnector1">
              <a:avLst/>
            </a:prstGeom>
            <a:noFill/>
            <a:ln cap="flat" cmpd="sng" w="9525">
              <a:solidFill>
                <a:schemeClr val="dk1"/>
              </a:solidFill>
              <a:prstDash val="solid"/>
              <a:round/>
              <a:headEnd len="med" w="med" type="none"/>
              <a:tailEnd len="med" w="med" type="none"/>
            </a:ln>
          </p:spPr>
        </p:cxnSp>
        <p:cxnSp>
          <p:nvCxnSpPr>
            <p:cNvPr id="656" name="Google Shape;656;p33"/>
            <p:cNvCxnSpPr>
              <a:stCxn id="653" idx="6"/>
            </p:cNvCxnSpPr>
            <p:nvPr/>
          </p:nvCxnSpPr>
          <p:spPr>
            <a:xfrm rot="10800000">
              <a:off x="2096650" y="1535550"/>
              <a:ext cx="0" cy="434100"/>
            </a:xfrm>
            <a:prstGeom prst="straightConnector1">
              <a:avLst/>
            </a:prstGeom>
            <a:noFill/>
            <a:ln cap="flat" cmpd="sng" w="9525">
              <a:solidFill>
                <a:schemeClr val="dk1"/>
              </a:solidFill>
              <a:prstDash val="solid"/>
              <a:round/>
              <a:headEnd len="med" w="med" type="none"/>
              <a:tailEnd len="med" w="med" type="none"/>
            </a:ln>
          </p:spPr>
        </p:cxnSp>
        <p:sp>
          <p:nvSpPr>
            <p:cNvPr id="657" name="Google Shape;657;p33"/>
            <p:cNvSpPr/>
            <p:nvPr/>
          </p:nvSpPr>
          <p:spPr>
            <a:xfrm>
              <a:off x="2210594"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sp>
        <p:nvSpPr>
          <p:cNvPr id="658" name="Google Shape;658;p33"/>
          <p:cNvSpPr/>
          <p:nvPr/>
        </p:nvSpPr>
        <p:spPr>
          <a:xfrm>
            <a:off x="5830817" y="1461492"/>
            <a:ext cx="582215" cy="582215"/>
          </a:xfrm>
          <a:prstGeom prst="arc">
            <a:avLst>
              <a:gd fmla="val 17511222" name="adj1"/>
              <a:gd fmla="val 1682414" name="adj2"/>
            </a:avLst>
          </a:prstGeom>
          <a:noFill/>
          <a:ln cap="flat" cmpd="sng" w="28575">
            <a:solidFill>
              <a:schemeClr val="accent1"/>
            </a:solidFill>
            <a:prstDash val="solid"/>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59" name="Google Shape;659;p33"/>
          <p:cNvSpPr txBox="1"/>
          <p:nvPr/>
        </p:nvSpPr>
        <p:spPr>
          <a:xfrm>
            <a:off x="7151320" y="945048"/>
            <a:ext cx="184028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dk1"/>
                </a:solidFill>
                <a:latin typeface="Calibri"/>
                <a:ea typeface="Calibri"/>
                <a:cs typeface="Calibri"/>
                <a:sym typeface="Calibri"/>
              </a:rPr>
              <a:t>Rotate clockwise 90 with respect to P</a:t>
            </a:r>
            <a:endParaRPr/>
          </a:p>
        </p:txBody>
      </p:sp>
      <p:sp>
        <p:nvSpPr>
          <p:cNvPr id="660" name="Google Shape;660;p33"/>
          <p:cNvSpPr/>
          <p:nvPr/>
        </p:nvSpPr>
        <p:spPr>
          <a:xfrm>
            <a:off x="3360128" y="1871585"/>
            <a:ext cx="1066800" cy="25234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1" name="Google Shape;661;p33"/>
          <p:cNvSpPr/>
          <p:nvPr/>
        </p:nvSpPr>
        <p:spPr>
          <a:xfrm rot="2393017">
            <a:off x="2902928" y="3903539"/>
            <a:ext cx="914400" cy="25234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662" name="Google Shape;662;p33"/>
          <p:cNvCxnSpPr/>
          <p:nvPr/>
        </p:nvCxnSpPr>
        <p:spPr>
          <a:xfrm>
            <a:off x="4201258" y="5429723"/>
            <a:ext cx="2438400" cy="0"/>
          </a:xfrm>
          <a:prstGeom prst="straightConnector1">
            <a:avLst/>
          </a:prstGeom>
          <a:noFill/>
          <a:ln cap="flat" cmpd="sng" w="9525">
            <a:solidFill>
              <a:schemeClr val="dk1"/>
            </a:solidFill>
            <a:prstDash val="solid"/>
            <a:round/>
            <a:headEnd len="med" w="med" type="none"/>
            <a:tailEnd len="med" w="med" type="triangle"/>
          </a:ln>
        </p:spPr>
      </p:cxnSp>
      <p:cxnSp>
        <p:nvCxnSpPr>
          <p:cNvPr id="663" name="Google Shape;663;p33"/>
          <p:cNvCxnSpPr/>
          <p:nvPr/>
        </p:nvCxnSpPr>
        <p:spPr>
          <a:xfrm rot="10800000">
            <a:off x="4201258" y="3296123"/>
            <a:ext cx="0" cy="2133600"/>
          </a:xfrm>
          <a:prstGeom prst="straightConnector1">
            <a:avLst/>
          </a:prstGeom>
          <a:noFill/>
          <a:ln cap="flat" cmpd="sng" w="9525">
            <a:solidFill>
              <a:schemeClr val="dk1"/>
            </a:solidFill>
            <a:prstDash val="solid"/>
            <a:round/>
            <a:headEnd len="med" w="med" type="none"/>
            <a:tailEnd len="med" w="med" type="triangle"/>
          </a:ln>
        </p:spPr>
      </p:cxnSp>
      <p:sp>
        <p:nvSpPr>
          <p:cNvPr id="664" name="Google Shape;664;p33"/>
          <p:cNvSpPr txBox="1"/>
          <p:nvPr/>
        </p:nvSpPr>
        <p:spPr>
          <a:xfrm>
            <a:off x="4873870" y="4347047"/>
            <a:ext cx="73129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P(h,k)</a:t>
            </a:r>
            <a:endParaRPr/>
          </a:p>
        </p:txBody>
      </p:sp>
      <p:grpSp>
        <p:nvGrpSpPr>
          <p:cNvPr id="665" name="Google Shape;665;p33"/>
          <p:cNvGrpSpPr/>
          <p:nvPr/>
        </p:nvGrpSpPr>
        <p:grpSpPr>
          <a:xfrm rot="5400000">
            <a:off x="5422900" y="5967413"/>
            <a:ext cx="685800" cy="1143000"/>
            <a:chOff x="1727200" y="685800"/>
            <a:chExt cx="685800" cy="1143000"/>
          </a:xfrm>
        </p:grpSpPr>
        <p:sp>
          <p:nvSpPr>
            <p:cNvPr id="666" name="Google Shape;666;p33"/>
            <p:cNvSpPr/>
            <p:nvPr/>
          </p:nvSpPr>
          <p:spPr>
            <a:xfrm>
              <a:off x="2260600" y="6858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667" name="Google Shape;667;p33"/>
            <p:cNvSpPr/>
            <p:nvPr/>
          </p:nvSpPr>
          <p:spPr>
            <a:xfrm>
              <a:off x="1727200"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668" name="Google Shape;668;p33"/>
            <p:cNvCxnSpPr>
              <a:stCxn id="667" idx="7"/>
              <a:endCxn id="666" idx="3"/>
            </p:cNvCxnSpPr>
            <p:nvPr/>
          </p:nvCxnSpPr>
          <p:spPr>
            <a:xfrm rot="-5400000">
              <a:off x="1628682" y="1044418"/>
              <a:ext cx="882900" cy="425700"/>
            </a:xfrm>
            <a:prstGeom prst="straightConnector1">
              <a:avLst/>
            </a:prstGeom>
            <a:noFill/>
            <a:ln cap="flat" cmpd="sng" w="9525">
              <a:solidFill>
                <a:schemeClr val="dk1"/>
              </a:solidFill>
              <a:prstDash val="solid"/>
              <a:round/>
              <a:headEnd len="med" w="med" type="none"/>
              <a:tailEnd len="med" w="med" type="none"/>
            </a:ln>
          </p:spPr>
        </p:cxnSp>
        <p:cxnSp>
          <p:nvCxnSpPr>
            <p:cNvPr id="669" name="Google Shape;669;p33"/>
            <p:cNvCxnSpPr>
              <a:endCxn id="666" idx="4"/>
            </p:cNvCxnSpPr>
            <p:nvPr/>
          </p:nvCxnSpPr>
          <p:spPr>
            <a:xfrm rot="-5400000">
              <a:off x="1856650" y="1272450"/>
              <a:ext cx="914400" cy="45900"/>
            </a:xfrm>
            <a:prstGeom prst="straightConnector1">
              <a:avLst/>
            </a:prstGeom>
            <a:noFill/>
            <a:ln cap="flat" cmpd="sng" w="9525">
              <a:solidFill>
                <a:schemeClr val="dk1"/>
              </a:solidFill>
              <a:prstDash val="solid"/>
              <a:round/>
              <a:headEnd len="med" w="med" type="none"/>
              <a:tailEnd len="med" w="med" type="none"/>
            </a:ln>
          </p:spPr>
        </p:cxnSp>
        <p:cxnSp>
          <p:nvCxnSpPr>
            <p:cNvPr id="670" name="Google Shape;670;p33"/>
            <p:cNvCxnSpPr>
              <a:stCxn id="667" idx="6"/>
            </p:cNvCxnSpPr>
            <p:nvPr/>
          </p:nvCxnSpPr>
          <p:spPr>
            <a:xfrm rot="10800000">
              <a:off x="2096650" y="1535550"/>
              <a:ext cx="0" cy="434100"/>
            </a:xfrm>
            <a:prstGeom prst="straightConnector1">
              <a:avLst/>
            </a:prstGeom>
            <a:noFill/>
            <a:ln cap="flat" cmpd="sng" w="9525">
              <a:solidFill>
                <a:schemeClr val="dk1"/>
              </a:solidFill>
              <a:prstDash val="solid"/>
              <a:round/>
              <a:headEnd len="med" w="med" type="none"/>
              <a:tailEnd len="med" w="med" type="none"/>
            </a:ln>
          </p:spPr>
        </p:cxnSp>
        <p:sp>
          <p:nvSpPr>
            <p:cNvPr id="671" name="Google Shape;671;p33"/>
            <p:cNvSpPr/>
            <p:nvPr/>
          </p:nvSpPr>
          <p:spPr>
            <a:xfrm>
              <a:off x="2210594"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grpSp>
        <p:nvGrpSpPr>
          <p:cNvPr id="672" name="Google Shape;672;p33"/>
          <p:cNvGrpSpPr/>
          <p:nvPr/>
        </p:nvGrpSpPr>
        <p:grpSpPr>
          <a:xfrm>
            <a:off x="5239515" y="3213100"/>
            <a:ext cx="685800" cy="1143000"/>
            <a:chOff x="1727200" y="685800"/>
            <a:chExt cx="685800" cy="1143000"/>
          </a:xfrm>
        </p:grpSpPr>
        <p:sp>
          <p:nvSpPr>
            <p:cNvPr id="673" name="Google Shape;673;p33"/>
            <p:cNvSpPr/>
            <p:nvPr/>
          </p:nvSpPr>
          <p:spPr>
            <a:xfrm>
              <a:off x="2260600" y="6858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674" name="Google Shape;674;p33"/>
            <p:cNvSpPr/>
            <p:nvPr/>
          </p:nvSpPr>
          <p:spPr>
            <a:xfrm>
              <a:off x="1727200"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675" name="Google Shape;675;p33"/>
            <p:cNvCxnSpPr>
              <a:stCxn id="674" idx="7"/>
              <a:endCxn id="673" idx="3"/>
            </p:cNvCxnSpPr>
            <p:nvPr/>
          </p:nvCxnSpPr>
          <p:spPr>
            <a:xfrm flipH="1" rot="10800000">
              <a:off x="1857282" y="815818"/>
              <a:ext cx="425700" cy="8829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33"/>
            <p:cNvCxnSpPr>
              <a:endCxn id="673" idx="4"/>
            </p:cNvCxnSpPr>
            <p:nvPr/>
          </p:nvCxnSpPr>
          <p:spPr>
            <a:xfrm flipH="1" rot="10800000">
              <a:off x="2290900" y="838200"/>
              <a:ext cx="45900" cy="9144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33"/>
            <p:cNvCxnSpPr>
              <a:stCxn id="674" idx="6"/>
            </p:cNvCxnSpPr>
            <p:nvPr/>
          </p:nvCxnSpPr>
          <p:spPr>
            <a:xfrm>
              <a:off x="1879600" y="1752600"/>
              <a:ext cx="434100" cy="0"/>
            </a:xfrm>
            <a:prstGeom prst="straightConnector1">
              <a:avLst/>
            </a:prstGeom>
            <a:noFill/>
            <a:ln cap="flat" cmpd="sng" w="9525">
              <a:solidFill>
                <a:schemeClr val="dk1"/>
              </a:solidFill>
              <a:prstDash val="solid"/>
              <a:round/>
              <a:headEnd len="med" w="med" type="none"/>
              <a:tailEnd len="med" w="med" type="none"/>
            </a:ln>
          </p:spPr>
        </p:cxnSp>
        <p:sp>
          <p:nvSpPr>
            <p:cNvPr id="678" name="Google Shape;678;p33"/>
            <p:cNvSpPr/>
            <p:nvPr/>
          </p:nvSpPr>
          <p:spPr>
            <a:xfrm>
              <a:off x="2210594"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sp>
        <p:nvSpPr>
          <p:cNvPr id="679" name="Google Shape;679;p33"/>
          <p:cNvSpPr txBox="1"/>
          <p:nvPr/>
        </p:nvSpPr>
        <p:spPr>
          <a:xfrm>
            <a:off x="1615660" y="3987512"/>
            <a:ext cx="184028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dk1"/>
                </a:solidFill>
                <a:latin typeface="Calibri"/>
                <a:ea typeface="Calibri"/>
                <a:cs typeface="Calibri"/>
                <a:sym typeface="Calibri"/>
              </a:rPr>
              <a:t>If we only apply Rotate(-90)</a:t>
            </a:r>
            <a:endParaRPr/>
          </a:p>
        </p:txBody>
      </p:sp>
      <p:sp>
        <p:nvSpPr>
          <p:cNvPr id="680" name="Google Shape;680;p33"/>
          <p:cNvSpPr/>
          <p:nvPr/>
        </p:nvSpPr>
        <p:spPr>
          <a:xfrm rot="1022875">
            <a:off x="4034953" y="5138616"/>
            <a:ext cx="582215" cy="582215"/>
          </a:xfrm>
          <a:prstGeom prst="arc">
            <a:avLst>
              <a:gd fmla="val 17511222" name="adj1"/>
              <a:gd fmla="val 1682414" name="adj2"/>
            </a:avLst>
          </a:prstGeom>
          <a:noFill/>
          <a:ln cap="flat" cmpd="sng" w="28575">
            <a:solidFill>
              <a:schemeClr val="accent1"/>
            </a:solidFill>
            <a:prstDash val="solid"/>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grpSp>
        <p:nvGrpSpPr>
          <p:cNvPr id="685" name="Google Shape;685;p34"/>
          <p:cNvGrpSpPr/>
          <p:nvPr/>
        </p:nvGrpSpPr>
        <p:grpSpPr>
          <a:xfrm>
            <a:off x="5313308" y="4800600"/>
            <a:ext cx="685800" cy="1143000"/>
            <a:chOff x="1727200" y="685800"/>
            <a:chExt cx="685800" cy="1143000"/>
          </a:xfrm>
        </p:grpSpPr>
        <p:sp>
          <p:nvSpPr>
            <p:cNvPr id="686" name="Google Shape;686;p34"/>
            <p:cNvSpPr/>
            <p:nvPr/>
          </p:nvSpPr>
          <p:spPr>
            <a:xfrm>
              <a:off x="2260600" y="6858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687" name="Google Shape;687;p34"/>
            <p:cNvSpPr/>
            <p:nvPr/>
          </p:nvSpPr>
          <p:spPr>
            <a:xfrm>
              <a:off x="1727200" y="16764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688" name="Google Shape;688;p34"/>
            <p:cNvCxnSpPr>
              <a:stCxn id="687" idx="7"/>
              <a:endCxn id="686" idx="3"/>
            </p:cNvCxnSpPr>
            <p:nvPr/>
          </p:nvCxnSpPr>
          <p:spPr>
            <a:xfrm flipH="1" rot="10800000">
              <a:off x="1857282" y="815818"/>
              <a:ext cx="425700" cy="882900"/>
            </a:xfrm>
            <a:prstGeom prst="straightConnector1">
              <a:avLst/>
            </a:prstGeom>
            <a:solidFill>
              <a:schemeClr val="lt1"/>
            </a:solidFill>
            <a:ln cap="flat" cmpd="sng" w="12700">
              <a:solidFill>
                <a:schemeClr val="dk1"/>
              </a:solidFill>
              <a:prstDash val="dot"/>
              <a:miter lim="800000"/>
              <a:headEnd len="med" w="med" type="none"/>
              <a:tailEnd len="med" w="med" type="none"/>
            </a:ln>
          </p:spPr>
        </p:cxnSp>
        <p:cxnSp>
          <p:nvCxnSpPr>
            <p:cNvPr id="689" name="Google Shape;689;p34"/>
            <p:cNvCxnSpPr>
              <a:endCxn id="686" idx="4"/>
            </p:cNvCxnSpPr>
            <p:nvPr/>
          </p:nvCxnSpPr>
          <p:spPr>
            <a:xfrm flipH="1" rot="10800000">
              <a:off x="2290900" y="838200"/>
              <a:ext cx="45900" cy="914400"/>
            </a:xfrm>
            <a:prstGeom prst="straightConnector1">
              <a:avLst/>
            </a:prstGeom>
            <a:solidFill>
              <a:schemeClr val="lt1"/>
            </a:solidFill>
            <a:ln cap="flat" cmpd="sng" w="12700">
              <a:solidFill>
                <a:schemeClr val="dk1"/>
              </a:solidFill>
              <a:prstDash val="dot"/>
              <a:miter lim="800000"/>
              <a:headEnd len="med" w="med" type="none"/>
              <a:tailEnd len="med" w="med" type="none"/>
            </a:ln>
          </p:spPr>
        </p:cxnSp>
        <p:cxnSp>
          <p:nvCxnSpPr>
            <p:cNvPr id="690" name="Google Shape;690;p34"/>
            <p:cNvCxnSpPr>
              <a:stCxn id="687" idx="6"/>
            </p:cNvCxnSpPr>
            <p:nvPr/>
          </p:nvCxnSpPr>
          <p:spPr>
            <a:xfrm>
              <a:off x="1879600" y="1752600"/>
              <a:ext cx="434100" cy="0"/>
            </a:xfrm>
            <a:prstGeom prst="straightConnector1">
              <a:avLst/>
            </a:prstGeom>
            <a:solidFill>
              <a:schemeClr val="lt1"/>
            </a:solidFill>
            <a:ln cap="flat" cmpd="sng" w="12700">
              <a:solidFill>
                <a:schemeClr val="dk1"/>
              </a:solidFill>
              <a:prstDash val="dot"/>
              <a:miter lim="800000"/>
              <a:headEnd len="med" w="med" type="none"/>
              <a:tailEnd len="med" w="med" type="none"/>
            </a:ln>
          </p:spPr>
        </p:cxnSp>
        <p:sp>
          <p:nvSpPr>
            <p:cNvPr id="691" name="Google Shape;691;p34"/>
            <p:cNvSpPr/>
            <p:nvPr/>
          </p:nvSpPr>
          <p:spPr>
            <a:xfrm>
              <a:off x="2210594" y="16764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sp>
        <p:nvSpPr>
          <p:cNvPr id="692" name="Google Shape;692;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lang="en-GB"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cxnSp>
        <p:nvCxnSpPr>
          <p:cNvPr id="693" name="Google Shape;693;p34"/>
          <p:cNvCxnSpPr/>
          <p:nvPr/>
        </p:nvCxnSpPr>
        <p:spPr>
          <a:xfrm>
            <a:off x="609600" y="2895600"/>
            <a:ext cx="2438400" cy="0"/>
          </a:xfrm>
          <a:prstGeom prst="straightConnector1">
            <a:avLst/>
          </a:prstGeom>
          <a:noFill/>
          <a:ln cap="flat" cmpd="sng" w="9525">
            <a:solidFill>
              <a:schemeClr val="dk1"/>
            </a:solidFill>
            <a:prstDash val="solid"/>
            <a:round/>
            <a:headEnd len="med" w="med" type="none"/>
            <a:tailEnd len="med" w="med" type="triangle"/>
          </a:ln>
        </p:spPr>
      </p:cxnSp>
      <p:cxnSp>
        <p:nvCxnSpPr>
          <p:cNvPr id="694" name="Google Shape;694;p34"/>
          <p:cNvCxnSpPr/>
          <p:nvPr/>
        </p:nvCxnSpPr>
        <p:spPr>
          <a:xfrm rot="10800000">
            <a:off x="609600" y="762000"/>
            <a:ext cx="0" cy="2133600"/>
          </a:xfrm>
          <a:prstGeom prst="straightConnector1">
            <a:avLst/>
          </a:prstGeom>
          <a:noFill/>
          <a:ln cap="flat" cmpd="sng" w="9525">
            <a:solidFill>
              <a:schemeClr val="dk1"/>
            </a:solidFill>
            <a:prstDash val="solid"/>
            <a:round/>
            <a:headEnd len="med" w="med" type="none"/>
            <a:tailEnd len="med" w="med" type="triangle"/>
          </a:ln>
        </p:spPr>
      </p:cxnSp>
      <p:sp>
        <p:nvSpPr>
          <p:cNvPr id="695" name="Google Shape;695;p34"/>
          <p:cNvSpPr txBox="1"/>
          <p:nvPr/>
        </p:nvSpPr>
        <p:spPr>
          <a:xfrm>
            <a:off x="1282212" y="1812924"/>
            <a:ext cx="73129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P(h,k)</a:t>
            </a:r>
            <a:endParaRPr/>
          </a:p>
        </p:txBody>
      </p:sp>
      <p:grpSp>
        <p:nvGrpSpPr>
          <p:cNvPr id="696" name="Google Shape;696;p34"/>
          <p:cNvGrpSpPr/>
          <p:nvPr/>
        </p:nvGrpSpPr>
        <p:grpSpPr>
          <a:xfrm>
            <a:off x="1727200" y="685800"/>
            <a:ext cx="685800" cy="1143000"/>
            <a:chOff x="1727200" y="685800"/>
            <a:chExt cx="685800" cy="1143000"/>
          </a:xfrm>
        </p:grpSpPr>
        <p:sp>
          <p:nvSpPr>
            <p:cNvPr id="697" name="Google Shape;697;p34"/>
            <p:cNvSpPr/>
            <p:nvPr/>
          </p:nvSpPr>
          <p:spPr>
            <a:xfrm>
              <a:off x="2260600" y="6858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698" name="Google Shape;698;p34"/>
            <p:cNvSpPr/>
            <p:nvPr/>
          </p:nvSpPr>
          <p:spPr>
            <a:xfrm>
              <a:off x="1727200"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699" name="Google Shape;699;p34"/>
            <p:cNvCxnSpPr>
              <a:stCxn id="698" idx="7"/>
              <a:endCxn id="697" idx="3"/>
            </p:cNvCxnSpPr>
            <p:nvPr/>
          </p:nvCxnSpPr>
          <p:spPr>
            <a:xfrm flipH="1" rot="10800000">
              <a:off x="1857282" y="815818"/>
              <a:ext cx="425700" cy="882900"/>
            </a:xfrm>
            <a:prstGeom prst="straightConnector1">
              <a:avLst/>
            </a:prstGeom>
            <a:noFill/>
            <a:ln cap="flat" cmpd="sng" w="9525">
              <a:solidFill>
                <a:schemeClr val="dk1"/>
              </a:solidFill>
              <a:prstDash val="solid"/>
              <a:round/>
              <a:headEnd len="med" w="med" type="none"/>
              <a:tailEnd len="med" w="med" type="none"/>
            </a:ln>
          </p:spPr>
        </p:cxnSp>
        <p:cxnSp>
          <p:nvCxnSpPr>
            <p:cNvPr id="700" name="Google Shape;700;p34"/>
            <p:cNvCxnSpPr>
              <a:endCxn id="697" idx="4"/>
            </p:cNvCxnSpPr>
            <p:nvPr/>
          </p:nvCxnSpPr>
          <p:spPr>
            <a:xfrm flipH="1" rot="10800000">
              <a:off x="2290900" y="838200"/>
              <a:ext cx="45900" cy="914400"/>
            </a:xfrm>
            <a:prstGeom prst="straightConnector1">
              <a:avLst/>
            </a:prstGeom>
            <a:noFill/>
            <a:ln cap="flat" cmpd="sng" w="9525">
              <a:solidFill>
                <a:schemeClr val="dk1"/>
              </a:solidFill>
              <a:prstDash val="solid"/>
              <a:round/>
              <a:headEnd len="med" w="med" type="none"/>
              <a:tailEnd len="med" w="med" type="none"/>
            </a:ln>
          </p:spPr>
        </p:cxnSp>
        <p:cxnSp>
          <p:nvCxnSpPr>
            <p:cNvPr id="701" name="Google Shape;701;p34"/>
            <p:cNvCxnSpPr>
              <a:stCxn id="698" idx="6"/>
            </p:cNvCxnSpPr>
            <p:nvPr/>
          </p:nvCxnSpPr>
          <p:spPr>
            <a:xfrm>
              <a:off x="1879600" y="1752600"/>
              <a:ext cx="434100" cy="0"/>
            </a:xfrm>
            <a:prstGeom prst="straightConnector1">
              <a:avLst/>
            </a:prstGeom>
            <a:noFill/>
            <a:ln cap="flat" cmpd="sng" w="9525">
              <a:solidFill>
                <a:schemeClr val="dk1"/>
              </a:solidFill>
              <a:prstDash val="solid"/>
              <a:round/>
              <a:headEnd len="med" w="med" type="none"/>
              <a:tailEnd len="med" w="med" type="none"/>
            </a:ln>
          </p:spPr>
        </p:cxnSp>
        <p:sp>
          <p:nvSpPr>
            <p:cNvPr id="702" name="Google Shape;702;p34"/>
            <p:cNvSpPr/>
            <p:nvPr/>
          </p:nvSpPr>
          <p:spPr>
            <a:xfrm>
              <a:off x="2210594"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cxnSp>
        <p:nvCxnSpPr>
          <p:cNvPr id="703" name="Google Shape;703;p34"/>
          <p:cNvCxnSpPr/>
          <p:nvPr/>
        </p:nvCxnSpPr>
        <p:spPr>
          <a:xfrm>
            <a:off x="5993485" y="2964451"/>
            <a:ext cx="2438400" cy="0"/>
          </a:xfrm>
          <a:prstGeom prst="straightConnector1">
            <a:avLst/>
          </a:prstGeom>
          <a:noFill/>
          <a:ln cap="flat" cmpd="sng" w="9525">
            <a:solidFill>
              <a:schemeClr val="dk1"/>
            </a:solidFill>
            <a:prstDash val="solid"/>
            <a:round/>
            <a:headEnd len="med" w="med" type="none"/>
            <a:tailEnd len="med" w="med" type="triangle"/>
          </a:ln>
        </p:spPr>
      </p:cxnSp>
      <p:cxnSp>
        <p:nvCxnSpPr>
          <p:cNvPr id="704" name="Google Shape;704;p34"/>
          <p:cNvCxnSpPr/>
          <p:nvPr/>
        </p:nvCxnSpPr>
        <p:spPr>
          <a:xfrm rot="10800000">
            <a:off x="5993485" y="830851"/>
            <a:ext cx="0" cy="2133600"/>
          </a:xfrm>
          <a:prstGeom prst="straightConnector1">
            <a:avLst/>
          </a:prstGeom>
          <a:noFill/>
          <a:ln cap="flat" cmpd="sng" w="9525">
            <a:solidFill>
              <a:schemeClr val="dk1"/>
            </a:solidFill>
            <a:prstDash val="solid"/>
            <a:round/>
            <a:headEnd len="med" w="med" type="none"/>
            <a:tailEnd len="med" w="med" type="triangle"/>
          </a:ln>
        </p:spPr>
      </p:cxnSp>
      <p:sp>
        <p:nvSpPr>
          <p:cNvPr id="705" name="Google Shape;705;p34"/>
          <p:cNvSpPr txBox="1"/>
          <p:nvPr/>
        </p:nvSpPr>
        <p:spPr>
          <a:xfrm>
            <a:off x="5461069" y="2993615"/>
            <a:ext cx="7521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P’(0,0)</a:t>
            </a:r>
            <a:endParaRPr/>
          </a:p>
        </p:txBody>
      </p:sp>
      <p:grpSp>
        <p:nvGrpSpPr>
          <p:cNvPr id="706" name="Google Shape;706;p34"/>
          <p:cNvGrpSpPr/>
          <p:nvPr/>
        </p:nvGrpSpPr>
        <p:grpSpPr>
          <a:xfrm>
            <a:off x="5913662" y="1886712"/>
            <a:ext cx="685800" cy="1143000"/>
            <a:chOff x="1727200" y="685800"/>
            <a:chExt cx="685800" cy="1143000"/>
          </a:xfrm>
        </p:grpSpPr>
        <p:sp>
          <p:nvSpPr>
            <p:cNvPr id="707" name="Google Shape;707;p34"/>
            <p:cNvSpPr/>
            <p:nvPr/>
          </p:nvSpPr>
          <p:spPr>
            <a:xfrm>
              <a:off x="2260600" y="6858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708" name="Google Shape;708;p34"/>
            <p:cNvSpPr/>
            <p:nvPr/>
          </p:nvSpPr>
          <p:spPr>
            <a:xfrm>
              <a:off x="1727200"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709" name="Google Shape;709;p34"/>
            <p:cNvCxnSpPr>
              <a:stCxn id="708" idx="7"/>
              <a:endCxn id="707" idx="3"/>
            </p:cNvCxnSpPr>
            <p:nvPr/>
          </p:nvCxnSpPr>
          <p:spPr>
            <a:xfrm flipH="1" rot="10800000">
              <a:off x="1857282" y="815818"/>
              <a:ext cx="425700" cy="882900"/>
            </a:xfrm>
            <a:prstGeom prst="straightConnector1">
              <a:avLst/>
            </a:prstGeom>
            <a:noFill/>
            <a:ln cap="flat" cmpd="sng" w="9525">
              <a:solidFill>
                <a:schemeClr val="dk1"/>
              </a:solidFill>
              <a:prstDash val="solid"/>
              <a:round/>
              <a:headEnd len="med" w="med" type="none"/>
              <a:tailEnd len="med" w="med" type="none"/>
            </a:ln>
          </p:spPr>
        </p:cxnSp>
        <p:cxnSp>
          <p:nvCxnSpPr>
            <p:cNvPr id="710" name="Google Shape;710;p34"/>
            <p:cNvCxnSpPr>
              <a:endCxn id="707" idx="4"/>
            </p:cNvCxnSpPr>
            <p:nvPr/>
          </p:nvCxnSpPr>
          <p:spPr>
            <a:xfrm flipH="1" rot="10800000">
              <a:off x="2290900" y="838200"/>
              <a:ext cx="45900" cy="914400"/>
            </a:xfrm>
            <a:prstGeom prst="straightConnector1">
              <a:avLst/>
            </a:prstGeom>
            <a:noFill/>
            <a:ln cap="flat" cmpd="sng" w="9525">
              <a:solidFill>
                <a:schemeClr val="dk1"/>
              </a:solidFill>
              <a:prstDash val="solid"/>
              <a:round/>
              <a:headEnd len="med" w="med" type="none"/>
              <a:tailEnd len="med" w="med" type="none"/>
            </a:ln>
          </p:spPr>
        </p:cxnSp>
        <p:cxnSp>
          <p:nvCxnSpPr>
            <p:cNvPr id="711" name="Google Shape;711;p34"/>
            <p:cNvCxnSpPr>
              <a:stCxn id="708" idx="6"/>
            </p:cNvCxnSpPr>
            <p:nvPr/>
          </p:nvCxnSpPr>
          <p:spPr>
            <a:xfrm>
              <a:off x="1879600" y="1752600"/>
              <a:ext cx="434100" cy="0"/>
            </a:xfrm>
            <a:prstGeom prst="straightConnector1">
              <a:avLst/>
            </a:prstGeom>
            <a:noFill/>
            <a:ln cap="flat" cmpd="sng" w="9525">
              <a:solidFill>
                <a:schemeClr val="dk1"/>
              </a:solidFill>
              <a:prstDash val="solid"/>
              <a:round/>
              <a:headEnd len="med" w="med" type="none"/>
              <a:tailEnd len="med" w="med" type="none"/>
            </a:ln>
          </p:spPr>
        </p:cxnSp>
        <p:sp>
          <p:nvSpPr>
            <p:cNvPr id="712" name="Google Shape;712;p34"/>
            <p:cNvSpPr/>
            <p:nvPr/>
          </p:nvSpPr>
          <p:spPr>
            <a:xfrm>
              <a:off x="2210594"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grpSp>
        <p:nvGrpSpPr>
          <p:cNvPr id="713" name="Google Shape;713;p34"/>
          <p:cNvGrpSpPr/>
          <p:nvPr/>
        </p:nvGrpSpPr>
        <p:grpSpPr>
          <a:xfrm rot="5400000">
            <a:off x="5541909" y="5552840"/>
            <a:ext cx="685800" cy="1143000"/>
            <a:chOff x="1727200" y="685800"/>
            <a:chExt cx="685800" cy="1143000"/>
          </a:xfrm>
        </p:grpSpPr>
        <p:sp>
          <p:nvSpPr>
            <p:cNvPr id="714" name="Google Shape;714;p34"/>
            <p:cNvSpPr/>
            <p:nvPr/>
          </p:nvSpPr>
          <p:spPr>
            <a:xfrm>
              <a:off x="2260600" y="6858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715" name="Google Shape;715;p34"/>
            <p:cNvSpPr/>
            <p:nvPr/>
          </p:nvSpPr>
          <p:spPr>
            <a:xfrm>
              <a:off x="1727200"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716" name="Google Shape;716;p34"/>
            <p:cNvCxnSpPr>
              <a:stCxn id="715" idx="7"/>
              <a:endCxn id="714" idx="3"/>
            </p:cNvCxnSpPr>
            <p:nvPr/>
          </p:nvCxnSpPr>
          <p:spPr>
            <a:xfrm rot="-5400000">
              <a:off x="1628682" y="1044418"/>
              <a:ext cx="882900" cy="425700"/>
            </a:xfrm>
            <a:prstGeom prst="straightConnector1">
              <a:avLst/>
            </a:prstGeom>
            <a:noFill/>
            <a:ln cap="flat" cmpd="sng" w="9525">
              <a:solidFill>
                <a:schemeClr val="dk1"/>
              </a:solidFill>
              <a:prstDash val="solid"/>
              <a:round/>
              <a:headEnd len="med" w="med" type="none"/>
              <a:tailEnd len="med" w="med" type="none"/>
            </a:ln>
          </p:spPr>
        </p:cxnSp>
        <p:cxnSp>
          <p:nvCxnSpPr>
            <p:cNvPr id="717" name="Google Shape;717;p34"/>
            <p:cNvCxnSpPr>
              <a:endCxn id="714" idx="4"/>
            </p:cNvCxnSpPr>
            <p:nvPr/>
          </p:nvCxnSpPr>
          <p:spPr>
            <a:xfrm rot="-5400000">
              <a:off x="1856650" y="1272450"/>
              <a:ext cx="914400" cy="45900"/>
            </a:xfrm>
            <a:prstGeom prst="straightConnector1">
              <a:avLst/>
            </a:prstGeom>
            <a:noFill/>
            <a:ln cap="flat" cmpd="sng" w="9525">
              <a:solidFill>
                <a:schemeClr val="dk1"/>
              </a:solidFill>
              <a:prstDash val="solid"/>
              <a:round/>
              <a:headEnd len="med" w="med" type="none"/>
              <a:tailEnd len="med" w="med" type="none"/>
            </a:ln>
          </p:spPr>
        </p:cxnSp>
        <p:cxnSp>
          <p:nvCxnSpPr>
            <p:cNvPr id="718" name="Google Shape;718;p34"/>
            <p:cNvCxnSpPr>
              <a:stCxn id="715" idx="6"/>
            </p:cNvCxnSpPr>
            <p:nvPr/>
          </p:nvCxnSpPr>
          <p:spPr>
            <a:xfrm rot="10800000">
              <a:off x="2096650" y="1535550"/>
              <a:ext cx="0" cy="434100"/>
            </a:xfrm>
            <a:prstGeom prst="straightConnector1">
              <a:avLst/>
            </a:prstGeom>
            <a:noFill/>
            <a:ln cap="flat" cmpd="sng" w="9525">
              <a:solidFill>
                <a:schemeClr val="dk1"/>
              </a:solidFill>
              <a:prstDash val="solid"/>
              <a:round/>
              <a:headEnd len="med" w="med" type="none"/>
              <a:tailEnd len="med" w="med" type="none"/>
            </a:ln>
          </p:spPr>
        </p:cxnSp>
        <p:sp>
          <p:nvSpPr>
            <p:cNvPr id="719" name="Google Shape;719;p34"/>
            <p:cNvSpPr/>
            <p:nvPr/>
          </p:nvSpPr>
          <p:spPr>
            <a:xfrm>
              <a:off x="2210594"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sp>
        <p:nvSpPr>
          <p:cNvPr id="720" name="Google Shape;720;p34"/>
          <p:cNvSpPr/>
          <p:nvPr/>
        </p:nvSpPr>
        <p:spPr>
          <a:xfrm rot="4434244">
            <a:off x="5153262" y="5556731"/>
            <a:ext cx="582215" cy="582215"/>
          </a:xfrm>
          <a:prstGeom prst="arc">
            <a:avLst>
              <a:gd fmla="val 17511222" name="adj1"/>
              <a:gd fmla="val 1682414" name="adj2"/>
            </a:avLst>
          </a:prstGeom>
          <a:noFill/>
          <a:ln cap="flat" cmpd="sng" w="28575">
            <a:solidFill>
              <a:schemeClr val="accent1"/>
            </a:solidFill>
            <a:prstDash val="solid"/>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21" name="Google Shape;721;p34"/>
          <p:cNvSpPr/>
          <p:nvPr/>
        </p:nvSpPr>
        <p:spPr>
          <a:xfrm>
            <a:off x="4306956" y="1768121"/>
            <a:ext cx="399073" cy="25234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22" name="Google Shape;722;p34"/>
          <p:cNvCxnSpPr/>
          <p:nvPr/>
        </p:nvCxnSpPr>
        <p:spPr>
          <a:xfrm>
            <a:off x="696058" y="5858237"/>
            <a:ext cx="2438400" cy="0"/>
          </a:xfrm>
          <a:prstGeom prst="straightConnector1">
            <a:avLst/>
          </a:prstGeom>
          <a:noFill/>
          <a:ln cap="flat" cmpd="sng" w="9525">
            <a:solidFill>
              <a:schemeClr val="dk1"/>
            </a:solidFill>
            <a:prstDash val="solid"/>
            <a:round/>
            <a:headEnd len="med" w="med" type="none"/>
            <a:tailEnd len="med" w="med" type="triangle"/>
          </a:ln>
        </p:spPr>
      </p:cxnSp>
      <p:cxnSp>
        <p:nvCxnSpPr>
          <p:cNvPr id="723" name="Google Shape;723;p34"/>
          <p:cNvCxnSpPr/>
          <p:nvPr/>
        </p:nvCxnSpPr>
        <p:spPr>
          <a:xfrm rot="10800000">
            <a:off x="696058" y="3724637"/>
            <a:ext cx="0" cy="2133600"/>
          </a:xfrm>
          <a:prstGeom prst="straightConnector1">
            <a:avLst/>
          </a:prstGeom>
          <a:noFill/>
          <a:ln cap="flat" cmpd="sng" w="9525">
            <a:solidFill>
              <a:schemeClr val="dk1"/>
            </a:solidFill>
            <a:prstDash val="solid"/>
            <a:round/>
            <a:headEnd len="med" w="med" type="none"/>
            <a:tailEnd len="med" w="med" type="triangle"/>
          </a:ln>
        </p:spPr>
      </p:cxnSp>
      <p:sp>
        <p:nvSpPr>
          <p:cNvPr id="724" name="Google Shape;724;p34"/>
          <p:cNvSpPr txBox="1"/>
          <p:nvPr/>
        </p:nvSpPr>
        <p:spPr>
          <a:xfrm>
            <a:off x="1545091" y="4783723"/>
            <a:ext cx="73129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P(h,k)</a:t>
            </a:r>
            <a:endParaRPr/>
          </a:p>
        </p:txBody>
      </p:sp>
      <p:grpSp>
        <p:nvGrpSpPr>
          <p:cNvPr id="725" name="Google Shape;725;p34"/>
          <p:cNvGrpSpPr/>
          <p:nvPr/>
        </p:nvGrpSpPr>
        <p:grpSpPr>
          <a:xfrm rot="5400000">
            <a:off x="1955800" y="3920143"/>
            <a:ext cx="685800" cy="1143000"/>
            <a:chOff x="1727200" y="685800"/>
            <a:chExt cx="685800" cy="1143000"/>
          </a:xfrm>
        </p:grpSpPr>
        <p:sp>
          <p:nvSpPr>
            <p:cNvPr id="726" name="Google Shape;726;p34"/>
            <p:cNvSpPr/>
            <p:nvPr/>
          </p:nvSpPr>
          <p:spPr>
            <a:xfrm>
              <a:off x="2260600" y="6858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727" name="Google Shape;727;p34"/>
            <p:cNvSpPr/>
            <p:nvPr/>
          </p:nvSpPr>
          <p:spPr>
            <a:xfrm>
              <a:off x="1727200"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728" name="Google Shape;728;p34"/>
            <p:cNvCxnSpPr>
              <a:stCxn id="727" idx="7"/>
              <a:endCxn id="726" idx="3"/>
            </p:cNvCxnSpPr>
            <p:nvPr/>
          </p:nvCxnSpPr>
          <p:spPr>
            <a:xfrm rot="-5400000">
              <a:off x="1628682" y="1044418"/>
              <a:ext cx="882900" cy="425700"/>
            </a:xfrm>
            <a:prstGeom prst="straightConnector1">
              <a:avLst/>
            </a:prstGeom>
            <a:noFill/>
            <a:ln cap="flat" cmpd="sng" w="9525">
              <a:solidFill>
                <a:schemeClr val="dk1"/>
              </a:solidFill>
              <a:prstDash val="solid"/>
              <a:round/>
              <a:headEnd len="med" w="med" type="none"/>
              <a:tailEnd len="med" w="med" type="none"/>
            </a:ln>
          </p:spPr>
        </p:cxnSp>
        <p:cxnSp>
          <p:nvCxnSpPr>
            <p:cNvPr id="729" name="Google Shape;729;p34"/>
            <p:cNvCxnSpPr>
              <a:endCxn id="726" idx="4"/>
            </p:cNvCxnSpPr>
            <p:nvPr/>
          </p:nvCxnSpPr>
          <p:spPr>
            <a:xfrm rot="-5400000">
              <a:off x="1856650" y="1272450"/>
              <a:ext cx="914400" cy="45900"/>
            </a:xfrm>
            <a:prstGeom prst="straightConnector1">
              <a:avLst/>
            </a:prstGeom>
            <a:noFill/>
            <a:ln cap="flat" cmpd="sng" w="9525">
              <a:solidFill>
                <a:schemeClr val="dk1"/>
              </a:solidFill>
              <a:prstDash val="solid"/>
              <a:round/>
              <a:headEnd len="med" w="med" type="none"/>
              <a:tailEnd len="med" w="med" type="none"/>
            </a:ln>
          </p:spPr>
        </p:cxnSp>
        <p:cxnSp>
          <p:nvCxnSpPr>
            <p:cNvPr id="730" name="Google Shape;730;p34"/>
            <p:cNvCxnSpPr>
              <a:stCxn id="727" idx="6"/>
            </p:cNvCxnSpPr>
            <p:nvPr/>
          </p:nvCxnSpPr>
          <p:spPr>
            <a:xfrm rot="10800000">
              <a:off x="2096650" y="1535550"/>
              <a:ext cx="0" cy="434100"/>
            </a:xfrm>
            <a:prstGeom prst="straightConnector1">
              <a:avLst/>
            </a:prstGeom>
            <a:noFill/>
            <a:ln cap="flat" cmpd="sng" w="9525">
              <a:solidFill>
                <a:schemeClr val="dk1"/>
              </a:solidFill>
              <a:prstDash val="solid"/>
              <a:round/>
              <a:headEnd len="med" w="med" type="none"/>
              <a:tailEnd len="med" w="med" type="none"/>
            </a:ln>
          </p:spPr>
        </p:cxnSp>
        <p:sp>
          <p:nvSpPr>
            <p:cNvPr id="731" name="Google Shape;731;p34"/>
            <p:cNvSpPr/>
            <p:nvPr/>
          </p:nvSpPr>
          <p:spPr>
            <a:xfrm>
              <a:off x="2210594"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sp>
        <p:nvSpPr>
          <p:cNvPr id="732" name="Google Shape;732;p34"/>
          <p:cNvSpPr/>
          <p:nvPr/>
        </p:nvSpPr>
        <p:spPr>
          <a:xfrm rot="1022875">
            <a:off x="4034953" y="5138616"/>
            <a:ext cx="582215" cy="582215"/>
          </a:xfrm>
          <a:prstGeom prst="arc">
            <a:avLst>
              <a:gd fmla="val 17511222" name="adj1"/>
              <a:gd fmla="val 1682414" name="adj2"/>
            </a:avLst>
          </a:prstGeom>
          <a:noFill/>
          <a:ln cap="flat" cmpd="sng" w="28575">
            <a:solidFill>
              <a:schemeClr val="accent1"/>
            </a:solidFill>
            <a:prstDash val="solid"/>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33" name="Google Shape;733;p34"/>
          <p:cNvSpPr txBox="1"/>
          <p:nvPr/>
        </p:nvSpPr>
        <p:spPr>
          <a:xfrm>
            <a:off x="4010364" y="1167825"/>
            <a:ext cx="99225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Translate</a:t>
            </a:r>
            <a:endParaRPr/>
          </a:p>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(-h,-k)</a:t>
            </a:r>
            <a:endParaRPr/>
          </a:p>
        </p:txBody>
      </p:sp>
      <p:cxnSp>
        <p:nvCxnSpPr>
          <p:cNvPr id="734" name="Google Shape;734;p34"/>
          <p:cNvCxnSpPr/>
          <p:nvPr/>
        </p:nvCxnSpPr>
        <p:spPr>
          <a:xfrm>
            <a:off x="5379949" y="5877248"/>
            <a:ext cx="2438400" cy="0"/>
          </a:xfrm>
          <a:prstGeom prst="straightConnector1">
            <a:avLst/>
          </a:prstGeom>
          <a:noFill/>
          <a:ln cap="flat" cmpd="sng" w="9525">
            <a:solidFill>
              <a:schemeClr val="dk1"/>
            </a:solidFill>
            <a:prstDash val="solid"/>
            <a:round/>
            <a:headEnd len="med" w="med" type="none"/>
            <a:tailEnd len="med" w="med" type="triangle"/>
          </a:ln>
        </p:spPr>
      </p:cxnSp>
      <p:cxnSp>
        <p:nvCxnSpPr>
          <p:cNvPr id="735" name="Google Shape;735;p34"/>
          <p:cNvCxnSpPr/>
          <p:nvPr/>
        </p:nvCxnSpPr>
        <p:spPr>
          <a:xfrm rot="10800000">
            <a:off x="5379949" y="3743648"/>
            <a:ext cx="0" cy="2133600"/>
          </a:xfrm>
          <a:prstGeom prst="straightConnector1">
            <a:avLst/>
          </a:prstGeom>
          <a:noFill/>
          <a:ln cap="flat" cmpd="sng" w="9525">
            <a:solidFill>
              <a:schemeClr val="dk1"/>
            </a:solidFill>
            <a:prstDash val="solid"/>
            <a:round/>
            <a:headEnd len="med" w="med" type="none"/>
            <a:tailEnd len="med" w="med" type="triangle"/>
          </a:ln>
        </p:spPr>
      </p:cxnSp>
      <p:sp>
        <p:nvSpPr>
          <p:cNvPr id="736" name="Google Shape;736;p34"/>
          <p:cNvSpPr/>
          <p:nvPr/>
        </p:nvSpPr>
        <p:spPr>
          <a:xfrm rot="5400000">
            <a:off x="6614577" y="3624237"/>
            <a:ext cx="399073" cy="25234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7" name="Google Shape;737;p34"/>
          <p:cNvSpPr txBox="1"/>
          <p:nvPr/>
        </p:nvSpPr>
        <p:spPr>
          <a:xfrm>
            <a:off x="6983347" y="3432249"/>
            <a:ext cx="75495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Rotate</a:t>
            </a:r>
            <a:endParaRPr/>
          </a:p>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(-90)</a:t>
            </a:r>
            <a:endParaRPr/>
          </a:p>
        </p:txBody>
      </p:sp>
      <p:sp>
        <p:nvSpPr>
          <p:cNvPr id="738" name="Google Shape;738;p34"/>
          <p:cNvSpPr/>
          <p:nvPr/>
        </p:nvSpPr>
        <p:spPr>
          <a:xfrm rot="10649101">
            <a:off x="3826291" y="4640772"/>
            <a:ext cx="399073" cy="25234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9" name="Google Shape;739;p34"/>
          <p:cNvSpPr txBox="1"/>
          <p:nvPr/>
        </p:nvSpPr>
        <p:spPr>
          <a:xfrm>
            <a:off x="3640124" y="3990647"/>
            <a:ext cx="99225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Translate</a:t>
            </a:r>
            <a:endParaRPr/>
          </a:p>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(h,k)</a:t>
            </a:r>
            <a:endParaRPr/>
          </a:p>
        </p:txBody>
      </p:sp>
      <p:grpSp>
        <p:nvGrpSpPr>
          <p:cNvPr id="740" name="Google Shape;740;p34"/>
          <p:cNvGrpSpPr/>
          <p:nvPr/>
        </p:nvGrpSpPr>
        <p:grpSpPr>
          <a:xfrm>
            <a:off x="6991332" y="830851"/>
            <a:ext cx="685800" cy="1143000"/>
            <a:chOff x="1727200" y="685800"/>
            <a:chExt cx="685800" cy="1143000"/>
          </a:xfrm>
        </p:grpSpPr>
        <p:sp>
          <p:nvSpPr>
            <p:cNvPr id="741" name="Google Shape;741;p34"/>
            <p:cNvSpPr/>
            <p:nvPr/>
          </p:nvSpPr>
          <p:spPr>
            <a:xfrm>
              <a:off x="2260600" y="6858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742" name="Google Shape;742;p34"/>
            <p:cNvSpPr/>
            <p:nvPr/>
          </p:nvSpPr>
          <p:spPr>
            <a:xfrm>
              <a:off x="1727200" y="16764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743" name="Google Shape;743;p34"/>
            <p:cNvCxnSpPr>
              <a:stCxn id="742" idx="7"/>
              <a:endCxn id="741" idx="3"/>
            </p:cNvCxnSpPr>
            <p:nvPr/>
          </p:nvCxnSpPr>
          <p:spPr>
            <a:xfrm flipH="1" rot="10800000">
              <a:off x="1857282" y="815818"/>
              <a:ext cx="425700" cy="882900"/>
            </a:xfrm>
            <a:prstGeom prst="straightConnector1">
              <a:avLst/>
            </a:prstGeom>
            <a:solidFill>
              <a:schemeClr val="lt1"/>
            </a:solidFill>
            <a:ln cap="flat" cmpd="sng" w="12700">
              <a:solidFill>
                <a:schemeClr val="dk1"/>
              </a:solidFill>
              <a:prstDash val="dot"/>
              <a:miter lim="800000"/>
              <a:headEnd len="med" w="med" type="none"/>
              <a:tailEnd len="med" w="med" type="none"/>
            </a:ln>
          </p:spPr>
        </p:cxnSp>
        <p:cxnSp>
          <p:nvCxnSpPr>
            <p:cNvPr id="744" name="Google Shape;744;p34"/>
            <p:cNvCxnSpPr>
              <a:endCxn id="741" idx="4"/>
            </p:cNvCxnSpPr>
            <p:nvPr/>
          </p:nvCxnSpPr>
          <p:spPr>
            <a:xfrm flipH="1" rot="10800000">
              <a:off x="2290900" y="838200"/>
              <a:ext cx="45900" cy="914400"/>
            </a:xfrm>
            <a:prstGeom prst="straightConnector1">
              <a:avLst/>
            </a:prstGeom>
            <a:solidFill>
              <a:schemeClr val="lt1"/>
            </a:solidFill>
            <a:ln cap="flat" cmpd="sng" w="12700">
              <a:solidFill>
                <a:schemeClr val="dk1"/>
              </a:solidFill>
              <a:prstDash val="dot"/>
              <a:miter lim="800000"/>
              <a:headEnd len="med" w="med" type="none"/>
              <a:tailEnd len="med" w="med" type="none"/>
            </a:ln>
          </p:spPr>
        </p:cxnSp>
        <p:cxnSp>
          <p:nvCxnSpPr>
            <p:cNvPr id="745" name="Google Shape;745;p34"/>
            <p:cNvCxnSpPr>
              <a:stCxn id="742" idx="6"/>
            </p:cNvCxnSpPr>
            <p:nvPr/>
          </p:nvCxnSpPr>
          <p:spPr>
            <a:xfrm>
              <a:off x="1879600" y="1752600"/>
              <a:ext cx="434100" cy="0"/>
            </a:xfrm>
            <a:prstGeom prst="straightConnector1">
              <a:avLst/>
            </a:prstGeom>
            <a:solidFill>
              <a:schemeClr val="lt1"/>
            </a:solidFill>
            <a:ln cap="flat" cmpd="sng" w="12700">
              <a:solidFill>
                <a:schemeClr val="dk1"/>
              </a:solidFill>
              <a:prstDash val="dot"/>
              <a:miter lim="800000"/>
              <a:headEnd len="med" w="med" type="none"/>
              <a:tailEnd len="med" w="med" type="none"/>
            </a:ln>
          </p:spPr>
        </p:cxnSp>
        <p:sp>
          <p:nvSpPr>
            <p:cNvPr id="746" name="Google Shape;746;p34"/>
            <p:cNvSpPr/>
            <p:nvPr/>
          </p:nvSpPr>
          <p:spPr>
            <a:xfrm>
              <a:off x="2210594" y="16764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cxnSp>
        <p:nvCxnSpPr>
          <p:cNvPr id="747" name="Google Shape;747;p34"/>
          <p:cNvCxnSpPr>
            <a:stCxn id="742" idx="3"/>
            <a:endCxn id="708" idx="7"/>
          </p:cNvCxnSpPr>
          <p:nvPr/>
        </p:nvCxnSpPr>
        <p:spPr>
          <a:xfrm flipH="1">
            <a:off x="6043750" y="1951533"/>
            <a:ext cx="969900" cy="948000"/>
          </a:xfrm>
          <a:prstGeom prst="straightConnector1">
            <a:avLst/>
          </a:prstGeom>
          <a:noFill/>
          <a:ln cap="flat" cmpd="sng" w="9525">
            <a:solidFill>
              <a:schemeClr val="accent1"/>
            </a:solidFill>
            <a:prstDash val="solid"/>
            <a:miter lim="800000"/>
            <a:headEnd len="sm" w="sm" type="none"/>
            <a:tailEnd len="med" w="med" type="triangle"/>
          </a:ln>
        </p:spPr>
      </p:cxnSp>
      <p:grpSp>
        <p:nvGrpSpPr>
          <p:cNvPr id="748" name="Google Shape;748;p34"/>
          <p:cNvGrpSpPr/>
          <p:nvPr/>
        </p:nvGrpSpPr>
        <p:grpSpPr>
          <a:xfrm rot="5400000">
            <a:off x="870684" y="5550876"/>
            <a:ext cx="685800" cy="1143000"/>
            <a:chOff x="1727200" y="685800"/>
            <a:chExt cx="685800" cy="1143000"/>
          </a:xfrm>
        </p:grpSpPr>
        <p:sp>
          <p:nvSpPr>
            <p:cNvPr id="749" name="Google Shape;749;p34"/>
            <p:cNvSpPr/>
            <p:nvPr/>
          </p:nvSpPr>
          <p:spPr>
            <a:xfrm>
              <a:off x="2260600" y="6858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750" name="Google Shape;750;p34"/>
            <p:cNvSpPr/>
            <p:nvPr/>
          </p:nvSpPr>
          <p:spPr>
            <a:xfrm>
              <a:off x="1727200" y="16764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751" name="Google Shape;751;p34"/>
            <p:cNvCxnSpPr>
              <a:stCxn id="750" idx="7"/>
              <a:endCxn id="749" idx="3"/>
            </p:cNvCxnSpPr>
            <p:nvPr/>
          </p:nvCxnSpPr>
          <p:spPr>
            <a:xfrm rot="-5400000">
              <a:off x="1628682" y="1044418"/>
              <a:ext cx="882900" cy="425700"/>
            </a:xfrm>
            <a:prstGeom prst="straightConnector1">
              <a:avLst/>
            </a:prstGeom>
            <a:solidFill>
              <a:schemeClr val="lt1"/>
            </a:solidFill>
            <a:ln cap="flat" cmpd="sng" w="12700">
              <a:solidFill>
                <a:schemeClr val="dk1"/>
              </a:solidFill>
              <a:prstDash val="dot"/>
              <a:miter lim="800000"/>
              <a:headEnd len="med" w="med" type="none"/>
              <a:tailEnd len="med" w="med" type="none"/>
            </a:ln>
          </p:spPr>
        </p:cxnSp>
        <p:cxnSp>
          <p:nvCxnSpPr>
            <p:cNvPr id="752" name="Google Shape;752;p34"/>
            <p:cNvCxnSpPr>
              <a:endCxn id="749" idx="4"/>
            </p:cNvCxnSpPr>
            <p:nvPr/>
          </p:nvCxnSpPr>
          <p:spPr>
            <a:xfrm rot="-5400000">
              <a:off x="1856650" y="1272450"/>
              <a:ext cx="914400" cy="45900"/>
            </a:xfrm>
            <a:prstGeom prst="straightConnector1">
              <a:avLst/>
            </a:prstGeom>
            <a:solidFill>
              <a:schemeClr val="lt1"/>
            </a:solidFill>
            <a:ln cap="flat" cmpd="sng" w="12700">
              <a:solidFill>
                <a:schemeClr val="dk1"/>
              </a:solidFill>
              <a:prstDash val="dot"/>
              <a:miter lim="800000"/>
              <a:headEnd len="med" w="med" type="none"/>
              <a:tailEnd len="med" w="med" type="none"/>
            </a:ln>
          </p:spPr>
        </p:cxnSp>
        <p:cxnSp>
          <p:nvCxnSpPr>
            <p:cNvPr id="753" name="Google Shape;753;p34"/>
            <p:cNvCxnSpPr>
              <a:stCxn id="750" idx="6"/>
            </p:cNvCxnSpPr>
            <p:nvPr/>
          </p:nvCxnSpPr>
          <p:spPr>
            <a:xfrm rot="10800000">
              <a:off x="2096650" y="1535550"/>
              <a:ext cx="0" cy="434100"/>
            </a:xfrm>
            <a:prstGeom prst="straightConnector1">
              <a:avLst/>
            </a:prstGeom>
            <a:solidFill>
              <a:schemeClr val="lt1"/>
            </a:solidFill>
            <a:ln cap="flat" cmpd="sng" w="12700">
              <a:solidFill>
                <a:schemeClr val="dk1"/>
              </a:solidFill>
              <a:prstDash val="dot"/>
              <a:miter lim="800000"/>
              <a:headEnd len="med" w="med" type="none"/>
              <a:tailEnd len="med" w="med" type="none"/>
            </a:ln>
          </p:spPr>
        </p:cxnSp>
        <p:sp>
          <p:nvSpPr>
            <p:cNvPr id="754" name="Google Shape;754;p34"/>
            <p:cNvSpPr/>
            <p:nvPr/>
          </p:nvSpPr>
          <p:spPr>
            <a:xfrm>
              <a:off x="2210594" y="16764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cxnSp>
        <p:nvCxnSpPr>
          <p:cNvPr id="755" name="Google Shape;755;p34"/>
          <p:cNvCxnSpPr>
            <a:endCxn id="731" idx="5"/>
          </p:cNvCxnSpPr>
          <p:nvPr/>
        </p:nvCxnSpPr>
        <p:spPr>
          <a:xfrm flipH="1" rot="10800000">
            <a:off x="615518" y="4762219"/>
            <a:ext cx="1134000" cy="11799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lang="en-GB"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761" name="Google Shape;761;p35"/>
          <p:cNvSpPr txBox="1"/>
          <p:nvPr/>
        </p:nvSpPr>
        <p:spPr>
          <a:xfrm>
            <a:off x="457200" y="1762125"/>
            <a:ext cx="8229600" cy="4486275"/>
          </a:xfrm>
          <a:prstGeom prst="rect">
            <a:avLst/>
          </a:prstGeom>
          <a:noFill/>
          <a:ln>
            <a:noFill/>
          </a:ln>
        </p:spPr>
        <p:txBody>
          <a:bodyPr anchorCtr="0" anchor="t" bIns="45700" lIns="91425" spcFirstLastPara="1" rIns="91425" wrap="square" tIns="45700">
            <a:noAutofit/>
          </a:bodyPr>
          <a:lstStyle/>
          <a:p>
            <a:pPr indent="-149860" lvl="0" marL="342900" marR="0" rtl="0" algn="l">
              <a:spcBef>
                <a:spcPts val="0"/>
              </a:spcBef>
              <a:spcAft>
                <a:spcPts val="0"/>
              </a:spcAft>
              <a:buClr>
                <a:schemeClr val="dk2"/>
              </a:buClr>
              <a:buSzPts val="3040"/>
              <a:buFont typeface="Noto Sans Symbols"/>
              <a:buNone/>
            </a:pPr>
            <a:r>
              <a:t/>
            </a:r>
            <a:endParaRPr sz="3200">
              <a:solidFill>
                <a:schemeClr val="dk1"/>
              </a:solidFill>
              <a:latin typeface="Calibri"/>
              <a:ea typeface="Calibri"/>
              <a:cs typeface="Calibri"/>
              <a:sym typeface="Calibri"/>
            </a:endParaRPr>
          </a:p>
          <a:p>
            <a:pPr indent="-107950" lvl="1" marL="742950" marR="0" rtl="0" algn="l">
              <a:spcBef>
                <a:spcPts val="56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149860" lvl="0" marL="342900" marR="0" rtl="0" algn="l">
              <a:spcBef>
                <a:spcPts val="640"/>
              </a:spcBef>
              <a:spcAft>
                <a:spcPts val="0"/>
              </a:spcAft>
              <a:buClr>
                <a:schemeClr val="dk2"/>
              </a:buClr>
              <a:buSzPts val="3040"/>
              <a:buFont typeface="Noto Sans Symbols"/>
              <a:buNone/>
            </a:pPr>
            <a:r>
              <a:t/>
            </a:r>
            <a:endParaRPr sz="3200">
              <a:solidFill>
                <a:schemeClr val="dk1"/>
              </a:solidFill>
              <a:latin typeface="Calibri"/>
              <a:ea typeface="Calibri"/>
              <a:cs typeface="Calibri"/>
              <a:sym typeface="Calibri"/>
            </a:endParaRPr>
          </a:p>
        </p:txBody>
      </p:sp>
      <p:pic>
        <p:nvPicPr>
          <p:cNvPr id="762" name="Google Shape;762;p35"/>
          <p:cNvPicPr preferRelativeResize="0"/>
          <p:nvPr/>
        </p:nvPicPr>
        <p:blipFill rotWithShape="1">
          <a:blip r:embed="rId3">
            <a:alphaModFix/>
          </a:blip>
          <a:srcRect b="0" l="0" r="0" t="0"/>
          <a:stretch/>
        </p:blipFill>
        <p:spPr>
          <a:xfrm>
            <a:off x="2787650" y="3141663"/>
            <a:ext cx="6215063" cy="1371600"/>
          </a:xfrm>
          <a:prstGeom prst="rect">
            <a:avLst/>
          </a:prstGeom>
          <a:noFill/>
          <a:ln>
            <a:noFill/>
          </a:ln>
        </p:spPr>
      </p:pic>
      <p:sp>
        <p:nvSpPr>
          <p:cNvPr id="763" name="Google Shape;763;p35"/>
          <p:cNvSpPr txBox="1"/>
          <p:nvPr/>
        </p:nvSpPr>
        <p:spPr>
          <a:xfrm>
            <a:off x="2209800" y="1251828"/>
            <a:ext cx="4534446" cy="404919"/>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sp>
        <p:nvSpPr>
          <p:cNvPr id="764" name="Google Shape;764;p35"/>
          <p:cNvSpPr txBox="1"/>
          <p:nvPr/>
        </p:nvSpPr>
        <p:spPr>
          <a:xfrm>
            <a:off x="152400" y="2374182"/>
            <a:ext cx="6568658" cy="404919"/>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lang="en-GB"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770" name="Google Shape;770;p36"/>
          <p:cNvSpPr txBox="1"/>
          <p:nvPr/>
        </p:nvSpPr>
        <p:spPr>
          <a:xfrm>
            <a:off x="457200" y="1762125"/>
            <a:ext cx="8229600" cy="4486275"/>
          </a:xfrm>
          <a:prstGeom prst="rect">
            <a:avLst/>
          </a:prstGeom>
          <a:noFill/>
          <a:ln>
            <a:noFill/>
          </a:ln>
        </p:spPr>
        <p:txBody>
          <a:bodyPr anchorCtr="0" anchor="t" bIns="45700" lIns="91425" spcFirstLastPara="1" rIns="91425" wrap="square" tIns="45700">
            <a:noAutofit/>
          </a:bodyPr>
          <a:lstStyle/>
          <a:p>
            <a:pPr indent="-149860" lvl="0" marL="342900" marR="0" rtl="0" algn="l">
              <a:spcBef>
                <a:spcPts val="0"/>
              </a:spcBef>
              <a:spcAft>
                <a:spcPts val="0"/>
              </a:spcAft>
              <a:buClr>
                <a:schemeClr val="dk2"/>
              </a:buClr>
              <a:buSzPts val="3040"/>
              <a:buFont typeface="Noto Sans Symbols"/>
              <a:buNone/>
            </a:pPr>
            <a:r>
              <a:t/>
            </a:r>
            <a:endParaRPr sz="3200">
              <a:solidFill>
                <a:schemeClr val="dk1"/>
              </a:solidFill>
              <a:latin typeface="Calibri"/>
              <a:ea typeface="Calibri"/>
              <a:cs typeface="Calibri"/>
              <a:sym typeface="Calibri"/>
            </a:endParaRPr>
          </a:p>
          <a:p>
            <a:pPr indent="-107950" lvl="1" marL="742950" marR="0" rtl="0" algn="l">
              <a:spcBef>
                <a:spcPts val="56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149860" lvl="0" marL="342900" marR="0" rtl="0" algn="l">
              <a:spcBef>
                <a:spcPts val="640"/>
              </a:spcBef>
              <a:spcAft>
                <a:spcPts val="0"/>
              </a:spcAft>
              <a:buClr>
                <a:schemeClr val="dk2"/>
              </a:buClr>
              <a:buSzPts val="3040"/>
              <a:buFont typeface="Noto Sans Symbols"/>
              <a:buNone/>
            </a:pPr>
            <a:r>
              <a:t/>
            </a:r>
            <a:endParaRPr sz="3200">
              <a:solidFill>
                <a:schemeClr val="dk1"/>
              </a:solidFill>
              <a:latin typeface="Calibri"/>
              <a:ea typeface="Calibri"/>
              <a:cs typeface="Calibri"/>
              <a:sym typeface="Calibri"/>
            </a:endParaRPr>
          </a:p>
        </p:txBody>
      </p:sp>
      <p:pic>
        <p:nvPicPr>
          <p:cNvPr id="771" name="Google Shape;771;p36"/>
          <p:cNvPicPr preferRelativeResize="0"/>
          <p:nvPr/>
        </p:nvPicPr>
        <p:blipFill rotWithShape="1">
          <a:blip r:embed="rId3">
            <a:alphaModFix/>
          </a:blip>
          <a:srcRect b="0" l="0" r="0" t="0"/>
          <a:stretch/>
        </p:blipFill>
        <p:spPr>
          <a:xfrm>
            <a:off x="3227388" y="3141663"/>
            <a:ext cx="5334000" cy="1371600"/>
          </a:xfrm>
          <a:prstGeom prst="rect">
            <a:avLst/>
          </a:prstGeom>
          <a:noFill/>
          <a:ln>
            <a:noFill/>
          </a:ln>
        </p:spPr>
      </p:pic>
      <p:sp>
        <p:nvSpPr>
          <p:cNvPr id="772" name="Google Shape;772;p36"/>
          <p:cNvSpPr txBox="1"/>
          <p:nvPr/>
        </p:nvSpPr>
        <p:spPr>
          <a:xfrm>
            <a:off x="2209800" y="1251828"/>
            <a:ext cx="4266937" cy="404919"/>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sp>
        <p:nvSpPr>
          <p:cNvPr id="773" name="Google Shape;773;p36"/>
          <p:cNvSpPr txBox="1"/>
          <p:nvPr/>
        </p:nvSpPr>
        <p:spPr>
          <a:xfrm>
            <a:off x="152400" y="2374182"/>
            <a:ext cx="6315383" cy="404919"/>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779" name="Google Shape;779;p37"/>
          <p:cNvSpPr txBox="1"/>
          <p:nvPr/>
        </p:nvSpPr>
        <p:spPr>
          <a:xfrm>
            <a:off x="762000" y="990600"/>
            <a:ext cx="76200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dk1"/>
                </a:solidFill>
                <a:latin typeface="Calibri"/>
                <a:ea typeface="Calibri"/>
                <a:cs typeface="Calibri"/>
                <a:sym typeface="Calibri"/>
              </a:rPr>
              <a:t>Suppose, a composite transformation is defined as rotating 90 degree counterclockwise with respect to point (5, 5). Calculate the composite transformation matrix in homogenous form. Then, find the new coordinates of the point (10, 10) after transformation.</a:t>
            </a:r>
            <a:endParaRPr/>
          </a:p>
        </p:txBody>
      </p:sp>
      <p:sp>
        <p:nvSpPr>
          <p:cNvPr id="780" name="Google Shape;780;p37"/>
          <p:cNvSpPr txBox="1"/>
          <p:nvPr/>
        </p:nvSpPr>
        <p:spPr>
          <a:xfrm>
            <a:off x="838200" y="1877899"/>
            <a:ext cx="6348468" cy="404919"/>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pic>
        <p:nvPicPr>
          <p:cNvPr id="781" name="Google Shape;781;p37"/>
          <p:cNvPicPr preferRelativeResize="0"/>
          <p:nvPr/>
        </p:nvPicPr>
        <p:blipFill rotWithShape="1">
          <a:blip r:embed="rId4">
            <a:alphaModFix/>
          </a:blip>
          <a:srcRect b="0" l="0" r="0" t="0"/>
          <a:stretch/>
        </p:blipFill>
        <p:spPr>
          <a:xfrm>
            <a:off x="1806575" y="2432905"/>
            <a:ext cx="5530850" cy="4114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787" name="Google Shape;787;p38"/>
          <p:cNvSpPr txBox="1"/>
          <p:nvPr/>
        </p:nvSpPr>
        <p:spPr>
          <a:xfrm>
            <a:off x="762000" y="990600"/>
            <a:ext cx="76200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dk1"/>
                </a:solidFill>
                <a:latin typeface="Calibri"/>
                <a:ea typeface="Calibri"/>
                <a:cs typeface="Calibri"/>
                <a:sym typeface="Calibri"/>
              </a:rPr>
              <a:t>Suppose, a composite transformation is defined as rotating 90 degree counterclockwise with respect to point (5, 5). Calculate the composite transformation matrix in homogenous form. Then, find the new coordinates of the point (10, 10) after transformation.</a:t>
            </a:r>
            <a:endParaRPr/>
          </a:p>
        </p:txBody>
      </p:sp>
      <p:sp>
        <p:nvSpPr>
          <p:cNvPr id="788" name="Google Shape;788;p38"/>
          <p:cNvSpPr txBox="1"/>
          <p:nvPr/>
        </p:nvSpPr>
        <p:spPr>
          <a:xfrm>
            <a:off x="1447800" y="1904456"/>
            <a:ext cx="1571520" cy="369332"/>
          </a:xfrm>
          <a:prstGeom prst="rect">
            <a:avLst/>
          </a:prstGeom>
          <a:blipFill rotWithShape="1">
            <a:blip r:embed="rId3">
              <a:alphaModFix/>
            </a:blip>
            <a:stretch>
              <a:fillRect b="0" l="0" r="0" t="-163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pic>
        <p:nvPicPr>
          <p:cNvPr id="789" name="Google Shape;789;p38"/>
          <p:cNvPicPr preferRelativeResize="0"/>
          <p:nvPr/>
        </p:nvPicPr>
        <p:blipFill rotWithShape="1">
          <a:blip r:embed="rId4">
            <a:alphaModFix/>
          </a:blip>
          <a:srcRect b="0" l="0" r="0" t="0"/>
          <a:stretch/>
        </p:blipFill>
        <p:spPr>
          <a:xfrm>
            <a:off x="1676400" y="2438400"/>
            <a:ext cx="2349500" cy="2743200"/>
          </a:xfrm>
          <a:prstGeom prst="rect">
            <a:avLst/>
          </a:prstGeom>
          <a:noFill/>
          <a:ln>
            <a:noFill/>
          </a:ln>
        </p:spPr>
      </p:pic>
      <p:sp>
        <p:nvSpPr>
          <p:cNvPr id="790" name="Google Shape;790;p38"/>
          <p:cNvSpPr txBox="1"/>
          <p:nvPr/>
        </p:nvSpPr>
        <p:spPr>
          <a:xfrm>
            <a:off x="990600" y="5867400"/>
            <a:ext cx="475303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So, the new coordinate of P is (0, 10)</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lang="en-GB"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cxnSp>
        <p:nvCxnSpPr>
          <p:cNvPr id="796" name="Google Shape;796;p39"/>
          <p:cNvCxnSpPr/>
          <p:nvPr/>
        </p:nvCxnSpPr>
        <p:spPr>
          <a:xfrm>
            <a:off x="609600" y="2895600"/>
            <a:ext cx="2438400" cy="0"/>
          </a:xfrm>
          <a:prstGeom prst="straightConnector1">
            <a:avLst/>
          </a:prstGeom>
          <a:noFill/>
          <a:ln cap="flat" cmpd="sng" w="9525">
            <a:solidFill>
              <a:schemeClr val="dk1"/>
            </a:solidFill>
            <a:prstDash val="solid"/>
            <a:round/>
            <a:headEnd len="med" w="med" type="none"/>
            <a:tailEnd len="med" w="med" type="triangle"/>
          </a:ln>
        </p:spPr>
      </p:cxnSp>
      <p:cxnSp>
        <p:nvCxnSpPr>
          <p:cNvPr id="797" name="Google Shape;797;p39"/>
          <p:cNvCxnSpPr/>
          <p:nvPr/>
        </p:nvCxnSpPr>
        <p:spPr>
          <a:xfrm rot="10800000">
            <a:off x="609600" y="762000"/>
            <a:ext cx="0" cy="2133600"/>
          </a:xfrm>
          <a:prstGeom prst="straightConnector1">
            <a:avLst/>
          </a:prstGeom>
          <a:noFill/>
          <a:ln cap="flat" cmpd="sng" w="9525">
            <a:solidFill>
              <a:schemeClr val="dk1"/>
            </a:solidFill>
            <a:prstDash val="solid"/>
            <a:round/>
            <a:headEnd len="med" w="med" type="none"/>
            <a:tailEnd len="med" w="med" type="triangle"/>
          </a:ln>
        </p:spPr>
      </p:cxnSp>
      <p:sp>
        <p:nvSpPr>
          <p:cNvPr id="798" name="Google Shape;798;p39"/>
          <p:cNvSpPr txBox="1"/>
          <p:nvPr/>
        </p:nvSpPr>
        <p:spPr>
          <a:xfrm>
            <a:off x="1282212" y="1812924"/>
            <a:ext cx="73129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P(h,k)</a:t>
            </a:r>
            <a:endParaRPr/>
          </a:p>
        </p:txBody>
      </p:sp>
      <p:grpSp>
        <p:nvGrpSpPr>
          <p:cNvPr id="799" name="Google Shape;799;p39"/>
          <p:cNvGrpSpPr/>
          <p:nvPr/>
        </p:nvGrpSpPr>
        <p:grpSpPr>
          <a:xfrm>
            <a:off x="1727200" y="685800"/>
            <a:ext cx="685800" cy="1143000"/>
            <a:chOff x="1727200" y="685800"/>
            <a:chExt cx="685800" cy="1143000"/>
          </a:xfrm>
        </p:grpSpPr>
        <p:sp>
          <p:nvSpPr>
            <p:cNvPr id="800" name="Google Shape;800;p39"/>
            <p:cNvSpPr/>
            <p:nvPr/>
          </p:nvSpPr>
          <p:spPr>
            <a:xfrm>
              <a:off x="2260600" y="6858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801" name="Google Shape;801;p39"/>
            <p:cNvSpPr/>
            <p:nvPr/>
          </p:nvSpPr>
          <p:spPr>
            <a:xfrm>
              <a:off x="1727200"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802" name="Google Shape;802;p39"/>
            <p:cNvCxnSpPr>
              <a:stCxn id="801" idx="7"/>
              <a:endCxn id="800" idx="3"/>
            </p:cNvCxnSpPr>
            <p:nvPr/>
          </p:nvCxnSpPr>
          <p:spPr>
            <a:xfrm flipH="1" rot="10800000">
              <a:off x="1857282" y="815818"/>
              <a:ext cx="425700" cy="882900"/>
            </a:xfrm>
            <a:prstGeom prst="straightConnector1">
              <a:avLst/>
            </a:prstGeom>
            <a:noFill/>
            <a:ln cap="flat" cmpd="sng" w="9525">
              <a:solidFill>
                <a:schemeClr val="dk1"/>
              </a:solidFill>
              <a:prstDash val="solid"/>
              <a:round/>
              <a:headEnd len="med" w="med" type="none"/>
              <a:tailEnd len="med" w="med" type="none"/>
            </a:ln>
          </p:spPr>
        </p:cxnSp>
        <p:cxnSp>
          <p:nvCxnSpPr>
            <p:cNvPr id="803" name="Google Shape;803;p39"/>
            <p:cNvCxnSpPr>
              <a:endCxn id="800" idx="4"/>
            </p:cNvCxnSpPr>
            <p:nvPr/>
          </p:nvCxnSpPr>
          <p:spPr>
            <a:xfrm flipH="1" rot="10800000">
              <a:off x="2290900" y="838200"/>
              <a:ext cx="45900" cy="914400"/>
            </a:xfrm>
            <a:prstGeom prst="straightConnector1">
              <a:avLst/>
            </a:prstGeom>
            <a:noFill/>
            <a:ln cap="flat" cmpd="sng" w="9525">
              <a:solidFill>
                <a:schemeClr val="dk1"/>
              </a:solidFill>
              <a:prstDash val="solid"/>
              <a:round/>
              <a:headEnd len="med" w="med" type="none"/>
              <a:tailEnd len="med" w="med" type="none"/>
            </a:ln>
          </p:spPr>
        </p:cxnSp>
        <p:cxnSp>
          <p:nvCxnSpPr>
            <p:cNvPr id="804" name="Google Shape;804;p39"/>
            <p:cNvCxnSpPr>
              <a:stCxn id="801" idx="6"/>
            </p:cNvCxnSpPr>
            <p:nvPr/>
          </p:nvCxnSpPr>
          <p:spPr>
            <a:xfrm>
              <a:off x="1879600" y="1752600"/>
              <a:ext cx="434100" cy="0"/>
            </a:xfrm>
            <a:prstGeom prst="straightConnector1">
              <a:avLst/>
            </a:prstGeom>
            <a:noFill/>
            <a:ln cap="flat" cmpd="sng" w="9525">
              <a:solidFill>
                <a:schemeClr val="dk1"/>
              </a:solidFill>
              <a:prstDash val="solid"/>
              <a:round/>
              <a:headEnd len="med" w="med" type="none"/>
              <a:tailEnd len="med" w="med" type="none"/>
            </a:ln>
          </p:spPr>
        </p:cxnSp>
        <p:sp>
          <p:nvSpPr>
            <p:cNvPr id="805" name="Google Shape;805;p39"/>
            <p:cNvSpPr/>
            <p:nvPr/>
          </p:nvSpPr>
          <p:spPr>
            <a:xfrm>
              <a:off x="2210594"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cxnSp>
        <p:nvCxnSpPr>
          <p:cNvPr id="806" name="Google Shape;806;p39"/>
          <p:cNvCxnSpPr/>
          <p:nvPr/>
        </p:nvCxnSpPr>
        <p:spPr>
          <a:xfrm>
            <a:off x="4876800" y="2879724"/>
            <a:ext cx="2438400" cy="0"/>
          </a:xfrm>
          <a:prstGeom prst="straightConnector1">
            <a:avLst/>
          </a:prstGeom>
          <a:noFill/>
          <a:ln cap="flat" cmpd="sng" w="9525">
            <a:solidFill>
              <a:schemeClr val="dk1"/>
            </a:solidFill>
            <a:prstDash val="solid"/>
            <a:round/>
            <a:headEnd len="med" w="med" type="none"/>
            <a:tailEnd len="med" w="med" type="triangle"/>
          </a:ln>
        </p:spPr>
      </p:cxnSp>
      <p:cxnSp>
        <p:nvCxnSpPr>
          <p:cNvPr id="807" name="Google Shape;807;p39"/>
          <p:cNvCxnSpPr/>
          <p:nvPr/>
        </p:nvCxnSpPr>
        <p:spPr>
          <a:xfrm rot="10800000">
            <a:off x="4876800" y="746124"/>
            <a:ext cx="0" cy="2133600"/>
          </a:xfrm>
          <a:prstGeom prst="straightConnector1">
            <a:avLst/>
          </a:prstGeom>
          <a:noFill/>
          <a:ln cap="flat" cmpd="sng" w="9525">
            <a:solidFill>
              <a:schemeClr val="dk1"/>
            </a:solidFill>
            <a:prstDash val="solid"/>
            <a:round/>
            <a:headEnd len="med" w="med" type="none"/>
            <a:tailEnd len="med" w="med" type="triangle"/>
          </a:ln>
        </p:spPr>
      </p:cxnSp>
      <p:sp>
        <p:nvSpPr>
          <p:cNvPr id="808" name="Google Shape;808;p39"/>
          <p:cNvSpPr txBox="1"/>
          <p:nvPr/>
        </p:nvSpPr>
        <p:spPr>
          <a:xfrm>
            <a:off x="5172256" y="1742586"/>
            <a:ext cx="73129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P(h,k)</a:t>
            </a:r>
            <a:endParaRPr/>
          </a:p>
        </p:txBody>
      </p:sp>
      <p:grpSp>
        <p:nvGrpSpPr>
          <p:cNvPr id="809" name="Google Shape;809;p39"/>
          <p:cNvGrpSpPr/>
          <p:nvPr/>
        </p:nvGrpSpPr>
        <p:grpSpPr>
          <a:xfrm>
            <a:off x="5994400" y="669924"/>
            <a:ext cx="685800" cy="1143000"/>
            <a:chOff x="1727200" y="685800"/>
            <a:chExt cx="685800" cy="1143000"/>
          </a:xfrm>
        </p:grpSpPr>
        <p:sp>
          <p:nvSpPr>
            <p:cNvPr id="810" name="Google Shape;810;p39"/>
            <p:cNvSpPr/>
            <p:nvPr/>
          </p:nvSpPr>
          <p:spPr>
            <a:xfrm>
              <a:off x="2260600" y="6858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811" name="Google Shape;811;p39"/>
            <p:cNvSpPr/>
            <p:nvPr/>
          </p:nvSpPr>
          <p:spPr>
            <a:xfrm>
              <a:off x="1727200" y="16764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812" name="Google Shape;812;p39"/>
            <p:cNvCxnSpPr>
              <a:stCxn id="811" idx="7"/>
              <a:endCxn id="810" idx="3"/>
            </p:cNvCxnSpPr>
            <p:nvPr/>
          </p:nvCxnSpPr>
          <p:spPr>
            <a:xfrm flipH="1" rot="10800000">
              <a:off x="1857282" y="815818"/>
              <a:ext cx="425700" cy="882900"/>
            </a:xfrm>
            <a:prstGeom prst="straightConnector1">
              <a:avLst/>
            </a:prstGeom>
            <a:solidFill>
              <a:schemeClr val="lt1"/>
            </a:solidFill>
            <a:ln cap="flat" cmpd="sng" w="12700">
              <a:solidFill>
                <a:schemeClr val="dk1"/>
              </a:solidFill>
              <a:prstDash val="dot"/>
              <a:miter lim="800000"/>
              <a:headEnd len="med" w="med" type="none"/>
              <a:tailEnd len="med" w="med" type="none"/>
            </a:ln>
          </p:spPr>
        </p:cxnSp>
        <p:cxnSp>
          <p:nvCxnSpPr>
            <p:cNvPr id="813" name="Google Shape;813;p39"/>
            <p:cNvCxnSpPr>
              <a:endCxn id="810" idx="4"/>
            </p:cNvCxnSpPr>
            <p:nvPr/>
          </p:nvCxnSpPr>
          <p:spPr>
            <a:xfrm flipH="1" rot="10800000">
              <a:off x="2290900" y="838200"/>
              <a:ext cx="45900" cy="914400"/>
            </a:xfrm>
            <a:prstGeom prst="straightConnector1">
              <a:avLst/>
            </a:prstGeom>
            <a:solidFill>
              <a:schemeClr val="lt1"/>
            </a:solidFill>
            <a:ln cap="flat" cmpd="sng" w="12700">
              <a:solidFill>
                <a:schemeClr val="dk1"/>
              </a:solidFill>
              <a:prstDash val="dot"/>
              <a:miter lim="800000"/>
              <a:headEnd len="med" w="med" type="none"/>
              <a:tailEnd len="med" w="med" type="none"/>
            </a:ln>
          </p:spPr>
        </p:cxnSp>
        <p:cxnSp>
          <p:nvCxnSpPr>
            <p:cNvPr id="814" name="Google Shape;814;p39"/>
            <p:cNvCxnSpPr>
              <a:stCxn id="811" idx="6"/>
            </p:cNvCxnSpPr>
            <p:nvPr/>
          </p:nvCxnSpPr>
          <p:spPr>
            <a:xfrm>
              <a:off x="1879600" y="1752600"/>
              <a:ext cx="434100" cy="0"/>
            </a:xfrm>
            <a:prstGeom prst="straightConnector1">
              <a:avLst/>
            </a:prstGeom>
            <a:solidFill>
              <a:schemeClr val="lt1"/>
            </a:solidFill>
            <a:ln cap="flat" cmpd="sng" w="12700">
              <a:solidFill>
                <a:schemeClr val="dk1"/>
              </a:solidFill>
              <a:prstDash val="dot"/>
              <a:miter lim="800000"/>
              <a:headEnd len="med" w="med" type="none"/>
              <a:tailEnd len="med" w="med" type="none"/>
            </a:ln>
          </p:spPr>
        </p:cxnSp>
        <p:sp>
          <p:nvSpPr>
            <p:cNvPr id="815" name="Google Shape;815;p39"/>
            <p:cNvSpPr/>
            <p:nvPr/>
          </p:nvSpPr>
          <p:spPr>
            <a:xfrm>
              <a:off x="2210594" y="16764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grpSp>
        <p:nvGrpSpPr>
          <p:cNvPr id="816" name="Google Shape;816;p39"/>
          <p:cNvGrpSpPr/>
          <p:nvPr/>
        </p:nvGrpSpPr>
        <p:grpSpPr>
          <a:xfrm>
            <a:off x="5948803" y="-6653"/>
            <a:ext cx="1117601" cy="1862668"/>
            <a:chOff x="1727200" y="685800"/>
            <a:chExt cx="685800" cy="1143000"/>
          </a:xfrm>
        </p:grpSpPr>
        <p:sp>
          <p:nvSpPr>
            <p:cNvPr id="817" name="Google Shape;817;p39"/>
            <p:cNvSpPr/>
            <p:nvPr/>
          </p:nvSpPr>
          <p:spPr>
            <a:xfrm>
              <a:off x="2260600" y="6858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818" name="Google Shape;818;p39"/>
            <p:cNvSpPr/>
            <p:nvPr/>
          </p:nvSpPr>
          <p:spPr>
            <a:xfrm>
              <a:off x="1727200"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819" name="Google Shape;819;p39"/>
            <p:cNvCxnSpPr>
              <a:stCxn id="818" idx="7"/>
              <a:endCxn id="817" idx="3"/>
            </p:cNvCxnSpPr>
            <p:nvPr/>
          </p:nvCxnSpPr>
          <p:spPr>
            <a:xfrm flipH="1" rot="10800000">
              <a:off x="1857282" y="815818"/>
              <a:ext cx="425700" cy="882900"/>
            </a:xfrm>
            <a:prstGeom prst="straightConnector1">
              <a:avLst/>
            </a:prstGeom>
            <a:noFill/>
            <a:ln cap="flat" cmpd="sng" w="9525">
              <a:solidFill>
                <a:schemeClr val="dk1"/>
              </a:solidFill>
              <a:prstDash val="solid"/>
              <a:round/>
              <a:headEnd len="med" w="med" type="none"/>
              <a:tailEnd len="med" w="med" type="none"/>
            </a:ln>
          </p:spPr>
        </p:cxnSp>
        <p:cxnSp>
          <p:nvCxnSpPr>
            <p:cNvPr id="820" name="Google Shape;820;p39"/>
            <p:cNvCxnSpPr>
              <a:endCxn id="817" idx="4"/>
            </p:cNvCxnSpPr>
            <p:nvPr/>
          </p:nvCxnSpPr>
          <p:spPr>
            <a:xfrm flipH="1" rot="10800000">
              <a:off x="2290900" y="838200"/>
              <a:ext cx="45900" cy="914400"/>
            </a:xfrm>
            <a:prstGeom prst="straightConnector1">
              <a:avLst/>
            </a:prstGeom>
            <a:noFill/>
            <a:ln cap="flat" cmpd="sng" w="9525">
              <a:solidFill>
                <a:schemeClr val="dk1"/>
              </a:solidFill>
              <a:prstDash val="solid"/>
              <a:round/>
              <a:headEnd len="med" w="med" type="none"/>
              <a:tailEnd len="med" w="med" type="none"/>
            </a:ln>
          </p:spPr>
        </p:cxnSp>
        <p:cxnSp>
          <p:nvCxnSpPr>
            <p:cNvPr id="821" name="Google Shape;821;p39"/>
            <p:cNvCxnSpPr>
              <a:stCxn id="818" idx="6"/>
            </p:cNvCxnSpPr>
            <p:nvPr/>
          </p:nvCxnSpPr>
          <p:spPr>
            <a:xfrm>
              <a:off x="1879600" y="1752600"/>
              <a:ext cx="434100" cy="0"/>
            </a:xfrm>
            <a:prstGeom prst="straightConnector1">
              <a:avLst/>
            </a:prstGeom>
            <a:noFill/>
            <a:ln cap="flat" cmpd="sng" w="9525">
              <a:solidFill>
                <a:schemeClr val="dk1"/>
              </a:solidFill>
              <a:prstDash val="solid"/>
              <a:round/>
              <a:headEnd len="med" w="med" type="none"/>
              <a:tailEnd len="med" w="med" type="none"/>
            </a:ln>
          </p:spPr>
        </p:cxnSp>
        <p:sp>
          <p:nvSpPr>
            <p:cNvPr id="822" name="Google Shape;822;p39"/>
            <p:cNvSpPr/>
            <p:nvPr/>
          </p:nvSpPr>
          <p:spPr>
            <a:xfrm>
              <a:off x="2210594"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sp>
        <p:nvSpPr>
          <p:cNvPr id="823" name="Google Shape;823;p39"/>
          <p:cNvSpPr txBox="1"/>
          <p:nvPr/>
        </p:nvSpPr>
        <p:spPr>
          <a:xfrm>
            <a:off x="7286135" y="939455"/>
            <a:ext cx="184028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dk1"/>
                </a:solidFill>
                <a:latin typeface="Calibri"/>
                <a:ea typeface="Calibri"/>
                <a:cs typeface="Calibri"/>
                <a:sym typeface="Calibri"/>
              </a:rPr>
              <a:t>Isotropic scale by 1.5 with respect to P(h,k)</a:t>
            </a:r>
            <a:endParaRPr/>
          </a:p>
        </p:txBody>
      </p:sp>
      <p:sp>
        <p:nvSpPr>
          <p:cNvPr id="824" name="Google Shape;824;p39"/>
          <p:cNvSpPr/>
          <p:nvPr/>
        </p:nvSpPr>
        <p:spPr>
          <a:xfrm>
            <a:off x="3360128" y="1871585"/>
            <a:ext cx="1066800" cy="25234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5" name="Google Shape;825;p39"/>
          <p:cNvSpPr/>
          <p:nvPr/>
        </p:nvSpPr>
        <p:spPr>
          <a:xfrm rot="2393017">
            <a:off x="2902928" y="3903539"/>
            <a:ext cx="914400" cy="25234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826" name="Google Shape;826;p39"/>
          <p:cNvCxnSpPr/>
          <p:nvPr/>
        </p:nvCxnSpPr>
        <p:spPr>
          <a:xfrm>
            <a:off x="4191000" y="6324600"/>
            <a:ext cx="2438400" cy="0"/>
          </a:xfrm>
          <a:prstGeom prst="straightConnector1">
            <a:avLst/>
          </a:prstGeom>
          <a:noFill/>
          <a:ln cap="flat" cmpd="sng" w="9525">
            <a:solidFill>
              <a:schemeClr val="dk1"/>
            </a:solidFill>
            <a:prstDash val="solid"/>
            <a:round/>
            <a:headEnd len="med" w="med" type="none"/>
            <a:tailEnd len="med" w="med" type="triangle"/>
          </a:ln>
        </p:spPr>
      </p:cxnSp>
      <p:cxnSp>
        <p:nvCxnSpPr>
          <p:cNvPr id="827" name="Google Shape;827;p39"/>
          <p:cNvCxnSpPr/>
          <p:nvPr/>
        </p:nvCxnSpPr>
        <p:spPr>
          <a:xfrm rot="10800000">
            <a:off x="4191000" y="4191000"/>
            <a:ext cx="0" cy="2133600"/>
          </a:xfrm>
          <a:prstGeom prst="straightConnector1">
            <a:avLst/>
          </a:prstGeom>
          <a:noFill/>
          <a:ln cap="flat" cmpd="sng" w="9525">
            <a:solidFill>
              <a:schemeClr val="dk1"/>
            </a:solidFill>
            <a:prstDash val="solid"/>
            <a:round/>
            <a:headEnd len="med" w="med" type="none"/>
            <a:tailEnd len="med" w="med" type="triangle"/>
          </a:ln>
        </p:spPr>
      </p:cxnSp>
      <p:sp>
        <p:nvSpPr>
          <p:cNvPr id="828" name="Google Shape;828;p39"/>
          <p:cNvSpPr txBox="1"/>
          <p:nvPr/>
        </p:nvSpPr>
        <p:spPr>
          <a:xfrm>
            <a:off x="4863612" y="5241924"/>
            <a:ext cx="73129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P(h,k)</a:t>
            </a:r>
            <a:endParaRPr/>
          </a:p>
        </p:txBody>
      </p:sp>
      <p:grpSp>
        <p:nvGrpSpPr>
          <p:cNvPr id="829" name="Google Shape;829;p39"/>
          <p:cNvGrpSpPr/>
          <p:nvPr/>
        </p:nvGrpSpPr>
        <p:grpSpPr>
          <a:xfrm>
            <a:off x="5229257" y="4107977"/>
            <a:ext cx="685800" cy="1143000"/>
            <a:chOff x="1727200" y="685800"/>
            <a:chExt cx="685800" cy="1143000"/>
          </a:xfrm>
        </p:grpSpPr>
        <p:sp>
          <p:nvSpPr>
            <p:cNvPr id="830" name="Google Shape;830;p39"/>
            <p:cNvSpPr/>
            <p:nvPr/>
          </p:nvSpPr>
          <p:spPr>
            <a:xfrm>
              <a:off x="2260600" y="6858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831" name="Google Shape;831;p39"/>
            <p:cNvSpPr/>
            <p:nvPr/>
          </p:nvSpPr>
          <p:spPr>
            <a:xfrm>
              <a:off x="1727200" y="16764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832" name="Google Shape;832;p39"/>
            <p:cNvCxnSpPr>
              <a:stCxn id="831" idx="7"/>
              <a:endCxn id="830" idx="3"/>
            </p:cNvCxnSpPr>
            <p:nvPr/>
          </p:nvCxnSpPr>
          <p:spPr>
            <a:xfrm flipH="1" rot="10800000">
              <a:off x="1857282" y="815818"/>
              <a:ext cx="425700" cy="882900"/>
            </a:xfrm>
            <a:prstGeom prst="straightConnector1">
              <a:avLst/>
            </a:prstGeom>
            <a:solidFill>
              <a:schemeClr val="lt1"/>
            </a:solidFill>
            <a:ln cap="flat" cmpd="sng" w="12700">
              <a:solidFill>
                <a:schemeClr val="dk1"/>
              </a:solidFill>
              <a:prstDash val="dot"/>
              <a:miter lim="800000"/>
              <a:headEnd len="med" w="med" type="none"/>
              <a:tailEnd len="med" w="med" type="none"/>
            </a:ln>
          </p:spPr>
        </p:cxnSp>
        <p:cxnSp>
          <p:nvCxnSpPr>
            <p:cNvPr id="833" name="Google Shape;833;p39"/>
            <p:cNvCxnSpPr>
              <a:endCxn id="830" idx="4"/>
            </p:cNvCxnSpPr>
            <p:nvPr/>
          </p:nvCxnSpPr>
          <p:spPr>
            <a:xfrm flipH="1" rot="10800000">
              <a:off x="2290900" y="838200"/>
              <a:ext cx="45900" cy="914400"/>
            </a:xfrm>
            <a:prstGeom prst="straightConnector1">
              <a:avLst/>
            </a:prstGeom>
            <a:solidFill>
              <a:schemeClr val="lt1"/>
            </a:solidFill>
            <a:ln cap="flat" cmpd="sng" w="12700">
              <a:solidFill>
                <a:schemeClr val="dk1"/>
              </a:solidFill>
              <a:prstDash val="dot"/>
              <a:miter lim="800000"/>
              <a:headEnd len="med" w="med" type="none"/>
              <a:tailEnd len="med" w="med" type="none"/>
            </a:ln>
          </p:spPr>
        </p:cxnSp>
        <p:cxnSp>
          <p:nvCxnSpPr>
            <p:cNvPr id="834" name="Google Shape;834;p39"/>
            <p:cNvCxnSpPr>
              <a:stCxn id="831" idx="6"/>
            </p:cNvCxnSpPr>
            <p:nvPr/>
          </p:nvCxnSpPr>
          <p:spPr>
            <a:xfrm>
              <a:off x="1879600" y="1752600"/>
              <a:ext cx="434100" cy="0"/>
            </a:xfrm>
            <a:prstGeom prst="straightConnector1">
              <a:avLst/>
            </a:prstGeom>
            <a:solidFill>
              <a:schemeClr val="lt1"/>
            </a:solidFill>
            <a:ln cap="flat" cmpd="sng" w="12700">
              <a:solidFill>
                <a:schemeClr val="dk1"/>
              </a:solidFill>
              <a:prstDash val="dot"/>
              <a:miter lim="800000"/>
              <a:headEnd len="med" w="med" type="none"/>
              <a:tailEnd len="med" w="med" type="none"/>
            </a:ln>
          </p:spPr>
        </p:cxnSp>
        <p:sp>
          <p:nvSpPr>
            <p:cNvPr id="835" name="Google Shape;835;p39"/>
            <p:cNvSpPr/>
            <p:nvPr/>
          </p:nvSpPr>
          <p:spPr>
            <a:xfrm>
              <a:off x="2210594" y="16764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sp>
        <p:nvSpPr>
          <p:cNvPr id="836" name="Google Shape;836;p39"/>
          <p:cNvSpPr txBox="1"/>
          <p:nvPr/>
        </p:nvSpPr>
        <p:spPr>
          <a:xfrm>
            <a:off x="1615660" y="3987512"/>
            <a:ext cx="184028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dk1"/>
                </a:solidFill>
                <a:latin typeface="Calibri"/>
                <a:ea typeface="Calibri"/>
                <a:cs typeface="Calibri"/>
                <a:sym typeface="Calibri"/>
              </a:rPr>
              <a:t>If we only apply Scale(1.5, 1.5)</a:t>
            </a:r>
            <a:endParaRPr/>
          </a:p>
        </p:txBody>
      </p:sp>
      <p:grpSp>
        <p:nvGrpSpPr>
          <p:cNvPr id="837" name="Google Shape;837;p39"/>
          <p:cNvGrpSpPr/>
          <p:nvPr/>
        </p:nvGrpSpPr>
        <p:grpSpPr>
          <a:xfrm>
            <a:off x="5699347" y="2901755"/>
            <a:ext cx="1117601" cy="1862668"/>
            <a:chOff x="1727200" y="685800"/>
            <a:chExt cx="685800" cy="1143000"/>
          </a:xfrm>
        </p:grpSpPr>
        <p:sp>
          <p:nvSpPr>
            <p:cNvPr id="838" name="Google Shape;838;p39"/>
            <p:cNvSpPr/>
            <p:nvPr/>
          </p:nvSpPr>
          <p:spPr>
            <a:xfrm>
              <a:off x="2260600" y="6858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839" name="Google Shape;839;p39"/>
            <p:cNvSpPr/>
            <p:nvPr/>
          </p:nvSpPr>
          <p:spPr>
            <a:xfrm>
              <a:off x="1727200"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840" name="Google Shape;840;p39"/>
            <p:cNvCxnSpPr>
              <a:stCxn id="839" idx="7"/>
              <a:endCxn id="838" idx="3"/>
            </p:cNvCxnSpPr>
            <p:nvPr/>
          </p:nvCxnSpPr>
          <p:spPr>
            <a:xfrm flipH="1" rot="10800000">
              <a:off x="1857282" y="815818"/>
              <a:ext cx="425700" cy="882900"/>
            </a:xfrm>
            <a:prstGeom prst="straightConnector1">
              <a:avLst/>
            </a:prstGeom>
            <a:noFill/>
            <a:ln cap="flat" cmpd="sng" w="9525">
              <a:solidFill>
                <a:schemeClr val="dk1"/>
              </a:solidFill>
              <a:prstDash val="solid"/>
              <a:round/>
              <a:headEnd len="med" w="med" type="none"/>
              <a:tailEnd len="med" w="med" type="none"/>
            </a:ln>
          </p:spPr>
        </p:cxnSp>
        <p:cxnSp>
          <p:nvCxnSpPr>
            <p:cNvPr id="841" name="Google Shape;841;p39"/>
            <p:cNvCxnSpPr>
              <a:endCxn id="838" idx="4"/>
            </p:cNvCxnSpPr>
            <p:nvPr/>
          </p:nvCxnSpPr>
          <p:spPr>
            <a:xfrm flipH="1" rot="10800000">
              <a:off x="2290900" y="838200"/>
              <a:ext cx="45900" cy="914400"/>
            </a:xfrm>
            <a:prstGeom prst="straightConnector1">
              <a:avLst/>
            </a:prstGeom>
            <a:noFill/>
            <a:ln cap="flat" cmpd="sng" w="9525">
              <a:solidFill>
                <a:schemeClr val="dk1"/>
              </a:solidFill>
              <a:prstDash val="solid"/>
              <a:round/>
              <a:headEnd len="med" w="med" type="none"/>
              <a:tailEnd len="med" w="med" type="none"/>
            </a:ln>
          </p:spPr>
        </p:cxnSp>
        <p:cxnSp>
          <p:nvCxnSpPr>
            <p:cNvPr id="842" name="Google Shape;842;p39"/>
            <p:cNvCxnSpPr>
              <a:stCxn id="839" idx="6"/>
            </p:cNvCxnSpPr>
            <p:nvPr/>
          </p:nvCxnSpPr>
          <p:spPr>
            <a:xfrm>
              <a:off x="1879600" y="1752600"/>
              <a:ext cx="434100" cy="0"/>
            </a:xfrm>
            <a:prstGeom prst="straightConnector1">
              <a:avLst/>
            </a:prstGeom>
            <a:noFill/>
            <a:ln cap="flat" cmpd="sng" w="9525">
              <a:solidFill>
                <a:schemeClr val="dk1"/>
              </a:solidFill>
              <a:prstDash val="solid"/>
              <a:round/>
              <a:headEnd len="med" w="med" type="none"/>
              <a:tailEnd len="med" w="med" type="none"/>
            </a:ln>
          </p:spPr>
        </p:cxnSp>
        <p:sp>
          <p:nvSpPr>
            <p:cNvPr id="843" name="Google Shape;843;p39"/>
            <p:cNvSpPr/>
            <p:nvPr/>
          </p:nvSpPr>
          <p:spPr>
            <a:xfrm>
              <a:off x="2210594"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nvSpPr>
        <p:spPr>
          <a:xfrm>
            <a:off x="1348119" y="1131095"/>
            <a:ext cx="5915025" cy="99417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300"/>
              <a:buFont typeface="Calibri"/>
              <a:buNone/>
            </a:pPr>
            <a:r>
              <a:rPr b="0" i="0" lang="en-GB" sz="3300" u="none" cap="none" strike="noStrike">
                <a:solidFill>
                  <a:schemeClr val="dk1"/>
                </a:solidFill>
                <a:latin typeface="Calibri"/>
                <a:ea typeface="Calibri"/>
                <a:cs typeface="Calibri"/>
                <a:sym typeface="Calibri"/>
              </a:rPr>
              <a:t>Simple Transformations</a:t>
            </a:r>
            <a:endParaRPr/>
          </a:p>
        </p:txBody>
      </p:sp>
      <p:sp>
        <p:nvSpPr>
          <p:cNvPr id="109" name="Google Shape;109;p4"/>
          <p:cNvSpPr txBox="1"/>
          <p:nvPr/>
        </p:nvSpPr>
        <p:spPr>
          <a:xfrm>
            <a:off x="2191082" y="4171951"/>
            <a:ext cx="5200650" cy="1688306"/>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Can be combined</a:t>
            </a:r>
            <a:endParaRPr/>
          </a:p>
          <a:p>
            <a:pPr indent="-228600" lvl="0" marL="228600" marR="0" rtl="0" algn="l">
              <a:lnSpc>
                <a:spcPct val="90000"/>
              </a:lnSpc>
              <a:spcBef>
                <a:spcPts val="100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Are these operations invertible?</a:t>
            </a:r>
            <a:br>
              <a:rPr b="0" i="0" lang="en-GB" sz="2100" u="none" cap="none" strike="noStrike">
                <a:solidFill>
                  <a:schemeClr val="dk1"/>
                </a:solidFill>
                <a:latin typeface="Calibri"/>
                <a:ea typeface="Calibri"/>
                <a:cs typeface="Calibri"/>
                <a:sym typeface="Calibri"/>
              </a:rPr>
            </a:br>
            <a:endParaRPr b="0" i="0" sz="2100" u="none" cap="none" strike="noStrike">
              <a:solidFill>
                <a:schemeClr val="dk1"/>
              </a:solidFill>
              <a:latin typeface="Calibri"/>
              <a:ea typeface="Calibri"/>
              <a:cs typeface="Calibri"/>
              <a:sym typeface="Calibri"/>
            </a:endParaRPr>
          </a:p>
        </p:txBody>
      </p:sp>
      <p:sp>
        <p:nvSpPr>
          <p:cNvPr id="110" name="Google Shape;110;p4"/>
          <p:cNvSpPr txBox="1"/>
          <p:nvPr>
            <p:ph idx="12" type="sldNum"/>
          </p:nvPr>
        </p:nvSpPr>
        <p:spPr>
          <a:xfrm>
            <a:off x="5720094" y="5624514"/>
            <a:ext cx="1543050" cy="2738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050"/>
              <a:buFont typeface="Noto Sans Symbols"/>
              <a:buNone/>
            </a:pPr>
            <a:fld id="{00000000-1234-1234-1234-123412341234}" type="slidenum">
              <a:rPr b="0" i="0" lang="en-GB" sz="1050" u="none" cap="none" strike="noStrike">
                <a:solidFill>
                  <a:schemeClr val="dk2"/>
                </a:solidFill>
                <a:latin typeface="Times New Roman"/>
                <a:ea typeface="Times New Roman"/>
                <a:cs typeface="Times New Roman"/>
                <a:sym typeface="Times New Roman"/>
              </a:rPr>
              <a:t>‹#›</a:t>
            </a:fld>
            <a:endParaRPr b="0" i="0" sz="1050" u="none" cap="none" strike="noStrike">
              <a:solidFill>
                <a:schemeClr val="dk2"/>
              </a:solidFill>
              <a:latin typeface="Times New Roman"/>
              <a:ea typeface="Times New Roman"/>
              <a:cs typeface="Times New Roman"/>
              <a:sym typeface="Times New Roman"/>
            </a:endParaRPr>
          </a:p>
        </p:txBody>
      </p:sp>
      <p:sp>
        <p:nvSpPr>
          <p:cNvPr id="111" name="Google Shape;111;p4"/>
          <p:cNvSpPr txBox="1"/>
          <p:nvPr/>
        </p:nvSpPr>
        <p:spPr>
          <a:xfrm>
            <a:off x="2185667" y="5039916"/>
            <a:ext cx="2431371" cy="4154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2100"/>
              <a:buFont typeface="Noto Sans Symbols"/>
              <a:buNone/>
            </a:pPr>
            <a:r>
              <a:rPr b="0" i="1" lang="en-GB" sz="2100" u="none" cap="none" strike="noStrike">
                <a:solidFill>
                  <a:srgbClr val="FF0000"/>
                </a:solidFill>
                <a:latin typeface="Times New Roman"/>
                <a:ea typeface="Times New Roman"/>
                <a:cs typeface="Times New Roman"/>
                <a:sym typeface="Times New Roman"/>
              </a:rPr>
              <a:t>Yes, except scale = 0</a:t>
            </a:r>
            <a:endParaRPr b="0" i="1" sz="2100" u="none" cap="none" strike="noStrike">
              <a:solidFill>
                <a:srgbClr val="FF0000"/>
              </a:solidFill>
              <a:latin typeface="Times New Roman"/>
              <a:ea typeface="Times New Roman"/>
              <a:cs typeface="Times New Roman"/>
              <a:sym typeface="Times New Roman"/>
            </a:endParaRPr>
          </a:p>
        </p:txBody>
      </p:sp>
      <p:pic>
        <p:nvPicPr>
          <p:cNvPr id="112" name="Google Shape;112;p4"/>
          <p:cNvPicPr preferRelativeResize="0"/>
          <p:nvPr/>
        </p:nvPicPr>
        <p:blipFill rotWithShape="1">
          <a:blip r:embed="rId3">
            <a:alphaModFix/>
          </a:blip>
          <a:srcRect b="43916" l="5687" r="0" t="17751"/>
          <a:stretch/>
        </p:blipFill>
        <p:spPr>
          <a:xfrm>
            <a:off x="2230373" y="2457450"/>
            <a:ext cx="5372100" cy="163711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grpSp>
        <p:nvGrpSpPr>
          <p:cNvPr id="848" name="Google Shape;848;p40"/>
          <p:cNvGrpSpPr/>
          <p:nvPr/>
        </p:nvGrpSpPr>
        <p:grpSpPr>
          <a:xfrm>
            <a:off x="5313308" y="4800600"/>
            <a:ext cx="685800" cy="1143000"/>
            <a:chOff x="1727200" y="685800"/>
            <a:chExt cx="685800" cy="1143000"/>
          </a:xfrm>
        </p:grpSpPr>
        <p:sp>
          <p:nvSpPr>
            <p:cNvPr id="849" name="Google Shape;849;p40"/>
            <p:cNvSpPr/>
            <p:nvPr/>
          </p:nvSpPr>
          <p:spPr>
            <a:xfrm>
              <a:off x="2260600" y="6858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850" name="Google Shape;850;p40"/>
            <p:cNvSpPr/>
            <p:nvPr/>
          </p:nvSpPr>
          <p:spPr>
            <a:xfrm>
              <a:off x="1727200" y="16764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851" name="Google Shape;851;p40"/>
            <p:cNvCxnSpPr>
              <a:stCxn id="850" idx="7"/>
              <a:endCxn id="849" idx="3"/>
            </p:cNvCxnSpPr>
            <p:nvPr/>
          </p:nvCxnSpPr>
          <p:spPr>
            <a:xfrm flipH="1" rot="10800000">
              <a:off x="1857282" y="815818"/>
              <a:ext cx="425700" cy="882900"/>
            </a:xfrm>
            <a:prstGeom prst="straightConnector1">
              <a:avLst/>
            </a:prstGeom>
            <a:solidFill>
              <a:schemeClr val="lt1"/>
            </a:solidFill>
            <a:ln cap="flat" cmpd="sng" w="12700">
              <a:solidFill>
                <a:schemeClr val="dk1"/>
              </a:solidFill>
              <a:prstDash val="dot"/>
              <a:miter lim="800000"/>
              <a:headEnd len="med" w="med" type="none"/>
              <a:tailEnd len="med" w="med" type="none"/>
            </a:ln>
          </p:spPr>
        </p:cxnSp>
        <p:cxnSp>
          <p:nvCxnSpPr>
            <p:cNvPr id="852" name="Google Shape;852;p40"/>
            <p:cNvCxnSpPr>
              <a:endCxn id="849" idx="4"/>
            </p:cNvCxnSpPr>
            <p:nvPr/>
          </p:nvCxnSpPr>
          <p:spPr>
            <a:xfrm flipH="1" rot="10800000">
              <a:off x="2290900" y="838200"/>
              <a:ext cx="45900" cy="914400"/>
            </a:xfrm>
            <a:prstGeom prst="straightConnector1">
              <a:avLst/>
            </a:prstGeom>
            <a:solidFill>
              <a:schemeClr val="lt1"/>
            </a:solidFill>
            <a:ln cap="flat" cmpd="sng" w="12700">
              <a:solidFill>
                <a:schemeClr val="dk1"/>
              </a:solidFill>
              <a:prstDash val="dot"/>
              <a:miter lim="800000"/>
              <a:headEnd len="med" w="med" type="none"/>
              <a:tailEnd len="med" w="med" type="none"/>
            </a:ln>
          </p:spPr>
        </p:cxnSp>
        <p:cxnSp>
          <p:nvCxnSpPr>
            <p:cNvPr id="853" name="Google Shape;853;p40"/>
            <p:cNvCxnSpPr>
              <a:stCxn id="850" idx="6"/>
            </p:cNvCxnSpPr>
            <p:nvPr/>
          </p:nvCxnSpPr>
          <p:spPr>
            <a:xfrm>
              <a:off x="1879600" y="1752600"/>
              <a:ext cx="434100" cy="0"/>
            </a:xfrm>
            <a:prstGeom prst="straightConnector1">
              <a:avLst/>
            </a:prstGeom>
            <a:solidFill>
              <a:schemeClr val="lt1"/>
            </a:solidFill>
            <a:ln cap="flat" cmpd="sng" w="12700">
              <a:solidFill>
                <a:schemeClr val="dk1"/>
              </a:solidFill>
              <a:prstDash val="dot"/>
              <a:miter lim="800000"/>
              <a:headEnd len="med" w="med" type="none"/>
              <a:tailEnd len="med" w="med" type="none"/>
            </a:ln>
          </p:spPr>
        </p:cxnSp>
        <p:sp>
          <p:nvSpPr>
            <p:cNvPr id="854" name="Google Shape;854;p40"/>
            <p:cNvSpPr/>
            <p:nvPr/>
          </p:nvSpPr>
          <p:spPr>
            <a:xfrm>
              <a:off x="2210594" y="16764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sp>
        <p:nvSpPr>
          <p:cNvPr id="855" name="Google Shape;855;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lang="en-GB"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cxnSp>
        <p:nvCxnSpPr>
          <p:cNvPr id="856" name="Google Shape;856;p40"/>
          <p:cNvCxnSpPr/>
          <p:nvPr/>
        </p:nvCxnSpPr>
        <p:spPr>
          <a:xfrm>
            <a:off x="609600" y="2895600"/>
            <a:ext cx="2438400" cy="0"/>
          </a:xfrm>
          <a:prstGeom prst="straightConnector1">
            <a:avLst/>
          </a:prstGeom>
          <a:noFill/>
          <a:ln cap="flat" cmpd="sng" w="9525">
            <a:solidFill>
              <a:schemeClr val="dk1"/>
            </a:solidFill>
            <a:prstDash val="solid"/>
            <a:round/>
            <a:headEnd len="med" w="med" type="none"/>
            <a:tailEnd len="med" w="med" type="triangle"/>
          </a:ln>
        </p:spPr>
      </p:cxnSp>
      <p:cxnSp>
        <p:nvCxnSpPr>
          <p:cNvPr id="857" name="Google Shape;857;p40"/>
          <p:cNvCxnSpPr/>
          <p:nvPr/>
        </p:nvCxnSpPr>
        <p:spPr>
          <a:xfrm rot="10800000">
            <a:off x="609600" y="762000"/>
            <a:ext cx="0" cy="2133600"/>
          </a:xfrm>
          <a:prstGeom prst="straightConnector1">
            <a:avLst/>
          </a:prstGeom>
          <a:noFill/>
          <a:ln cap="flat" cmpd="sng" w="9525">
            <a:solidFill>
              <a:schemeClr val="dk1"/>
            </a:solidFill>
            <a:prstDash val="solid"/>
            <a:round/>
            <a:headEnd len="med" w="med" type="none"/>
            <a:tailEnd len="med" w="med" type="triangle"/>
          </a:ln>
        </p:spPr>
      </p:cxnSp>
      <p:sp>
        <p:nvSpPr>
          <p:cNvPr id="858" name="Google Shape;858;p40"/>
          <p:cNvSpPr txBox="1"/>
          <p:nvPr/>
        </p:nvSpPr>
        <p:spPr>
          <a:xfrm>
            <a:off x="1282212" y="1812924"/>
            <a:ext cx="73129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P(h,k)</a:t>
            </a:r>
            <a:endParaRPr/>
          </a:p>
        </p:txBody>
      </p:sp>
      <p:grpSp>
        <p:nvGrpSpPr>
          <p:cNvPr id="859" name="Google Shape;859;p40"/>
          <p:cNvGrpSpPr/>
          <p:nvPr/>
        </p:nvGrpSpPr>
        <p:grpSpPr>
          <a:xfrm>
            <a:off x="1727200" y="685800"/>
            <a:ext cx="685800" cy="1143000"/>
            <a:chOff x="1727200" y="685800"/>
            <a:chExt cx="685800" cy="1143000"/>
          </a:xfrm>
        </p:grpSpPr>
        <p:sp>
          <p:nvSpPr>
            <p:cNvPr id="860" name="Google Shape;860;p40"/>
            <p:cNvSpPr/>
            <p:nvPr/>
          </p:nvSpPr>
          <p:spPr>
            <a:xfrm>
              <a:off x="2260600" y="6858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861" name="Google Shape;861;p40"/>
            <p:cNvSpPr/>
            <p:nvPr/>
          </p:nvSpPr>
          <p:spPr>
            <a:xfrm>
              <a:off x="1727200"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862" name="Google Shape;862;p40"/>
            <p:cNvCxnSpPr>
              <a:stCxn id="861" idx="7"/>
              <a:endCxn id="860" idx="3"/>
            </p:cNvCxnSpPr>
            <p:nvPr/>
          </p:nvCxnSpPr>
          <p:spPr>
            <a:xfrm flipH="1" rot="10800000">
              <a:off x="1857282" y="815818"/>
              <a:ext cx="425700" cy="882900"/>
            </a:xfrm>
            <a:prstGeom prst="straightConnector1">
              <a:avLst/>
            </a:prstGeom>
            <a:noFill/>
            <a:ln cap="flat" cmpd="sng" w="9525">
              <a:solidFill>
                <a:schemeClr val="dk1"/>
              </a:solidFill>
              <a:prstDash val="solid"/>
              <a:round/>
              <a:headEnd len="med" w="med" type="none"/>
              <a:tailEnd len="med" w="med" type="none"/>
            </a:ln>
          </p:spPr>
        </p:cxnSp>
        <p:cxnSp>
          <p:nvCxnSpPr>
            <p:cNvPr id="863" name="Google Shape;863;p40"/>
            <p:cNvCxnSpPr>
              <a:endCxn id="860" idx="4"/>
            </p:cNvCxnSpPr>
            <p:nvPr/>
          </p:nvCxnSpPr>
          <p:spPr>
            <a:xfrm flipH="1" rot="10800000">
              <a:off x="2290900" y="838200"/>
              <a:ext cx="45900" cy="914400"/>
            </a:xfrm>
            <a:prstGeom prst="straightConnector1">
              <a:avLst/>
            </a:prstGeom>
            <a:noFill/>
            <a:ln cap="flat" cmpd="sng" w="9525">
              <a:solidFill>
                <a:schemeClr val="dk1"/>
              </a:solidFill>
              <a:prstDash val="solid"/>
              <a:round/>
              <a:headEnd len="med" w="med" type="none"/>
              <a:tailEnd len="med" w="med" type="none"/>
            </a:ln>
          </p:spPr>
        </p:cxnSp>
        <p:cxnSp>
          <p:nvCxnSpPr>
            <p:cNvPr id="864" name="Google Shape;864;p40"/>
            <p:cNvCxnSpPr>
              <a:stCxn id="861" idx="6"/>
            </p:cNvCxnSpPr>
            <p:nvPr/>
          </p:nvCxnSpPr>
          <p:spPr>
            <a:xfrm>
              <a:off x="1879600" y="1752600"/>
              <a:ext cx="434100" cy="0"/>
            </a:xfrm>
            <a:prstGeom prst="straightConnector1">
              <a:avLst/>
            </a:prstGeom>
            <a:noFill/>
            <a:ln cap="flat" cmpd="sng" w="9525">
              <a:solidFill>
                <a:schemeClr val="dk1"/>
              </a:solidFill>
              <a:prstDash val="solid"/>
              <a:round/>
              <a:headEnd len="med" w="med" type="none"/>
              <a:tailEnd len="med" w="med" type="none"/>
            </a:ln>
          </p:spPr>
        </p:cxnSp>
        <p:sp>
          <p:nvSpPr>
            <p:cNvPr id="865" name="Google Shape;865;p40"/>
            <p:cNvSpPr/>
            <p:nvPr/>
          </p:nvSpPr>
          <p:spPr>
            <a:xfrm>
              <a:off x="2210594"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cxnSp>
        <p:nvCxnSpPr>
          <p:cNvPr id="866" name="Google Shape;866;p40"/>
          <p:cNvCxnSpPr/>
          <p:nvPr/>
        </p:nvCxnSpPr>
        <p:spPr>
          <a:xfrm>
            <a:off x="5993485" y="2964451"/>
            <a:ext cx="2438400" cy="0"/>
          </a:xfrm>
          <a:prstGeom prst="straightConnector1">
            <a:avLst/>
          </a:prstGeom>
          <a:noFill/>
          <a:ln cap="flat" cmpd="sng" w="9525">
            <a:solidFill>
              <a:schemeClr val="dk1"/>
            </a:solidFill>
            <a:prstDash val="solid"/>
            <a:round/>
            <a:headEnd len="med" w="med" type="none"/>
            <a:tailEnd len="med" w="med" type="triangle"/>
          </a:ln>
        </p:spPr>
      </p:cxnSp>
      <p:cxnSp>
        <p:nvCxnSpPr>
          <p:cNvPr id="867" name="Google Shape;867;p40"/>
          <p:cNvCxnSpPr/>
          <p:nvPr/>
        </p:nvCxnSpPr>
        <p:spPr>
          <a:xfrm rot="10800000">
            <a:off x="5993485" y="830851"/>
            <a:ext cx="0" cy="2133600"/>
          </a:xfrm>
          <a:prstGeom prst="straightConnector1">
            <a:avLst/>
          </a:prstGeom>
          <a:noFill/>
          <a:ln cap="flat" cmpd="sng" w="9525">
            <a:solidFill>
              <a:schemeClr val="dk1"/>
            </a:solidFill>
            <a:prstDash val="solid"/>
            <a:round/>
            <a:headEnd len="med" w="med" type="none"/>
            <a:tailEnd len="med" w="med" type="triangle"/>
          </a:ln>
        </p:spPr>
      </p:cxnSp>
      <p:sp>
        <p:nvSpPr>
          <p:cNvPr id="868" name="Google Shape;868;p40"/>
          <p:cNvSpPr txBox="1"/>
          <p:nvPr/>
        </p:nvSpPr>
        <p:spPr>
          <a:xfrm>
            <a:off x="5461069" y="2993615"/>
            <a:ext cx="75212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P’(0,0)</a:t>
            </a:r>
            <a:endParaRPr/>
          </a:p>
        </p:txBody>
      </p:sp>
      <p:grpSp>
        <p:nvGrpSpPr>
          <p:cNvPr id="869" name="Google Shape;869;p40"/>
          <p:cNvGrpSpPr/>
          <p:nvPr/>
        </p:nvGrpSpPr>
        <p:grpSpPr>
          <a:xfrm>
            <a:off x="5913662" y="1886712"/>
            <a:ext cx="685800" cy="1143000"/>
            <a:chOff x="1727200" y="685800"/>
            <a:chExt cx="685800" cy="1143000"/>
          </a:xfrm>
        </p:grpSpPr>
        <p:sp>
          <p:nvSpPr>
            <p:cNvPr id="870" name="Google Shape;870;p40"/>
            <p:cNvSpPr/>
            <p:nvPr/>
          </p:nvSpPr>
          <p:spPr>
            <a:xfrm>
              <a:off x="2260600" y="6858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871" name="Google Shape;871;p40"/>
            <p:cNvSpPr/>
            <p:nvPr/>
          </p:nvSpPr>
          <p:spPr>
            <a:xfrm>
              <a:off x="1727200"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872" name="Google Shape;872;p40"/>
            <p:cNvCxnSpPr>
              <a:stCxn id="871" idx="7"/>
              <a:endCxn id="870" idx="3"/>
            </p:cNvCxnSpPr>
            <p:nvPr/>
          </p:nvCxnSpPr>
          <p:spPr>
            <a:xfrm flipH="1" rot="10800000">
              <a:off x="1857282" y="815818"/>
              <a:ext cx="425700" cy="882900"/>
            </a:xfrm>
            <a:prstGeom prst="straightConnector1">
              <a:avLst/>
            </a:prstGeom>
            <a:noFill/>
            <a:ln cap="flat" cmpd="sng" w="9525">
              <a:solidFill>
                <a:schemeClr val="dk1"/>
              </a:solidFill>
              <a:prstDash val="solid"/>
              <a:round/>
              <a:headEnd len="med" w="med" type="none"/>
              <a:tailEnd len="med" w="med" type="none"/>
            </a:ln>
          </p:spPr>
        </p:cxnSp>
        <p:cxnSp>
          <p:nvCxnSpPr>
            <p:cNvPr id="873" name="Google Shape;873;p40"/>
            <p:cNvCxnSpPr>
              <a:endCxn id="870" idx="4"/>
            </p:cNvCxnSpPr>
            <p:nvPr/>
          </p:nvCxnSpPr>
          <p:spPr>
            <a:xfrm flipH="1" rot="10800000">
              <a:off x="2290900" y="838200"/>
              <a:ext cx="45900" cy="914400"/>
            </a:xfrm>
            <a:prstGeom prst="straightConnector1">
              <a:avLst/>
            </a:prstGeom>
            <a:noFill/>
            <a:ln cap="flat" cmpd="sng" w="9525">
              <a:solidFill>
                <a:schemeClr val="dk1"/>
              </a:solidFill>
              <a:prstDash val="solid"/>
              <a:round/>
              <a:headEnd len="med" w="med" type="none"/>
              <a:tailEnd len="med" w="med" type="none"/>
            </a:ln>
          </p:spPr>
        </p:cxnSp>
        <p:cxnSp>
          <p:nvCxnSpPr>
            <p:cNvPr id="874" name="Google Shape;874;p40"/>
            <p:cNvCxnSpPr>
              <a:stCxn id="871" idx="6"/>
            </p:cNvCxnSpPr>
            <p:nvPr/>
          </p:nvCxnSpPr>
          <p:spPr>
            <a:xfrm>
              <a:off x="1879600" y="1752600"/>
              <a:ext cx="434100" cy="0"/>
            </a:xfrm>
            <a:prstGeom prst="straightConnector1">
              <a:avLst/>
            </a:prstGeom>
            <a:noFill/>
            <a:ln cap="flat" cmpd="sng" w="9525">
              <a:solidFill>
                <a:schemeClr val="dk1"/>
              </a:solidFill>
              <a:prstDash val="solid"/>
              <a:round/>
              <a:headEnd len="med" w="med" type="none"/>
              <a:tailEnd len="med" w="med" type="none"/>
            </a:ln>
          </p:spPr>
        </p:cxnSp>
        <p:sp>
          <p:nvSpPr>
            <p:cNvPr id="875" name="Google Shape;875;p40"/>
            <p:cNvSpPr/>
            <p:nvPr/>
          </p:nvSpPr>
          <p:spPr>
            <a:xfrm>
              <a:off x="2210594"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grpSp>
        <p:nvGrpSpPr>
          <p:cNvPr id="876" name="Google Shape;876;p40"/>
          <p:cNvGrpSpPr/>
          <p:nvPr/>
        </p:nvGrpSpPr>
        <p:grpSpPr>
          <a:xfrm>
            <a:off x="558032" y="4079660"/>
            <a:ext cx="1139447" cy="1899079"/>
            <a:chOff x="1727200" y="685800"/>
            <a:chExt cx="685800" cy="1143000"/>
          </a:xfrm>
        </p:grpSpPr>
        <p:sp>
          <p:nvSpPr>
            <p:cNvPr id="877" name="Google Shape;877;p40"/>
            <p:cNvSpPr/>
            <p:nvPr/>
          </p:nvSpPr>
          <p:spPr>
            <a:xfrm>
              <a:off x="2260600" y="6858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878" name="Google Shape;878;p40"/>
            <p:cNvSpPr/>
            <p:nvPr/>
          </p:nvSpPr>
          <p:spPr>
            <a:xfrm>
              <a:off x="1727200" y="16764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879" name="Google Shape;879;p40"/>
            <p:cNvCxnSpPr>
              <a:stCxn id="878" idx="7"/>
              <a:endCxn id="877" idx="3"/>
            </p:cNvCxnSpPr>
            <p:nvPr/>
          </p:nvCxnSpPr>
          <p:spPr>
            <a:xfrm flipH="1" rot="10800000">
              <a:off x="1857282" y="815818"/>
              <a:ext cx="425700" cy="882900"/>
            </a:xfrm>
            <a:prstGeom prst="straightConnector1">
              <a:avLst/>
            </a:prstGeom>
            <a:solidFill>
              <a:schemeClr val="lt1"/>
            </a:solidFill>
            <a:ln cap="flat" cmpd="sng" w="12700">
              <a:solidFill>
                <a:schemeClr val="dk1"/>
              </a:solidFill>
              <a:prstDash val="dot"/>
              <a:miter lim="800000"/>
              <a:headEnd len="med" w="med" type="none"/>
              <a:tailEnd len="med" w="med" type="none"/>
            </a:ln>
          </p:spPr>
        </p:cxnSp>
        <p:cxnSp>
          <p:nvCxnSpPr>
            <p:cNvPr id="880" name="Google Shape;880;p40"/>
            <p:cNvCxnSpPr>
              <a:endCxn id="877" idx="4"/>
            </p:cNvCxnSpPr>
            <p:nvPr/>
          </p:nvCxnSpPr>
          <p:spPr>
            <a:xfrm flipH="1" rot="10800000">
              <a:off x="2290900" y="838200"/>
              <a:ext cx="45900" cy="914400"/>
            </a:xfrm>
            <a:prstGeom prst="straightConnector1">
              <a:avLst/>
            </a:prstGeom>
            <a:solidFill>
              <a:schemeClr val="lt1"/>
            </a:solidFill>
            <a:ln cap="flat" cmpd="sng" w="12700">
              <a:solidFill>
                <a:schemeClr val="dk1"/>
              </a:solidFill>
              <a:prstDash val="dot"/>
              <a:miter lim="800000"/>
              <a:headEnd len="med" w="med" type="none"/>
              <a:tailEnd len="med" w="med" type="none"/>
            </a:ln>
          </p:spPr>
        </p:cxnSp>
        <p:cxnSp>
          <p:nvCxnSpPr>
            <p:cNvPr id="881" name="Google Shape;881;p40"/>
            <p:cNvCxnSpPr>
              <a:stCxn id="878" idx="6"/>
            </p:cNvCxnSpPr>
            <p:nvPr/>
          </p:nvCxnSpPr>
          <p:spPr>
            <a:xfrm>
              <a:off x="1879600" y="1752600"/>
              <a:ext cx="434100" cy="0"/>
            </a:xfrm>
            <a:prstGeom prst="straightConnector1">
              <a:avLst/>
            </a:prstGeom>
            <a:solidFill>
              <a:schemeClr val="lt1"/>
            </a:solidFill>
            <a:ln cap="flat" cmpd="sng" w="12700">
              <a:solidFill>
                <a:schemeClr val="dk1"/>
              </a:solidFill>
              <a:prstDash val="dot"/>
              <a:miter lim="800000"/>
              <a:headEnd len="med" w="med" type="none"/>
              <a:tailEnd len="med" w="med" type="none"/>
            </a:ln>
          </p:spPr>
        </p:cxnSp>
        <p:sp>
          <p:nvSpPr>
            <p:cNvPr id="882" name="Google Shape;882;p40"/>
            <p:cNvSpPr/>
            <p:nvPr/>
          </p:nvSpPr>
          <p:spPr>
            <a:xfrm>
              <a:off x="2210594" y="16764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sp>
        <p:nvSpPr>
          <p:cNvPr id="883" name="Google Shape;883;p40"/>
          <p:cNvSpPr/>
          <p:nvPr/>
        </p:nvSpPr>
        <p:spPr>
          <a:xfrm rot="4434244">
            <a:off x="5153262" y="5556731"/>
            <a:ext cx="582215" cy="582215"/>
          </a:xfrm>
          <a:prstGeom prst="arc">
            <a:avLst>
              <a:gd fmla="val 17511222" name="adj1"/>
              <a:gd fmla="val 1682414" name="adj2"/>
            </a:avLst>
          </a:prstGeom>
          <a:noFill/>
          <a:ln cap="flat" cmpd="sng" w="28575">
            <a:solidFill>
              <a:schemeClr val="accent1"/>
            </a:solidFill>
            <a:prstDash val="solid"/>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84" name="Google Shape;884;p40"/>
          <p:cNvSpPr/>
          <p:nvPr/>
        </p:nvSpPr>
        <p:spPr>
          <a:xfrm>
            <a:off x="4306956" y="1768121"/>
            <a:ext cx="399073" cy="25234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885" name="Google Shape;885;p40"/>
          <p:cNvCxnSpPr/>
          <p:nvPr/>
        </p:nvCxnSpPr>
        <p:spPr>
          <a:xfrm>
            <a:off x="696058" y="5858237"/>
            <a:ext cx="2438400" cy="0"/>
          </a:xfrm>
          <a:prstGeom prst="straightConnector1">
            <a:avLst/>
          </a:prstGeom>
          <a:noFill/>
          <a:ln cap="flat" cmpd="sng" w="9525">
            <a:solidFill>
              <a:schemeClr val="dk1"/>
            </a:solidFill>
            <a:prstDash val="solid"/>
            <a:round/>
            <a:headEnd len="med" w="med" type="none"/>
            <a:tailEnd len="med" w="med" type="triangle"/>
          </a:ln>
        </p:spPr>
      </p:cxnSp>
      <p:cxnSp>
        <p:nvCxnSpPr>
          <p:cNvPr id="886" name="Google Shape;886;p40"/>
          <p:cNvCxnSpPr/>
          <p:nvPr/>
        </p:nvCxnSpPr>
        <p:spPr>
          <a:xfrm rot="10800000">
            <a:off x="696058" y="3724637"/>
            <a:ext cx="0" cy="2133600"/>
          </a:xfrm>
          <a:prstGeom prst="straightConnector1">
            <a:avLst/>
          </a:prstGeom>
          <a:noFill/>
          <a:ln cap="flat" cmpd="sng" w="9525">
            <a:solidFill>
              <a:schemeClr val="dk1"/>
            </a:solidFill>
            <a:prstDash val="solid"/>
            <a:round/>
            <a:headEnd len="med" w="med" type="none"/>
            <a:tailEnd len="med" w="med" type="triangle"/>
          </a:ln>
        </p:spPr>
      </p:cxnSp>
      <p:sp>
        <p:nvSpPr>
          <p:cNvPr id="887" name="Google Shape;887;p40"/>
          <p:cNvSpPr txBox="1"/>
          <p:nvPr/>
        </p:nvSpPr>
        <p:spPr>
          <a:xfrm>
            <a:off x="1545091" y="4783723"/>
            <a:ext cx="73129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P(h,k)</a:t>
            </a:r>
            <a:endParaRPr/>
          </a:p>
        </p:txBody>
      </p:sp>
      <p:sp>
        <p:nvSpPr>
          <p:cNvPr id="888" name="Google Shape;888;p40"/>
          <p:cNvSpPr/>
          <p:nvPr/>
        </p:nvSpPr>
        <p:spPr>
          <a:xfrm rot="1022875">
            <a:off x="4034953" y="5138616"/>
            <a:ext cx="582215" cy="582215"/>
          </a:xfrm>
          <a:prstGeom prst="arc">
            <a:avLst>
              <a:gd fmla="val 17511222" name="adj1"/>
              <a:gd fmla="val 1682414" name="adj2"/>
            </a:avLst>
          </a:prstGeom>
          <a:noFill/>
          <a:ln cap="flat" cmpd="sng" w="28575">
            <a:solidFill>
              <a:schemeClr val="accent1"/>
            </a:solidFill>
            <a:prstDash val="solid"/>
            <a:miter lim="800000"/>
            <a:headEnd len="sm" w="sm" type="none"/>
            <a:tailEnd len="med" w="med"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89" name="Google Shape;889;p40"/>
          <p:cNvSpPr txBox="1"/>
          <p:nvPr/>
        </p:nvSpPr>
        <p:spPr>
          <a:xfrm>
            <a:off x="4010364" y="1167825"/>
            <a:ext cx="99225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Translate</a:t>
            </a:r>
            <a:endParaRPr/>
          </a:p>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(-h,-k)</a:t>
            </a:r>
            <a:endParaRPr/>
          </a:p>
        </p:txBody>
      </p:sp>
      <p:cxnSp>
        <p:nvCxnSpPr>
          <p:cNvPr id="890" name="Google Shape;890;p40"/>
          <p:cNvCxnSpPr/>
          <p:nvPr/>
        </p:nvCxnSpPr>
        <p:spPr>
          <a:xfrm>
            <a:off x="5379949" y="5877248"/>
            <a:ext cx="2438400" cy="0"/>
          </a:xfrm>
          <a:prstGeom prst="straightConnector1">
            <a:avLst/>
          </a:prstGeom>
          <a:noFill/>
          <a:ln cap="flat" cmpd="sng" w="9525">
            <a:solidFill>
              <a:schemeClr val="dk1"/>
            </a:solidFill>
            <a:prstDash val="solid"/>
            <a:round/>
            <a:headEnd len="med" w="med" type="none"/>
            <a:tailEnd len="med" w="med" type="triangle"/>
          </a:ln>
        </p:spPr>
      </p:cxnSp>
      <p:cxnSp>
        <p:nvCxnSpPr>
          <p:cNvPr id="891" name="Google Shape;891;p40"/>
          <p:cNvCxnSpPr/>
          <p:nvPr/>
        </p:nvCxnSpPr>
        <p:spPr>
          <a:xfrm rot="10800000">
            <a:off x="5379949" y="3743648"/>
            <a:ext cx="0" cy="2133600"/>
          </a:xfrm>
          <a:prstGeom prst="straightConnector1">
            <a:avLst/>
          </a:prstGeom>
          <a:noFill/>
          <a:ln cap="flat" cmpd="sng" w="9525">
            <a:solidFill>
              <a:schemeClr val="dk1"/>
            </a:solidFill>
            <a:prstDash val="solid"/>
            <a:round/>
            <a:headEnd len="med" w="med" type="none"/>
            <a:tailEnd len="med" w="med" type="triangle"/>
          </a:ln>
        </p:spPr>
      </p:cxnSp>
      <p:sp>
        <p:nvSpPr>
          <p:cNvPr id="892" name="Google Shape;892;p40"/>
          <p:cNvSpPr/>
          <p:nvPr/>
        </p:nvSpPr>
        <p:spPr>
          <a:xfrm rot="5400000">
            <a:off x="6614577" y="3624237"/>
            <a:ext cx="399073" cy="25234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3" name="Google Shape;893;p40"/>
          <p:cNvSpPr txBox="1"/>
          <p:nvPr/>
        </p:nvSpPr>
        <p:spPr>
          <a:xfrm>
            <a:off x="6983347" y="3432249"/>
            <a:ext cx="134203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Scale(1.5, 1.5)</a:t>
            </a:r>
            <a:endParaRPr/>
          </a:p>
        </p:txBody>
      </p:sp>
      <p:sp>
        <p:nvSpPr>
          <p:cNvPr id="894" name="Google Shape;894;p40"/>
          <p:cNvSpPr/>
          <p:nvPr/>
        </p:nvSpPr>
        <p:spPr>
          <a:xfrm rot="10649101">
            <a:off x="3826291" y="4640772"/>
            <a:ext cx="399073" cy="252340"/>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5" name="Google Shape;895;p40"/>
          <p:cNvSpPr txBox="1"/>
          <p:nvPr/>
        </p:nvSpPr>
        <p:spPr>
          <a:xfrm>
            <a:off x="3640124" y="3990647"/>
            <a:ext cx="99225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Translate</a:t>
            </a:r>
            <a:endParaRPr/>
          </a:p>
          <a:p>
            <a:pPr indent="0" lvl="0" marL="0" marR="0" rtl="0" algn="l">
              <a:spcBef>
                <a:spcPts val="0"/>
              </a:spcBef>
              <a:spcAft>
                <a:spcPts val="0"/>
              </a:spcAft>
              <a:buClr>
                <a:srgbClr val="000066"/>
              </a:buClr>
              <a:buSzPts val="1600"/>
              <a:buFont typeface="Noto Sans Symbols"/>
              <a:buNone/>
            </a:pPr>
            <a:r>
              <a:rPr b="1" i="1" lang="en-GB" sz="1600">
                <a:solidFill>
                  <a:srgbClr val="000066"/>
                </a:solidFill>
                <a:latin typeface="Garamond"/>
                <a:ea typeface="Garamond"/>
                <a:cs typeface="Garamond"/>
                <a:sym typeface="Garamond"/>
              </a:rPr>
              <a:t>(h,k)</a:t>
            </a:r>
            <a:endParaRPr/>
          </a:p>
        </p:txBody>
      </p:sp>
      <p:grpSp>
        <p:nvGrpSpPr>
          <p:cNvPr id="896" name="Google Shape;896;p40"/>
          <p:cNvGrpSpPr/>
          <p:nvPr/>
        </p:nvGrpSpPr>
        <p:grpSpPr>
          <a:xfrm>
            <a:off x="6991332" y="830851"/>
            <a:ext cx="685800" cy="1143000"/>
            <a:chOff x="1727200" y="685800"/>
            <a:chExt cx="685800" cy="1143000"/>
          </a:xfrm>
        </p:grpSpPr>
        <p:sp>
          <p:nvSpPr>
            <p:cNvPr id="897" name="Google Shape;897;p40"/>
            <p:cNvSpPr/>
            <p:nvPr/>
          </p:nvSpPr>
          <p:spPr>
            <a:xfrm>
              <a:off x="2260600" y="6858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898" name="Google Shape;898;p40"/>
            <p:cNvSpPr/>
            <p:nvPr/>
          </p:nvSpPr>
          <p:spPr>
            <a:xfrm>
              <a:off x="1727200" y="16764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899" name="Google Shape;899;p40"/>
            <p:cNvCxnSpPr>
              <a:stCxn id="898" idx="7"/>
              <a:endCxn id="897" idx="3"/>
            </p:cNvCxnSpPr>
            <p:nvPr/>
          </p:nvCxnSpPr>
          <p:spPr>
            <a:xfrm flipH="1" rot="10800000">
              <a:off x="1857282" y="815818"/>
              <a:ext cx="425700" cy="882900"/>
            </a:xfrm>
            <a:prstGeom prst="straightConnector1">
              <a:avLst/>
            </a:prstGeom>
            <a:solidFill>
              <a:schemeClr val="lt1"/>
            </a:solidFill>
            <a:ln cap="flat" cmpd="sng" w="12700">
              <a:solidFill>
                <a:schemeClr val="dk1"/>
              </a:solidFill>
              <a:prstDash val="dot"/>
              <a:miter lim="800000"/>
              <a:headEnd len="med" w="med" type="none"/>
              <a:tailEnd len="med" w="med" type="none"/>
            </a:ln>
          </p:spPr>
        </p:cxnSp>
        <p:cxnSp>
          <p:nvCxnSpPr>
            <p:cNvPr id="900" name="Google Shape;900;p40"/>
            <p:cNvCxnSpPr>
              <a:endCxn id="897" idx="4"/>
            </p:cNvCxnSpPr>
            <p:nvPr/>
          </p:nvCxnSpPr>
          <p:spPr>
            <a:xfrm flipH="1" rot="10800000">
              <a:off x="2290900" y="838200"/>
              <a:ext cx="45900" cy="914400"/>
            </a:xfrm>
            <a:prstGeom prst="straightConnector1">
              <a:avLst/>
            </a:prstGeom>
            <a:solidFill>
              <a:schemeClr val="lt1"/>
            </a:solidFill>
            <a:ln cap="flat" cmpd="sng" w="12700">
              <a:solidFill>
                <a:schemeClr val="dk1"/>
              </a:solidFill>
              <a:prstDash val="dot"/>
              <a:miter lim="800000"/>
              <a:headEnd len="med" w="med" type="none"/>
              <a:tailEnd len="med" w="med" type="none"/>
            </a:ln>
          </p:spPr>
        </p:cxnSp>
        <p:cxnSp>
          <p:nvCxnSpPr>
            <p:cNvPr id="901" name="Google Shape;901;p40"/>
            <p:cNvCxnSpPr>
              <a:stCxn id="898" idx="6"/>
            </p:cNvCxnSpPr>
            <p:nvPr/>
          </p:nvCxnSpPr>
          <p:spPr>
            <a:xfrm>
              <a:off x="1879600" y="1752600"/>
              <a:ext cx="434100" cy="0"/>
            </a:xfrm>
            <a:prstGeom prst="straightConnector1">
              <a:avLst/>
            </a:prstGeom>
            <a:solidFill>
              <a:schemeClr val="lt1"/>
            </a:solidFill>
            <a:ln cap="flat" cmpd="sng" w="12700">
              <a:solidFill>
                <a:schemeClr val="dk1"/>
              </a:solidFill>
              <a:prstDash val="dot"/>
              <a:miter lim="800000"/>
              <a:headEnd len="med" w="med" type="none"/>
              <a:tailEnd len="med" w="med" type="none"/>
            </a:ln>
          </p:spPr>
        </p:cxnSp>
        <p:sp>
          <p:nvSpPr>
            <p:cNvPr id="902" name="Google Shape;902;p40"/>
            <p:cNvSpPr/>
            <p:nvPr/>
          </p:nvSpPr>
          <p:spPr>
            <a:xfrm>
              <a:off x="2210594" y="1676400"/>
              <a:ext cx="152400" cy="152400"/>
            </a:xfrm>
            <a:prstGeom prst="ellipse">
              <a:avLst/>
            </a:prstGeom>
            <a:solidFill>
              <a:schemeClr val="lt1"/>
            </a:solidFill>
            <a:ln cap="flat"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cxnSp>
        <p:nvCxnSpPr>
          <p:cNvPr id="903" name="Google Shape;903;p40"/>
          <p:cNvCxnSpPr>
            <a:stCxn id="898" idx="3"/>
            <a:endCxn id="871" idx="7"/>
          </p:cNvCxnSpPr>
          <p:nvPr/>
        </p:nvCxnSpPr>
        <p:spPr>
          <a:xfrm flipH="1">
            <a:off x="6043750" y="1951533"/>
            <a:ext cx="969900" cy="948000"/>
          </a:xfrm>
          <a:prstGeom prst="straightConnector1">
            <a:avLst/>
          </a:prstGeom>
          <a:noFill/>
          <a:ln cap="flat" cmpd="sng" w="9525">
            <a:solidFill>
              <a:schemeClr val="accent1"/>
            </a:solidFill>
            <a:prstDash val="solid"/>
            <a:miter lim="800000"/>
            <a:headEnd len="sm" w="sm" type="none"/>
            <a:tailEnd len="med" w="med" type="triangle"/>
          </a:ln>
        </p:spPr>
      </p:cxnSp>
      <p:cxnSp>
        <p:nvCxnSpPr>
          <p:cNvPr id="904" name="Google Shape;904;p40"/>
          <p:cNvCxnSpPr>
            <a:stCxn id="886" idx="0"/>
          </p:cNvCxnSpPr>
          <p:nvPr/>
        </p:nvCxnSpPr>
        <p:spPr>
          <a:xfrm flipH="1" rot="10800000">
            <a:off x="696058" y="4762337"/>
            <a:ext cx="1053600" cy="1095900"/>
          </a:xfrm>
          <a:prstGeom prst="straightConnector1">
            <a:avLst/>
          </a:prstGeom>
          <a:noFill/>
          <a:ln cap="flat" cmpd="sng" w="9525">
            <a:solidFill>
              <a:schemeClr val="accent1"/>
            </a:solidFill>
            <a:prstDash val="solid"/>
            <a:miter lim="800000"/>
            <a:headEnd len="sm" w="sm" type="none"/>
            <a:tailEnd len="med" w="med" type="triangle"/>
          </a:ln>
        </p:spPr>
      </p:cxnSp>
      <p:grpSp>
        <p:nvGrpSpPr>
          <p:cNvPr id="905" name="Google Shape;905;p40"/>
          <p:cNvGrpSpPr/>
          <p:nvPr/>
        </p:nvGrpSpPr>
        <p:grpSpPr>
          <a:xfrm>
            <a:off x="5387450" y="4248911"/>
            <a:ext cx="1139447" cy="1899079"/>
            <a:chOff x="1727200" y="685800"/>
            <a:chExt cx="685800" cy="1143000"/>
          </a:xfrm>
        </p:grpSpPr>
        <p:sp>
          <p:nvSpPr>
            <p:cNvPr id="906" name="Google Shape;906;p40"/>
            <p:cNvSpPr/>
            <p:nvPr/>
          </p:nvSpPr>
          <p:spPr>
            <a:xfrm>
              <a:off x="2260600" y="6858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907" name="Google Shape;907;p40"/>
            <p:cNvSpPr/>
            <p:nvPr/>
          </p:nvSpPr>
          <p:spPr>
            <a:xfrm>
              <a:off x="1727200"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908" name="Google Shape;908;p40"/>
            <p:cNvCxnSpPr>
              <a:stCxn id="907" idx="7"/>
              <a:endCxn id="906" idx="3"/>
            </p:cNvCxnSpPr>
            <p:nvPr/>
          </p:nvCxnSpPr>
          <p:spPr>
            <a:xfrm flipH="1" rot="10800000">
              <a:off x="1857282" y="815818"/>
              <a:ext cx="425700" cy="882900"/>
            </a:xfrm>
            <a:prstGeom prst="straightConnector1">
              <a:avLst/>
            </a:prstGeom>
            <a:noFill/>
            <a:ln cap="flat" cmpd="sng" w="9525">
              <a:solidFill>
                <a:schemeClr val="dk1"/>
              </a:solidFill>
              <a:prstDash val="solid"/>
              <a:round/>
              <a:headEnd len="med" w="med" type="none"/>
              <a:tailEnd len="med" w="med" type="none"/>
            </a:ln>
          </p:spPr>
        </p:cxnSp>
        <p:cxnSp>
          <p:nvCxnSpPr>
            <p:cNvPr id="909" name="Google Shape;909;p40"/>
            <p:cNvCxnSpPr>
              <a:endCxn id="906" idx="4"/>
            </p:cNvCxnSpPr>
            <p:nvPr/>
          </p:nvCxnSpPr>
          <p:spPr>
            <a:xfrm flipH="1" rot="10800000">
              <a:off x="2290900" y="838200"/>
              <a:ext cx="45900" cy="914400"/>
            </a:xfrm>
            <a:prstGeom prst="straightConnector1">
              <a:avLst/>
            </a:prstGeom>
            <a:noFill/>
            <a:ln cap="flat" cmpd="sng" w="9525">
              <a:solidFill>
                <a:schemeClr val="dk1"/>
              </a:solidFill>
              <a:prstDash val="solid"/>
              <a:round/>
              <a:headEnd len="med" w="med" type="none"/>
              <a:tailEnd len="med" w="med" type="none"/>
            </a:ln>
          </p:spPr>
        </p:cxnSp>
        <p:cxnSp>
          <p:nvCxnSpPr>
            <p:cNvPr id="910" name="Google Shape;910;p40"/>
            <p:cNvCxnSpPr>
              <a:stCxn id="907" idx="6"/>
            </p:cNvCxnSpPr>
            <p:nvPr/>
          </p:nvCxnSpPr>
          <p:spPr>
            <a:xfrm>
              <a:off x="1879600" y="1752600"/>
              <a:ext cx="434100" cy="0"/>
            </a:xfrm>
            <a:prstGeom prst="straightConnector1">
              <a:avLst/>
            </a:prstGeom>
            <a:noFill/>
            <a:ln cap="flat" cmpd="sng" w="9525">
              <a:solidFill>
                <a:schemeClr val="dk1"/>
              </a:solidFill>
              <a:prstDash val="solid"/>
              <a:round/>
              <a:headEnd len="med" w="med" type="none"/>
              <a:tailEnd len="med" w="med" type="none"/>
            </a:ln>
          </p:spPr>
        </p:cxnSp>
        <p:sp>
          <p:nvSpPr>
            <p:cNvPr id="911" name="Google Shape;911;p40"/>
            <p:cNvSpPr/>
            <p:nvPr/>
          </p:nvSpPr>
          <p:spPr>
            <a:xfrm>
              <a:off x="2210594"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grpSp>
        <p:nvGrpSpPr>
          <p:cNvPr id="912" name="Google Shape;912;p40"/>
          <p:cNvGrpSpPr/>
          <p:nvPr/>
        </p:nvGrpSpPr>
        <p:grpSpPr>
          <a:xfrm>
            <a:off x="1613541" y="3025849"/>
            <a:ext cx="1139447" cy="1899079"/>
            <a:chOff x="1727200" y="685800"/>
            <a:chExt cx="685800" cy="1143000"/>
          </a:xfrm>
        </p:grpSpPr>
        <p:sp>
          <p:nvSpPr>
            <p:cNvPr id="913" name="Google Shape;913;p40"/>
            <p:cNvSpPr/>
            <p:nvPr/>
          </p:nvSpPr>
          <p:spPr>
            <a:xfrm>
              <a:off x="2260600" y="6858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914" name="Google Shape;914;p40"/>
            <p:cNvSpPr/>
            <p:nvPr/>
          </p:nvSpPr>
          <p:spPr>
            <a:xfrm>
              <a:off x="1727200"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cxnSp>
          <p:nvCxnSpPr>
            <p:cNvPr id="915" name="Google Shape;915;p40"/>
            <p:cNvCxnSpPr>
              <a:stCxn id="914" idx="7"/>
              <a:endCxn id="913" idx="3"/>
            </p:cNvCxnSpPr>
            <p:nvPr/>
          </p:nvCxnSpPr>
          <p:spPr>
            <a:xfrm flipH="1" rot="10800000">
              <a:off x="1857282" y="815818"/>
              <a:ext cx="425700" cy="882900"/>
            </a:xfrm>
            <a:prstGeom prst="straightConnector1">
              <a:avLst/>
            </a:prstGeom>
            <a:noFill/>
            <a:ln cap="flat" cmpd="sng" w="9525">
              <a:solidFill>
                <a:schemeClr val="dk1"/>
              </a:solidFill>
              <a:prstDash val="solid"/>
              <a:round/>
              <a:headEnd len="med" w="med" type="none"/>
              <a:tailEnd len="med" w="med" type="none"/>
            </a:ln>
          </p:spPr>
        </p:cxnSp>
        <p:cxnSp>
          <p:nvCxnSpPr>
            <p:cNvPr id="916" name="Google Shape;916;p40"/>
            <p:cNvCxnSpPr>
              <a:endCxn id="913" idx="4"/>
            </p:cNvCxnSpPr>
            <p:nvPr/>
          </p:nvCxnSpPr>
          <p:spPr>
            <a:xfrm flipH="1" rot="10800000">
              <a:off x="2290900" y="838200"/>
              <a:ext cx="45900" cy="914400"/>
            </a:xfrm>
            <a:prstGeom prst="straightConnector1">
              <a:avLst/>
            </a:prstGeom>
            <a:noFill/>
            <a:ln cap="flat" cmpd="sng" w="9525">
              <a:solidFill>
                <a:schemeClr val="dk1"/>
              </a:solidFill>
              <a:prstDash val="solid"/>
              <a:round/>
              <a:headEnd len="med" w="med" type="none"/>
              <a:tailEnd len="med" w="med" type="none"/>
            </a:ln>
          </p:spPr>
        </p:cxnSp>
        <p:cxnSp>
          <p:nvCxnSpPr>
            <p:cNvPr id="917" name="Google Shape;917;p40"/>
            <p:cNvCxnSpPr>
              <a:stCxn id="914" idx="6"/>
            </p:cNvCxnSpPr>
            <p:nvPr/>
          </p:nvCxnSpPr>
          <p:spPr>
            <a:xfrm>
              <a:off x="1879600" y="1752600"/>
              <a:ext cx="434100" cy="0"/>
            </a:xfrm>
            <a:prstGeom prst="straightConnector1">
              <a:avLst/>
            </a:prstGeom>
            <a:noFill/>
            <a:ln cap="flat" cmpd="sng" w="9525">
              <a:solidFill>
                <a:schemeClr val="dk1"/>
              </a:solidFill>
              <a:prstDash val="solid"/>
              <a:round/>
              <a:headEnd len="med" w="med" type="none"/>
              <a:tailEnd len="med" w="med" type="none"/>
            </a:ln>
          </p:spPr>
        </p:cxnSp>
        <p:sp>
          <p:nvSpPr>
            <p:cNvPr id="918" name="Google Shape;918;p40"/>
            <p:cNvSpPr/>
            <p:nvPr/>
          </p:nvSpPr>
          <p:spPr>
            <a:xfrm>
              <a:off x="2210594" y="1676400"/>
              <a:ext cx="152400" cy="152400"/>
            </a:xfrm>
            <a:prstGeom prst="ellipse">
              <a:avLst/>
            </a:prstGeom>
            <a:solidFill>
              <a:srgbClr val="FF0000"/>
            </a:solidFill>
            <a:ln cap="flat" cmpd="sng" w="9525">
              <a:solidFill>
                <a:srgbClr val="8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lang="en-GB"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924" name="Google Shape;924;p41"/>
          <p:cNvSpPr txBox="1"/>
          <p:nvPr/>
        </p:nvSpPr>
        <p:spPr>
          <a:xfrm>
            <a:off x="457200" y="1762125"/>
            <a:ext cx="8229600" cy="4486275"/>
          </a:xfrm>
          <a:prstGeom prst="rect">
            <a:avLst/>
          </a:prstGeom>
          <a:noFill/>
          <a:ln>
            <a:noFill/>
          </a:ln>
        </p:spPr>
        <p:txBody>
          <a:bodyPr anchorCtr="0" anchor="t" bIns="45700" lIns="91425" spcFirstLastPara="1" rIns="91425" wrap="square" tIns="45700">
            <a:noAutofit/>
          </a:bodyPr>
          <a:lstStyle/>
          <a:p>
            <a:pPr indent="-149860" lvl="0" marL="342900" marR="0" rtl="0" algn="l">
              <a:spcBef>
                <a:spcPts val="0"/>
              </a:spcBef>
              <a:spcAft>
                <a:spcPts val="0"/>
              </a:spcAft>
              <a:buClr>
                <a:schemeClr val="dk2"/>
              </a:buClr>
              <a:buSzPts val="3040"/>
              <a:buFont typeface="Noto Sans Symbols"/>
              <a:buNone/>
            </a:pPr>
            <a:r>
              <a:t/>
            </a:r>
            <a:endParaRPr sz="3200">
              <a:solidFill>
                <a:schemeClr val="dk1"/>
              </a:solidFill>
              <a:latin typeface="Calibri"/>
              <a:ea typeface="Calibri"/>
              <a:cs typeface="Calibri"/>
              <a:sym typeface="Calibri"/>
            </a:endParaRPr>
          </a:p>
          <a:p>
            <a:pPr indent="-107950" lvl="1" marL="742950" marR="0" rtl="0" algn="l">
              <a:spcBef>
                <a:spcPts val="56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149860" lvl="0" marL="342900" marR="0" rtl="0" algn="l">
              <a:spcBef>
                <a:spcPts val="640"/>
              </a:spcBef>
              <a:spcAft>
                <a:spcPts val="0"/>
              </a:spcAft>
              <a:buClr>
                <a:schemeClr val="dk2"/>
              </a:buClr>
              <a:buSzPts val="3040"/>
              <a:buFont typeface="Noto Sans Symbols"/>
              <a:buNone/>
            </a:pPr>
            <a:r>
              <a:t/>
            </a:r>
            <a:endParaRPr sz="3200">
              <a:solidFill>
                <a:schemeClr val="dk1"/>
              </a:solidFill>
              <a:latin typeface="Calibri"/>
              <a:ea typeface="Calibri"/>
              <a:cs typeface="Calibri"/>
              <a:sym typeface="Calibri"/>
            </a:endParaRPr>
          </a:p>
        </p:txBody>
      </p:sp>
      <p:pic>
        <p:nvPicPr>
          <p:cNvPr id="925" name="Google Shape;925;p41"/>
          <p:cNvPicPr preferRelativeResize="0"/>
          <p:nvPr/>
        </p:nvPicPr>
        <p:blipFill rotWithShape="1">
          <a:blip r:embed="rId3">
            <a:alphaModFix/>
          </a:blip>
          <a:srcRect b="0" l="0" r="0" t="0"/>
          <a:stretch/>
        </p:blipFill>
        <p:spPr>
          <a:xfrm>
            <a:off x="3752850" y="3141663"/>
            <a:ext cx="4283075" cy="1371600"/>
          </a:xfrm>
          <a:prstGeom prst="rect">
            <a:avLst/>
          </a:prstGeom>
          <a:noFill/>
          <a:ln>
            <a:noFill/>
          </a:ln>
        </p:spPr>
      </p:pic>
      <p:sp>
        <p:nvSpPr>
          <p:cNvPr id="926" name="Google Shape;926;p41"/>
          <p:cNvSpPr txBox="1"/>
          <p:nvPr/>
        </p:nvSpPr>
        <p:spPr>
          <a:xfrm>
            <a:off x="2209800" y="1251828"/>
            <a:ext cx="4411016" cy="404919"/>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sp>
        <p:nvSpPr>
          <p:cNvPr id="927" name="Google Shape;927;p41"/>
          <p:cNvSpPr txBox="1"/>
          <p:nvPr/>
        </p:nvSpPr>
        <p:spPr>
          <a:xfrm>
            <a:off x="152400" y="2374182"/>
            <a:ext cx="6445226" cy="404919"/>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933" name="Google Shape;933;p42"/>
          <p:cNvSpPr txBox="1"/>
          <p:nvPr/>
        </p:nvSpPr>
        <p:spPr>
          <a:xfrm>
            <a:off x="762000" y="990600"/>
            <a:ext cx="76200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dk1"/>
                </a:solidFill>
                <a:latin typeface="Calibri"/>
                <a:ea typeface="Calibri"/>
                <a:cs typeface="Calibri"/>
                <a:sym typeface="Calibri"/>
              </a:rPr>
              <a:t>Suppose, a composite transformation is defined as scaling 2 times in both axis with respect to point (5, 5). Calculate the composite transformation matrix in homogenous form. Then, find the new coordinates of the point (10, 10) after transformation.</a:t>
            </a:r>
            <a:endParaRPr/>
          </a:p>
        </p:txBody>
      </p:sp>
      <p:sp>
        <p:nvSpPr>
          <p:cNvPr id="934" name="Google Shape;934;p42"/>
          <p:cNvSpPr txBox="1"/>
          <p:nvPr/>
        </p:nvSpPr>
        <p:spPr>
          <a:xfrm>
            <a:off x="838200" y="1877899"/>
            <a:ext cx="6400214" cy="404919"/>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pic>
        <p:nvPicPr>
          <p:cNvPr id="935" name="Google Shape;935;p42"/>
          <p:cNvPicPr preferRelativeResize="0"/>
          <p:nvPr/>
        </p:nvPicPr>
        <p:blipFill rotWithShape="1">
          <a:blip r:embed="rId4">
            <a:alphaModFix/>
          </a:blip>
          <a:srcRect b="0" l="0" r="0" t="0"/>
          <a:stretch/>
        </p:blipFill>
        <p:spPr>
          <a:xfrm>
            <a:off x="3657600" y="2486763"/>
            <a:ext cx="4210050" cy="27432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941" name="Google Shape;941;p43"/>
          <p:cNvSpPr txBox="1"/>
          <p:nvPr/>
        </p:nvSpPr>
        <p:spPr>
          <a:xfrm>
            <a:off x="1447800" y="1904456"/>
            <a:ext cx="1571520" cy="369332"/>
          </a:xfrm>
          <a:prstGeom prst="rect">
            <a:avLst/>
          </a:prstGeom>
          <a:blipFill rotWithShape="1">
            <a:blip r:embed="rId3">
              <a:alphaModFix/>
            </a:blip>
            <a:stretch>
              <a:fillRect b="0" l="0" r="0" t="-163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pic>
        <p:nvPicPr>
          <p:cNvPr id="942" name="Google Shape;942;p43"/>
          <p:cNvPicPr preferRelativeResize="0"/>
          <p:nvPr/>
        </p:nvPicPr>
        <p:blipFill rotWithShape="1">
          <a:blip r:embed="rId4">
            <a:alphaModFix/>
          </a:blip>
          <a:srcRect b="0" l="0" r="0" t="0"/>
          <a:stretch/>
        </p:blipFill>
        <p:spPr>
          <a:xfrm>
            <a:off x="1712913" y="2438400"/>
            <a:ext cx="2276475" cy="2743200"/>
          </a:xfrm>
          <a:prstGeom prst="rect">
            <a:avLst/>
          </a:prstGeom>
          <a:noFill/>
          <a:ln>
            <a:noFill/>
          </a:ln>
        </p:spPr>
      </p:pic>
      <p:sp>
        <p:nvSpPr>
          <p:cNvPr id="943" name="Google Shape;943;p43"/>
          <p:cNvSpPr txBox="1"/>
          <p:nvPr/>
        </p:nvSpPr>
        <p:spPr>
          <a:xfrm>
            <a:off x="990600" y="5867400"/>
            <a:ext cx="490692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So, the new coordinate of P is (15, 15)</a:t>
            </a:r>
            <a:endParaRPr/>
          </a:p>
        </p:txBody>
      </p:sp>
      <p:sp>
        <p:nvSpPr>
          <p:cNvPr id="944" name="Google Shape;944;p43"/>
          <p:cNvSpPr txBox="1"/>
          <p:nvPr/>
        </p:nvSpPr>
        <p:spPr>
          <a:xfrm>
            <a:off x="762000" y="990600"/>
            <a:ext cx="76200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dk1"/>
                </a:solidFill>
                <a:latin typeface="Calibri"/>
                <a:ea typeface="Calibri"/>
                <a:cs typeface="Calibri"/>
                <a:sym typeface="Calibri"/>
              </a:rPr>
              <a:t>Suppose, a composite transformation is defined as scaling 2 times in both axis with respect to point (5, 5). Calculate the composite transformation matrix in homogenous form. Then, find the new coordinates of the point (10, 10) after transformation.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44"/>
          <p:cNvSpPr txBox="1"/>
          <p:nvPr/>
        </p:nvSpPr>
        <p:spPr>
          <a:xfrm>
            <a:off x="495688" y="-130959"/>
            <a:ext cx="78867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GB" sz="4400">
                <a:solidFill>
                  <a:schemeClr val="dk1"/>
                </a:solidFill>
                <a:latin typeface="Calibri"/>
                <a:ea typeface="Calibri"/>
                <a:cs typeface="Calibri"/>
                <a:sym typeface="Calibri"/>
              </a:rPr>
              <a:t>Reflection about line L, M</a:t>
            </a:r>
            <a:r>
              <a:rPr baseline="-25000" lang="en-GB" sz="4400">
                <a:solidFill>
                  <a:schemeClr val="dk1"/>
                </a:solidFill>
                <a:latin typeface="Calibri"/>
                <a:ea typeface="Calibri"/>
                <a:cs typeface="Calibri"/>
                <a:sym typeface="Calibri"/>
              </a:rPr>
              <a:t>L</a:t>
            </a:r>
            <a:endParaRPr sz="4400">
              <a:solidFill>
                <a:schemeClr val="dk1"/>
              </a:solidFill>
              <a:latin typeface="Calibri"/>
              <a:ea typeface="Calibri"/>
              <a:cs typeface="Calibri"/>
              <a:sym typeface="Calibri"/>
            </a:endParaRPr>
          </a:p>
        </p:txBody>
      </p:sp>
      <p:sp>
        <p:nvSpPr>
          <p:cNvPr id="950" name="Google Shape;950;p4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lang="en-GB"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graphicFrame>
        <p:nvGraphicFramePr>
          <p:cNvPr id="951" name="Google Shape;951;p44"/>
          <p:cNvGraphicFramePr/>
          <p:nvPr/>
        </p:nvGraphicFramePr>
        <p:xfrm>
          <a:off x="0" y="1058863"/>
          <a:ext cx="2730473" cy="2667000"/>
        </p:xfrm>
        <a:graphic>
          <a:graphicData uri="http://schemas.openxmlformats.org/presentationml/2006/ole">
            <mc:AlternateContent>
              <mc:Choice Requires="v">
                <p:oleObj r:id="rId4" imgH="2667000" imgW="2730473" progId="Visio.Drawing.4" spid="_x0000_s1">
                  <p:embed/>
                </p:oleObj>
              </mc:Choice>
              <mc:Fallback>
                <p:oleObj r:id="rId5" imgH="2667000" imgW="2730473" progId="Visio.Drawing.4">
                  <p:embed/>
                  <p:pic>
                    <p:nvPicPr>
                      <p:cNvPr id="951" name="Google Shape;951;p44"/>
                      <p:cNvPicPr preferRelativeResize="0"/>
                      <p:nvPr/>
                    </p:nvPicPr>
                    <p:blipFill rotWithShape="1">
                      <a:blip r:embed="rId6">
                        <a:alphaModFix/>
                      </a:blip>
                      <a:srcRect b="0" l="0" r="0" t="0"/>
                      <a:stretch/>
                    </p:blipFill>
                    <p:spPr>
                      <a:xfrm>
                        <a:off x="0" y="1058863"/>
                        <a:ext cx="2730473" cy="2667000"/>
                      </a:xfrm>
                      <a:prstGeom prst="rect">
                        <a:avLst/>
                      </a:prstGeom>
                      <a:noFill/>
                      <a:ln>
                        <a:noFill/>
                      </a:ln>
                    </p:spPr>
                  </p:pic>
                </p:oleObj>
              </mc:Fallback>
            </mc:AlternateContent>
          </a:graphicData>
        </a:graphic>
      </p:graphicFrame>
      <p:graphicFrame>
        <p:nvGraphicFramePr>
          <p:cNvPr id="952" name="Google Shape;952;p44"/>
          <p:cNvGraphicFramePr/>
          <p:nvPr/>
        </p:nvGraphicFramePr>
        <p:xfrm>
          <a:off x="3111513" y="1038348"/>
          <a:ext cx="2730473" cy="2667000"/>
        </p:xfrm>
        <a:graphic>
          <a:graphicData uri="http://schemas.openxmlformats.org/presentationml/2006/ole">
            <mc:AlternateContent>
              <mc:Choice Requires="v">
                <p:oleObj r:id="rId7" imgH="2667000" imgW="2730473" progId="Visio.Drawing.4" spid="_x0000_s2">
                  <p:embed/>
                </p:oleObj>
              </mc:Choice>
              <mc:Fallback>
                <p:oleObj r:id="rId8" imgH="2667000" imgW="2730473" progId="Visio.Drawing.4">
                  <p:embed/>
                  <p:pic>
                    <p:nvPicPr>
                      <p:cNvPr id="952" name="Google Shape;952;p44"/>
                      <p:cNvPicPr preferRelativeResize="0"/>
                      <p:nvPr/>
                    </p:nvPicPr>
                    <p:blipFill rotWithShape="1">
                      <a:blip r:embed="rId9">
                        <a:alphaModFix/>
                      </a:blip>
                      <a:srcRect b="0" l="0" r="0" t="0"/>
                      <a:stretch/>
                    </p:blipFill>
                    <p:spPr>
                      <a:xfrm>
                        <a:off x="3111513" y="1038348"/>
                        <a:ext cx="2730473" cy="2667000"/>
                      </a:xfrm>
                      <a:prstGeom prst="rect">
                        <a:avLst/>
                      </a:prstGeom>
                      <a:noFill/>
                      <a:ln>
                        <a:noFill/>
                      </a:ln>
                    </p:spPr>
                  </p:pic>
                </p:oleObj>
              </mc:Fallback>
            </mc:AlternateContent>
          </a:graphicData>
        </a:graphic>
      </p:graphicFrame>
      <p:graphicFrame>
        <p:nvGraphicFramePr>
          <p:cNvPr id="953" name="Google Shape;953;p44"/>
          <p:cNvGraphicFramePr/>
          <p:nvPr/>
        </p:nvGraphicFramePr>
        <p:xfrm>
          <a:off x="6248400" y="1038348"/>
          <a:ext cx="2730473" cy="2667000"/>
        </p:xfrm>
        <a:graphic>
          <a:graphicData uri="http://schemas.openxmlformats.org/presentationml/2006/ole">
            <mc:AlternateContent>
              <mc:Choice Requires="v">
                <p:oleObj r:id="rId10" imgH="2667000" imgW="2730473" progId="Visio.Drawing.4" spid="_x0000_s3">
                  <p:embed/>
                </p:oleObj>
              </mc:Choice>
              <mc:Fallback>
                <p:oleObj r:id="rId11" imgH="2667000" imgW="2730473" progId="Visio.Drawing.4">
                  <p:embed/>
                  <p:pic>
                    <p:nvPicPr>
                      <p:cNvPr id="953" name="Google Shape;953;p44"/>
                      <p:cNvPicPr preferRelativeResize="0"/>
                      <p:nvPr/>
                    </p:nvPicPr>
                    <p:blipFill rotWithShape="1">
                      <a:blip r:embed="rId12">
                        <a:alphaModFix/>
                      </a:blip>
                      <a:srcRect b="0" l="0" r="0" t="0"/>
                      <a:stretch/>
                    </p:blipFill>
                    <p:spPr>
                      <a:xfrm>
                        <a:off x="6248400" y="1038348"/>
                        <a:ext cx="2730473" cy="2667000"/>
                      </a:xfrm>
                      <a:prstGeom prst="rect">
                        <a:avLst/>
                      </a:prstGeom>
                      <a:noFill/>
                      <a:ln>
                        <a:noFill/>
                      </a:ln>
                    </p:spPr>
                  </p:pic>
                </p:oleObj>
              </mc:Fallback>
            </mc:AlternateContent>
          </a:graphicData>
        </a:graphic>
      </p:graphicFrame>
      <p:graphicFrame>
        <p:nvGraphicFramePr>
          <p:cNvPr id="954" name="Google Shape;954;p44"/>
          <p:cNvGraphicFramePr/>
          <p:nvPr/>
        </p:nvGraphicFramePr>
        <p:xfrm>
          <a:off x="-12606" y="4033533"/>
          <a:ext cx="2730473" cy="2667000"/>
        </p:xfrm>
        <a:graphic>
          <a:graphicData uri="http://schemas.openxmlformats.org/presentationml/2006/ole">
            <mc:AlternateContent>
              <mc:Choice Requires="v">
                <p:oleObj r:id="rId13" imgH="2667000" imgW="2730473" progId="Visio.Drawing.4" spid="_x0000_s4">
                  <p:embed/>
                </p:oleObj>
              </mc:Choice>
              <mc:Fallback>
                <p:oleObj r:id="rId14" imgH="2667000" imgW="2730473" progId="Visio.Drawing.4">
                  <p:embed/>
                  <p:pic>
                    <p:nvPicPr>
                      <p:cNvPr id="954" name="Google Shape;954;p44"/>
                      <p:cNvPicPr preferRelativeResize="0"/>
                      <p:nvPr/>
                    </p:nvPicPr>
                    <p:blipFill rotWithShape="1">
                      <a:blip r:embed="rId15">
                        <a:alphaModFix/>
                      </a:blip>
                      <a:srcRect b="0" l="0" r="0" t="0"/>
                      <a:stretch/>
                    </p:blipFill>
                    <p:spPr>
                      <a:xfrm>
                        <a:off x="-12606" y="4033533"/>
                        <a:ext cx="2730473" cy="2667000"/>
                      </a:xfrm>
                      <a:prstGeom prst="rect">
                        <a:avLst/>
                      </a:prstGeom>
                      <a:noFill/>
                      <a:ln>
                        <a:noFill/>
                      </a:ln>
                    </p:spPr>
                  </p:pic>
                </p:oleObj>
              </mc:Fallback>
            </mc:AlternateContent>
          </a:graphicData>
        </a:graphic>
      </p:graphicFrame>
      <p:graphicFrame>
        <p:nvGraphicFramePr>
          <p:cNvPr id="955" name="Google Shape;955;p44"/>
          <p:cNvGraphicFramePr/>
          <p:nvPr/>
        </p:nvGraphicFramePr>
        <p:xfrm>
          <a:off x="3163324" y="4072061"/>
          <a:ext cx="2730473" cy="2667000"/>
        </p:xfrm>
        <a:graphic>
          <a:graphicData uri="http://schemas.openxmlformats.org/presentationml/2006/ole">
            <mc:AlternateContent>
              <mc:Choice Requires="v">
                <p:oleObj r:id="rId16" imgH="2667000" imgW="2730473" progId="Visio.Drawing.4" spid="_x0000_s5">
                  <p:embed/>
                </p:oleObj>
              </mc:Choice>
              <mc:Fallback>
                <p:oleObj r:id="rId17" imgH="2667000" imgW="2730473" progId="Visio.Drawing.4">
                  <p:embed/>
                  <p:pic>
                    <p:nvPicPr>
                      <p:cNvPr id="955" name="Google Shape;955;p44"/>
                      <p:cNvPicPr preferRelativeResize="0"/>
                      <p:nvPr/>
                    </p:nvPicPr>
                    <p:blipFill rotWithShape="1">
                      <a:blip r:embed="rId18">
                        <a:alphaModFix/>
                      </a:blip>
                      <a:srcRect b="0" l="0" r="0" t="0"/>
                      <a:stretch/>
                    </p:blipFill>
                    <p:spPr>
                      <a:xfrm>
                        <a:off x="3163324" y="4072061"/>
                        <a:ext cx="2730473" cy="2667000"/>
                      </a:xfrm>
                      <a:prstGeom prst="rect">
                        <a:avLst/>
                      </a:prstGeom>
                      <a:noFill/>
                      <a:ln>
                        <a:noFill/>
                      </a:ln>
                    </p:spPr>
                  </p:pic>
                </p:oleObj>
              </mc:Fallback>
            </mc:AlternateContent>
          </a:graphicData>
        </a:graphic>
      </p:graphicFrame>
      <p:graphicFrame>
        <p:nvGraphicFramePr>
          <p:cNvPr id="956" name="Google Shape;956;p44"/>
          <p:cNvGraphicFramePr/>
          <p:nvPr/>
        </p:nvGraphicFramePr>
        <p:xfrm>
          <a:off x="6280638" y="4072061"/>
          <a:ext cx="2730473" cy="2667000"/>
        </p:xfrm>
        <a:graphic>
          <a:graphicData uri="http://schemas.openxmlformats.org/presentationml/2006/ole">
            <mc:AlternateContent>
              <mc:Choice Requires="v">
                <p:oleObj r:id="rId19" imgH="2667000" imgW="2730473" progId="Visio.Drawing.4" spid="_x0000_s6">
                  <p:embed/>
                </p:oleObj>
              </mc:Choice>
              <mc:Fallback>
                <p:oleObj r:id="rId20" imgH="2667000" imgW="2730473" progId="Visio.Drawing.4">
                  <p:embed/>
                  <p:pic>
                    <p:nvPicPr>
                      <p:cNvPr id="956" name="Google Shape;956;p44"/>
                      <p:cNvPicPr preferRelativeResize="0"/>
                      <p:nvPr/>
                    </p:nvPicPr>
                    <p:blipFill rotWithShape="1">
                      <a:blip r:embed="rId21">
                        <a:alphaModFix/>
                      </a:blip>
                      <a:srcRect b="0" l="0" r="0" t="0"/>
                      <a:stretch/>
                    </p:blipFill>
                    <p:spPr>
                      <a:xfrm>
                        <a:off x="6280638" y="4072061"/>
                        <a:ext cx="2730473" cy="2667000"/>
                      </a:xfrm>
                      <a:prstGeom prst="rect">
                        <a:avLst/>
                      </a:prstGeom>
                      <a:noFill/>
                      <a:ln>
                        <a:noFill/>
                      </a:ln>
                    </p:spPr>
                  </p:pic>
                </p:oleObj>
              </mc:Fallback>
            </mc:AlternateContent>
          </a:graphicData>
        </a:graphic>
      </p:graphicFrame>
      <p:cxnSp>
        <p:nvCxnSpPr>
          <p:cNvPr id="957" name="Google Shape;957;p44"/>
          <p:cNvCxnSpPr/>
          <p:nvPr/>
        </p:nvCxnSpPr>
        <p:spPr>
          <a:xfrm>
            <a:off x="2642611" y="2209800"/>
            <a:ext cx="520713"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958" name="Google Shape;958;p44"/>
          <p:cNvCxnSpPr/>
          <p:nvPr/>
        </p:nvCxnSpPr>
        <p:spPr>
          <a:xfrm>
            <a:off x="6020281" y="2124808"/>
            <a:ext cx="520713"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959" name="Google Shape;959;p44"/>
          <p:cNvCxnSpPr/>
          <p:nvPr/>
        </p:nvCxnSpPr>
        <p:spPr>
          <a:xfrm>
            <a:off x="2590800" y="4953000"/>
            <a:ext cx="520713"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960" name="Google Shape;960;p44"/>
          <p:cNvCxnSpPr/>
          <p:nvPr/>
        </p:nvCxnSpPr>
        <p:spPr>
          <a:xfrm>
            <a:off x="5988043" y="4800600"/>
            <a:ext cx="520713"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961" name="Google Shape;961;p44"/>
          <p:cNvCxnSpPr/>
          <p:nvPr/>
        </p:nvCxnSpPr>
        <p:spPr>
          <a:xfrm flipH="1">
            <a:off x="1828801" y="3244850"/>
            <a:ext cx="4876799" cy="1022350"/>
          </a:xfrm>
          <a:prstGeom prst="straightConnector1">
            <a:avLst/>
          </a:prstGeom>
          <a:noFill/>
          <a:ln cap="flat" cmpd="sng" w="9525">
            <a:solidFill>
              <a:schemeClr val="accent1"/>
            </a:solidFill>
            <a:prstDash val="solid"/>
            <a:miter lim="800000"/>
            <a:headEnd len="sm" w="sm" type="none"/>
            <a:tailEnd len="med" w="med" type="triangle"/>
          </a:ln>
        </p:spPr>
      </p:cxnSp>
      <p:sp>
        <p:nvSpPr>
          <p:cNvPr id="962" name="Google Shape;962;p44"/>
          <p:cNvSpPr txBox="1"/>
          <p:nvPr/>
        </p:nvSpPr>
        <p:spPr>
          <a:xfrm>
            <a:off x="1600200" y="1144403"/>
            <a:ext cx="69281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dk1"/>
                </a:solidFill>
                <a:latin typeface="Calibri"/>
                <a:ea typeface="Calibri"/>
                <a:cs typeface="Calibri"/>
                <a:sym typeface="Calibri"/>
              </a:rPr>
              <a:t>P(x,y)</a:t>
            </a:r>
            <a:endParaRPr/>
          </a:p>
        </p:txBody>
      </p:sp>
      <p:sp>
        <p:nvSpPr>
          <p:cNvPr id="963" name="Google Shape;963;p44"/>
          <p:cNvSpPr txBox="1"/>
          <p:nvPr/>
        </p:nvSpPr>
        <p:spPr>
          <a:xfrm>
            <a:off x="4439038" y="3417471"/>
            <a:ext cx="140294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dk1"/>
                </a:solidFill>
                <a:latin typeface="Calibri"/>
                <a:ea typeface="Calibri"/>
                <a:cs typeface="Calibri"/>
                <a:sym typeface="Calibri"/>
              </a:rPr>
              <a:t>Reflect(x axis)</a:t>
            </a:r>
            <a:endParaRPr/>
          </a:p>
        </p:txBody>
      </p:sp>
      <p:sp>
        <p:nvSpPr>
          <p:cNvPr id="964" name="Google Shape;964;p44"/>
          <p:cNvSpPr txBox="1"/>
          <p:nvPr/>
        </p:nvSpPr>
        <p:spPr>
          <a:xfrm>
            <a:off x="5754488" y="1735941"/>
            <a:ext cx="102624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dk1"/>
                </a:solidFill>
                <a:latin typeface="Calibri"/>
                <a:ea typeface="Calibri"/>
                <a:cs typeface="Calibri"/>
                <a:sym typeface="Calibri"/>
              </a:rPr>
              <a:t>Rotate(-θ)</a:t>
            </a:r>
            <a:endParaRPr/>
          </a:p>
        </p:txBody>
      </p:sp>
      <p:sp>
        <p:nvSpPr>
          <p:cNvPr id="965" name="Google Shape;965;p44"/>
          <p:cNvSpPr txBox="1"/>
          <p:nvPr/>
        </p:nvSpPr>
        <p:spPr>
          <a:xfrm>
            <a:off x="2413823" y="4578275"/>
            <a:ext cx="95731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dk1"/>
                </a:solidFill>
                <a:latin typeface="Calibri"/>
                <a:ea typeface="Calibri"/>
                <a:cs typeface="Calibri"/>
                <a:sym typeface="Calibri"/>
              </a:rPr>
              <a:t>Rotate(θ)</a:t>
            </a:r>
            <a:endParaRPr/>
          </a:p>
        </p:txBody>
      </p:sp>
      <p:sp>
        <p:nvSpPr>
          <p:cNvPr id="966" name="Google Shape;966;p44"/>
          <p:cNvSpPr txBox="1"/>
          <p:nvPr/>
        </p:nvSpPr>
        <p:spPr>
          <a:xfrm>
            <a:off x="5482930" y="4409099"/>
            <a:ext cx="133799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dk1"/>
                </a:solidFill>
                <a:latin typeface="Calibri"/>
                <a:ea typeface="Calibri"/>
                <a:cs typeface="Calibri"/>
                <a:sym typeface="Calibri"/>
              </a:rPr>
              <a:t>Translate(0,b)</a:t>
            </a:r>
            <a:endParaRPr/>
          </a:p>
        </p:txBody>
      </p:sp>
      <p:sp>
        <p:nvSpPr>
          <p:cNvPr id="967" name="Google Shape;967;p44"/>
          <p:cNvSpPr txBox="1"/>
          <p:nvPr/>
        </p:nvSpPr>
        <p:spPr>
          <a:xfrm>
            <a:off x="2360426" y="1888103"/>
            <a:ext cx="140692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dk1"/>
                </a:solidFill>
                <a:latin typeface="Calibri"/>
                <a:ea typeface="Calibri"/>
                <a:cs typeface="Calibri"/>
                <a:sym typeface="Calibri"/>
              </a:rPr>
              <a:t>Translate(0,-b)</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45"/>
          <p:cNvSpPr txBox="1"/>
          <p:nvPr/>
        </p:nvSpPr>
        <p:spPr>
          <a:xfrm>
            <a:off x="628650" y="365126"/>
            <a:ext cx="78867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GB" sz="4400">
                <a:solidFill>
                  <a:schemeClr val="dk1"/>
                </a:solidFill>
                <a:latin typeface="Calibri"/>
                <a:ea typeface="Calibri"/>
                <a:cs typeface="Calibri"/>
                <a:sym typeface="Calibri"/>
              </a:rPr>
              <a:t>Reflection about line L, M</a:t>
            </a:r>
            <a:r>
              <a:rPr baseline="-25000" lang="en-GB" sz="4400">
                <a:solidFill>
                  <a:schemeClr val="dk1"/>
                </a:solidFill>
                <a:latin typeface="Calibri"/>
                <a:ea typeface="Calibri"/>
                <a:cs typeface="Calibri"/>
                <a:sym typeface="Calibri"/>
              </a:rPr>
              <a:t>L</a:t>
            </a:r>
            <a:endParaRPr sz="4400">
              <a:solidFill>
                <a:schemeClr val="dk1"/>
              </a:solidFill>
              <a:latin typeface="Calibri"/>
              <a:ea typeface="Calibri"/>
              <a:cs typeface="Calibri"/>
              <a:sym typeface="Calibri"/>
            </a:endParaRPr>
          </a:p>
        </p:txBody>
      </p:sp>
      <p:sp>
        <p:nvSpPr>
          <p:cNvPr id="973" name="Google Shape;973;p4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400"/>
              <a:buFont typeface="Noto Sans Symbols"/>
              <a:buNone/>
            </a:pPr>
            <a:fld id="{00000000-1234-1234-1234-123412341234}" type="slidenum">
              <a:rPr lang="en-GB" sz="1400">
                <a:solidFill>
                  <a:schemeClr val="dk2"/>
                </a:solidFill>
                <a:latin typeface="Times New Roman"/>
                <a:ea typeface="Times New Roman"/>
                <a:cs typeface="Times New Roman"/>
                <a:sym typeface="Times New Roman"/>
              </a:rPr>
              <a:t>‹#›</a:t>
            </a:fld>
            <a:endParaRPr sz="1400">
              <a:solidFill>
                <a:schemeClr val="dk2"/>
              </a:solidFill>
              <a:latin typeface="Times New Roman"/>
              <a:ea typeface="Times New Roman"/>
              <a:cs typeface="Times New Roman"/>
              <a:sym typeface="Times New Roman"/>
            </a:endParaRPr>
          </a:p>
        </p:txBody>
      </p:sp>
      <p:sp>
        <p:nvSpPr>
          <p:cNvPr id="974" name="Google Shape;974;p45"/>
          <p:cNvSpPr txBox="1"/>
          <p:nvPr/>
        </p:nvSpPr>
        <p:spPr>
          <a:xfrm>
            <a:off x="1387475" y="2286000"/>
            <a:ext cx="45799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b="1" lang="en-GB" sz="2400">
                <a:solidFill>
                  <a:schemeClr val="dk1"/>
                </a:solidFill>
                <a:latin typeface="Tahoma"/>
                <a:ea typeface="Tahoma"/>
                <a:cs typeface="Tahoma"/>
                <a:sym typeface="Tahoma"/>
              </a:rPr>
              <a:t>Step 1:</a:t>
            </a:r>
            <a:r>
              <a:rPr lang="en-GB" sz="2400">
                <a:solidFill>
                  <a:schemeClr val="dk1"/>
                </a:solidFill>
                <a:latin typeface="Tahoma"/>
                <a:ea typeface="Tahoma"/>
                <a:cs typeface="Tahoma"/>
                <a:sym typeface="Tahoma"/>
              </a:rPr>
              <a:t> Translate (0,b) to origin</a:t>
            </a:r>
            <a:endParaRPr/>
          </a:p>
        </p:txBody>
      </p:sp>
      <p:sp>
        <p:nvSpPr>
          <p:cNvPr id="975" name="Google Shape;975;p45"/>
          <p:cNvSpPr txBox="1"/>
          <p:nvPr/>
        </p:nvSpPr>
        <p:spPr>
          <a:xfrm>
            <a:off x="6934200" y="5791200"/>
            <a:ext cx="1600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b="1" lang="en-GB" sz="2400">
                <a:solidFill>
                  <a:schemeClr val="dk1"/>
                </a:solidFill>
                <a:latin typeface="Tahoma"/>
                <a:ea typeface="Tahoma"/>
                <a:cs typeface="Tahoma"/>
                <a:sym typeface="Tahoma"/>
              </a:rPr>
              <a:t>T(0 ,-b)</a:t>
            </a:r>
            <a:endParaRPr/>
          </a:p>
        </p:txBody>
      </p:sp>
      <p:sp>
        <p:nvSpPr>
          <p:cNvPr id="976" name="Google Shape;976;p45"/>
          <p:cNvSpPr txBox="1"/>
          <p:nvPr/>
        </p:nvSpPr>
        <p:spPr>
          <a:xfrm>
            <a:off x="1600200" y="5791200"/>
            <a:ext cx="990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b="1" lang="en-GB" sz="2400">
                <a:solidFill>
                  <a:schemeClr val="dk1"/>
                </a:solidFill>
                <a:latin typeface="Tahoma"/>
                <a:ea typeface="Tahoma"/>
                <a:cs typeface="Tahoma"/>
                <a:sym typeface="Tahoma"/>
              </a:rPr>
              <a:t>M</a:t>
            </a:r>
            <a:r>
              <a:rPr b="1" baseline="-25000" lang="en-GB" sz="2400">
                <a:solidFill>
                  <a:schemeClr val="dk1"/>
                </a:solidFill>
                <a:latin typeface="Tahoma"/>
                <a:ea typeface="Tahoma"/>
                <a:cs typeface="Tahoma"/>
                <a:sym typeface="Tahoma"/>
              </a:rPr>
              <a:t>L </a:t>
            </a:r>
            <a:r>
              <a:rPr b="1" lang="en-GB" sz="2400">
                <a:solidFill>
                  <a:schemeClr val="dk1"/>
                </a:solidFill>
                <a:latin typeface="Tahoma"/>
                <a:ea typeface="Tahoma"/>
                <a:cs typeface="Tahoma"/>
                <a:sym typeface="Tahoma"/>
              </a:rPr>
              <a:t>=</a:t>
            </a:r>
            <a:endParaRPr/>
          </a:p>
        </p:txBody>
      </p:sp>
      <p:sp>
        <p:nvSpPr>
          <p:cNvPr id="977" name="Google Shape;977;p45"/>
          <p:cNvSpPr txBox="1"/>
          <p:nvPr/>
        </p:nvSpPr>
        <p:spPr>
          <a:xfrm>
            <a:off x="1387475" y="2895600"/>
            <a:ext cx="37687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b="1" lang="en-GB" sz="2400">
                <a:solidFill>
                  <a:schemeClr val="dk1"/>
                </a:solidFill>
                <a:latin typeface="Tahoma"/>
                <a:ea typeface="Tahoma"/>
                <a:cs typeface="Tahoma"/>
                <a:sym typeface="Tahoma"/>
              </a:rPr>
              <a:t>Step 2:</a:t>
            </a:r>
            <a:r>
              <a:rPr lang="en-GB" sz="2400">
                <a:solidFill>
                  <a:schemeClr val="dk1"/>
                </a:solidFill>
                <a:latin typeface="Tahoma"/>
                <a:ea typeface="Tahoma"/>
                <a:cs typeface="Tahoma"/>
                <a:sym typeface="Tahoma"/>
              </a:rPr>
              <a:t> Rotate -θ degrees</a:t>
            </a:r>
            <a:endParaRPr sz="2400">
              <a:solidFill>
                <a:schemeClr val="dk1"/>
              </a:solidFill>
              <a:latin typeface="Tahoma"/>
              <a:ea typeface="Tahoma"/>
              <a:cs typeface="Tahoma"/>
              <a:sym typeface="Tahoma"/>
            </a:endParaRPr>
          </a:p>
        </p:txBody>
      </p:sp>
      <p:sp>
        <p:nvSpPr>
          <p:cNvPr id="978" name="Google Shape;978;p45"/>
          <p:cNvSpPr txBox="1"/>
          <p:nvPr/>
        </p:nvSpPr>
        <p:spPr>
          <a:xfrm>
            <a:off x="1387475" y="3505200"/>
            <a:ext cx="48609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b="1" lang="en-GB" sz="2400">
                <a:solidFill>
                  <a:schemeClr val="dk1"/>
                </a:solidFill>
                <a:latin typeface="Tahoma"/>
                <a:ea typeface="Tahoma"/>
                <a:cs typeface="Tahoma"/>
                <a:sym typeface="Tahoma"/>
              </a:rPr>
              <a:t>Step 3:</a:t>
            </a:r>
            <a:r>
              <a:rPr lang="en-GB" sz="2400">
                <a:solidFill>
                  <a:schemeClr val="dk1"/>
                </a:solidFill>
                <a:latin typeface="Tahoma"/>
                <a:ea typeface="Tahoma"/>
                <a:cs typeface="Tahoma"/>
                <a:sym typeface="Tahoma"/>
              </a:rPr>
              <a:t> Mirror reflect about X-axis</a:t>
            </a:r>
            <a:endParaRPr/>
          </a:p>
        </p:txBody>
      </p:sp>
      <p:sp>
        <p:nvSpPr>
          <p:cNvPr id="979" name="Google Shape;979;p45"/>
          <p:cNvSpPr txBox="1"/>
          <p:nvPr/>
        </p:nvSpPr>
        <p:spPr>
          <a:xfrm>
            <a:off x="5715000" y="5791200"/>
            <a:ext cx="1371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b="1" lang="en-GB" sz="2400">
                <a:solidFill>
                  <a:schemeClr val="dk1"/>
                </a:solidFill>
                <a:latin typeface="Tahoma"/>
                <a:ea typeface="Tahoma"/>
                <a:cs typeface="Tahoma"/>
                <a:sym typeface="Tahoma"/>
              </a:rPr>
              <a:t>R(-θ) *</a:t>
            </a:r>
            <a:endParaRPr/>
          </a:p>
        </p:txBody>
      </p:sp>
      <p:sp>
        <p:nvSpPr>
          <p:cNvPr id="980" name="Google Shape;980;p45"/>
          <p:cNvSpPr txBox="1"/>
          <p:nvPr/>
        </p:nvSpPr>
        <p:spPr>
          <a:xfrm>
            <a:off x="2362200" y="5791200"/>
            <a:ext cx="16002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b="1" lang="en-GB" sz="2400">
                <a:solidFill>
                  <a:schemeClr val="dk1"/>
                </a:solidFill>
                <a:latin typeface="Tahoma"/>
                <a:ea typeface="Tahoma"/>
                <a:cs typeface="Tahoma"/>
                <a:sym typeface="Tahoma"/>
              </a:rPr>
              <a:t>T(0 ,b) *</a:t>
            </a:r>
            <a:endParaRPr/>
          </a:p>
        </p:txBody>
      </p:sp>
      <p:sp>
        <p:nvSpPr>
          <p:cNvPr id="981" name="Google Shape;981;p45"/>
          <p:cNvSpPr txBox="1"/>
          <p:nvPr/>
        </p:nvSpPr>
        <p:spPr>
          <a:xfrm>
            <a:off x="1387475" y="4116388"/>
            <a:ext cx="3657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b="1" lang="en-GB" sz="2400">
                <a:solidFill>
                  <a:schemeClr val="dk1"/>
                </a:solidFill>
                <a:latin typeface="Tahoma"/>
                <a:ea typeface="Tahoma"/>
                <a:cs typeface="Tahoma"/>
                <a:sym typeface="Tahoma"/>
              </a:rPr>
              <a:t>Step 4:</a:t>
            </a:r>
            <a:r>
              <a:rPr lang="en-GB" sz="2400">
                <a:solidFill>
                  <a:schemeClr val="dk1"/>
                </a:solidFill>
                <a:latin typeface="Tahoma"/>
                <a:ea typeface="Tahoma"/>
                <a:cs typeface="Tahoma"/>
                <a:sym typeface="Tahoma"/>
              </a:rPr>
              <a:t> Rotate θ degrees</a:t>
            </a:r>
            <a:endParaRPr/>
          </a:p>
        </p:txBody>
      </p:sp>
      <p:sp>
        <p:nvSpPr>
          <p:cNvPr id="982" name="Google Shape;982;p45"/>
          <p:cNvSpPr txBox="1"/>
          <p:nvPr/>
        </p:nvSpPr>
        <p:spPr>
          <a:xfrm>
            <a:off x="1387475" y="4724400"/>
            <a:ext cx="45799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b="1" lang="en-GB" sz="2400">
                <a:solidFill>
                  <a:schemeClr val="dk1"/>
                </a:solidFill>
                <a:latin typeface="Tahoma"/>
                <a:ea typeface="Tahoma"/>
                <a:cs typeface="Tahoma"/>
                <a:sym typeface="Tahoma"/>
              </a:rPr>
              <a:t>Step 5:</a:t>
            </a:r>
            <a:r>
              <a:rPr lang="en-GB" sz="2400">
                <a:solidFill>
                  <a:schemeClr val="dk1"/>
                </a:solidFill>
                <a:latin typeface="Tahoma"/>
                <a:ea typeface="Tahoma"/>
                <a:cs typeface="Tahoma"/>
                <a:sym typeface="Tahoma"/>
              </a:rPr>
              <a:t> Translate origin to (0,b)</a:t>
            </a:r>
            <a:endParaRPr/>
          </a:p>
        </p:txBody>
      </p:sp>
      <p:sp>
        <p:nvSpPr>
          <p:cNvPr id="983" name="Google Shape;983;p45"/>
          <p:cNvSpPr txBox="1"/>
          <p:nvPr/>
        </p:nvSpPr>
        <p:spPr>
          <a:xfrm>
            <a:off x="4953000" y="5791200"/>
            <a:ext cx="9906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b="1" lang="en-GB" sz="2400">
                <a:solidFill>
                  <a:schemeClr val="dk1"/>
                </a:solidFill>
                <a:latin typeface="Tahoma"/>
                <a:ea typeface="Tahoma"/>
                <a:cs typeface="Tahoma"/>
                <a:sym typeface="Tahoma"/>
              </a:rPr>
              <a:t>M </a:t>
            </a:r>
            <a:r>
              <a:rPr b="1" baseline="-25000" lang="en-GB" sz="2400">
                <a:solidFill>
                  <a:schemeClr val="dk1"/>
                </a:solidFill>
                <a:latin typeface="Tahoma"/>
                <a:ea typeface="Tahoma"/>
                <a:cs typeface="Tahoma"/>
                <a:sym typeface="Tahoma"/>
              </a:rPr>
              <a:t>x</a:t>
            </a:r>
            <a:r>
              <a:rPr b="1" lang="en-GB" sz="2400">
                <a:solidFill>
                  <a:schemeClr val="dk1"/>
                </a:solidFill>
                <a:latin typeface="Tahoma"/>
                <a:ea typeface="Tahoma"/>
                <a:cs typeface="Tahoma"/>
                <a:sym typeface="Tahoma"/>
              </a:rPr>
              <a:t>*</a:t>
            </a:r>
            <a:endParaRPr b="1" sz="2400">
              <a:solidFill>
                <a:schemeClr val="dk1"/>
              </a:solidFill>
              <a:latin typeface="Tahoma"/>
              <a:ea typeface="Tahoma"/>
              <a:cs typeface="Tahoma"/>
              <a:sym typeface="Tahoma"/>
            </a:endParaRPr>
          </a:p>
        </p:txBody>
      </p:sp>
      <p:sp>
        <p:nvSpPr>
          <p:cNvPr id="984" name="Google Shape;984;p45"/>
          <p:cNvSpPr txBox="1"/>
          <p:nvPr/>
        </p:nvSpPr>
        <p:spPr>
          <a:xfrm>
            <a:off x="3810000" y="5791200"/>
            <a:ext cx="12954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b="1" lang="en-GB" sz="2400">
                <a:solidFill>
                  <a:schemeClr val="dk1"/>
                </a:solidFill>
                <a:latin typeface="Tahoma"/>
                <a:ea typeface="Tahoma"/>
                <a:cs typeface="Tahoma"/>
                <a:sym typeface="Tahoma"/>
              </a:rPr>
              <a:t>R(θ) *</a:t>
            </a:r>
            <a:endParaRPr/>
          </a:p>
        </p:txBody>
      </p:sp>
      <p:graphicFrame>
        <p:nvGraphicFramePr>
          <p:cNvPr id="985" name="Google Shape;985;p45"/>
          <p:cNvGraphicFramePr/>
          <p:nvPr/>
        </p:nvGraphicFramePr>
        <p:xfrm>
          <a:off x="5319713" y="1752600"/>
          <a:ext cx="3824287" cy="3735388"/>
        </p:xfrm>
        <a:graphic>
          <a:graphicData uri="http://schemas.openxmlformats.org/presentationml/2006/ole">
            <mc:AlternateContent>
              <mc:Choice Requires="v">
                <p:oleObj r:id="rId4" imgH="3735388" imgW="3824287" progId="Visio.Drawing.4" spid="_x0000_s1">
                  <p:embed/>
                </p:oleObj>
              </mc:Choice>
              <mc:Fallback>
                <p:oleObj r:id="rId5" imgH="3735388" imgW="3824287" progId="Visio.Drawing.4">
                  <p:embed/>
                  <p:pic>
                    <p:nvPicPr>
                      <p:cNvPr id="985" name="Google Shape;985;p45"/>
                      <p:cNvPicPr preferRelativeResize="0"/>
                      <p:nvPr/>
                    </p:nvPicPr>
                    <p:blipFill rotWithShape="1">
                      <a:blip r:embed="rId6">
                        <a:alphaModFix/>
                      </a:blip>
                      <a:srcRect b="0" l="0" r="0" t="0"/>
                      <a:stretch/>
                    </p:blipFill>
                    <p:spPr>
                      <a:xfrm>
                        <a:off x="5319713" y="1752600"/>
                        <a:ext cx="3824287" cy="3735388"/>
                      </a:xfrm>
                      <a:prstGeom prst="rect">
                        <a:avLst/>
                      </a:prstGeom>
                      <a:noFill/>
                      <a:ln>
                        <a:noFill/>
                      </a:ln>
                    </p:spPr>
                  </p:pic>
                </p:oleObj>
              </mc:Fallback>
            </mc:AlternateContent>
          </a:graphicData>
        </a:graphic>
      </p:graphicFrame>
      <p:graphicFrame>
        <p:nvGraphicFramePr>
          <p:cNvPr id="986" name="Google Shape;986;p45"/>
          <p:cNvGraphicFramePr/>
          <p:nvPr/>
        </p:nvGraphicFramePr>
        <p:xfrm>
          <a:off x="5319713" y="1752600"/>
          <a:ext cx="3824287" cy="3735388"/>
        </p:xfrm>
        <a:graphic>
          <a:graphicData uri="http://schemas.openxmlformats.org/presentationml/2006/ole">
            <mc:AlternateContent>
              <mc:Choice Requires="v">
                <p:oleObj r:id="rId7" imgH="3735388" imgW="3824287" progId="Visio.Drawing.4" spid="_x0000_s2">
                  <p:embed/>
                </p:oleObj>
              </mc:Choice>
              <mc:Fallback>
                <p:oleObj r:id="rId8" imgH="3735388" imgW="3824287" progId="Visio.Drawing.4">
                  <p:embed/>
                  <p:pic>
                    <p:nvPicPr>
                      <p:cNvPr id="986" name="Google Shape;986;p45"/>
                      <p:cNvPicPr preferRelativeResize="0"/>
                      <p:nvPr/>
                    </p:nvPicPr>
                    <p:blipFill rotWithShape="1">
                      <a:blip r:embed="rId9">
                        <a:alphaModFix/>
                      </a:blip>
                      <a:srcRect b="0" l="0" r="0" t="0"/>
                      <a:stretch/>
                    </p:blipFill>
                    <p:spPr>
                      <a:xfrm>
                        <a:off x="5319713" y="1752600"/>
                        <a:ext cx="3824287" cy="3735388"/>
                      </a:xfrm>
                      <a:prstGeom prst="rect">
                        <a:avLst/>
                      </a:prstGeom>
                      <a:noFill/>
                      <a:ln>
                        <a:noFill/>
                      </a:ln>
                    </p:spPr>
                  </p:pic>
                </p:oleObj>
              </mc:Fallback>
            </mc:AlternateContent>
          </a:graphicData>
        </a:graphic>
      </p:graphicFrame>
      <p:graphicFrame>
        <p:nvGraphicFramePr>
          <p:cNvPr id="987" name="Google Shape;987;p45"/>
          <p:cNvGraphicFramePr/>
          <p:nvPr/>
        </p:nvGraphicFramePr>
        <p:xfrm>
          <a:off x="5319713" y="1752600"/>
          <a:ext cx="3824287" cy="3735388"/>
        </p:xfrm>
        <a:graphic>
          <a:graphicData uri="http://schemas.openxmlformats.org/presentationml/2006/ole">
            <mc:AlternateContent>
              <mc:Choice Requires="v">
                <p:oleObj r:id="rId10" imgH="3735388" imgW="3824287" progId="Visio.Drawing.4" spid="_x0000_s3">
                  <p:embed/>
                </p:oleObj>
              </mc:Choice>
              <mc:Fallback>
                <p:oleObj r:id="rId11" imgH="3735388" imgW="3824287" progId="Visio.Drawing.4">
                  <p:embed/>
                  <p:pic>
                    <p:nvPicPr>
                      <p:cNvPr id="987" name="Google Shape;987;p45"/>
                      <p:cNvPicPr preferRelativeResize="0"/>
                      <p:nvPr/>
                    </p:nvPicPr>
                    <p:blipFill rotWithShape="1">
                      <a:blip r:embed="rId12">
                        <a:alphaModFix/>
                      </a:blip>
                      <a:srcRect b="0" l="0" r="0" t="0"/>
                      <a:stretch/>
                    </p:blipFill>
                    <p:spPr>
                      <a:xfrm>
                        <a:off x="5319713" y="1752600"/>
                        <a:ext cx="3824287" cy="3735388"/>
                      </a:xfrm>
                      <a:prstGeom prst="rect">
                        <a:avLst/>
                      </a:prstGeom>
                      <a:noFill/>
                      <a:ln>
                        <a:noFill/>
                      </a:ln>
                    </p:spPr>
                  </p:pic>
                </p:oleObj>
              </mc:Fallback>
            </mc:AlternateContent>
          </a:graphicData>
        </a:graphic>
      </p:graphicFrame>
      <p:graphicFrame>
        <p:nvGraphicFramePr>
          <p:cNvPr id="988" name="Google Shape;988;p45"/>
          <p:cNvGraphicFramePr/>
          <p:nvPr/>
        </p:nvGraphicFramePr>
        <p:xfrm>
          <a:off x="5319713" y="1752600"/>
          <a:ext cx="3824287" cy="3735388"/>
        </p:xfrm>
        <a:graphic>
          <a:graphicData uri="http://schemas.openxmlformats.org/presentationml/2006/ole">
            <mc:AlternateContent>
              <mc:Choice Requires="v">
                <p:oleObj r:id="rId13" imgH="3735388" imgW="3824287" progId="Visio.Drawing.4" spid="_x0000_s4">
                  <p:embed/>
                </p:oleObj>
              </mc:Choice>
              <mc:Fallback>
                <p:oleObj r:id="rId14" imgH="3735388" imgW="3824287" progId="Visio.Drawing.4">
                  <p:embed/>
                  <p:pic>
                    <p:nvPicPr>
                      <p:cNvPr id="988" name="Google Shape;988;p45"/>
                      <p:cNvPicPr preferRelativeResize="0"/>
                      <p:nvPr/>
                    </p:nvPicPr>
                    <p:blipFill rotWithShape="1">
                      <a:blip r:embed="rId15">
                        <a:alphaModFix/>
                      </a:blip>
                      <a:srcRect b="0" l="0" r="0" t="0"/>
                      <a:stretch/>
                    </p:blipFill>
                    <p:spPr>
                      <a:xfrm>
                        <a:off x="5319713" y="1752600"/>
                        <a:ext cx="3824287" cy="3735388"/>
                      </a:xfrm>
                      <a:prstGeom prst="rect">
                        <a:avLst/>
                      </a:prstGeom>
                      <a:noFill/>
                      <a:ln>
                        <a:noFill/>
                      </a:ln>
                    </p:spPr>
                  </p:pic>
                </p:oleObj>
              </mc:Fallback>
            </mc:AlternateContent>
          </a:graphicData>
        </a:graphic>
      </p:graphicFrame>
      <p:graphicFrame>
        <p:nvGraphicFramePr>
          <p:cNvPr id="989" name="Google Shape;989;p45"/>
          <p:cNvGraphicFramePr/>
          <p:nvPr/>
        </p:nvGraphicFramePr>
        <p:xfrm>
          <a:off x="5319713" y="1752600"/>
          <a:ext cx="3824287" cy="3735388"/>
        </p:xfrm>
        <a:graphic>
          <a:graphicData uri="http://schemas.openxmlformats.org/presentationml/2006/ole">
            <mc:AlternateContent>
              <mc:Choice Requires="v">
                <p:oleObj r:id="rId16" imgH="3735388" imgW="3824287" progId="Visio.Drawing.4" spid="_x0000_s5">
                  <p:embed/>
                </p:oleObj>
              </mc:Choice>
              <mc:Fallback>
                <p:oleObj r:id="rId17" imgH="3735388" imgW="3824287" progId="Visio.Drawing.4">
                  <p:embed/>
                  <p:pic>
                    <p:nvPicPr>
                      <p:cNvPr id="989" name="Google Shape;989;p45"/>
                      <p:cNvPicPr preferRelativeResize="0"/>
                      <p:nvPr/>
                    </p:nvPicPr>
                    <p:blipFill rotWithShape="1">
                      <a:blip r:embed="rId18">
                        <a:alphaModFix/>
                      </a:blip>
                      <a:srcRect b="0" l="0" r="0" t="0"/>
                      <a:stretch/>
                    </p:blipFill>
                    <p:spPr>
                      <a:xfrm>
                        <a:off x="5319713" y="1752600"/>
                        <a:ext cx="3824287" cy="3735388"/>
                      </a:xfrm>
                      <a:prstGeom prst="rect">
                        <a:avLst/>
                      </a:prstGeom>
                      <a:noFill/>
                      <a:ln>
                        <a:noFill/>
                      </a:ln>
                    </p:spPr>
                  </p:pic>
                </p:oleObj>
              </mc:Fallback>
            </mc:AlternateContent>
          </a:graphicData>
        </a:graphic>
      </p:graphicFrame>
      <p:graphicFrame>
        <p:nvGraphicFramePr>
          <p:cNvPr id="990" name="Google Shape;990;p45"/>
          <p:cNvGraphicFramePr/>
          <p:nvPr/>
        </p:nvGraphicFramePr>
        <p:xfrm>
          <a:off x="5319713" y="1752600"/>
          <a:ext cx="3824287" cy="3735388"/>
        </p:xfrm>
        <a:graphic>
          <a:graphicData uri="http://schemas.openxmlformats.org/presentationml/2006/ole">
            <mc:AlternateContent>
              <mc:Choice Requires="v">
                <p:oleObj r:id="rId19" imgH="3735388" imgW="3824287" progId="Visio.Drawing.4" spid="_x0000_s6">
                  <p:embed/>
                </p:oleObj>
              </mc:Choice>
              <mc:Fallback>
                <p:oleObj r:id="rId20" imgH="3735388" imgW="3824287" progId="Visio.Drawing.4">
                  <p:embed/>
                  <p:pic>
                    <p:nvPicPr>
                      <p:cNvPr id="990" name="Google Shape;990;p45"/>
                      <p:cNvPicPr preferRelativeResize="0"/>
                      <p:nvPr/>
                    </p:nvPicPr>
                    <p:blipFill rotWithShape="1">
                      <a:blip r:embed="rId21">
                        <a:alphaModFix/>
                      </a:blip>
                      <a:srcRect b="0" l="0" r="0" t="0"/>
                      <a:stretch/>
                    </p:blipFill>
                    <p:spPr>
                      <a:xfrm>
                        <a:off x="5319713" y="1752600"/>
                        <a:ext cx="3824287" cy="3735388"/>
                      </a:xfrm>
                      <a:prstGeom prst="rect">
                        <a:avLst/>
                      </a:prstGeom>
                      <a:noFill/>
                      <a:ln>
                        <a:noFill/>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4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996" name="Google Shape;996;p46"/>
          <p:cNvSpPr txBox="1"/>
          <p:nvPr/>
        </p:nvSpPr>
        <p:spPr>
          <a:xfrm>
            <a:off x="685800" y="722203"/>
            <a:ext cx="76200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dk1"/>
                </a:solidFill>
                <a:latin typeface="Calibri"/>
                <a:ea typeface="Calibri"/>
                <a:cs typeface="Calibri"/>
                <a:sym typeface="Calibri"/>
              </a:rPr>
              <a:t>Reflect the point (10, 5) with respect to the line y=x+2.</a:t>
            </a:r>
            <a:endParaRPr/>
          </a:p>
        </p:txBody>
      </p:sp>
      <p:sp>
        <p:nvSpPr>
          <p:cNvPr id="997" name="Google Shape;997;p46"/>
          <p:cNvSpPr txBox="1"/>
          <p:nvPr/>
        </p:nvSpPr>
        <p:spPr>
          <a:xfrm>
            <a:off x="838200" y="1877899"/>
            <a:ext cx="7871770" cy="404919"/>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pic>
        <p:nvPicPr>
          <p:cNvPr id="998" name="Google Shape;998;p46"/>
          <p:cNvPicPr preferRelativeResize="0"/>
          <p:nvPr/>
        </p:nvPicPr>
        <p:blipFill rotWithShape="1">
          <a:blip r:embed="rId4">
            <a:alphaModFix/>
          </a:blip>
          <a:srcRect b="0" l="0" r="0" t="0"/>
          <a:stretch/>
        </p:blipFill>
        <p:spPr>
          <a:xfrm>
            <a:off x="163513" y="2590800"/>
            <a:ext cx="8866187" cy="2393950"/>
          </a:xfrm>
          <a:prstGeom prst="rect">
            <a:avLst/>
          </a:prstGeom>
          <a:noFill/>
          <a:ln>
            <a:noFill/>
          </a:ln>
        </p:spPr>
      </p:pic>
      <p:sp>
        <p:nvSpPr>
          <p:cNvPr id="999" name="Google Shape;999;p46"/>
          <p:cNvSpPr txBox="1"/>
          <p:nvPr/>
        </p:nvSpPr>
        <p:spPr>
          <a:xfrm>
            <a:off x="1486460" y="1264702"/>
            <a:ext cx="4342279" cy="46166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pic>
        <p:nvPicPr>
          <p:cNvPr id="1000" name="Google Shape;1000;p46"/>
          <p:cNvPicPr preferRelativeResize="0"/>
          <p:nvPr/>
        </p:nvPicPr>
        <p:blipFill rotWithShape="1">
          <a:blip r:embed="rId6">
            <a:alphaModFix/>
          </a:blip>
          <a:srcRect b="0" l="0" r="0" t="0"/>
          <a:stretch/>
        </p:blipFill>
        <p:spPr>
          <a:xfrm>
            <a:off x="533400" y="4984750"/>
            <a:ext cx="3378200" cy="1371600"/>
          </a:xfrm>
          <a:prstGeom prst="rect">
            <a:avLst/>
          </a:prstGeom>
          <a:noFill/>
          <a:ln>
            <a:noFill/>
          </a:ln>
        </p:spPr>
      </p:pic>
      <p:sp>
        <p:nvSpPr>
          <p:cNvPr id="1001" name="Google Shape;1001;p46"/>
          <p:cNvSpPr txBox="1"/>
          <p:nvPr/>
        </p:nvSpPr>
        <p:spPr>
          <a:xfrm>
            <a:off x="5486400" y="5334000"/>
            <a:ext cx="303801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New coordinate (3, 12)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nvSpPr>
        <p:spPr>
          <a:xfrm>
            <a:off x="1775129" y="1099269"/>
            <a:ext cx="5715000" cy="68818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3000"/>
              <a:buFont typeface="Calibri"/>
              <a:buNone/>
            </a:pPr>
            <a:r>
              <a:rPr b="0" i="0" lang="en-GB" sz="3000" u="none" cap="none" strike="noStrike">
                <a:solidFill>
                  <a:schemeClr val="dk1"/>
                </a:solidFill>
                <a:latin typeface="Calibri"/>
                <a:ea typeface="Calibri"/>
                <a:cs typeface="Calibri"/>
                <a:sym typeface="Calibri"/>
              </a:rPr>
              <a:t>Rigid-Body / Euclidean Transforms </a:t>
            </a:r>
            <a:endParaRPr/>
          </a:p>
        </p:txBody>
      </p:sp>
      <p:sp>
        <p:nvSpPr>
          <p:cNvPr id="118" name="Google Shape;118;p5"/>
          <p:cNvSpPr txBox="1"/>
          <p:nvPr/>
        </p:nvSpPr>
        <p:spPr>
          <a:xfrm>
            <a:off x="1717979" y="2299418"/>
            <a:ext cx="2343150" cy="914400"/>
          </a:xfrm>
          <a:prstGeom prst="rect">
            <a:avLst/>
          </a:prstGeom>
          <a:noFill/>
          <a:ln>
            <a:noFill/>
          </a:ln>
        </p:spPr>
        <p:txBody>
          <a:bodyPr anchorCtr="0" anchor="t" bIns="0" lIns="0" spcFirstLastPara="1" rIns="0" wrap="square" tIns="0">
            <a:normAutofit fontScale="92500" lnSpcReduction="20000"/>
          </a:bodyPr>
          <a:lstStyle/>
          <a:p>
            <a:pPr indent="-131476" lvl="0" marL="254794" marR="0" rtl="0" algn="l">
              <a:lnSpc>
                <a:spcPct val="90000"/>
              </a:lnSpc>
              <a:spcBef>
                <a:spcPts val="0"/>
              </a:spcBef>
              <a:spcAft>
                <a:spcPts val="0"/>
              </a:spcAft>
              <a:buClr>
                <a:schemeClr val="dk1"/>
              </a:buClr>
              <a:buSzPct val="100000"/>
              <a:buFont typeface="Arial"/>
              <a:buNone/>
            </a:pPr>
            <a:r>
              <a:t/>
            </a:r>
            <a:endParaRPr b="0" i="0" sz="2100" u="none" cap="none" strike="noStrike">
              <a:solidFill>
                <a:schemeClr val="dk1"/>
              </a:solidFill>
              <a:latin typeface="Calibri"/>
              <a:ea typeface="Calibri"/>
              <a:cs typeface="Calibri"/>
              <a:sym typeface="Calibri"/>
            </a:endParaRPr>
          </a:p>
          <a:p>
            <a:pPr indent="-254825" lvl="0" marL="254794" marR="0" rtl="0" algn="l">
              <a:lnSpc>
                <a:spcPct val="90000"/>
              </a:lnSpc>
              <a:spcBef>
                <a:spcPts val="1000"/>
              </a:spcBef>
              <a:spcAft>
                <a:spcPts val="0"/>
              </a:spcAft>
              <a:buClr>
                <a:schemeClr val="dk1"/>
              </a:buClr>
              <a:buSzPct val="100000"/>
              <a:buFont typeface="Arial"/>
              <a:buChar char="•"/>
            </a:pPr>
            <a:r>
              <a:rPr b="0" i="0" lang="en-GB" sz="2100" u="none" cap="none" strike="noStrike">
                <a:solidFill>
                  <a:schemeClr val="dk1"/>
                </a:solidFill>
                <a:latin typeface="Calibri"/>
                <a:ea typeface="Calibri"/>
                <a:cs typeface="Calibri"/>
                <a:sym typeface="Calibri"/>
              </a:rPr>
              <a:t>Preserves distances</a:t>
            </a:r>
            <a:endParaRPr/>
          </a:p>
          <a:p>
            <a:pPr indent="-254825" lvl="0" marL="254794" marR="0" rtl="0" algn="l">
              <a:lnSpc>
                <a:spcPct val="90000"/>
              </a:lnSpc>
              <a:spcBef>
                <a:spcPts val="1000"/>
              </a:spcBef>
              <a:spcAft>
                <a:spcPts val="0"/>
              </a:spcAft>
              <a:buClr>
                <a:schemeClr val="dk1"/>
              </a:buClr>
              <a:buSzPct val="100000"/>
              <a:buFont typeface="Arial"/>
              <a:buChar char="•"/>
            </a:pPr>
            <a:r>
              <a:rPr b="0" i="0" lang="en-GB" sz="2100" u="none" cap="none" strike="noStrike">
                <a:solidFill>
                  <a:schemeClr val="dk1"/>
                </a:solidFill>
                <a:latin typeface="Calibri"/>
                <a:ea typeface="Calibri"/>
                <a:cs typeface="Calibri"/>
                <a:sym typeface="Calibri"/>
              </a:rPr>
              <a:t>Preserves angles</a:t>
            </a:r>
            <a:endParaRPr/>
          </a:p>
        </p:txBody>
      </p:sp>
      <p:sp>
        <p:nvSpPr>
          <p:cNvPr id="119" name="Google Shape;119;p5"/>
          <p:cNvSpPr txBox="1"/>
          <p:nvPr>
            <p:ph idx="12" type="sldNum"/>
          </p:nvPr>
        </p:nvSpPr>
        <p:spPr>
          <a:xfrm>
            <a:off x="5475591" y="5809382"/>
            <a:ext cx="1543050" cy="2738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050"/>
              <a:buFont typeface="Noto Sans Symbols"/>
              <a:buNone/>
            </a:pPr>
            <a:fld id="{00000000-1234-1234-1234-123412341234}" type="slidenum">
              <a:rPr b="0" i="0" lang="en-GB" sz="1050" u="none" cap="none" strike="noStrike">
                <a:solidFill>
                  <a:schemeClr val="dk2"/>
                </a:solidFill>
                <a:latin typeface="Times New Roman"/>
                <a:ea typeface="Times New Roman"/>
                <a:cs typeface="Times New Roman"/>
                <a:sym typeface="Times New Roman"/>
              </a:rPr>
              <a:t>‹#›</a:t>
            </a:fld>
            <a:endParaRPr b="0" i="0" sz="1050" u="none" cap="none" strike="noStrike">
              <a:solidFill>
                <a:schemeClr val="dk2"/>
              </a:solidFill>
              <a:latin typeface="Times New Roman"/>
              <a:ea typeface="Times New Roman"/>
              <a:cs typeface="Times New Roman"/>
              <a:sym typeface="Times New Roman"/>
            </a:endParaRPr>
          </a:p>
        </p:txBody>
      </p:sp>
      <p:pic>
        <p:nvPicPr>
          <p:cNvPr id="120" name="Google Shape;120;p5"/>
          <p:cNvPicPr preferRelativeResize="0"/>
          <p:nvPr/>
        </p:nvPicPr>
        <p:blipFill rotWithShape="1">
          <a:blip r:embed="rId3">
            <a:alphaModFix/>
          </a:blip>
          <a:srcRect b="10666" l="48500" r="3062" t="14751"/>
          <a:stretch/>
        </p:blipFill>
        <p:spPr>
          <a:xfrm>
            <a:off x="4346879" y="2185119"/>
            <a:ext cx="2971800" cy="3361135"/>
          </a:xfrm>
          <a:prstGeom prst="rect">
            <a:avLst/>
          </a:prstGeom>
          <a:noFill/>
          <a:ln>
            <a:noFill/>
          </a:ln>
        </p:spPr>
      </p:pic>
      <p:sp>
        <p:nvSpPr>
          <p:cNvPr id="121" name="Google Shape;121;p5"/>
          <p:cNvSpPr txBox="1"/>
          <p:nvPr/>
        </p:nvSpPr>
        <p:spPr>
          <a:xfrm>
            <a:off x="2189107" y="4585418"/>
            <a:ext cx="1003223"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rgbClr val="FF0000"/>
                </a:solidFill>
                <a:latin typeface="Times New Roman"/>
                <a:ea typeface="Times New Roman"/>
                <a:cs typeface="Times New Roman"/>
                <a:sym typeface="Times New Roman"/>
              </a:rPr>
              <a:t>Translation</a:t>
            </a:r>
            <a:endParaRPr/>
          </a:p>
        </p:txBody>
      </p:sp>
      <p:sp>
        <p:nvSpPr>
          <p:cNvPr id="122" name="Google Shape;122;p5"/>
          <p:cNvSpPr txBox="1"/>
          <p:nvPr/>
        </p:nvSpPr>
        <p:spPr>
          <a:xfrm>
            <a:off x="3489629" y="4756868"/>
            <a:ext cx="800100"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rgbClr val="FF0000"/>
                </a:solidFill>
                <a:latin typeface="Times New Roman"/>
                <a:ea typeface="Times New Roman"/>
                <a:cs typeface="Times New Roman"/>
                <a:sym typeface="Times New Roman"/>
              </a:rPr>
              <a:t>Rotation</a:t>
            </a:r>
            <a:endParaRPr/>
          </a:p>
        </p:txBody>
      </p:sp>
      <p:sp>
        <p:nvSpPr>
          <p:cNvPr id="123" name="Google Shape;123;p5"/>
          <p:cNvSpPr txBox="1"/>
          <p:nvPr/>
        </p:nvSpPr>
        <p:spPr>
          <a:xfrm>
            <a:off x="2003729" y="3842468"/>
            <a:ext cx="2114550"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3333CC"/>
              </a:buClr>
              <a:buSzPts val="840"/>
              <a:buFont typeface="Times New Roman"/>
              <a:buNone/>
            </a:pPr>
            <a:r>
              <a:rPr b="1" i="1" lang="en-GB" sz="1500" u="none" cap="none" strike="noStrike">
                <a:solidFill>
                  <a:srgbClr val="FF0000"/>
                </a:solidFill>
                <a:latin typeface="Times New Roman"/>
                <a:ea typeface="Times New Roman"/>
                <a:cs typeface="Times New Roman"/>
                <a:sym typeface="Times New Roman"/>
              </a:rPr>
              <a:t>Rigid / Euclidean</a:t>
            </a:r>
            <a:endParaRPr/>
          </a:p>
        </p:txBody>
      </p:sp>
      <p:sp>
        <p:nvSpPr>
          <p:cNvPr id="124" name="Google Shape;124;p5"/>
          <p:cNvSpPr txBox="1"/>
          <p:nvPr/>
        </p:nvSpPr>
        <p:spPr>
          <a:xfrm>
            <a:off x="3546779" y="4413968"/>
            <a:ext cx="857250"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rgbClr val="FF0000"/>
                </a:solidFill>
                <a:latin typeface="Times New Roman"/>
                <a:ea typeface="Times New Roman"/>
                <a:cs typeface="Times New Roman"/>
                <a:sym typeface="Times New Roman"/>
              </a:rPr>
              <a:t>Identity</a:t>
            </a:r>
            <a:endParaRPr/>
          </a:p>
        </p:txBody>
      </p:sp>
      <p:sp>
        <p:nvSpPr>
          <p:cNvPr id="125" name="Google Shape;125;p5"/>
          <p:cNvSpPr/>
          <p:nvPr/>
        </p:nvSpPr>
        <p:spPr>
          <a:xfrm>
            <a:off x="1832279" y="4128218"/>
            <a:ext cx="2571750" cy="1143000"/>
          </a:xfrm>
          <a:prstGeom prst="ellipse">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6"/>
          <p:cNvPicPr preferRelativeResize="0"/>
          <p:nvPr/>
        </p:nvPicPr>
        <p:blipFill rotWithShape="1">
          <a:blip r:embed="rId3">
            <a:alphaModFix/>
          </a:blip>
          <a:srcRect b="10666" l="48500" r="3062" t="14751"/>
          <a:stretch/>
        </p:blipFill>
        <p:spPr>
          <a:xfrm>
            <a:off x="4848805" y="2602841"/>
            <a:ext cx="2971800" cy="3361134"/>
          </a:xfrm>
          <a:prstGeom prst="rect">
            <a:avLst/>
          </a:prstGeom>
          <a:noFill/>
          <a:ln>
            <a:noFill/>
          </a:ln>
        </p:spPr>
      </p:pic>
      <p:sp>
        <p:nvSpPr>
          <p:cNvPr id="131" name="Google Shape;131;p6"/>
          <p:cNvSpPr txBox="1"/>
          <p:nvPr/>
        </p:nvSpPr>
        <p:spPr>
          <a:xfrm>
            <a:off x="2105605" y="934776"/>
            <a:ext cx="5600700" cy="68818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3000"/>
              <a:buFont typeface="Calibri"/>
              <a:buNone/>
            </a:pPr>
            <a:r>
              <a:rPr b="0" i="0" lang="en-GB" sz="3000" u="none" cap="none" strike="noStrike">
                <a:solidFill>
                  <a:schemeClr val="dk1"/>
                </a:solidFill>
                <a:latin typeface="Calibri"/>
                <a:ea typeface="Calibri"/>
                <a:cs typeface="Calibri"/>
                <a:sym typeface="Calibri"/>
              </a:rPr>
              <a:t>Similitudes / Similarity Transforms</a:t>
            </a:r>
            <a:endParaRPr/>
          </a:p>
        </p:txBody>
      </p:sp>
      <p:sp>
        <p:nvSpPr>
          <p:cNvPr id="132" name="Google Shape;132;p6"/>
          <p:cNvSpPr txBox="1"/>
          <p:nvPr/>
        </p:nvSpPr>
        <p:spPr>
          <a:xfrm>
            <a:off x="1934155" y="2077776"/>
            <a:ext cx="5657850" cy="3545681"/>
          </a:xfrm>
          <a:prstGeom prst="rect">
            <a:avLst/>
          </a:prstGeom>
          <a:noFill/>
          <a:ln>
            <a:noFill/>
          </a:ln>
        </p:spPr>
        <p:txBody>
          <a:bodyPr anchorCtr="0" anchor="t" bIns="0" lIns="0" spcFirstLastPara="1" rIns="0" wrap="square" tIns="0">
            <a:noAutofit/>
          </a:bodyPr>
          <a:lstStyle/>
          <a:p>
            <a:pPr indent="-121443" lvl="0" marL="254794" marR="0" rtl="0" algn="l">
              <a:lnSpc>
                <a:spcPct val="90000"/>
              </a:lnSpc>
              <a:spcBef>
                <a:spcPts val="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254794" lvl="0" marL="254794" marR="0" rtl="0" algn="l">
              <a:lnSpc>
                <a:spcPct val="90000"/>
              </a:lnSpc>
              <a:spcBef>
                <a:spcPts val="100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Preserves angles</a:t>
            </a:r>
            <a:endParaRPr/>
          </a:p>
        </p:txBody>
      </p:sp>
      <p:sp>
        <p:nvSpPr>
          <p:cNvPr id="133" name="Google Shape;133;p6"/>
          <p:cNvSpPr txBox="1"/>
          <p:nvPr>
            <p:ph idx="12" type="sldNum"/>
          </p:nvPr>
        </p:nvSpPr>
        <p:spPr>
          <a:xfrm>
            <a:off x="5863217" y="5702039"/>
            <a:ext cx="1543050" cy="2738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050"/>
              <a:buFont typeface="Noto Sans Symbols"/>
              <a:buNone/>
            </a:pPr>
            <a:fld id="{00000000-1234-1234-1234-123412341234}" type="slidenum">
              <a:rPr b="0" i="0" lang="en-GB" sz="1050" u="none" cap="none" strike="noStrike">
                <a:solidFill>
                  <a:schemeClr val="dk2"/>
                </a:solidFill>
                <a:latin typeface="Times New Roman"/>
                <a:ea typeface="Times New Roman"/>
                <a:cs typeface="Times New Roman"/>
                <a:sym typeface="Times New Roman"/>
              </a:rPr>
              <a:t>‹#›</a:t>
            </a:fld>
            <a:endParaRPr b="0" i="0" sz="1050" u="none" cap="none" strike="noStrike">
              <a:solidFill>
                <a:schemeClr val="dk2"/>
              </a:solidFill>
              <a:latin typeface="Times New Roman"/>
              <a:ea typeface="Times New Roman"/>
              <a:cs typeface="Times New Roman"/>
              <a:sym typeface="Times New Roman"/>
            </a:endParaRPr>
          </a:p>
        </p:txBody>
      </p:sp>
      <p:sp>
        <p:nvSpPr>
          <p:cNvPr id="134" name="Google Shape;134;p6"/>
          <p:cNvSpPr txBox="1"/>
          <p:nvPr/>
        </p:nvSpPr>
        <p:spPr>
          <a:xfrm>
            <a:off x="2176684" y="4478075"/>
            <a:ext cx="1003223"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chemeClr val="dk1"/>
                </a:solidFill>
                <a:latin typeface="Times New Roman"/>
                <a:ea typeface="Times New Roman"/>
                <a:cs typeface="Times New Roman"/>
                <a:sym typeface="Times New Roman"/>
              </a:rPr>
              <a:t>Translation</a:t>
            </a:r>
            <a:endParaRPr/>
          </a:p>
        </p:txBody>
      </p:sp>
      <p:sp>
        <p:nvSpPr>
          <p:cNvPr id="135" name="Google Shape;135;p6"/>
          <p:cNvSpPr txBox="1"/>
          <p:nvPr/>
        </p:nvSpPr>
        <p:spPr>
          <a:xfrm>
            <a:off x="3477205" y="4649525"/>
            <a:ext cx="800100"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chemeClr val="dk1"/>
                </a:solidFill>
                <a:latin typeface="Times New Roman"/>
                <a:ea typeface="Times New Roman"/>
                <a:cs typeface="Times New Roman"/>
                <a:sym typeface="Times New Roman"/>
              </a:rPr>
              <a:t>Rotation</a:t>
            </a:r>
            <a:endParaRPr/>
          </a:p>
        </p:txBody>
      </p:sp>
      <p:sp>
        <p:nvSpPr>
          <p:cNvPr id="136" name="Google Shape;136;p6"/>
          <p:cNvSpPr txBox="1"/>
          <p:nvPr/>
        </p:nvSpPr>
        <p:spPr>
          <a:xfrm>
            <a:off x="1991305" y="3735126"/>
            <a:ext cx="2114550" cy="347884"/>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3333CC"/>
              </a:buClr>
              <a:buSzPts val="1008"/>
              <a:buFont typeface="Times New Roman"/>
              <a:buNone/>
            </a:pPr>
            <a:r>
              <a:rPr b="1" i="1" lang="en-GB" sz="1800" u="none" cap="none" strike="noStrike">
                <a:solidFill>
                  <a:schemeClr val="dk1"/>
                </a:solidFill>
                <a:latin typeface="Times New Roman"/>
                <a:ea typeface="Times New Roman"/>
                <a:cs typeface="Times New Roman"/>
                <a:sym typeface="Times New Roman"/>
              </a:rPr>
              <a:t>Rigid / Euclidean</a:t>
            </a:r>
            <a:endParaRPr/>
          </a:p>
        </p:txBody>
      </p:sp>
      <p:sp>
        <p:nvSpPr>
          <p:cNvPr id="137" name="Google Shape;137;p6"/>
          <p:cNvSpPr/>
          <p:nvPr/>
        </p:nvSpPr>
        <p:spPr>
          <a:xfrm>
            <a:off x="1476955" y="3563675"/>
            <a:ext cx="4400550" cy="1714500"/>
          </a:xfrm>
          <a:prstGeom prst="ellipse">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Noto Sans Symbols"/>
              <a:buNone/>
            </a:pPr>
            <a:r>
              <a:t/>
            </a:r>
            <a:endParaRPr b="0" i="0" sz="1800" u="none" cap="none" strike="noStrike">
              <a:solidFill>
                <a:srgbClr val="FF0000"/>
              </a:solidFill>
              <a:latin typeface="Times New Roman"/>
              <a:ea typeface="Times New Roman"/>
              <a:cs typeface="Times New Roman"/>
              <a:sym typeface="Times New Roman"/>
            </a:endParaRPr>
          </a:p>
        </p:txBody>
      </p:sp>
      <p:sp>
        <p:nvSpPr>
          <p:cNvPr id="138" name="Google Shape;138;p6"/>
          <p:cNvSpPr txBox="1"/>
          <p:nvPr/>
        </p:nvSpPr>
        <p:spPr>
          <a:xfrm>
            <a:off x="3128070" y="3277926"/>
            <a:ext cx="1200712" cy="347884"/>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FF0000"/>
              </a:buClr>
              <a:buSzPts val="1800"/>
              <a:buFont typeface="Times New Roman"/>
              <a:buNone/>
            </a:pPr>
            <a:r>
              <a:rPr b="1" i="1" lang="en-GB" sz="1800" u="none" cap="none" strike="noStrike">
                <a:solidFill>
                  <a:srgbClr val="FF0000"/>
                </a:solidFill>
                <a:latin typeface="Times New Roman"/>
                <a:ea typeface="Times New Roman"/>
                <a:cs typeface="Times New Roman"/>
                <a:sym typeface="Times New Roman"/>
              </a:rPr>
              <a:t>Similitudes</a:t>
            </a:r>
            <a:endParaRPr/>
          </a:p>
        </p:txBody>
      </p:sp>
      <p:sp>
        <p:nvSpPr>
          <p:cNvPr id="139" name="Google Shape;139;p6"/>
          <p:cNvSpPr txBox="1"/>
          <p:nvPr/>
        </p:nvSpPr>
        <p:spPr>
          <a:xfrm>
            <a:off x="4378644" y="4478075"/>
            <a:ext cx="1442766"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rgbClr val="FF0000"/>
                </a:solidFill>
                <a:latin typeface="Times New Roman"/>
                <a:ea typeface="Times New Roman"/>
                <a:cs typeface="Times New Roman"/>
                <a:sym typeface="Times New Roman"/>
              </a:rPr>
              <a:t>Isotropic Scaling</a:t>
            </a:r>
            <a:endParaRPr/>
          </a:p>
        </p:txBody>
      </p:sp>
      <p:sp>
        <p:nvSpPr>
          <p:cNvPr id="140" name="Google Shape;140;p6"/>
          <p:cNvSpPr txBox="1"/>
          <p:nvPr/>
        </p:nvSpPr>
        <p:spPr>
          <a:xfrm>
            <a:off x="3534355" y="4306625"/>
            <a:ext cx="857250"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chemeClr val="dk1"/>
                </a:solidFill>
                <a:latin typeface="Times New Roman"/>
                <a:ea typeface="Times New Roman"/>
                <a:cs typeface="Times New Roman"/>
                <a:sym typeface="Times New Roman"/>
              </a:rPr>
              <a:t>Identity</a:t>
            </a:r>
            <a:endParaRPr/>
          </a:p>
        </p:txBody>
      </p:sp>
      <p:sp>
        <p:nvSpPr>
          <p:cNvPr id="141" name="Google Shape;141;p6"/>
          <p:cNvSpPr/>
          <p:nvPr/>
        </p:nvSpPr>
        <p:spPr>
          <a:xfrm>
            <a:off x="1819855" y="4020875"/>
            <a:ext cx="2571750" cy="11430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nvSpPr>
        <p:spPr>
          <a:xfrm>
            <a:off x="2219905" y="983477"/>
            <a:ext cx="6574631" cy="688181"/>
          </a:xfrm>
          <a:prstGeom prst="rect">
            <a:avLst/>
          </a:prstGeom>
          <a:noFill/>
          <a:ln>
            <a:noFill/>
          </a:ln>
        </p:spPr>
        <p:txBody>
          <a:bodyPr anchorCtr="0" anchor="t" bIns="35100" lIns="67500" spcFirstLastPara="1" rIns="67500" wrap="square" tIns="35100">
            <a:noAutofit/>
          </a:bodyPr>
          <a:lstStyle/>
          <a:p>
            <a:pPr indent="0" lvl="0" marL="0" marR="0" rtl="0" algn="l">
              <a:lnSpc>
                <a:spcPct val="90000"/>
              </a:lnSpc>
              <a:spcBef>
                <a:spcPts val="0"/>
              </a:spcBef>
              <a:spcAft>
                <a:spcPts val="0"/>
              </a:spcAft>
              <a:buClr>
                <a:schemeClr val="dk1"/>
              </a:buClr>
              <a:buSzPts val="3300"/>
              <a:buFont typeface="Calibri"/>
              <a:buNone/>
            </a:pPr>
            <a:r>
              <a:rPr b="0" i="0" lang="en-GB" sz="3300" u="none" cap="none" strike="noStrike">
                <a:solidFill>
                  <a:schemeClr val="dk1"/>
                </a:solidFill>
                <a:latin typeface="Calibri"/>
                <a:ea typeface="Calibri"/>
                <a:cs typeface="Calibri"/>
                <a:sym typeface="Calibri"/>
              </a:rPr>
              <a:t>Linear Transformations</a:t>
            </a:r>
            <a:endParaRPr/>
          </a:p>
        </p:txBody>
      </p:sp>
      <p:sp>
        <p:nvSpPr>
          <p:cNvPr id="147" name="Google Shape;147;p7"/>
          <p:cNvSpPr txBox="1"/>
          <p:nvPr>
            <p:ph idx="12" type="sldNum"/>
          </p:nvPr>
        </p:nvSpPr>
        <p:spPr>
          <a:xfrm>
            <a:off x="5863217" y="5636440"/>
            <a:ext cx="1543050" cy="2738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050"/>
              <a:buFont typeface="Noto Sans Symbols"/>
              <a:buNone/>
            </a:pPr>
            <a:fld id="{00000000-1234-1234-1234-123412341234}" type="slidenum">
              <a:rPr b="0" i="0" lang="en-GB" sz="1050" u="none" cap="none" strike="noStrike">
                <a:solidFill>
                  <a:schemeClr val="dk2"/>
                </a:solidFill>
                <a:latin typeface="Times New Roman"/>
                <a:ea typeface="Times New Roman"/>
                <a:cs typeface="Times New Roman"/>
                <a:sym typeface="Times New Roman"/>
              </a:rPr>
              <a:t>‹#›</a:t>
            </a:fld>
            <a:endParaRPr b="0" i="0" sz="1050" u="none" cap="none" strike="noStrike">
              <a:solidFill>
                <a:schemeClr val="dk2"/>
              </a:solidFill>
              <a:latin typeface="Times New Roman"/>
              <a:ea typeface="Times New Roman"/>
              <a:cs typeface="Times New Roman"/>
              <a:sym typeface="Times New Roman"/>
            </a:endParaRPr>
          </a:p>
        </p:txBody>
      </p:sp>
      <p:sp>
        <p:nvSpPr>
          <p:cNvPr id="148" name="Google Shape;148;p7"/>
          <p:cNvSpPr txBox="1"/>
          <p:nvPr/>
        </p:nvSpPr>
        <p:spPr>
          <a:xfrm>
            <a:off x="2805334" y="4869676"/>
            <a:ext cx="1003223"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chemeClr val="dk1"/>
                </a:solidFill>
                <a:latin typeface="Times New Roman"/>
                <a:ea typeface="Times New Roman"/>
                <a:cs typeface="Times New Roman"/>
                <a:sym typeface="Times New Roman"/>
              </a:rPr>
              <a:t>Translation</a:t>
            </a:r>
            <a:endParaRPr/>
          </a:p>
        </p:txBody>
      </p:sp>
      <p:sp>
        <p:nvSpPr>
          <p:cNvPr id="149" name="Google Shape;149;p7"/>
          <p:cNvSpPr txBox="1"/>
          <p:nvPr/>
        </p:nvSpPr>
        <p:spPr>
          <a:xfrm>
            <a:off x="4105855" y="5041127"/>
            <a:ext cx="800100" cy="278635"/>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013"/>
              <a:buFont typeface="Times New Roman"/>
              <a:buNone/>
            </a:pPr>
            <a:r>
              <a:rPr b="0" i="0" lang="en-GB" sz="1350" u="none" cap="none" strike="noStrike">
                <a:solidFill>
                  <a:schemeClr val="dk1"/>
                </a:solidFill>
                <a:latin typeface="Times New Roman"/>
                <a:ea typeface="Times New Roman"/>
                <a:cs typeface="Times New Roman"/>
                <a:sym typeface="Times New Roman"/>
              </a:rPr>
              <a:t>Rotation</a:t>
            </a:r>
            <a:endParaRPr/>
          </a:p>
        </p:txBody>
      </p:sp>
      <p:sp>
        <p:nvSpPr>
          <p:cNvPr id="150" name="Google Shape;150;p7"/>
          <p:cNvSpPr txBox="1"/>
          <p:nvPr/>
        </p:nvSpPr>
        <p:spPr>
          <a:xfrm>
            <a:off x="2619955" y="4126726"/>
            <a:ext cx="2114550"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3333CC"/>
              </a:buClr>
              <a:buSzPts val="840"/>
              <a:buFont typeface="Times New Roman"/>
              <a:buNone/>
            </a:pPr>
            <a:r>
              <a:rPr b="1" i="1" lang="en-GB" sz="1500" u="none" cap="none" strike="noStrike">
                <a:solidFill>
                  <a:schemeClr val="dk1"/>
                </a:solidFill>
                <a:latin typeface="Times New Roman"/>
                <a:ea typeface="Times New Roman"/>
                <a:cs typeface="Times New Roman"/>
                <a:sym typeface="Times New Roman"/>
              </a:rPr>
              <a:t>Rigid / Euclidean</a:t>
            </a:r>
            <a:endParaRPr/>
          </a:p>
        </p:txBody>
      </p:sp>
      <p:sp>
        <p:nvSpPr>
          <p:cNvPr id="151" name="Google Shape;151;p7"/>
          <p:cNvSpPr txBox="1"/>
          <p:nvPr/>
        </p:nvSpPr>
        <p:spPr>
          <a:xfrm>
            <a:off x="6156212" y="3898126"/>
            <a:ext cx="670119"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CC0099"/>
              </a:buClr>
              <a:buSzPts val="840"/>
              <a:buFont typeface="Times New Roman"/>
              <a:buNone/>
            </a:pPr>
            <a:r>
              <a:rPr b="1" i="1" lang="en-GB" sz="1500" u="none" cap="none" strike="noStrike">
                <a:solidFill>
                  <a:srgbClr val="FF0000"/>
                </a:solidFill>
                <a:latin typeface="Times New Roman"/>
                <a:ea typeface="Times New Roman"/>
                <a:cs typeface="Times New Roman"/>
                <a:sym typeface="Times New Roman"/>
              </a:rPr>
              <a:t>Linear</a:t>
            </a:r>
            <a:endParaRPr/>
          </a:p>
        </p:txBody>
      </p:sp>
      <p:sp>
        <p:nvSpPr>
          <p:cNvPr id="152" name="Google Shape;152;p7"/>
          <p:cNvSpPr/>
          <p:nvPr/>
        </p:nvSpPr>
        <p:spPr>
          <a:xfrm>
            <a:off x="2105605" y="3955277"/>
            <a:ext cx="4400550" cy="17145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Noto Sans Symbols"/>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153" name="Google Shape;153;p7"/>
          <p:cNvSpPr txBox="1"/>
          <p:nvPr/>
        </p:nvSpPr>
        <p:spPr>
          <a:xfrm>
            <a:off x="3846489" y="3669526"/>
            <a:ext cx="1021177"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FF0000"/>
              </a:buClr>
              <a:buSzPts val="1500"/>
              <a:buFont typeface="Times New Roman"/>
              <a:buNone/>
            </a:pPr>
            <a:r>
              <a:rPr b="1" i="1" lang="en-GB" sz="1500" u="none" cap="none" strike="noStrike">
                <a:solidFill>
                  <a:schemeClr val="dk1"/>
                </a:solidFill>
                <a:latin typeface="Times New Roman"/>
                <a:ea typeface="Times New Roman"/>
                <a:cs typeface="Times New Roman"/>
                <a:sym typeface="Times New Roman"/>
              </a:rPr>
              <a:t>Similitudes</a:t>
            </a:r>
            <a:endParaRPr/>
          </a:p>
        </p:txBody>
      </p:sp>
      <p:sp>
        <p:nvSpPr>
          <p:cNvPr id="154" name="Google Shape;154;p7"/>
          <p:cNvSpPr txBox="1"/>
          <p:nvPr/>
        </p:nvSpPr>
        <p:spPr>
          <a:xfrm>
            <a:off x="5071415" y="4869677"/>
            <a:ext cx="1314526" cy="278635"/>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013"/>
              <a:buFont typeface="Times New Roman"/>
              <a:buNone/>
            </a:pPr>
            <a:r>
              <a:rPr b="0" i="0" lang="en-GB" sz="1350" u="none" cap="none" strike="noStrike">
                <a:solidFill>
                  <a:schemeClr val="dk1"/>
                </a:solidFill>
                <a:latin typeface="Times New Roman"/>
                <a:ea typeface="Times New Roman"/>
                <a:cs typeface="Times New Roman"/>
                <a:sym typeface="Times New Roman"/>
              </a:rPr>
              <a:t>Isotropic Scaling</a:t>
            </a:r>
            <a:endParaRPr/>
          </a:p>
        </p:txBody>
      </p:sp>
      <p:sp>
        <p:nvSpPr>
          <p:cNvPr id="155" name="Google Shape;155;p7"/>
          <p:cNvSpPr txBox="1"/>
          <p:nvPr/>
        </p:nvSpPr>
        <p:spPr>
          <a:xfrm>
            <a:off x="4163005" y="4698227"/>
            <a:ext cx="857250" cy="278635"/>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013"/>
              <a:buFont typeface="Times New Roman"/>
              <a:buNone/>
            </a:pPr>
            <a:r>
              <a:rPr b="0" i="0" lang="en-GB" sz="1350" u="none" cap="none" strike="noStrike">
                <a:solidFill>
                  <a:schemeClr val="dk1"/>
                </a:solidFill>
                <a:latin typeface="Times New Roman"/>
                <a:ea typeface="Times New Roman"/>
                <a:cs typeface="Times New Roman"/>
                <a:sym typeface="Times New Roman"/>
              </a:rPr>
              <a:t>Identity</a:t>
            </a:r>
            <a:endParaRPr/>
          </a:p>
        </p:txBody>
      </p:sp>
      <p:sp>
        <p:nvSpPr>
          <p:cNvPr id="156" name="Google Shape;156;p7"/>
          <p:cNvSpPr/>
          <p:nvPr/>
        </p:nvSpPr>
        <p:spPr>
          <a:xfrm>
            <a:off x="3991555" y="4183877"/>
            <a:ext cx="3714750" cy="1600200"/>
          </a:xfrm>
          <a:prstGeom prst="ellipse">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Noto Sans Symbols"/>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157" name="Google Shape;157;p7"/>
          <p:cNvSpPr/>
          <p:nvPr/>
        </p:nvSpPr>
        <p:spPr>
          <a:xfrm>
            <a:off x="2448505" y="4412477"/>
            <a:ext cx="2571750" cy="11430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Noto Sans Symbols"/>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158" name="Google Shape;158;p7"/>
          <p:cNvSpPr txBox="1"/>
          <p:nvPr/>
        </p:nvSpPr>
        <p:spPr>
          <a:xfrm>
            <a:off x="6677605" y="4526777"/>
            <a:ext cx="800100" cy="278635"/>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013"/>
              <a:buFont typeface="Times New Roman"/>
              <a:buNone/>
            </a:pPr>
            <a:r>
              <a:rPr b="0" i="0" lang="en-GB" sz="1350" u="none" cap="none" strike="noStrike">
                <a:solidFill>
                  <a:srgbClr val="FF0000"/>
                </a:solidFill>
                <a:latin typeface="Times New Roman"/>
                <a:ea typeface="Times New Roman"/>
                <a:cs typeface="Times New Roman"/>
                <a:sym typeface="Times New Roman"/>
              </a:rPr>
              <a:t>Scaling</a:t>
            </a:r>
            <a:endParaRPr/>
          </a:p>
        </p:txBody>
      </p:sp>
      <p:sp>
        <p:nvSpPr>
          <p:cNvPr id="159" name="Google Shape;159;p7"/>
          <p:cNvSpPr txBox="1"/>
          <p:nvPr/>
        </p:nvSpPr>
        <p:spPr>
          <a:xfrm>
            <a:off x="6734755" y="5212577"/>
            <a:ext cx="685800" cy="278635"/>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013"/>
              <a:buFont typeface="Times New Roman"/>
              <a:buNone/>
            </a:pPr>
            <a:r>
              <a:rPr b="0" i="0" lang="en-GB" sz="1350" u="none" cap="none" strike="noStrike">
                <a:solidFill>
                  <a:srgbClr val="FF0000"/>
                </a:solidFill>
                <a:latin typeface="Times New Roman"/>
                <a:ea typeface="Times New Roman"/>
                <a:cs typeface="Times New Roman"/>
                <a:sym typeface="Times New Roman"/>
              </a:rPr>
              <a:t>Shear</a:t>
            </a:r>
            <a:endParaRPr/>
          </a:p>
        </p:txBody>
      </p:sp>
      <p:sp>
        <p:nvSpPr>
          <p:cNvPr id="160" name="Google Shape;160;p7"/>
          <p:cNvSpPr txBox="1"/>
          <p:nvPr/>
        </p:nvSpPr>
        <p:spPr>
          <a:xfrm>
            <a:off x="6673823" y="4869677"/>
            <a:ext cx="857670" cy="278635"/>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013"/>
              <a:buFont typeface="Times New Roman"/>
              <a:buNone/>
            </a:pPr>
            <a:r>
              <a:rPr b="0" i="0" lang="en-GB" sz="1350" u="none" cap="none" strike="noStrike">
                <a:solidFill>
                  <a:srgbClr val="FF0000"/>
                </a:solidFill>
                <a:latin typeface="Times New Roman"/>
                <a:ea typeface="Times New Roman"/>
                <a:cs typeface="Times New Roman"/>
                <a:sym typeface="Times New Roman"/>
              </a:rPr>
              <a:t>Reflection</a:t>
            </a:r>
            <a:endParaRPr/>
          </a:p>
        </p:txBody>
      </p:sp>
      <p:pic>
        <p:nvPicPr>
          <p:cNvPr id="161" name="Google Shape;161;p7"/>
          <p:cNvPicPr preferRelativeResize="0"/>
          <p:nvPr/>
        </p:nvPicPr>
        <p:blipFill rotWithShape="1">
          <a:blip r:embed="rId3">
            <a:alphaModFix/>
          </a:blip>
          <a:srcRect b="57584" l="3625" r="3250" t="15166"/>
          <a:stretch/>
        </p:blipFill>
        <p:spPr>
          <a:xfrm>
            <a:off x="1157867" y="2069327"/>
            <a:ext cx="6548438" cy="14370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nvSpPr>
        <p:spPr>
          <a:xfrm>
            <a:off x="2079267" y="941734"/>
            <a:ext cx="6574631" cy="688181"/>
          </a:xfrm>
          <a:prstGeom prst="rect">
            <a:avLst/>
          </a:prstGeom>
          <a:noFill/>
          <a:ln>
            <a:noFill/>
          </a:ln>
        </p:spPr>
        <p:txBody>
          <a:bodyPr anchorCtr="0" anchor="t" bIns="35100" lIns="67500" spcFirstLastPara="1" rIns="67500" wrap="square" tIns="35100">
            <a:noAutofit/>
          </a:bodyPr>
          <a:lstStyle/>
          <a:p>
            <a:pPr indent="0" lvl="0" marL="0" marR="0" rtl="0" algn="l">
              <a:lnSpc>
                <a:spcPct val="90000"/>
              </a:lnSpc>
              <a:spcBef>
                <a:spcPts val="0"/>
              </a:spcBef>
              <a:spcAft>
                <a:spcPts val="0"/>
              </a:spcAft>
              <a:buClr>
                <a:schemeClr val="dk1"/>
              </a:buClr>
              <a:buSzPts val="3300"/>
              <a:buFont typeface="Calibri"/>
              <a:buNone/>
            </a:pPr>
            <a:r>
              <a:rPr b="0" i="0" lang="en-GB" sz="3300" u="none" cap="none" strike="noStrike">
                <a:solidFill>
                  <a:schemeClr val="dk1"/>
                </a:solidFill>
                <a:latin typeface="Calibri"/>
                <a:ea typeface="Calibri"/>
                <a:cs typeface="Calibri"/>
                <a:sym typeface="Calibri"/>
              </a:rPr>
              <a:t>Linear Transformations</a:t>
            </a:r>
            <a:endParaRPr/>
          </a:p>
        </p:txBody>
      </p:sp>
      <p:sp>
        <p:nvSpPr>
          <p:cNvPr id="167" name="Google Shape;167;p8"/>
          <p:cNvSpPr txBox="1"/>
          <p:nvPr/>
        </p:nvSpPr>
        <p:spPr>
          <a:xfrm>
            <a:off x="2079266" y="1965670"/>
            <a:ext cx="3143250" cy="976313"/>
          </a:xfrm>
          <a:prstGeom prst="rect">
            <a:avLst/>
          </a:prstGeom>
          <a:noFill/>
          <a:ln>
            <a:noFill/>
          </a:ln>
        </p:spPr>
        <p:txBody>
          <a:bodyPr anchorCtr="0" anchor="t" bIns="0" lIns="0" spcFirstLastPara="1" rIns="0" wrap="square" tIns="0">
            <a:noAutofit/>
          </a:bodyPr>
          <a:lstStyle/>
          <a:p>
            <a:pPr indent="-254794" lvl="0" marL="254794" marR="0" rtl="0" algn="l">
              <a:lnSpc>
                <a:spcPct val="90000"/>
              </a:lnSpc>
              <a:spcBef>
                <a:spcPts val="0"/>
              </a:spcBef>
              <a:spcAft>
                <a:spcPts val="0"/>
              </a:spcAft>
              <a:buClr>
                <a:schemeClr val="dk1"/>
              </a:buClr>
              <a:buSzPts val="2100"/>
              <a:buFont typeface="Arial"/>
              <a:buChar char="•"/>
            </a:pPr>
            <a:r>
              <a:rPr b="0" i="1" lang="en-GB" sz="2100" u="none" cap="none" strike="noStrike">
                <a:solidFill>
                  <a:schemeClr val="dk1"/>
                </a:solidFill>
                <a:latin typeface="Calibri"/>
                <a:ea typeface="Calibri"/>
                <a:cs typeface="Calibri"/>
                <a:sym typeface="Calibri"/>
              </a:rPr>
              <a:t>L(p + q) = L(p) + L(q)</a:t>
            </a:r>
            <a:endParaRPr/>
          </a:p>
          <a:p>
            <a:pPr indent="-254794" lvl="0" marL="254794" marR="0" rtl="0" algn="l">
              <a:lnSpc>
                <a:spcPct val="90000"/>
              </a:lnSpc>
              <a:spcBef>
                <a:spcPts val="1000"/>
              </a:spcBef>
              <a:spcAft>
                <a:spcPts val="0"/>
              </a:spcAft>
              <a:buClr>
                <a:schemeClr val="dk1"/>
              </a:buClr>
              <a:buSzPts val="2100"/>
              <a:buFont typeface="Arial"/>
              <a:buChar char="•"/>
            </a:pPr>
            <a:r>
              <a:rPr b="0" i="1" lang="en-GB" sz="2100" u="none" cap="none" strike="noStrike">
                <a:solidFill>
                  <a:schemeClr val="dk1"/>
                </a:solidFill>
                <a:latin typeface="Calibri"/>
                <a:ea typeface="Calibri"/>
                <a:cs typeface="Calibri"/>
                <a:sym typeface="Calibri"/>
              </a:rPr>
              <a:t>L(ap) = a L(p)</a:t>
            </a:r>
            <a:endParaRPr/>
          </a:p>
        </p:txBody>
      </p:sp>
      <p:sp>
        <p:nvSpPr>
          <p:cNvPr id="168" name="Google Shape;168;p8"/>
          <p:cNvSpPr txBox="1"/>
          <p:nvPr>
            <p:ph idx="12" type="sldNum"/>
          </p:nvPr>
        </p:nvSpPr>
        <p:spPr>
          <a:xfrm>
            <a:off x="5779729" y="5594697"/>
            <a:ext cx="1543050" cy="2738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1050"/>
              <a:buFont typeface="Noto Sans Symbols"/>
              <a:buNone/>
            </a:pPr>
            <a:fld id="{00000000-1234-1234-1234-123412341234}" type="slidenum">
              <a:rPr b="0" i="0" lang="en-GB" sz="1050" u="none" cap="none" strike="noStrike">
                <a:solidFill>
                  <a:schemeClr val="dk2"/>
                </a:solidFill>
                <a:latin typeface="Times New Roman"/>
                <a:ea typeface="Times New Roman"/>
                <a:cs typeface="Times New Roman"/>
                <a:sym typeface="Times New Roman"/>
              </a:rPr>
              <a:t>‹#›</a:t>
            </a:fld>
            <a:endParaRPr b="0" i="0" sz="1050" u="none" cap="none" strike="noStrike">
              <a:solidFill>
                <a:schemeClr val="dk2"/>
              </a:solidFill>
              <a:latin typeface="Times New Roman"/>
              <a:ea typeface="Times New Roman"/>
              <a:cs typeface="Times New Roman"/>
              <a:sym typeface="Times New Roman"/>
            </a:endParaRPr>
          </a:p>
        </p:txBody>
      </p:sp>
      <p:sp>
        <p:nvSpPr>
          <p:cNvPr id="169" name="Google Shape;169;p8"/>
          <p:cNvSpPr txBox="1"/>
          <p:nvPr/>
        </p:nvSpPr>
        <p:spPr>
          <a:xfrm>
            <a:off x="2004934" y="4370733"/>
            <a:ext cx="1179746" cy="347884"/>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350"/>
              <a:buFont typeface="Times New Roman"/>
              <a:buNone/>
            </a:pPr>
            <a:r>
              <a:rPr b="0" i="0" lang="en-GB" sz="1800" u="none" cap="none" strike="noStrike">
                <a:solidFill>
                  <a:schemeClr val="dk1"/>
                </a:solidFill>
                <a:latin typeface="Times New Roman"/>
                <a:ea typeface="Times New Roman"/>
                <a:cs typeface="Times New Roman"/>
                <a:sym typeface="Times New Roman"/>
              </a:rPr>
              <a:t>Translation</a:t>
            </a:r>
            <a:endParaRPr/>
          </a:p>
        </p:txBody>
      </p:sp>
      <p:sp>
        <p:nvSpPr>
          <p:cNvPr id="170" name="Google Shape;170;p8"/>
          <p:cNvSpPr txBox="1"/>
          <p:nvPr/>
        </p:nvSpPr>
        <p:spPr>
          <a:xfrm>
            <a:off x="3393716" y="4542183"/>
            <a:ext cx="800100"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chemeClr val="dk1"/>
                </a:solidFill>
                <a:latin typeface="Times New Roman"/>
                <a:ea typeface="Times New Roman"/>
                <a:cs typeface="Times New Roman"/>
                <a:sym typeface="Times New Roman"/>
              </a:rPr>
              <a:t>Rotation</a:t>
            </a:r>
            <a:endParaRPr/>
          </a:p>
        </p:txBody>
      </p:sp>
      <p:sp>
        <p:nvSpPr>
          <p:cNvPr id="171" name="Google Shape;171;p8"/>
          <p:cNvSpPr txBox="1"/>
          <p:nvPr/>
        </p:nvSpPr>
        <p:spPr>
          <a:xfrm>
            <a:off x="1907816" y="3627783"/>
            <a:ext cx="2114550" cy="347884"/>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3333CC"/>
              </a:buClr>
              <a:buSzPts val="1008"/>
              <a:buFont typeface="Times New Roman"/>
              <a:buNone/>
            </a:pPr>
            <a:r>
              <a:rPr b="1" i="1" lang="en-GB" sz="1800" u="none" cap="none" strike="noStrike">
                <a:solidFill>
                  <a:schemeClr val="dk1"/>
                </a:solidFill>
                <a:latin typeface="Times New Roman"/>
                <a:ea typeface="Times New Roman"/>
                <a:cs typeface="Times New Roman"/>
                <a:sym typeface="Times New Roman"/>
              </a:rPr>
              <a:t>Rigid / Euclidean</a:t>
            </a:r>
            <a:endParaRPr/>
          </a:p>
        </p:txBody>
      </p:sp>
      <p:sp>
        <p:nvSpPr>
          <p:cNvPr id="172" name="Google Shape;172;p8"/>
          <p:cNvSpPr txBox="1"/>
          <p:nvPr/>
        </p:nvSpPr>
        <p:spPr>
          <a:xfrm>
            <a:off x="5390375" y="3399183"/>
            <a:ext cx="777520" cy="347884"/>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CC0099"/>
              </a:buClr>
              <a:buSzPts val="1008"/>
              <a:buFont typeface="Times New Roman"/>
              <a:buNone/>
            </a:pPr>
            <a:r>
              <a:rPr b="1" i="1" lang="en-GB" sz="1800" u="none" cap="none" strike="noStrike">
                <a:solidFill>
                  <a:srgbClr val="FF0000"/>
                </a:solidFill>
                <a:latin typeface="Times New Roman"/>
                <a:ea typeface="Times New Roman"/>
                <a:cs typeface="Times New Roman"/>
                <a:sym typeface="Times New Roman"/>
              </a:rPr>
              <a:t>Linear</a:t>
            </a:r>
            <a:endParaRPr/>
          </a:p>
        </p:txBody>
      </p:sp>
      <p:sp>
        <p:nvSpPr>
          <p:cNvPr id="173" name="Google Shape;173;p8"/>
          <p:cNvSpPr/>
          <p:nvPr/>
        </p:nvSpPr>
        <p:spPr>
          <a:xfrm>
            <a:off x="1393466" y="3456333"/>
            <a:ext cx="4400550" cy="17145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74" name="Google Shape;174;p8"/>
          <p:cNvSpPr txBox="1"/>
          <p:nvPr/>
        </p:nvSpPr>
        <p:spPr>
          <a:xfrm>
            <a:off x="3044582" y="3170583"/>
            <a:ext cx="1200712" cy="347884"/>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FF0000"/>
              </a:buClr>
              <a:buSzPts val="1800"/>
              <a:buFont typeface="Times New Roman"/>
              <a:buNone/>
            </a:pPr>
            <a:r>
              <a:rPr b="1" i="1" lang="en-GB" sz="1800" u="none" cap="none" strike="noStrike">
                <a:solidFill>
                  <a:schemeClr val="dk1"/>
                </a:solidFill>
                <a:latin typeface="Times New Roman"/>
                <a:ea typeface="Times New Roman"/>
                <a:cs typeface="Times New Roman"/>
                <a:sym typeface="Times New Roman"/>
              </a:rPr>
              <a:t>Similitudes</a:t>
            </a:r>
            <a:endParaRPr/>
          </a:p>
        </p:txBody>
      </p:sp>
      <p:sp>
        <p:nvSpPr>
          <p:cNvPr id="175" name="Google Shape;175;p8"/>
          <p:cNvSpPr txBox="1"/>
          <p:nvPr/>
        </p:nvSpPr>
        <p:spPr>
          <a:xfrm>
            <a:off x="4295156" y="4370733"/>
            <a:ext cx="1442766"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chemeClr val="dk1"/>
                </a:solidFill>
                <a:latin typeface="Times New Roman"/>
                <a:ea typeface="Times New Roman"/>
                <a:cs typeface="Times New Roman"/>
                <a:sym typeface="Times New Roman"/>
              </a:rPr>
              <a:t>Isotropic Scaling</a:t>
            </a:r>
            <a:endParaRPr/>
          </a:p>
        </p:txBody>
      </p:sp>
      <p:sp>
        <p:nvSpPr>
          <p:cNvPr id="176" name="Google Shape;176;p8"/>
          <p:cNvSpPr txBox="1"/>
          <p:nvPr/>
        </p:nvSpPr>
        <p:spPr>
          <a:xfrm>
            <a:off x="5965466" y="4027833"/>
            <a:ext cx="800100"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rgbClr val="FF0000"/>
                </a:solidFill>
                <a:latin typeface="Times New Roman"/>
                <a:ea typeface="Times New Roman"/>
                <a:cs typeface="Times New Roman"/>
                <a:sym typeface="Times New Roman"/>
              </a:rPr>
              <a:t>Scaling</a:t>
            </a:r>
            <a:endParaRPr/>
          </a:p>
        </p:txBody>
      </p:sp>
      <p:sp>
        <p:nvSpPr>
          <p:cNvPr id="177" name="Google Shape;177;p8"/>
          <p:cNvSpPr txBox="1"/>
          <p:nvPr/>
        </p:nvSpPr>
        <p:spPr>
          <a:xfrm>
            <a:off x="6022616" y="4713633"/>
            <a:ext cx="685800"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rgbClr val="FF0000"/>
                </a:solidFill>
                <a:latin typeface="Times New Roman"/>
                <a:ea typeface="Times New Roman"/>
                <a:cs typeface="Times New Roman"/>
                <a:sym typeface="Times New Roman"/>
              </a:rPr>
              <a:t>Shear</a:t>
            </a:r>
            <a:endParaRPr/>
          </a:p>
        </p:txBody>
      </p:sp>
      <p:sp>
        <p:nvSpPr>
          <p:cNvPr id="178" name="Google Shape;178;p8"/>
          <p:cNvSpPr txBox="1"/>
          <p:nvPr/>
        </p:nvSpPr>
        <p:spPr>
          <a:xfrm>
            <a:off x="5923213" y="4370733"/>
            <a:ext cx="934614"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rgbClr val="FF0000"/>
                </a:solidFill>
                <a:latin typeface="Times New Roman"/>
                <a:ea typeface="Times New Roman"/>
                <a:cs typeface="Times New Roman"/>
                <a:sym typeface="Times New Roman"/>
              </a:rPr>
              <a:t>Reflection</a:t>
            </a:r>
            <a:endParaRPr/>
          </a:p>
        </p:txBody>
      </p:sp>
      <p:sp>
        <p:nvSpPr>
          <p:cNvPr id="179" name="Google Shape;179;p8"/>
          <p:cNvSpPr txBox="1"/>
          <p:nvPr/>
        </p:nvSpPr>
        <p:spPr>
          <a:xfrm>
            <a:off x="3450866" y="4199283"/>
            <a:ext cx="857250" cy="347884"/>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350"/>
              <a:buFont typeface="Times New Roman"/>
              <a:buNone/>
            </a:pPr>
            <a:r>
              <a:rPr b="0" i="0" lang="en-GB" sz="1800" u="none" cap="none" strike="noStrike">
                <a:solidFill>
                  <a:schemeClr val="dk1"/>
                </a:solidFill>
                <a:latin typeface="Times New Roman"/>
                <a:ea typeface="Times New Roman"/>
                <a:cs typeface="Times New Roman"/>
                <a:sym typeface="Times New Roman"/>
              </a:rPr>
              <a:t>Identity</a:t>
            </a:r>
            <a:endParaRPr/>
          </a:p>
        </p:txBody>
      </p:sp>
      <p:sp>
        <p:nvSpPr>
          <p:cNvPr id="180" name="Google Shape;180;p8"/>
          <p:cNvSpPr/>
          <p:nvPr/>
        </p:nvSpPr>
        <p:spPr>
          <a:xfrm>
            <a:off x="3279416" y="3684933"/>
            <a:ext cx="3714750" cy="1600200"/>
          </a:xfrm>
          <a:prstGeom prst="ellipse">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81" name="Google Shape;181;p8"/>
          <p:cNvSpPr/>
          <p:nvPr/>
        </p:nvSpPr>
        <p:spPr>
          <a:xfrm>
            <a:off x="1736366" y="3913533"/>
            <a:ext cx="2571750" cy="11430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182" name="Google Shape;182;p8"/>
          <p:cNvPicPr preferRelativeResize="0"/>
          <p:nvPr/>
        </p:nvPicPr>
        <p:blipFill rotWithShape="1">
          <a:blip r:embed="rId3">
            <a:alphaModFix/>
          </a:blip>
          <a:srcRect b="56250" l="52811" r="4250" t="14000"/>
          <a:stretch/>
        </p:blipFill>
        <p:spPr>
          <a:xfrm>
            <a:off x="5051066" y="1970433"/>
            <a:ext cx="2638425" cy="1371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9"/>
          <p:cNvSpPr txBox="1"/>
          <p:nvPr/>
        </p:nvSpPr>
        <p:spPr>
          <a:xfrm>
            <a:off x="2169712" y="971551"/>
            <a:ext cx="4514850" cy="68818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3000"/>
              <a:buFont typeface="Calibri"/>
              <a:buNone/>
            </a:pPr>
            <a:r>
              <a:rPr b="0" i="0" lang="en-GB" sz="3000" u="none" cap="none" strike="noStrike">
                <a:solidFill>
                  <a:schemeClr val="dk1"/>
                </a:solidFill>
                <a:latin typeface="Calibri"/>
                <a:ea typeface="Calibri"/>
                <a:cs typeface="Calibri"/>
                <a:sym typeface="Calibri"/>
              </a:rPr>
              <a:t>Affine Transformations</a:t>
            </a:r>
            <a:endParaRPr/>
          </a:p>
        </p:txBody>
      </p:sp>
      <p:sp>
        <p:nvSpPr>
          <p:cNvPr id="188" name="Google Shape;188;p9"/>
          <p:cNvSpPr txBox="1"/>
          <p:nvPr/>
        </p:nvSpPr>
        <p:spPr>
          <a:xfrm>
            <a:off x="2112562" y="2000250"/>
            <a:ext cx="2000250" cy="796529"/>
          </a:xfrm>
          <a:prstGeom prst="rect">
            <a:avLst/>
          </a:prstGeom>
          <a:noFill/>
          <a:ln>
            <a:noFill/>
          </a:ln>
        </p:spPr>
        <p:txBody>
          <a:bodyPr anchorCtr="0" anchor="t" bIns="0" lIns="0" spcFirstLastPara="1" rIns="0" wrap="square" tIns="0">
            <a:noAutofit/>
          </a:bodyPr>
          <a:lstStyle/>
          <a:p>
            <a:pPr indent="-254794" lvl="0" marL="254794" marR="0" rtl="0" algn="l">
              <a:lnSpc>
                <a:spcPct val="90000"/>
              </a:lnSpc>
              <a:spcBef>
                <a:spcPts val="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preserves </a:t>
            </a:r>
            <a:br>
              <a:rPr b="0" i="0" lang="en-GB" sz="2100" u="none" cap="none" strike="noStrike">
                <a:solidFill>
                  <a:schemeClr val="dk1"/>
                </a:solidFill>
                <a:latin typeface="Calibri"/>
                <a:ea typeface="Calibri"/>
                <a:cs typeface="Calibri"/>
                <a:sym typeface="Calibri"/>
              </a:rPr>
            </a:br>
            <a:r>
              <a:rPr b="0" i="0" lang="en-GB" sz="2100" u="none" cap="none" strike="noStrike">
                <a:solidFill>
                  <a:schemeClr val="dk1"/>
                </a:solidFill>
                <a:latin typeface="Calibri"/>
                <a:ea typeface="Calibri"/>
                <a:cs typeface="Calibri"/>
                <a:sym typeface="Calibri"/>
              </a:rPr>
              <a:t>parallel lines</a:t>
            </a:r>
            <a:endParaRPr/>
          </a:p>
        </p:txBody>
      </p:sp>
      <p:sp>
        <p:nvSpPr>
          <p:cNvPr id="189" name="Google Shape;189;p9"/>
          <p:cNvSpPr txBox="1"/>
          <p:nvPr>
            <p:ph idx="12" type="sldNum"/>
          </p:nvPr>
        </p:nvSpPr>
        <p:spPr>
          <a:xfrm>
            <a:off x="5755874" y="5624514"/>
            <a:ext cx="1543050" cy="273844"/>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2"/>
              </a:buClr>
              <a:buSzPts val="900"/>
              <a:buFont typeface="Noto Sans Symbols"/>
              <a:buNone/>
            </a:pPr>
            <a:fld id="{00000000-1234-1234-1234-123412341234}" type="slidenum">
              <a:rPr b="0" i="0" lang="en-GB" sz="900" u="none" cap="none" strike="noStrike">
                <a:solidFill>
                  <a:schemeClr val="dk2"/>
                </a:solidFill>
                <a:latin typeface="Times New Roman"/>
                <a:ea typeface="Times New Roman"/>
                <a:cs typeface="Times New Roman"/>
                <a:sym typeface="Times New Roman"/>
              </a:rPr>
              <a:t>‹#›</a:t>
            </a:fld>
            <a:endParaRPr b="0" i="0" sz="900" u="none" cap="none" strike="noStrike">
              <a:solidFill>
                <a:schemeClr val="dk2"/>
              </a:solidFill>
              <a:latin typeface="Times New Roman"/>
              <a:ea typeface="Times New Roman"/>
              <a:cs typeface="Times New Roman"/>
              <a:sym typeface="Times New Roman"/>
            </a:endParaRPr>
          </a:p>
        </p:txBody>
      </p:sp>
      <p:sp>
        <p:nvSpPr>
          <p:cNvPr id="190" name="Google Shape;190;p9"/>
          <p:cNvSpPr txBox="1"/>
          <p:nvPr/>
        </p:nvSpPr>
        <p:spPr>
          <a:xfrm>
            <a:off x="2469391" y="4400550"/>
            <a:ext cx="1003223"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chemeClr val="dk1"/>
                </a:solidFill>
                <a:latin typeface="Times New Roman"/>
                <a:ea typeface="Times New Roman"/>
                <a:cs typeface="Times New Roman"/>
                <a:sym typeface="Times New Roman"/>
              </a:rPr>
              <a:t>Translation</a:t>
            </a:r>
            <a:endParaRPr/>
          </a:p>
        </p:txBody>
      </p:sp>
      <p:sp>
        <p:nvSpPr>
          <p:cNvPr id="191" name="Google Shape;191;p9"/>
          <p:cNvSpPr txBox="1"/>
          <p:nvPr/>
        </p:nvSpPr>
        <p:spPr>
          <a:xfrm>
            <a:off x="3769912" y="4572000"/>
            <a:ext cx="800100"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chemeClr val="dk1"/>
                </a:solidFill>
                <a:latin typeface="Times New Roman"/>
                <a:ea typeface="Times New Roman"/>
                <a:cs typeface="Times New Roman"/>
                <a:sym typeface="Times New Roman"/>
              </a:rPr>
              <a:t>Rotation</a:t>
            </a:r>
            <a:endParaRPr/>
          </a:p>
        </p:txBody>
      </p:sp>
      <p:sp>
        <p:nvSpPr>
          <p:cNvPr id="192" name="Google Shape;192;p9"/>
          <p:cNvSpPr txBox="1"/>
          <p:nvPr/>
        </p:nvSpPr>
        <p:spPr>
          <a:xfrm>
            <a:off x="2284012" y="3657600"/>
            <a:ext cx="2114550"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3333CC"/>
              </a:buClr>
              <a:buSzPts val="840"/>
              <a:buFont typeface="Times New Roman"/>
              <a:buNone/>
            </a:pPr>
            <a:r>
              <a:rPr b="1" i="1" lang="en-GB" sz="1500" u="none" cap="none" strike="noStrike">
                <a:solidFill>
                  <a:schemeClr val="dk1"/>
                </a:solidFill>
                <a:latin typeface="Times New Roman"/>
                <a:ea typeface="Times New Roman"/>
                <a:cs typeface="Times New Roman"/>
                <a:sym typeface="Times New Roman"/>
              </a:rPr>
              <a:t>Rigid / Euclidean</a:t>
            </a:r>
            <a:endParaRPr/>
          </a:p>
        </p:txBody>
      </p:sp>
      <p:sp>
        <p:nvSpPr>
          <p:cNvPr id="193" name="Google Shape;193;p9"/>
          <p:cNvSpPr txBox="1"/>
          <p:nvPr/>
        </p:nvSpPr>
        <p:spPr>
          <a:xfrm>
            <a:off x="5820269" y="3429000"/>
            <a:ext cx="670119"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CC0099"/>
              </a:buClr>
              <a:buSzPts val="840"/>
              <a:buFont typeface="Times New Roman"/>
              <a:buNone/>
            </a:pPr>
            <a:r>
              <a:rPr b="1" i="1" lang="en-GB" sz="1500" u="none" cap="none" strike="noStrike">
                <a:solidFill>
                  <a:schemeClr val="dk1"/>
                </a:solidFill>
                <a:latin typeface="Times New Roman"/>
                <a:ea typeface="Times New Roman"/>
                <a:cs typeface="Times New Roman"/>
                <a:sym typeface="Times New Roman"/>
              </a:rPr>
              <a:t>Linear</a:t>
            </a:r>
            <a:endParaRPr/>
          </a:p>
        </p:txBody>
      </p:sp>
      <p:sp>
        <p:nvSpPr>
          <p:cNvPr id="194" name="Google Shape;194;p9"/>
          <p:cNvSpPr/>
          <p:nvPr/>
        </p:nvSpPr>
        <p:spPr>
          <a:xfrm>
            <a:off x="1598212" y="3086100"/>
            <a:ext cx="6000750" cy="2457450"/>
          </a:xfrm>
          <a:prstGeom prst="ellipse">
            <a:avLst/>
          </a:prstGeom>
          <a:no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Noto Sans Symbols"/>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195" name="Google Shape;195;p9"/>
          <p:cNvSpPr/>
          <p:nvPr/>
        </p:nvSpPr>
        <p:spPr>
          <a:xfrm>
            <a:off x="1769662" y="3486150"/>
            <a:ext cx="4400550" cy="17145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Noto Sans Symbols"/>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196" name="Google Shape;196;p9"/>
          <p:cNvSpPr txBox="1"/>
          <p:nvPr/>
        </p:nvSpPr>
        <p:spPr>
          <a:xfrm>
            <a:off x="3510546" y="3200400"/>
            <a:ext cx="1021177"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FF0000"/>
              </a:buClr>
              <a:buSzPts val="1500"/>
              <a:buFont typeface="Times New Roman"/>
              <a:buNone/>
            </a:pPr>
            <a:r>
              <a:rPr b="1" i="1" lang="en-GB" sz="1500" u="none" cap="none" strike="noStrike">
                <a:solidFill>
                  <a:schemeClr val="dk1"/>
                </a:solidFill>
                <a:latin typeface="Times New Roman"/>
                <a:ea typeface="Times New Roman"/>
                <a:cs typeface="Times New Roman"/>
                <a:sym typeface="Times New Roman"/>
              </a:rPr>
              <a:t>Similitudes</a:t>
            </a:r>
            <a:endParaRPr/>
          </a:p>
        </p:txBody>
      </p:sp>
      <p:sp>
        <p:nvSpPr>
          <p:cNvPr id="197" name="Google Shape;197;p9"/>
          <p:cNvSpPr txBox="1"/>
          <p:nvPr/>
        </p:nvSpPr>
        <p:spPr>
          <a:xfrm>
            <a:off x="4671351" y="4400550"/>
            <a:ext cx="1442766"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chemeClr val="dk1"/>
                </a:solidFill>
                <a:latin typeface="Times New Roman"/>
                <a:ea typeface="Times New Roman"/>
                <a:cs typeface="Times New Roman"/>
                <a:sym typeface="Times New Roman"/>
              </a:rPr>
              <a:t>Isotropic Scaling</a:t>
            </a:r>
            <a:endParaRPr/>
          </a:p>
        </p:txBody>
      </p:sp>
      <p:sp>
        <p:nvSpPr>
          <p:cNvPr id="198" name="Google Shape;198;p9"/>
          <p:cNvSpPr txBox="1"/>
          <p:nvPr/>
        </p:nvSpPr>
        <p:spPr>
          <a:xfrm>
            <a:off x="6341662" y="4057650"/>
            <a:ext cx="800100"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chemeClr val="dk1"/>
                </a:solidFill>
                <a:latin typeface="Times New Roman"/>
                <a:ea typeface="Times New Roman"/>
                <a:cs typeface="Times New Roman"/>
                <a:sym typeface="Times New Roman"/>
              </a:rPr>
              <a:t>Scaling</a:t>
            </a:r>
            <a:endParaRPr/>
          </a:p>
        </p:txBody>
      </p:sp>
      <p:sp>
        <p:nvSpPr>
          <p:cNvPr id="199" name="Google Shape;199;p9"/>
          <p:cNvSpPr txBox="1"/>
          <p:nvPr/>
        </p:nvSpPr>
        <p:spPr>
          <a:xfrm>
            <a:off x="6398812" y="4743450"/>
            <a:ext cx="685800"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chemeClr val="dk1"/>
                </a:solidFill>
                <a:latin typeface="Times New Roman"/>
                <a:ea typeface="Times New Roman"/>
                <a:cs typeface="Times New Roman"/>
                <a:sym typeface="Times New Roman"/>
              </a:rPr>
              <a:t>Shear</a:t>
            </a:r>
            <a:endParaRPr/>
          </a:p>
        </p:txBody>
      </p:sp>
      <p:sp>
        <p:nvSpPr>
          <p:cNvPr id="200" name="Google Shape;200;p9"/>
          <p:cNvSpPr txBox="1"/>
          <p:nvPr/>
        </p:nvSpPr>
        <p:spPr>
          <a:xfrm>
            <a:off x="6299408" y="4400550"/>
            <a:ext cx="934614"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chemeClr val="dk1"/>
                </a:solidFill>
                <a:latin typeface="Times New Roman"/>
                <a:ea typeface="Times New Roman"/>
                <a:cs typeface="Times New Roman"/>
                <a:sym typeface="Times New Roman"/>
              </a:rPr>
              <a:t>Reflection</a:t>
            </a:r>
            <a:endParaRPr/>
          </a:p>
        </p:txBody>
      </p:sp>
      <p:sp>
        <p:nvSpPr>
          <p:cNvPr id="201" name="Google Shape;201;p9"/>
          <p:cNvSpPr txBox="1"/>
          <p:nvPr/>
        </p:nvSpPr>
        <p:spPr>
          <a:xfrm>
            <a:off x="3827062" y="4229100"/>
            <a:ext cx="857250" cy="301718"/>
          </a:xfrm>
          <a:prstGeom prst="rect">
            <a:avLst/>
          </a:prstGeom>
          <a:no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0000"/>
              </a:buClr>
              <a:buSzPts val="1125"/>
              <a:buFont typeface="Times New Roman"/>
              <a:buNone/>
            </a:pPr>
            <a:r>
              <a:rPr b="0" i="0" lang="en-GB" sz="1500" u="none" cap="none" strike="noStrike">
                <a:solidFill>
                  <a:schemeClr val="dk1"/>
                </a:solidFill>
                <a:latin typeface="Times New Roman"/>
                <a:ea typeface="Times New Roman"/>
                <a:cs typeface="Times New Roman"/>
                <a:sym typeface="Times New Roman"/>
              </a:rPr>
              <a:t>Identity</a:t>
            </a:r>
            <a:endParaRPr/>
          </a:p>
        </p:txBody>
      </p:sp>
      <p:sp>
        <p:nvSpPr>
          <p:cNvPr id="202" name="Google Shape;202;p9"/>
          <p:cNvSpPr/>
          <p:nvPr/>
        </p:nvSpPr>
        <p:spPr>
          <a:xfrm>
            <a:off x="3655612" y="3714750"/>
            <a:ext cx="3714750" cy="16002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Noto Sans Symbols"/>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203" name="Google Shape;203;p9"/>
          <p:cNvSpPr/>
          <p:nvPr/>
        </p:nvSpPr>
        <p:spPr>
          <a:xfrm>
            <a:off x="2112562" y="3943350"/>
            <a:ext cx="2571750" cy="11430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500"/>
              <a:buFont typeface="Noto Sans Symbols"/>
              <a:buNone/>
            </a:pPr>
            <a:r>
              <a:t/>
            </a:r>
            <a:endParaRPr b="0" i="0" sz="1500" u="none" cap="none" strike="noStrike">
              <a:solidFill>
                <a:schemeClr val="dk1"/>
              </a:solidFill>
              <a:latin typeface="Times New Roman"/>
              <a:ea typeface="Times New Roman"/>
              <a:cs typeface="Times New Roman"/>
              <a:sym typeface="Times New Roman"/>
            </a:endParaRPr>
          </a:p>
        </p:txBody>
      </p:sp>
      <p:pic>
        <p:nvPicPr>
          <p:cNvPr id="204" name="Google Shape;204;p9"/>
          <p:cNvPicPr preferRelativeResize="0"/>
          <p:nvPr/>
        </p:nvPicPr>
        <p:blipFill rotWithShape="1">
          <a:blip r:embed="rId3">
            <a:alphaModFix/>
          </a:blip>
          <a:srcRect b="59750" l="47125" r="4436" t="14166"/>
          <a:stretch/>
        </p:blipFill>
        <p:spPr>
          <a:xfrm>
            <a:off x="4110431" y="1546623"/>
            <a:ext cx="3531394" cy="1425178"/>
          </a:xfrm>
          <a:prstGeom prst="rect">
            <a:avLst/>
          </a:prstGeom>
          <a:noFill/>
          <a:ln>
            <a:noFill/>
          </a:ln>
        </p:spPr>
      </p:pic>
      <p:sp>
        <p:nvSpPr>
          <p:cNvPr id="205" name="Google Shape;205;p9"/>
          <p:cNvSpPr txBox="1"/>
          <p:nvPr/>
        </p:nvSpPr>
        <p:spPr>
          <a:xfrm>
            <a:off x="3875881" y="2714625"/>
            <a:ext cx="634596" cy="301718"/>
          </a:xfrm>
          <a:prstGeom prst="rect">
            <a:avLst/>
          </a:prstGeom>
          <a:solidFill>
            <a:schemeClr val="lt1"/>
          </a:solidFill>
          <a:ln>
            <a:noFill/>
          </a:ln>
        </p:spPr>
        <p:txBody>
          <a:bodyPr anchorCtr="0" anchor="t" bIns="35100" lIns="67500" spcFirstLastPara="1" rIns="67500" wrap="square" tIns="35100">
            <a:spAutoFit/>
          </a:bodyPr>
          <a:lstStyle/>
          <a:p>
            <a:pPr indent="0" lvl="0" marL="0" marR="0" rtl="0" algn="ctr">
              <a:spcBef>
                <a:spcPts val="0"/>
              </a:spcBef>
              <a:spcAft>
                <a:spcPts val="0"/>
              </a:spcAft>
              <a:buClr>
                <a:srgbClr val="008000"/>
              </a:buClr>
              <a:buSzPts val="840"/>
              <a:buFont typeface="Times New Roman"/>
              <a:buNone/>
            </a:pPr>
            <a:r>
              <a:rPr b="1" i="1" lang="en-GB" sz="1500" u="none" cap="none" strike="noStrike">
                <a:solidFill>
                  <a:srgbClr val="FF0000"/>
                </a:solidFill>
                <a:latin typeface="Times New Roman"/>
                <a:ea typeface="Times New Roman"/>
                <a:cs typeface="Times New Roman"/>
                <a:sym typeface="Times New Roman"/>
              </a:rPr>
              <a:t>Affine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2020-12-19T05:04:50Z</dcterms:created>
  <dc:creator>Ehsanul Kabir</dc:creator>
</cp:coreProperties>
</file>