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nstanti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hzu9WSV+K5wXYNyEswc4xjTikb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bold.fntdata"/><Relationship Id="rId11" Type="http://schemas.openxmlformats.org/officeDocument/2006/relationships/slide" Target="slides/slide6.xml"/><Relationship Id="rId22" Type="http://schemas.openxmlformats.org/officeDocument/2006/relationships/font" Target="fonts/Constantia-boldItalic.fntdata"/><Relationship Id="rId10" Type="http://schemas.openxmlformats.org/officeDocument/2006/relationships/slide" Target="slides/slide5.xml"/><Relationship Id="rId21" Type="http://schemas.openxmlformats.org/officeDocument/2006/relationships/font" Target="fonts/Constantia-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nstanti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0a9ab7eb4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50a9ab7eb4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0a9ab7eb4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50a9ab7eb4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4db989b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54db989bb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0a9ab7e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50a9ab7eb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0a9ab7eb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50a9ab7eb4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0a9ab7eb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50a9ab7eb4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a9ab7eb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50a9ab7eb4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0a9ab7eb4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50a9ab7eb4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0a9ab7eb4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50a9ab7eb4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0a9ab7eb4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50a9ab7eb4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 name="Google Shape;4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3" name="Google Shape;53;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Google Shape;54;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8" name="Google Shape;5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 name="Google Shape;61;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5" name="Google Shape;25;p3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3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3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11708" y="7338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31313"/>
              <a:buNone/>
            </a:pPr>
            <a:r>
              <a:t/>
            </a:r>
            <a:endParaRPr sz="4400"/>
          </a:p>
          <a:p>
            <a:pPr indent="0" lvl="0" marL="0" rtl="0" algn="ctr">
              <a:lnSpc>
                <a:spcPct val="100000"/>
              </a:lnSpc>
              <a:spcBef>
                <a:spcPts val="0"/>
              </a:spcBef>
              <a:spcAft>
                <a:spcPts val="0"/>
              </a:spcAft>
              <a:buSzPct val="131313"/>
              <a:buNone/>
            </a:pPr>
            <a:r>
              <a:rPr lang="en" sz="4400"/>
              <a:t>Introduction to Robotics</a:t>
            </a:r>
            <a:endParaRPr sz="4400"/>
          </a:p>
          <a:p>
            <a:pPr indent="0" lvl="0" marL="0" rtl="0" algn="ctr">
              <a:lnSpc>
                <a:spcPct val="100000"/>
              </a:lnSpc>
              <a:spcBef>
                <a:spcPts val="0"/>
              </a:spcBef>
              <a:spcAft>
                <a:spcPts val="0"/>
              </a:spcAft>
              <a:buSzPct val="131313"/>
              <a:buNone/>
            </a:pPr>
            <a:r>
              <a:rPr lang="en" sz="4400"/>
              <a:t>CSE 461</a:t>
            </a:r>
            <a:endParaRPr sz="4400"/>
          </a:p>
        </p:txBody>
      </p:sp>
      <p:sp>
        <p:nvSpPr>
          <p:cNvPr id="68" name="Google Shape;68;p1"/>
          <p:cNvSpPr txBox="1"/>
          <p:nvPr>
            <p:ph idx="1" type="subTitle"/>
          </p:nvPr>
        </p:nvSpPr>
        <p:spPr>
          <a:xfrm>
            <a:off x="311700" y="2834125"/>
            <a:ext cx="8520600" cy="1383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90000"/>
              </a:lnSpc>
              <a:spcBef>
                <a:spcPts val="0"/>
              </a:spcBef>
              <a:spcAft>
                <a:spcPts val="0"/>
              </a:spcAft>
              <a:buClr>
                <a:schemeClr val="dk1"/>
              </a:buClr>
              <a:buSzPts val="2800"/>
              <a:buFont typeface="Arial"/>
              <a:buNone/>
            </a:pPr>
            <a:r>
              <a:rPr lang="en" sz="1800">
                <a:solidFill>
                  <a:schemeClr val="dk1"/>
                </a:solidFill>
                <a:latin typeface="Times New Roman"/>
                <a:ea typeface="Times New Roman"/>
                <a:cs typeface="Times New Roman"/>
                <a:sym typeface="Times New Roman"/>
              </a:rPr>
              <a:t>Chapter 2: Lecture 5 (Kinematics)</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lang="en" sz="2000">
                <a:solidFill>
                  <a:schemeClr val="dk1"/>
                </a:solidFill>
                <a:latin typeface="Times New Roman"/>
                <a:ea typeface="Times New Roman"/>
                <a:cs typeface="Times New Roman"/>
                <a:sym typeface="Times New Roman"/>
              </a:rPr>
              <a:t>Niloy Irtisam</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lang="en" sz="2000">
                <a:solidFill>
                  <a:schemeClr val="dk1"/>
                </a:solidFill>
                <a:latin typeface="Times New Roman"/>
                <a:ea typeface="Times New Roman"/>
                <a:cs typeface="Times New Roman"/>
                <a:sym typeface="Times New Roman"/>
              </a:rPr>
              <a:t>Lecturer, Dept. of Computer Science and Engineering</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lang="en" sz="2000">
                <a:solidFill>
                  <a:schemeClr val="dk1"/>
                </a:solidFill>
                <a:latin typeface="Times New Roman"/>
                <a:ea typeface="Times New Roman"/>
                <a:cs typeface="Times New Roman"/>
                <a:sym typeface="Times New Roman"/>
              </a:rPr>
              <a:t>BRAC University</a:t>
            </a:r>
            <a:endParaRPr sz="200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2800"/>
              <a:buNone/>
            </a:pPr>
            <a:r>
              <a:t/>
            </a:r>
            <a:endParaRPr sz="1800">
              <a:solidFill>
                <a:schemeClr val="dk1"/>
              </a:solidFill>
              <a:latin typeface="Times New Roman"/>
              <a:ea typeface="Times New Roman"/>
              <a:cs typeface="Times New Roman"/>
              <a:sym typeface="Times New Roman"/>
            </a:endParaRPr>
          </a:p>
        </p:txBody>
      </p:sp>
      <p:pic>
        <p:nvPicPr>
          <p:cNvPr id="69" name="Google Shape;69;p1"/>
          <p:cNvPicPr preferRelativeResize="0"/>
          <p:nvPr/>
        </p:nvPicPr>
        <p:blipFill rotWithShape="1">
          <a:blip r:embed="rId3">
            <a:alphaModFix/>
          </a:blip>
          <a:srcRect b="0" l="0" r="0" t="0"/>
          <a:stretch/>
        </p:blipFill>
        <p:spPr>
          <a:xfrm>
            <a:off x="3848405" y="123700"/>
            <a:ext cx="1311550" cy="131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0a9ab7eb4_2_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Parameters of SCARA Arm</a:t>
            </a:r>
            <a:endParaRPr/>
          </a:p>
        </p:txBody>
      </p:sp>
      <p:sp>
        <p:nvSpPr>
          <p:cNvPr id="128" name="Google Shape;128;g250a9ab7eb4_2_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29" name="Google Shape;129;g250a9ab7eb4_2_47"/>
          <p:cNvPicPr preferRelativeResize="0"/>
          <p:nvPr/>
        </p:nvPicPr>
        <p:blipFill rotWithShape="1">
          <a:blip r:embed="rId3">
            <a:alphaModFix/>
          </a:blip>
          <a:srcRect b="0" l="0" r="0" t="0"/>
          <a:stretch/>
        </p:blipFill>
        <p:spPr>
          <a:xfrm>
            <a:off x="99500" y="1092450"/>
            <a:ext cx="9044502" cy="3536445"/>
          </a:xfrm>
          <a:prstGeom prst="rect">
            <a:avLst/>
          </a:prstGeom>
          <a:noFill/>
          <a:ln>
            <a:noFill/>
          </a:ln>
        </p:spPr>
      </p:pic>
      <p:pic>
        <p:nvPicPr>
          <p:cNvPr id="130" name="Google Shape;130;g250a9ab7eb4_2_47"/>
          <p:cNvPicPr preferRelativeResize="0"/>
          <p:nvPr/>
        </p:nvPicPr>
        <p:blipFill rotWithShape="1">
          <a:blip r:embed="rId4">
            <a:alphaModFix/>
          </a:blip>
          <a:srcRect b="0" l="0" r="0" t="0"/>
          <a:stretch/>
        </p:blipFill>
        <p:spPr>
          <a:xfrm>
            <a:off x="4371975" y="3462000"/>
            <a:ext cx="4772025" cy="129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50a9ab7eb4_2_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SCORBOT Robot (5 DOF Manipulator)</a:t>
            </a:r>
            <a:endParaRPr/>
          </a:p>
        </p:txBody>
      </p:sp>
      <p:sp>
        <p:nvSpPr>
          <p:cNvPr id="136" name="Google Shape;136;g250a9ab7eb4_2_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37" name="Google Shape;137;g250a9ab7eb4_2_60"/>
          <p:cNvPicPr preferRelativeResize="0"/>
          <p:nvPr/>
        </p:nvPicPr>
        <p:blipFill rotWithShape="1">
          <a:blip r:embed="rId3">
            <a:alphaModFix/>
          </a:blip>
          <a:srcRect b="0" l="0" r="0" t="0"/>
          <a:stretch/>
        </p:blipFill>
        <p:spPr>
          <a:xfrm>
            <a:off x="131175" y="1152463"/>
            <a:ext cx="5238750" cy="3514725"/>
          </a:xfrm>
          <a:prstGeom prst="rect">
            <a:avLst/>
          </a:prstGeom>
          <a:noFill/>
          <a:ln>
            <a:noFill/>
          </a:ln>
        </p:spPr>
      </p:pic>
      <p:pic>
        <p:nvPicPr>
          <p:cNvPr id="138" name="Google Shape;138;g250a9ab7eb4_2_60"/>
          <p:cNvPicPr preferRelativeResize="0"/>
          <p:nvPr/>
        </p:nvPicPr>
        <p:blipFill rotWithShape="1">
          <a:blip r:embed="rId4">
            <a:alphaModFix/>
          </a:blip>
          <a:srcRect b="0" l="0" r="0" t="0"/>
          <a:stretch/>
        </p:blipFill>
        <p:spPr>
          <a:xfrm>
            <a:off x="4572000" y="3367425"/>
            <a:ext cx="4368426" cy="129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54db989bb5_0_1"/>
          <p:cNvSpPr txBox="1"/>
          <p:nvPr>
            <p:ph type="title"/>
          </p:nvPr>
        </p:nvSpPr>
        <p:spPr>
          <a:xfrm>
            <a:off x="253250" y="255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4" name="Google Shape;144;g254db989bb5_0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grpSp>
        <p:nvGrpSpPr>
          <p:cNvPr id="145" name="Google Shape;145;g254db989bb5_0_1"/>
          <p:cNvGrpSpPr/>
          <p:nvPr/>
        </p:nvGrpSpPr>
        <p:grpSpPr>
          <a:xfrm>
            <a:off x="0" y="0"/>
            <a:ext cx="6341700" cy="5143500"/>
            <a:chOff x="259" y="1164"/>
            <a:chExt cx="2700" cy="2451"/>
          </a:xfrm>
        </p:grpSpPr>
        <p:sp>
          <p:nvSpPr>
            <p:cNvPr id="146" name="Google Shape;146;g254db989bb5_0_1"/>
            <p:cNvSpPr/>
            <p:nvPr/>
          </p:nvSpPr>
          <p:spPr>
            <a:xfrm>
              <a:off x="259" y="1164"/>
              <a:ext cx="2700" cy="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tantia"/>
                <a:ea typeface="Constantia"/>
                <a:cs typeface="Constantia"/>
                <a:sym typeface="Constantia"/>
              </a:endParaRPr>
            </a:p>
          </p:txBody>
        </p:sp>
        <p:pic>
          <p:nvPicPr>
            <p:cNvPr id="147" name="Google Shape;147;g254db989bb5_0_1"/>
            <p:cNvPicPr preferRelativeResize="0"/>
            <p:nvPr/>
          </p:nvPicPr>
          <p:blipFill rotWithShape="1">
            <a:blip r:embed="rId3">
              <a:alphaModFix/>
            </a:blip>
            <a:srcRect b="0" l="0" r="0" t="0"/>
            <a:stretch/>
          </p:blipFill>
          <p:spPr>
            <a:xfrm>
              <a:off x="259" y="1164"/>
              <a:ext cx="2630" cy="2451"/>
            </a:xfrm>
            <a:prstGeom prst="rect">
              <a:avLst/>
            </a:prstGeom>
            <a:noFill/>
            <a:ln>
              <a:noFill/>
            </a:ln>
          </p:spPr>
        </p:pic>
      </p:grpSp>
      <p:pic>
        <p:nvPicPr>
          <p:cNvPr id="148" name="Google Shape;148;g254db989bb5_0_1"/>
          <p:cNvPicPr preferRelativeResize="0"/>
          <p:nvPr/>
        </p:nvPicPr>
        <p:blipFill rotWithShape="1">
          <a:blip r:embed="rId4">
            <a:alphaModFix/>
          </a:blip>
          <a:srcRect b="0" l="0" r="0" t="0"/>
          <a:stretch/>
        </p:blipFill>
        <p:spPr>
          <a:xfrm>
            <a:off x="4572000" y="3367425"/>
            <a:ext cx="4368426" cy="129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Today</a:t>
            </a: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
              <a:t>Kinematics</a:t>
            </a:r>
            <a:endParaRPr/>
          </a:p>
          <a:p>
            <a:pPr indent="0" lvl="0" marL="457200" rtl="0" algn="l">
              <a:lnSpc>
                <a:spcPct val="115000"/>
              </a:lnSpc>
              <a:spcBef>
                <a:spcPts val="1200"/>
              </a:spcBef>
              <a:spcAft>
                <a:spcPts val="0"/>
              </a:spcAft>
              <a:buSzPts val="1800"/>
              <a:buNone/>
            </a:pPr>
            <a:r>
              <a:rPr lang="en"/>
              <a:t>Joints</a:t>
            </a:r>
            <a:endParaRPr/>
          </a:p>
          <a:p>
            <a:pPr indent="0" lvl="0" marL="457200" rtl="0" algn="l">
              <a:lnSpc>
                <a:spcPct val="115000"/>
              </a:lnSpc>
              <a:spcBef>
                <a:spcPts val="1200"/>
              </a:spcBef>
              <a:spcAft>
                <a:spcPts val="1200"/>
              </a:spcAft>
              <a:buSzPts val="1800"/>
              <a:buNone/>
            </a:pPr>
            <a:r>
              <a:rPr lang="en"/>
              <a:t>D-H Parameters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50a9ab7eb4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Kinematics</a:t>
            </a:r>
            <a:endParaRPr/>
          </a:p>
        </p:txBody>
      </p:sp>
      <p:sp>
        <p:nvSpPr>
          <p:cNvPr id="81" name="Google Shape;81;g250a9ab7eb4_2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Robot arm kinematics deals with the analytical study of the geometry of motion of a robot arm with respect to a fixed reference coordinate system as a function of time without regard to the force/moments that cause the motion.</a:t>
            </a:r>
            <a:endParaRPr/>
          </a:p>
          <a:p>
            <a:pPr indent="0" lvl="0" marL="0" rtl="0" algn="just">
              <a:lnSpc>
                <a:spcPct val="115000"/>
              </a:lnSpc>
              <a:spcBef>
                <a:spcPts val="0"/>
              </a:spcBef>
              <a:spcAft>
                <a:spcPts val="0"/>
              </a:spcAft>
              <a:buSzPts val="1800"/>
              <a:buNone/>
            </a:pPr>
            <a:r>
              <a:t/>
            </a:r>
            <a:endParaRPr/>
          </a:p>
          <a:p>
            <a:pPr indent="0" lvl="0" marL="0" rtl="0" algn="just">
              <a:lnSpc>
                <a:spcPct val="115000"/>
              </a:lnSpc>
              <a:spcBef>
                <a:spcPts val="0"/>
              </a:spcBef>
              <a:spcAft>
                <a:spcPts val="0"/>
              </a:spcAft>
              <a:buSzPts val="1800"/>
              <a:buNone/>
            </a:pPr>
            <a:r>
              <a:rPr lang="en"/>
              <a:t>There are two problems related with robot arm kinematics.</a:t>
            </a:r>
            <a:endParaRPr/>
          </a:p>
          <a:p>
            <a:pPr indent="0" lvl="0" marL="0" rtl="0" algn="just">
              <a:lnSpc>
                <a:spcPct val="115000"/>
              </a:lnSpc>
              <a:spcBef>
                <a:spcPts val="0"/>
              </a:spcBef>
              <a:spcAft>
                <a:spcPts val="0"/>
              </a:spcAft>
              <a:buSzPts val="1800"/>
              <a:buNone/>
            </a:pPr>
            <a:r>
              <a:t/>
            </a:r>
            <a:endParaRPr/>
          </a:p>
          <a:p>
            <a:pPr indent="-342900" lvl="0" marL="457200" rtl="0" algn="just">
              <a:lnSpc>
                <a:spcPct val="115000"/>
              </a:lnSpc>
              <a:spcBef>
                <a:spcPts val="0"/>
              </a:spcBef>
              <a:spcAft>
                <a:spcPts val="0"/>
              </a:spcAft>
              <a:buSzPts val="1800"/>
              <a:buAutoNum type="arabicPeriod"/>
            </a:pPr>
            <a:r>
              <a:rPr lang="en"/>
              <a:t>Direct Kinematics</a:t>
            </a:r>
            <a:endParaRPr/>
          </a:p>
          <a:p>
            <a:pPr indent="-342900" lvl="0" marL="457200" rtl="0" algn="just">
              <a:lnSpc>
                <a:spcPct val="115000"/>
              </a:lnSpc>
              <a:spcBef>
                <a:spcPts val="0"/>
              </a:spcBef>
              <a:spcAft>
                <a:spcPts val="0"/>
              </a:spcAft>
              <a:buSzPts val="1800"/>
              <a:buAutoNum type="arabicPeriod"/>
            </a:pPr>
            <a:r>
              <a:rPr lang="en"/>
              <a:t>Inverse Kinematics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50a9ab7eb4_2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Degrees of Freedom</a:t>
            </a:r>
            <a:endParaRPr/>
          </a:p>
        </p:txBody>
      </p:sp>
      <p:sp>
        <p:nvSpPr>
          <p:cNvPr id="87" name="Google Shape;87;g250a9ab7eb4_2_11"/>
          <p:cNvSpPr txBox="1"/>
          <p:nvPr>
            <p:ph idx="1" type="body"/>
          </p:nvPr>
        </p:nvSpPr>
        <p:spPr>
          <a:xfrm>
            <a:off x="311700" y="1152475"/>
            <a:ext cx="3836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Degrees of Freedom (DoF)</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b="1" lang="en" sz="1600"/>
              <a:t>General purpose robots: </a:t>
            </a:r>
            <a:r>
              <a:rPr lang="en" sz="1600"/>
              <a:t>Possesses 6 dof.</a:t>
            </a:r>
            <a:endParaRPr sz="1600"/>
          </a:p>
          <a:p>
            <a:pPr indent="0" lvl="0" marL="0" rtl="0" algn="l">
              <a:lnSpc>
                <a:spcPct val="115000"/>
              </a:lnSpc>
              <a:spcBef>
                <a:spcPts val="0"/>
              </a:spcBef>
              <a:spcAft>
                <a:spcPts val="0"/>
              </a:spcAft>
              <a:buSzPts val="1800"/>
              <a:buNone/>
            </a:pPr>
            <a:r>
              <a:rPr b="1" lang="en" sz="1600"/>
              <a:t>Redundant robot:</a:t>
            </a:r>
            <a:r>
              <a:rPr lang="en" sz="1600"/>
              <a:t> Possesses more than 6 dof.</a:t>
            </a:r>
            <a:endParaRPr sz="1600"/>
          </a:p>
          <a:p>
            <a:pPr indent="0" lvl="0" marL="0" rtl="0" algn="l">
              <a:lnSpc>
                <a:spcPct val="115000"/>
              </a:lnSpc>
              <a:spcBef>
                <a:spcPts val="0"/>
              </a:spcBef>
              <a:spcAft>
                <a:spcPts val="0"/>
              </a:spcAft>
              <a:buSzPts val="1800"/>
              <a:buNone/>
            </a:pPr>
            <a:r>
              <a:rPr b="1" lang="en" sz="1600"/>
              <a:t>Deficient robot </a:t>
            </a:r>
            <a:r>
              <a:rPr lang="en" sz="1600"/>
              <a:t>: Possesses less than 6 dof.</a:t>
            </a:r>
            <a:endParaRPr sz="1600"/>
          </a:p>
          <a:p>
            <a:pPr indent="0" lvl="0" marL="0" rtl="0" algn="l">
              <a:lnSpc>
                <a:spcPct val="115000"/>
              </a:lnSpc>
              <a:spcBef>
                <a:spcPts val="0"/>
              </a:spcBef>
              <a:spcAft>
                <a:spcPts val="0"/>
              </a:spcAft>
              <a:buSzPts val="1800"/>
              <a:buNone/>
            </a:pPr>
            <a:r>
              <a:t/>
            </a:r>
            <a:endParaRPr sz="1600"/>
          </a:p>
        </p:txBody>
      </p:sp>
      <p:pic>
        <p:nvPicPr>
          <p:cNvPr id="88" name="Google Shape;88;g250a9ab7eb4_2_11"/>
          <p:cNvPicPr preferRelativeResize="0"/>
          <p:nvPr/>
        </p:nvPicPr>
        <p:blipFill rotWithShape="1">
          <a:blip r:embed="rId3">
            <a:alphaModFix/>
          </a:blip>
          <a:srcRect b="0" l="0" r="0" t="0"/>
          <a:stretch/>
        </p:blipFill>
        <p:spPr>
          <a:xfrm>
            <a:off x="4240926" y="1056250"/>
            <a:ext cx="4390250" cy="345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50a9ab7eb4_2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Joints</a:t>
            </a:r>
            <a:endParaRPr/>
          </a:p>
        </p:txBody>
      </p:sp>
      <p:sp>
        <p:nvSpPr>
          <p:cNvPr id="94" name="Google Shape;94;g250a9ab7eb4_2_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Prismatic Joint, P:</a:t>
            </a:r>
            <a:r>
              <a:rPr lang="en"/>
              <a:t> Permits two paired elements to rotate with respect to each other about an axis that is defined by the geometry of the joint. It is sometimes called a sliding pair. It has 1-dof.</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a:t>Revolute Joint, R: </a:t>
            </a:r>
            <a:r>
              <a:rPr lang="en"/>
              <a:t>Permits two paired elements to rotate with respect to each other about an axis that is defined by the geometry of the joint. It is sometimes called a turning pair, a hinge or a pin point. It has 1-dof.</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50a9ab7eb4_2_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Joints</a:t>
            </a:r>
            <a:endParaRPr/>
          </a:p>
        </p:txBody>
      </p:sp>
      <p:sp>
        <p:nvSpPr>
          <p:cNvPr id="100" name="Google Shape;100;g250a9ab7eb4_2_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Cylindrical Joint, C</a:t>
            </a:r>
            <a:r>
              <a:rPr lang="en"/>
              <a:t>: Permits rotation about, and independent translation along an axis, that is defined by the geometry of the joint. I has 2-dof.</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a:t>Helical Joint, H</a:t>
            </a:r>
            <a:r>
              <a:rPr lang="en"/>
              <a:t>: Allowed two paired elements to rotate about, and translation along, an axis defined by the geometry of the joint. However, the translation is related to the rotation by the pitch of a screw. It has 1-dof.</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a:t>Spherical Joint, S</a:t>
            </a:r>
            <a:r>
              <a:rPr lang="en"/>
              <a:t>: Allows one element to rotate freely with respect to the other about the center of the sphere in all possible orientations. It has 3-dof.</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50a9ab7eb4_2_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Link parameters and joint variables</a:t>
            </a:r>
            <a:endParaRPr/>
          </a:p>
        </p:txBody>
      </p:sp>
      <p:sp>
        <p:nvSpPr>
          <p:cNvPr id="106" name="Google Shape;106;g250a9ab7eb4_2_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07" name="Google Shape;107;g250a9ab7eb4_2_29"/>
          <p:cNvPicPr preferRelativeResize="0"/>
          <p:nvPr/>
        </p:nvPicPr>
        <p:blipFill rotWithShape="1">
          <a:blip r:embed="rId3">
            <a:alphaModFix/>
          </a:blip>
          <a:srcRect b="0" l="0" r="0" t="0"/>
          <a:stretch/>
        </p:blipFill>
        <p:spPr>
          <a:xfrm>
            <a:off x="382700" y="1094974"/>
            <a:ext cx="8488302" cy="3300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50a9ab7eb4_2_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Link Parameters and Joint Variables example </a:t>
            </a:r>
            <a:endParaRPr/>
          </a:p>
        </p:txBody>
      </p:sp>
      <p:sp>
        <p:nvSpPr>
          <p:cNvPr id="113" name="Google Shape;113;g250a9ab7eb4_2_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14" name="Google Shape;114;g250a9ab7eb4_2_41"/>
          <p:cNvPicPr preferRelativeResize="0"/>
          <p:nvPr/>
        </p:nvPicPr>
        <p:blipFill rotWithShape="1">
          <a:blip r:embed="rId3">
            <a:alphaModFix/>
          </a:blip>
          <a:srcRect b="0" l="0" r="0" t="0"/>
          <a:stretch/>
        </p:blipFill>
        <p:spPr>
          <a:xfrm>
            <a:off x="826625" y="1114200"/>
            <a:ext cx="7118165" cy="3967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50a9ab7eb4_2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Parameters of a simply 3 DOF Manipulator</a:t>
            </a:r>
            <a:endParaRPr/>
          </a:p>
        </p:txBody>
      </p:sp>
      <p:sp>
        <p:nvSpPr>
          <p:cNvPr id="120" name="Google Shape;120;g250a9ab7eb4_2_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21" name="Google Shape;121;g250a9ab7eb4_2_35"/>
          <p:cNvPicPr preferRelativeResize="0"/>
          <p:nvPr/>
        </p:nvPicPr>
        <p:blipFill rotWithShape="1">
          <a:blip r:embed="rId3">
            <a:alphaModFix/>
          </a:blip>
          <a:srcRect b="0" l="0" r="0" t="0"/>
          <a:stretch/>
        </p:blipFill>
        <p:spPr>
          <a:xfrm>
            <a:off x="267450" y="1152474"/>
            <a:ext cx="8564849" cy="3193675"/>
          </a:xfrm>
          <a:prstGeom prst="rect">
            <a:avLst/>
          </a:prstGeom>
          <a:noFill/>
          <a:ln>
            <a:noFill/>
          </a:ln>
        </p:spPr>
      </p:pic>
      <p:pic>
        <p:nvPicPr>
          <p:cNvPr id="122" name="Google Shape;122;g250a9ab7eb4_2_35"/>
          <p:cNvPicPr preferRelativeResize="0"/>
          <p:nvPr/>
        </p:nvPicPr>
        <p:blipFill rotWithShape="1">
          <a:blip r:embed="rId4">
            <a:alphaModFix/>
          </a:blip>
          <a:srcRect b="0" l="0" r="0" t="0"/>
          <a:stretch/>
        </p:blipFill>
        <p:spPr>
          <a:xfrm>
            <a:off x="3980350" y="3046375"/>
            <a:ext cx="4772025" cy="129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