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8" roundtripDataSignature="AMtx7midTlU4pzh2xgSMpN/RHKqgbCBb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rA9tm0gTln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338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1313"/>
              <a:buNone/>
            </a:pPr>
            <a:r>
              <a:t/>
            </a:r>
            <a:endParaRPr sz="4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1313"/>
              <a:buNone/>
            </a:pPr>
            <a:r>
              <a:rPr lang="en" sz="4400"/>
              <a:t>Introduction to Robotics</a:t>
            </a:r>
            <a:endParaRPr sz="4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1313"/>
              <a:buNone/>
            </a:pPr>
            <a:r>
              <a:rPr lang="en" sz="4400"/>
              <a:t>CSE 461</a:t>
            </a:r>
            <a:endParaRPr sz="4400"/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8405" y="123700"/>
            <a:ext cx="1311550" cy="13115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311700" y="2834125"/>
            <a:ext cx="8520600" cy="13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2: Lecture 6 (Forward Kinematics)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Niloy Irtisam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Lecturer, Dept. of Computer Science and Engineering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BRAC University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400" y="885894"/>
            <a:ext cx="7639200" cy="42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0"/>
          <p:cNvSpPr txBox="1"/>
          <p:nvPr>
            <p:ph idx="4294967295" type="title"/>
          </p:nvPr>
        </p:nvSpPr>
        <p:spPr>
          <a:xfrm>
            <a:off x="311700" y="95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D-H Parameters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775" y="152400"/>
            <a:ext cx="717845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00" y="1790700"/>
            <a:ext cx="4089802" cy="335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2900" y="162902"/>
            <a:ext cx="4914901" cy="1627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69751" y="1568600"/>
            <a:ext cx="3047999" cy="1533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69750" y="2864000"/>
            <a:ext cx="3235303" cy="227949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2"/>
          <p:cNvSpPr txBox="1"/>
          <p:nvPr>
            <p:ph idx="4294967295" type="title"/>
          </p:nvPr>
        </p:nvSpPr>
        <p:spPr>
          <a:xfrm>
            <a:off x="311700" y="95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Forward Kinematics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788" y="296652"/>
            <a:ext cx="7258425" cy="33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788" y="296652"/>
            <a:ext cx="7258425" cy="338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4"/>
          <p:cNvSpPr/>
          <p:nvPr/>
        </p:nvSpPr>
        <p:spPr>
          <a:xfrm>
            <a:off x="4838649" y="1794820"/>
            <a:ext cx="2889600" cy="926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4"/>
          <p:cNvSpPr/>
          <p:nvPr/>
        </p:nvSpPr>
        <p:spPr>
          <a:xfrm>
            <a:off x="2617590" y="1872837"/>
            <a:ext cx="2130900" cy="926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5811998" y="1356771"/>
            <a:ext cx="942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3211601" y="1476525"/>
            <a:ext cx="1188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Orientation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1450" y="3285685"/>
            <a:ext cx="2441100" cy="1717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Define z axis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Define x,y using R.H rule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3227" y="2685452"/>
            <a:ext cx="3111500" cy="21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4763226" y="2467800"/>
            <a:ext cx="3275100" cy="240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Define z axis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Define x,y using R.H rule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Calculate D-H parameters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3227" y="2685452"/>
            <a:ext cx="3111500" cy="218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5182" y="183281"/>
            <a:ext cx="3111499" cy="716487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/>
          <p:nvPr/>
        </p:nvSpPr>
        <p:spPr>
          <a:xfrm>
            <a:off x="5795175" y="183274"/>
            <a:ext cx="3234600" cy="969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Define z axis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Define x,y using R.H rule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Calculate D-H parameters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Put the parameters to the homogeneous transformation matrices </a:t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3227" y="2685452"/>
            <a:ext cx="3111500" cy="218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5182" y="183281"/>
            <a:ext cx="3111499" cy="716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90257" y="1152481"/>
            <a:ext cx="2525500" cy="97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7"/>
          <p:cNvSpPr/>
          <p:nvPr/>
        </p:nvSpPr>
        <p:spPr>
          <a:xfrm>
            <a:off x="6190250" y="1017725"/>
            <a:ext cx="2653200" cy="1108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Define z axis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Define x,y using R.H rule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Calculate D-H parameters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Put the parameters to the homogeneous transformation matrices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Multiply for each joints </a:t>
            </a:r>
            <a:endParaRPr/>
          </a:p>
        </p:txBody>
      </p:sp>
      <p:pic>
        <p:nvPicPr>
          <p:cNvPr id="176" name="Google Shape;17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3227" y="2685452"/>
            <a:ext cx="3111500" cy="218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5182" y="183281"/>
            <a:ext cx="3111499" cy="716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90257" y="1152481"/>
            <a:ext cx="2525500" cy="97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276" y="3852374"/>
            <a:ext cx="272394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8"/>
          <p:cNvSpPr/>
          <p:nvPr/>
        </p:nvSpPr>
        <p:spPr>
          <a:xfrm>
            <a:off x="835600" y="3590000"/>
            <a:ext cx="2525400" cy="97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/>
        </p:nvSpPr>
        <p:spPr>
          <a:xfrm>
            <a:off x="236605" y="1535481"/>
            <a:ext cx="7747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position vector :</a:t>
            </a:r>
            <a:endParaRPr b="1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6" name="Google Shape;18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5900" y="1561425"/>
            <a:ext cx="2362200" cy="455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9243" y="3222601"/>
            <a:ext cx="7245527" cy="176708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9"/>
          <p:cNvSpPr txBox="1"/>
          <p:nvPr/>
        </p:nvSpPr>
        <p:spPr>
          <a:xfrm>
            <a:off x="907493" y="2571746"/>
            <a:ext cx="7747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position vector?</a:t>
            </a:r>
            <a:endParaRPr b="1" i="0" sz="27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19"/>
          <p:cNvSpPr txBox="1"/>
          <p:nvPr>
            <p:ph type="title"/>
          </p:nvPr>
        </p:nvSpPr>
        <p:spPr>
          <a:xfrm>
            <a:off x="311700" y="95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Forward Kinematics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Last Class</a:t>
            </a:r>
            <a:endParaRPr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Kinematics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Degrees of Freedom (DOF)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D-H Parameters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311700" y="181900"/>
            <a:ext cx="85206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0000FF"/>
                </a:solidFill>
              </a:rPr>
              <a:t>Assignment: Calculate position of end effector of this 3 DOF Manipulator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195" name="Google Shape;19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75" y="1459699"/>
            <a:ext cx="8564849" cy="319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0"/>
          <p:cNvSpPr/>
          <p:nvPr/>
        </p:nvSpPr>
        <p:spPr>
          <a:xfrm>
            <a:off x="4139324" y="1459700"/>
            <a:ext cx="4715100" cy="141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4363275" y="2171550"/>
            <a:ext cx="4267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Angles of three joints are </a:t>
            </a:r>
            <a:r>
              <a:rPr b="1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 degree, 45 degree and 10 degree.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-2500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10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-2500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8</a:t>
            </a:r>
            <a:br>
              <a:rPr b="1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-2500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3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Next class</a:t>
            </a:r>
            <a:endParaRPr/>
          </a:p>
        </p:txBody>
      </p:sp>
      <p:sp>
        <p:nvSpPr>
          <p:cNvPr id="203" name="Google Shape;2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Inverse Kinematics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Thanks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Recall D-H Parameters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400" y="885894"/>
            <a:ext cx="7639200" cy="42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4"/>
          <p:cNvSpPr txBox="1"/>
          <p:nvPr>
            <p:ph idx="4294967295" type="title"/>
          </p:nvPr>
        </p:nvSpPr>
        <p:spPr>
          <a:xfrm>
            <a:off x="311700" y="95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D-H Parameters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1450" y="1264325"/>
            <a:ext cx="4437011" cy="366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2035" y="1899217"/>
            <a:ext cx="2110515" cy="141717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Position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Rotation </a:t>
            </a:r>
            <a:endParaRPr/>
          </a:p>
        </p:txBody>
      </p:sp>
      <p:pic>
        <p:nvPicPr>
          <p:cNvPr id="86" name="Google Shape;8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6689" y="1017725"/>
            <a:ext cx="2762250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708" y="1796838"/>
            <a:ext cx="3976301" cy="176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Rotation</a:t>
            </a:r>
            <a:endParaRPr/>
          </a:p>
        </p:txBody>
      </p:sp>
      <p:pic>
        <p:nvPicPr>
          <p:cNvPr id="93" name="Google Shape;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225" y="1130300"/>
            <a:ext cx="3657601" cy="1927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53825" y="368300"/>
            <a:ext cx="3255952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67625" y="3644900"/>
            <a:ext cx="6553200" cy="14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Homogeneous</a:t>
            </a:r>
            <a:r>
              <a:rPr lang="en"/>
              <a:t> Transformation Matrix</a:t>
            </a:r>
            <a:endParaRPr/>
          </a:p>
        </p:txBody>
      </p:sp>
      <p:sp>
        <p:nvSpPr>
          <p:cNvPr id="101" name="Google Shape;101;p8"/>
          <p:cNvSpPr txBox="1"/>
          <p:nvPr/>
        </p:nvSpPr>
        <p:spPr>
          <a:xfrm>
            <a:off x="112650" y="1315175"/>
            <a:ext cx="8918700" cy="17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Homogeneous Transformation Matrices </a:t>
            </a: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commonly used to represent linkages (for robot arm) in a systematic way for representing </a:t>
            </a:r>
            <a:r>
              <a:rPr b="0" i="1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 Vector </a:t>
            </a: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0" i="1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</a:t>
            </a: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Matrices {4X4 Matrix}.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7500" y="2915000"/>
            <a:ext cx="5867399" cy="2032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1275" y="865075"/>
            <a:ext cx="6941450" cy="34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