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RLdm6f8F/hVZfZtsVY+tpM/p6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" name="Google Shape;15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792870" y="5787342"/>
            <a:ext cx="1018129" cy="93413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5.gif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gif"/><Relationship Id="rId4" Type="http://schemas.openxmlformats.org/officeDocument/2006/relationships/image" Target="../media/image6.gif"/><Relationship Id="rId5" Type="http://schemas.openxmlformats.org/officeDocument/2006/relationships/image" Target="../media/image12.gif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gif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gif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GB" u="sng"/>
              <a:t>Software Engineering</a:t>
            </a:r>
            <a:br>
              <a:rPr b="1" lang="en-GB" u="sng"/>
            </a:br>
            <a:r>
              <a:rPr b="1" lang="en-GB" u="sng"/>
              <a:t> </a:t>
            </a:r>
            <a:r>
              <a:rPr b="1" lang="en-GB" sz="3200" u="sng"/>
              <a:t>The Software Process(Spiral&amp;CMMI)</a:t>
            </a:r>
            <a:endParaRPr b="1" sz="3200" u="sng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900488"/>
            <a:ext cx="9144000" cy="181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Slides for cse470 video lecture series produced by: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A.M.Esfar-E-Alam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Afrina Khatun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Dr.Muhammad Zavid Parvez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3" name="Google Shape;173;p10"/>
          <p:cNvSpPr txBox="1"/>
          <p:nvPr>
            <p:ph idx="1" type="body"/>
          </p:nvPr>
        </p:nvSpPr>
        <p:spPr>
          <a:xfrm>
            <a:off x="8530683" y="1690688"/>
            <a:ext cx="2823117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Pause and go through this chart that will give you detailed Idea of what happens in each maturity levels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4" name="Google Shape;1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7558668" cy="459581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0"/>
          <p:cNvSpPr/>
          <p:nvPr/>
        </p:nvSpPr>
        <p:spPr>
          <a:xfrm>
            <a:off x="0" y="5557839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/>
          <p:nvPr/>
        </p:nvSpPr>
        <p:spPr>
          <a:xfrm rot="10800000">
            <a:off x="10448925" y="0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82" name="Google Shape;182;p1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7719" y="785814"/>
            <a:ext cx="5076561" cy="53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142876"/>
            <a:ext cx="10515600" cy="1292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u="sng"/>
              <a:t>Spiral Model</a:t>
            </a:r>
            <a:endParaRPr u="sng"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838200" y="1825625"/>
            <a:ext cx="6562725" cy="3932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GB"/>
              <a:t>Rarely Used but an important model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GB"/>
              <a:t>Its a model that works for projects with unlimited budget, time and projects that has huge risk factors.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GB"/>
              <a:t> Example, making a heavy lift system for space shuttle and international space station.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GB"/>
              <a:t> Another example can be about a company name Galaxy inc. </a:t>
            </a:r>
            <a:endParaRPr/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6038" y="1919288"/>
            <a:ext cx="2654300" cy="30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563" y="976313"/>
            <a:ext cx="188595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0" y="5557839"/>
            <a:ext cx="1743075" cy="1300162"/>
          </a:xfrm>
          <a:prstGeom prst="rtTriangle">
            <a:avLst/>
          </a:prstGeom>
          <a:blipFill rotWithShape="1">
            <a:blip r:embed="rId5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 rot="10800000">
            <a:off x="10448925" y="0"/>
            <a:ext cx="1743075" cy="1300162"/>
          </a:xfrm>
          <a:prstGeom prst="rtTriangle">
            <a:avLst/>
          </a:prstGeom>
          <a:blipFill rotWithShape="1">
            <a:blip r:embed="rId5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838200" y="1690688"/>
            <a:ext cx="6586538" cy="4138612"/>
          </a:xfrm>
          <a:prstGeom prst="rect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952499" y="528637"/>
            <a:ext cx="6691313" cy="554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/>
              <a:t>They wanted to send 6 dozons satellite in space and build a satellite based celluler system.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/>
              <a:t> So that remote places like even in Antarctica where you don’t have any BTS(mobile tower) you can still be able to communicate using your cell. 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/>
              <a:t>You are never out of network.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GB" sz="2590"/>
              <a:t>As you can see for this project: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/>
              <a:t>Risk were enormous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/>
              <a:t>Needs a huge budget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/>
              <a:t>No published materials or experienced worker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/>
              <a:t>Risks will be coming and identified once the project kicks off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GB" sz="2590"/>
              <a:t>Several million codes had to be written and you don’t even have Stackoverflow… </a:t>
            </a:r>
            <a:endParaRPr sz="2590"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4348" y="1057275"/>
            <a:ext cx="2305051" cy="1728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8627" y="3018002"/>
            <a:ext cx="1302072" cy="1065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29028" y="3222992"/>
            <a:ext cx="954086" cy="7920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/>
          <p:nvPr/>
        </p:nvSpPr>
        <p:spPr>
          <a:xfrm>
            <a:off x="0" y="5557839"/>
            <a:ext cx="1743075" cy="1300162"/>
          </a:xfrm>
          <a:prstGeom prst="rtTriangle">
            <a:avLst/>
          </a:prstGeom>
          <a:blipFill rotWithShape="1">
            <a:blip r:embed="rId6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 rot="10800000">
            <a:off x="10448925" y="0"/>
            <a:ext cx="1743075" cy="1300162"/>
          </a:xfrm>
          <a:prstGeom prst="rtTriangle">
            <a:avLst/>
          </a:prstGeom>
          <a:blipFill rotWithShape="1">
            <a:blip r:embed="rId6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 flipH="1">
            <a:off x="8729663" y="2428875"/>
            <a:ext cx="314325" cy="52079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" name="Google Shape;113;p3"/>
          <p:cNvCxnSpPr/>
          <p:nvPr/>
        </p:nvCxnSpPr>
        <p:spPr>
          <a:xfrm>
            <a:off x="9208620" y="3612080"/>
            <a:ext cx="506880" cy="691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" name="Google Shape;114;p3"/>
          <p:cNvSpPr/>
          <p:nvPr/>
        </p:nvSpPr>
        <p:spPr>
          <a:xfrm>
            <a:off x="952498" y="428627"/>
            <a:ext cx="6805613" cy="5648324"/>
          </a:xfrm>
          <a:prstGeom prst="rect">
            <a:avLst/>
          </a:prstGeom>
          <a:noFill/>
          <a:ln cap="flat" cmpd="sng" w="444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1485900" y="471488"/>
            <a:ext cx="9972675" cy="1011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u="sng"/>
              <a:t>Spiral Model Formal Definition</a:t>
            </a:r>
            <a:endParaRPr u="sng"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1085851" y="1825625"/>
            <a:ext cx="8015288" cy="4646613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GB">
                <a:solidFill>
                  <a:schemeClr val="lt1"/>
                </a:solidFill>
              </a:rPr>
              <a:t>The </a:t>
            </a:r>
            <a:r>
              <a:rPr b="1" lang="en-GB">
                <a:solidFill>
                  <a:schemeClr val="lt1"/>
                </a:solidFill>
              </a:rPr>
              <a:t>spiral model</a:t>
            </a:r>
            <a:r>
              <a:rPr lang="en-GB">
                <a:solidFill>
                  <a:schemeClr val="lt1"/>
                </a:solidFill>
              </a:rPr>
              <a:t> is a </a:t>
            </a:r>
            <a:r>
              <a:rPr b="1" lang="en-GB">
                <a:solidFill>
                  <a:schemeClr val="lt1"/>
                </a:solidFill>
              </a:rPr>
              <a:t>risk-driven</a:t>
            </a:r>
            <a:r>
              <a:rPr lang="en-GB">
                <a:solidFill>
                  <a:schemeClr val="lt1"/>
                </a:solidFill>
              </a:rPr>
              <a:t> process model generator for software projects. Based on the unique risk patterns of a given project, the spiral model guides a team to adopt elements of one or more process models, such as incremental, waterfall, or evolutionary prototyping.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GB">
                <a:solidFill>
                  <a:schemeClr val="lt1"/>
                </a:solidFill>
              </a:rPr>
              <a:t>This model was first described by </a:t>
            </a:r>
            <a:r>
              <a:rPr b="1" lang="en-GB">
                <a:solidFill>
                  <a:schemeClr val="lt1"/>
                </a:solidFill>
              </a:rPr>
              <a:t>Barry Boehm </a:t>
            </a:r>
            <a:r>
              <a:rPr lang="en-GB">
                <a:solidFill>
                  <a:schemeClr val="lt1"/>
                </a:solidFill>
              </a:rPr>
              <a:t>in his 1986 paper "A Spiral Model of Software Development and Enhancement".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5802" y="2474421"/>
            <a:ext cx="2365561" cy="3997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6167437" y="1665289"/>
            <a:ext cx="4700589" cy="4343718"/>
          </a:xfrm>
          <a:prstGeom prst="rect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u="sng"/>
              <a:t>Spiral model Figure</a:t>
            </a:r>
            <a:endParaRPr u="sng"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6272214" y="1689418"/>
            <a:ext cx="4595812" cy="4319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GB"/>
              <a:t>Here is the image depicting spiral model.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GB"/>
              <a:t>As you can see spiral loops showing phase by phase development.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GB"/>
              <a:t>You can see we are doing risk analysis in every phase, planning and keep building prototype until we reach our goal.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9" y="1689418"/>
            <a:ext cx="5257800" cy="448754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5557839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 rot="10800000">
            <a:off x="10448925" y="0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 u="sng"/>
              <a:t>Spiral model sectors</a:t>
            </a:r>
            <a:r>
              <a:rPr lang="en-GB" u="sng"/>
              <a:t> </a:t>
            </a:r>
            <a:endParaRPr u="sng"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838200" y="1690688"/>
            <a:ext cx="7705725" cy="4695825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4135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None/>
            </a:pPr>
            <a:r>
              <a:t/>
            </a:r>
            <a:endParaRPr sz="259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Noto Sans Symbols"/>
              <a:buChar char="⮚"/>
            </a:pPr>
            <a:r>
              <a:rPr lang="en-GB" sz="2590">
                <a:solidFill>
                  <a:schemeClr val="lt1"/>
                </a:solidFill>
              </a:rPr>
              <a:t>Objective setting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r>
              <a:rPr lang="en-GB" sz="2590">
                <a:solidFill>
                  <a:schemeClr val="lt1"/>
                </a:solidFill>
              </a:rPr>
              <a:t>   • Specific objectives for the phase are identified 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Noto Sans Symbols"/>
              <a:buChar char="⮚"/>
            </a:pPr>
            <a:r>
              <a:rPr lang="en-GB" sz="2590">
                <a:solidFill>
                  <a:schemeClr val="lt1"/>
                </a:solidFill>
              </a:rPr>
              <a:t>Risk assessment and reduction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r>
              <a:rPr lang="en-GB" sz="2590">
                <a:solidFill>
                  <a:schemeClr val="lt1"/>
                </a:solidFill>
              </a:rPr>
              <a:t>   • Risks are assessed and activities put in place to reduce key risks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Noto Sans Symbols"/>
              <a:buChar char="⮚"/>
            </a:pPr>
            <a:r>
              <a:rPr lang="en-GB" sz="2590">
                <a:solidFill>
                  <a:schemeClr val="lt1"/>
                </a:solidFill>
              </a:rPr>
              <a:t>Development and validation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r>
              <a:rPr lang="en-GB" sz="2590">
                <a:solidFill>
                  <a:schemeClr val="lt1"/>
                </a:solidFill>
              </a:rPr>
              <a:t>   • A development model for the system is chosen which can be any of the generic models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Noto Sans Symbols"/>
              <a:buChar char="⮚"/>
            </a:pPr>
            <a:r>
              <a:rPr lang="en-GB" sz="2590">
                <a:solidFill>
                  <a:schemeClr val="lt1"/>
                </a:solidFill>
              </a:rPr>
              <a:t> Planning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r>
              <a:rPr lang="en-GB" sz="2590">
                <a:solidFill>
                  <a:schemeClr val="lt1"/>
                </a:solidFill>
              </a:rPr>
              <a:t>   • The project is reviewed and next phase of the spiral is planned</a:t>
            </a:r>
            <a:endParaRPr sz="2590">
              <a:solidFill>
                <a:schemeClr val="lt1"/>
              </a:solidFill>
            </a:endParaRPr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5325" y="2168525"/>
            <a:ext cx="2365561" cy="3997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1040607" y="3443288"/>
            <a:ext cx="7646193" cy="2486025"/>
          </a:xfrm>
          <a:prstGeom prst="rect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GB" sz="4000"/>
              <a:t>Spiral model usage</a:t>
            </a:r>
            <a:r>
              <a:rPr lang="en-GB" sz="4000"/>
              <a:t> </a:t>
            </a:r>
            <a:endParaRPr sz="4000"/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838200" y="1825625"/>
            <a:ext cx="800576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❑"/>
            </a:pPr>
            <a:r>
              <a:rPr lang="en-GB" sz="2590"/>
              <a:t>Spiral model has been very influential in helping people to think about iteration in software processes and introducing the </a:t>
            </a:r>
            <a:r>
              <a:rPr lang="en-GB" sz="2590" u="sng"/>
              <a:t>risk-driven approach to development</a:t>
            </a:r>
            <a:r>
              <a:rPr lang="en-GB" sz="2590"/>
              <a:t>.</a:t>
            </a:r>
            <a:br>
              <a:rPr lang="en-GB" sz="2590"/>
            </a:br>
            <a:r>
              <a:rPr lang="en-GB" sz="2590"/>
              <a:t> In practice, however as mentioned, the model is </a:t>
            </a:r>
            <a:r>
              <a:rPr lang="en-GB" sz="2590" u="sng"/>
              <a:t>rarely used</a:t>
            </a:r>
            <a:r>
              <a:rPr lang="en-GB" sz="2590"/>
              <a:t> as published for practical software development.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❑"/>
            </a:pPr>
            <a:br>
              <a:rPr lang="en-GB" sz="2590"/>
            </a:br>
            <a:r>
              <a:rPr lang="en-GB" sz="2590"/>
              <a:t> So if you are a project manager or lead developer when would you suggest spiral model? It is if you have: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⮚"/>
            </a:pPr>
            <a:r>
              <a:rPr lang="en-GB" sz="2220"/>
              <a:t>Long term project commitment and budget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⮚"/>
            </a:pPr>
            <a:r>
              <a:rPr lang="en-GB" sz="2220"/>
              <a:t>Users and developers unsure of the needs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⮚"/>
            </a:pPr>
            <a:r>
              <a:rPr lang="en-GB" sz="2220"/>
              <a:t>Requirements are complex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⮚"/>
            </a:pPr>
            <a:r>
              <a:rPr lang="en-GB" sz="2220"/>
              <a:t>New product line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⮚"/>
            </a:pPr>
            <a:r>
              <a:rPr lang="en-GB" sz="2220"/>
              <a:t>Significant changes are expected(research and explanation)</a:t>
            </a:r>
            <a:br>
              <a:rPr lang="en-GB" sz="2220"/>
            </a:br>
            <a:endParaRPr sz="2220"/>
          </a:p>
        </p:txBody>
      </p:sp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3901" y="2154692"/>
            <a:ext cx="3348037" cy="4022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/>
          <p:nvPr/>
        </p:nvSpPr>
        <p:spPr>
          <a:xfrm>
            <a:off x="0" y="5557839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 rot="10800000">
            <a:off x="10448925" y="0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u="sng"/>
              <a:t>CMMI</a:t>
            </a:r>
            <a:endParaRPr u="sng"/>
          </a:p>
        </p:txBody>
      </p:sp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838200" y="1400175"/>
            <a:ext cx="6177000" cy="4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❑"/>
            </a:pPr>
            <a:r>
              <a:rPr lang="en-GB" sz="2380"/>
              <a:t>The Capability Maturity Model Integration (CMMI) is a process and behavioral model that helps organizations streamline process improvement and encourage productive, efficient behaviors that decrease risks in software, product and service development.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❑"/>
            </a:pPr>
            <a:r>
              <a:rPr lang="en-GB" sz="2380"/>
              <a:t>It is developed by CMU </a:t>
            </a:r>
            <a:endParaRPr sz="238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❑"/>
            </a:pPr>
            <a:r>
              <a:rPr lang="en-GB" sz="2380"/>
              <a:t>This process is mostly a requirement if you want to get a contract for software development in US govt organization. </a:t>
            </a:r>
            <a:endParaRPr sz="238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❑"/>
            </a:pPr>
            <a:r>
              <a:rPr lang="en-GB" sz="2380"/>
              <a:t>In this model work is </a:t>
            </a:r>
            <a:r>
              <a:rPr lang="en-GB" sz="2380"/>
              <a:t>divided</a:t>
            </a:r>
            <a:r>
              <a:rPr lang="en-GB" sz="2380"/>
              <a:t> in such a way so that you have different maturity level of a system you are building.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❑"/>
            </a:pPr>
            <a:r>
              <a:rPr lang="en-GB" sz="2380"/>
              <a:t>It </a:t>
            </a:r>
            <a:r>
              <a:rPr lang="en-GB" sz="2380"/>
              <a:t>divided</a:t>
            </a:r>
            <a:r>
              <a:rPr lang="en-GB" sz="2380"/>
              <a:t> in 5 maturity level and you need to improve the system until you reach level 5</a:t>
            </a:r>
            <a:endParaRPr sz="2380"/>
          </a:p>
        </p:txBody>
      </p:sp>
      <p:pic>
        <p:nvPicPr>
          <p:cNvPr id="155" name="Google Shape;1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5163" y="2528888"/>
            <a:ext cx="4286250" cy="321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"/>
          <p:cNvSpPr/>
          <p:nvPr/>
        </p:nvSpPr>
        <p:spPr>
          <a:xfrm>
            <a:off x="0" y="5557839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8"/>
          <p:cNvSpPr/>
          <p:nvPr/>
        </p:nvSpPr>
        <p:spPr>
          <a:xfrm rot="10800000">
            <a:off x="10448925" y="0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/>
          <p:nvPr/>
        </p:nvSpPr>
        <p:spPr>
          <a:xfrm>
            <a:off x="7353300" y="1423195"/>
            <a:ext cx="3533774" cy="4402138"/>
          </a:xfrm>
          <a:prstGeom prst="rect">
            <a:avLst/>
          </a:prstGeom>
          <a:noFill/>
          <a:ln cap="flat" cmpd="sng" w="381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7511740" y="1665288"/>
            <a:ext cx="3213409" cy="4232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GB"/>
              <a:t>Once you reach level 5 that does not mean the end of your system.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GB"/>
              <a:t> It means now the system is full proof, it just need regular maintenance nothing else.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65" name="Google Shape;1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982" y="531812"/>
            <a:ext cx="6515100" cy="538797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9"/>
          <p:cNvSpPr/>
          <p:nvPr/>
        </p:nvSpPr>
        <p:spPr>
          <a:xfrm>
            <a:off x="0" y="5557839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9"/>
          <p:cNvSpPr/>
          <p:nvPr/>
        </p:nvSpPr>
        <p:spPr>
          <a:xfrm rot="10800000">
            <a:off x="10448925" y="0"/>
            <a:ext cx="1743075" cy="1300162"/>
          </a:xfrm>
          <a:prstGeom prst="rtTriangle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2020-06-15T16:43:11Z</dcterms:created>
  <dc:creator>A M Esfar-E-Alam</dc:creator>
</cp:coreProperties>
</file>