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7874000" cx="10160000"/>
  <p:notesSz cx="6858000" cy="9144000"/>
  <p:embeddedFontLst>
    <p:embeddedFont>
      <p:font typeface="Helvetica Neue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5" roundtripDataSignature="AMtx7mhyZOAKp9JLZkJcQhGL3E6wFLRv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6.xml"/><Relationship Id="rId75" Type="http://customschemas.google.com/relationships/presentationmetadata" Target="metadata"/><Relationship Id="rId30" Type="http://schemas.openxmlformats.org/officeDocument/2006/relationships/slide" Target="slides/slide25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HelveticaNeue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5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5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5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5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5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5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5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5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5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5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60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1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62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63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64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65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:notes"/>
          <p:cNvSpPr/>
          <p:nvPr>
            <p:ph idx="2" type="sldImg"/>
          </p:nvPr>
        </p:nvSpPr>
        <p:spPr>
          <a:xfrm>
            <a:off x="1216025" y="685800"/>
            <a:ext cx="44259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 txBox="1"/>
          <p:nvPr>
            <p:ph type="ctrTitle"/>
          </p:nvPr>
        </p:nvSpPr>
        <p:spPr>
          <a:xfrm>
            <a:off x="762190" y="2437770"/>
            <a:ext cx="8474173" cy="168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7"/>
          <p:cNvSpPr txBox="1"/>
          <p:nvPr>
            <p:ph idx="1" type="subTitle"/>
          </p:nvPr>
        </p:nvSpPr>
        <p:spPr>
          <a:xfrm>
            <a:off x="1520958" y="4473863"/>
            <a:ext cx="7089211" cy="1980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7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7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6"/>
          <p:cNvSpPr txBox="1"/>
          <p:nvPr>
            <p:ph idx="1" type="body"/>
          </p:nvPr>
        </p:nvSpPr>
        <p:spPr>
          <a:xfrm rot="5400000">
            <a:off x="2493392" y="-150750"/>
            <a:ext cx="5173217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6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/>
          <p:nvPr>
            <p:ph type="title"/>
          </p:nvPr>
        </p:nvSpPr>
        <p:spPr>
          <a:xfrm rot="5400000">
            <a:off x="5162551" y="2518410"/>
            <a:ext cx="66928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7"/>
          <p:cNvSpPr txBox="1"/>
          <p:nvPr>
            <p:ph idx="1" type="body"/>
          </p:nvPr>
        </p:nvSpPr>
        <p:spPr>
          <a:xfrm rot="5400000">
            <a:off x="504190" y="318769"/>
            <a:ext cx="6692899" cy="668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8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8"/>
          <p:cNvSpPr txBox="1"/>
          <p:nvPr>
            <p:ph idx="1" type="body"/>
          </p:nvPr>
        </p:nvSpPr>
        <p:spPr>
          <a:xfrm>
            <a:off x="508000" y="1834642"/>
            <a:ext cx="9144000" cy="517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8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8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802527" y="5047435"/>
            <a:ext cx="8639852" cy="1625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44"/>
              <a:buFont typeface="Calibri"/>
              <a:buNone/>
              <a:defRPr b="1" sz="4444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802527" y="3307079"/>
            <a:ext cx="8639852" cy="1732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4444"/>
              <a:buNone/>
              <a:defRPr sz="4444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11"/>
              </a:spcBef>
              <a:spcAft>
                <a:spcPts val="0"/>
              </a:spcAft>
              <a:buClr>
                <a:srgbClr val="888888"/>
              </a:buClr>
              <a:buSzPts val="3555"/>
              <a:buNone/>
              <a:defRPr sz="3555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22"/>
              </a:spcBef>
              <a:spcAft>
                <a:spcPts val="0"/>
              </a:spcAft>
              <a:buClr>
                <a:srgbClr val="888888"/>
              </a:buClr>
              <a:buSzPts val="3111"/>
              <a:buNone/>
              <a:defRPr sz="3111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6"/>
              <a:buNone/>
              <a:defRPr sz="2666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4444"/>
              <a:buNone/>
              <a:defRPr sz="4444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4444"/>
              <a:buNone/>
              <a:defRPr sz="4444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4444"/>
              <a:buNone/>
              <a:defRPr sz="4444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89"/>
              </a:spcBef>
              <a:spcAft>
                <a:spcPts val="0"/>
              </a:spcAft>
              <a:buClr>
                <a:srgbClr val="888888"/>
              </a:buClr>
              <a:buSzPts val="4444"/>
              <a:buNone/>
              <a:defRPr sz="444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9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9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508000" y="1811020"/>
            <a:ext cx="4480560" cy="51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5080000" y="1811020"/>
            <a:ext cx="4572000" cy="51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0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0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i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1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1"/>
          <p:cNvSpPr txBox="1"/>
          <p:nvPr>
            <p:ph idx="1" type="body"/>
          </p:nvPr>
        </p:nvSpPr>
        <p:spPr>
          <a:xfrm>
            <a:off x="508000" y="1604721"/>
            <a:ext cx="4488688" cy="892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039"/>
              <a:buNone/>
              <a:defRPr b="1" sz="3039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43" name="Google Shape;43;p71"/>
          <p:cNvSpPr txBox="1"/>
          <p:nvPr>
            <p:ph idx="2" type="body"/>
          </p:nvPr>
        </p:nvSpPr>
        <p:spPr>
          <a:xfrm>
            <a:off x="5160264" y="1604721"/>
            <a:ext cx="4491736" cy="8921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039"/>
              <a:buNone/>
              <a:defRPr b="1" sz="3039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2pPr>
            <a:lvl3pPr indent="-228600" lvl="2" marL="1371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 sz="216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44" name="Google Shape;44;p71"/>
          <p:cNvSpPr txBox="1"/>
          <p:nvPr>
            <p:ph idx="3" type="body"/>
          </p:nvPr>
        </p:nvSpPr>
        <p:spPr>
          <a:xfrm>
            <a:off x="508000" y="2496845"/>
            <a:ext cx="4488688" cy="453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576" lvl="0" marL="457200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039"/>
              <a:buChar char="•"/>
              <a:defRPr sz="3039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5760" lvl="2" marL="1371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71"/>
          <p:cNvSpPr txBox="1"/>
          <p:nvPr>
            <p:ph idx="4" type="body"/>
          </p:nvPr>
        </p:nvSpPr>
        <p:spPr>
          <a:xfrm>
            <a:off x="5160264" y="2496845"/>
            <a:ext cx="4491736" cy="4536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1576" lvl="0" marL="457200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039"/>
              <a:buChar char="•"/>
              <a:defRPr sz="3039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65760" lvl="2" marL="1371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71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2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2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3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/>
          <p:nvPr>
            <p:ph type="title"/>
          </p:nvPr>
        </p:nvSpPr>
        <p:spPr>
          <a:xfrm>
            <a:off x="508000" y="313463"/>
            <a:ext cx="3342640" cy="133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b="1" sz="21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4"/>
          <p:cNvSpPr txBox="1"/>
          <p:nvPr>
            <p:ph idx="1" type="body"/>
          </p:nvPr>
        </p:nvSpPr>
        <p:spPr>
          <a:xfrm>
            <a:off x="3971544" y="313463"/>
            <a:ext cx="5680456" cy="6694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119" lvl="0" marL="457200" algn="l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ts val="3520"/>
              <a:buChar char="•"/>
              <a:defRPr sz="3520"/>
            </a:lvl1pPr>
            <a:lvl2pPr indent="-421576" lvl="1" marL="914400" algn="l">
              <a:spcBef>
                <a:spcPts val="608"/>
              </a:spcBef>
              <a:spcAft>
                <a:spcPts val="0"/>
              </a:spcAft>
              <a:buClr>
                <a:schemeClr val="dk1"/>
              </a:buClr>
              <a:buSzPts val="3039"/>
              <a:buChar char="–"/>
              <a:defRPr sz="3039"/>
            </a:lvl2pPr>
            <a:lvl3pPr indent="-396176" lvl="2" marL="1371600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639"/>
              <a:buChar char="•"/>
              <a:defRPr sz="2639"/>
            </a:lvl3pPr>
            <a:lvl4pPr indent="-365760" lvl="3" marL="18288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indent="-365760" lvl="4" marL="22860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indent="-365760" lvl="5" marL="27432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indent="-365760" lvl="6" marL="32004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indent="-365759" lvl="7" marL="3657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indent="-365759" lvl="8" marL="41148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/>
        </p:txBody>
      </p:sp>
      <p:sp>
        <p:nvSpPr>
          <p:cNvPr id="61" name="Google Shape;61;p74"/>
          <p:cNvSpPr txBox="1"/>
          <p:nvPr>
            <p:ph idx="2" type="body"/>
          </p:nvPr>
        </p:nvSpPr>
        <p:spPr>
          <a:xfrm>
            <a:off x="508000" y="1645665"/>
            <a:ext cx="3341624" cy="5362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None/>
              <a:defRPr sz="1519"/>
            </a:lvl1pPr>
            <a:lvl2pPr indent="-228600" lvl="1" marL="9144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indent="-228600" lvl="2" marL="137160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3"/>
              <a:buNone/>
              <a:defRPr sz="1103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74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4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/>
          <p:nvPr>
            <p:ph type="title"/>
          </p:nvPr>
        </p:nvSpPr>
        <p:spPr>
          <a:xfrm>
            <a:off x="1991360" y="5511800"/>
            <a:ext cx="6096000" cy="629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b="1" sz="21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5"/>
          <p:cNvSpPr/>
          <p:nvPr>
            <p:ph idx="2" type="pic"/>
          </p:nvPr>
        </p:nvSpPr>
        <p:spPr>
          <a:xfrm>
            <a:off x="1991360" y="700786"/>
            <a:ext cx="6096000" cy="4726762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/>
          <p:nvPr>
            <p:ph idx="1" type="body"/>
          </p:nvPr>
        </p:nvSpPr>
        <p:spPr>
          <a:xfrm>
            <a:off x="1991360" y="6141720"/>
            <a:ext cx="6096000" cy="866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19"/>
              <a:buNone/>
              <a:defRPr sz="1519"/>
            </a:lvl1pPr>
            <a:lvl2pPr indent="-228600" lvl="1" marL="9144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indent="-228600" lvl="2" marL="1371600" algn="l">
              <a:spcBef>
                <a:spcPts val="221"/>
              </a:spcBef>
              <a:spcAft>
                <a:spcPts val="0"/>
              </a:spcAft>
              <a:buClr>
                <a:schemeClr val="dk1"/>
              </a:buClr>
              <a:buSzPts val="1103"/>
              <a:buNone/>
              <a:defRPr sz="1103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75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5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508000" y="314960"/>
            <a:ext cx="9144000" cy="131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508000" y="1834642"/>
            <a:ext cx="9144000" cy="517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0" type="dt"/>
          </p:nvPr>
        </p:nvSpPr>
        <p:spPr>
          <a:xfrm>
            <a:off x="508000" y="7244080"/>
            <a:ext cx="2367279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6"/>
          <p:cNvSpPr txBox="1"/>
          <p:nvPr>
            <p:ph idx="11" type="ftr"/>
          </p:nvPr>
        </p:nvSpPr>
        <p:spPr>
          <a:xfrm>
            <a:off x="3464560" y="7244080"/>
            <a:ext cx="3220720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6"/>
          <p:cNvSpPr txBox="1"/>
          <p:nvPr>
            <p:ph idx="12" type="sldNum"/>
          </p:nvPr>
        </p:nvSpPr>
        <p:spPr>
          <a:xfrm>
            <a:off x="7274559" y="7244080"/>
            <a:ext cx="2377441" cy="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20.jpg"/><Relationship Id="rId6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3.png"/><Relationship Id="rId5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2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0.png"/><Relationship Id="rId5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31.png"/><Relationship Id="rId5" Type="http://schemas.openxmlformats.org/officeDocument/2006/relationships/image" Target="../media/image2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4.png"/><Relationship Id="rId6" Type="http://schemas.openxmlformats.org/officeDocument/2006/relationships/image" Target="../media/image20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3.png"/><Relationship Id="rId6" Type="http://schemas.openxmlformats.org/officeDocument/2006/relationships/image" Target="../media/image20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Relationship Id="rId4" Type="http://schemas.openxmlformats.org/officeDocument/2006/relationships/image" Target="../media/image37.png"/><Relationship Id="rId5" Type="http://schemas.openxmlformats.org/officeDocument/2006/relationships/image" Target="../media/image2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Relationship Id="rId4" Type="http://schemas.openxmlformats.org/officeDocument/2006/relationships/image" Target="../media/image45.png"/><Relationship Id="rId5" Type="http://schemas.openxmlformats.org/officeDocument/2006/relationships/image" Target="../media/image2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Relationship Id="rId4" Type="http://schemas.openxmlformats.org/officeDocument/2006/relationships/image" Target="../media/image41.png"/><Relationship Id="rId5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Relationship Id="rId4" Type="http://schemas.openxmlformats.org/officeDocument/2006/relationships/image" Target="../media/image35.png"/><Relationship Id="rId5" Type="http://schemas.openxmlformats.org/officeDocument/2006/relationships/image" Target="../media/image20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Relationship Id="rId4" Type="http://schemas.openxmlformats.org/officeDocument/2006/relationships/image" Target="../media/image42.png"/><Relationship Id="rId5" Type="http://schemas.openxmlformats.org/officeDocument/2006/relationships/image" Target="../media/image20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2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Relationship Id="rId4" Type="http://schemas.openxmlformats.org/officeDocument/2006/relationships/image" Target="../media/image44.png"/><Relationship Id="rId5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6.png"/><Relationship Id="rId6" Type="http://schemas.openxmlformats.org/officeDocument/2006/relationships/image" Target="../media/image20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20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6.png"/><Relationship Id="rId4" Type="http://schemas.openxmlformats.org/officeDocument/2006/relationships/image" Target="../media/image38.png"/><Relationship Id="rId5" Type="http://schemas.openxmlformats.org/officeDocument/2006/relationships/image" Target="../media/image20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2.png"/><Relationship Id="rId5" Type="http://schemas.openxmlformats.org/officeDocument/2006/relationships/image" Target="../media/image18.png"/><Relationship Id="rId6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63500" y="52861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965287" y="51591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800" y="3995710"/>
            <a:ext cx="9156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660400" y="4103660"/>
            <a:ext cx="8851900" cy="0"/>
          </a:xfrm>
          <a:prstGeom prst="straightConnector1">
            <a:avLst/>
          </a:prstGeom>
          <a:noFill/>
          <a:ln cap="flat" cmpd="sng" w="38100">
            <a:solidFill>
              <a:srgbClr val="FF1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54510" y="4238570"/>
            <a:ext cx="9073008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215900" lvl="0" marL="0" marR="0" rtl="0" algn="l">
              <a:lnSpc>
                <a:spcPct val="106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3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55464" y="5161136"/>
            <a:ext cx="9616504" cy="864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06400" lvl="0" marL="0" marR="0" rtl="0" algn="r">
              <a:lnSpc>
                <a:spcPct val="8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470 – </a:t>
            </a: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Refactoring Code Smells</a:t>
            </a:r>
            <a:endParaRPr/>
          </a:p>
          <a:p>
            <a:pPr indent="406400" lvl="0" marL="0" marR="0" rtl="0" algn="r">
              <a:lnSpc>
                <a:spcPct val="81818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/>
          </a:p>
          <a:p>
            <a:pPr indent="406400" lvl="0" marL="0" marR="0" rtl="0" algn="l">
              <a:lnSpc>
                <a:spcPct val="81818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406400" lvl="0" marL="0" marR="0" rtl="0" algn="l">
              <a:lnSpc>
                <a:spcPct val="106038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b="1" i="0" sz="339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6685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515910"/>
            <a:ext cx="10199401" cy="392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0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329" name="Google Shape;329;p1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1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0"/>
            <p:cNvSpPr txBox="1"/>
            <p:nvPr/>
          </p:nvSpPr>
          <p:spPr>
            <a:xfrm>
              <a:off x="3374826" y="889000"/>
              <a:ext cx="3819906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Smells? </a:t>
              </a:r>
              <a:endParaRPr/>
            </a:p>
          </p:txBody>
        </p:sp>
        <p:sp>
          <p:nvSpPr>
            <p:cNvPr id="334" name="Google Shape;334;p10"/>
            <p:cNvSpPr txBox="1"/>
            <p:nvPr/>
          </p:nvSpPr>
          <p:spPr>
            <a:xfrm>
              <a:off x="749300" y="3327400"/>
              <a:ext cx="9112859" cy="419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14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52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Smells identify </a:t>
              </a:r>
              <a:r>
                <a:rPr b="0" i="1" lang="en-US" sz="225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frequently</a:t>
              </a:r>
              <a:r>
                <a:rPr b="0" i="0" lang="en-US" sz="2452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occurring </a:t>
              </a:r>
              <a:r>
                <a:rPr b="1" i="0" lang="en-US" sz="2958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 problems</a:t>
              </a:r>
              <a:r>
                <a:rPr b="0" i="0" lang="en-US" sz="2452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a  way that is more </a:t>
              </a:r>
              <a:r>
                <a:rPr b="0" i="1" lang="en-US" sz="225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specific or targeted</a:t>
              </a:r>
              <a:r>
                <a:rPr b="0" i="0" lang="en-US" sz="2452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than general design guidelines  (like “loosely coupled code” or “duplication-free code”). - Joshua K</a:t>
              </a:r>
              <a:endParaRPr/>
            </a:p>
            <a:p>
              <a:pPr indent="0" lvl="0" marL="0" marR="0" rtl="0" algn="l">
                <a:lnSpc>
                  <a:spcPct val="122349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452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code smell is a design that duplicates, complicates, bloats or  tightly couples code</a:t>
              </a:r>
              <a:endParaRPr/>
            </a:p>
            <a:p>
              <a:pPr indent="2032000" lvl="0" marL="0" marR="0" rtl="0" algn="l">
                <a:lnSpc>
                  <a:spcPct val="96685"/>
                </a:lnSpc>
                <a:spcBef>
                  <a:spcPts val="116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10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79 </a:t>
              </a:r>
              <a:endParaRPr/>
            </a:p>
          </p:txBody>
        </p:sp>
        <p:sp>
          <p:nvSpPr>
            <p:cNvPr id="336" name="Google Shape;336;p1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337" name="Google Shape;3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11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344" name="Google Shape;344;p11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5" name="Google Shape;345;p1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7" name="Google Shape;34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86628" y="3263900"/>
              <a:ext cx="4373372" cy="396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5300" y="3898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95300" y="44196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1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1"/>
            <p:cNvSpPr txBox="1"/>
            <p:nvPr/>
          </p:nvSpPr>
          <p:spPr>
            <a:xfrm>
              <a:off x="1061789" y="838200"/>
              <a:ext cx="84461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short history of Code Smells </a:t>
              </a:r>
              <a:endParaRPr/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939800" y="3810000"/>
              <a:ext cx="245930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it stinks, change it! </a:t>
              </a:r>
              <a:endParaRPr/>
            </a:p>
          </p:txBody>
        </p:sp>
        <p:sp>
          <p:nvSpPr>
            <p:cNvPr id="353" name="Google Shape;353;p11"/>
            <p:cNvSpPr txBox="1"/>
            <p:nvPr/>
          </p:nvSpPr>
          <p:spPr>
            <a:xfrm>
              <a:off x="939800" y="4330700"/>
              <a:ext cx="568732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Kent Beck coined the term code smell to signify  </a:t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939800" y="4648200"/>
              <a:ext cx="5405160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something in code that needed to be changed. </a:t>
              </a:r>
              <a:endParaRPr/>
            </a:p>
          </p:txBody>
        </p:sp>
        <p:sp>
          <p:nvSpPr>
            <p:cNvPr id="355" name="Google Shape;355;p1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80 </a:t>
              </a:r>
              <a:endParaRPr/>
            </a:p>
          </p:txBody>
        </p:sp>
        <p:sp>
          <p:nvSpPr>
            <p:cNvPr id="357" name="Google Shape;357;p1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358" name="Google Shape;35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" name="Google Shape;364;p12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365" name="Google Shape;365;p1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6" name="Google Shape;366;p1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8" name="Google Shape;36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212090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25796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307974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365124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4222752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479425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536576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5500" y="58658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222885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272255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329405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3845026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441653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5008570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45100" y="5580074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22876" y="6151578"/>
              <a:ext cx="340320" cy="3062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1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2"/>
            <p:cNvSpPr txBox="1"/>
            <p:nvPr/>
          </p:nvSpPr>
          <p:spPr>
            <a:xfrm>
              <a:off x="2168853" y="838200"/>
              <a:ext cx="62320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Common Code Smells </a:t>
              </a:r>
              <a:endParaRPr/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1193800" y="2044700"/>
              <a:ext cx="3466851" cy="502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Inappropriate Naming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Comments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Dead Code 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Duplicated code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Primitive Obsession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Large Class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Lazy Class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Alternative Class with 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Different Interface </a:t>
              </a:r>
              <a:endParaRPr/>
            </a:p>
          </p:txBody>
        </p:sp>
        <p:sp>
          <p:nvSpPr>
            <p:cNvPr id="387" name="Google Shape;387;p12"/>
            <p:cNvSpPr txBox="1"/>
            <p:nvPr/>
          </p:nvSpPr>
          <p:spPr>
            <a:xfrm>
              <a:off x="5676900" y="2152650"/>
              <a:ext cx="3291504" cy="48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Long Method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Long Parameter List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Switch Statements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Speculative Generality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Oddball Solution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Feature Envy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Refused Bequest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Black Sheep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6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41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 Wreck</a:t>
              </a:r>
              <a:endParaRPr b="0" i="0" sz="2641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81 </a:t>
              </a:r>
              <a:endParaRPr/>
            </a:p>
          </p:txBody>
        </p:sp>
        <p:sp>
          <p:nvSpPr>
            <p:cNvPr id="390" name="Google Shape;390;p1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391" name="Google Shape;3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2876" y="6865958"/>
            <a:ext cx="340320" cy="306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_fdbd8478-4071-48f9-881e-7f6c58f17549.png" id="392" name="Google Shape;39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13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13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2260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3225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00" y="38099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900" y="43941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6900" y="49783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400" y="55625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900" y="6146799"/>
            <a:ext cx="252809" cy="22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900" y="6730999"/>
            <a:ext cx="252809" cy="2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342900" y="838200"/>
            <a:ext cx="927445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Smell - Inappropriate Naming 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1041400" y="2159000"/>
            <a:ext cx="8575954" cy="1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3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 given to variables (fields) and methods should be clear  and meaningful.</a:t>
            </a:r>
            <a:endParaRPr/>
          </a:p>
          <a:p>
            <a:pPr indent="0" lvl="0" marL="0" marR="0" rtl="0" algn="l">
              <a:lnSpc>
                <a:spcPct val="106035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variable name should say exactly what it is.</a:t>
            </a:r>
            <a:endParaRPr/>
          </a:p>
          <a:p>
            <a:pPr indent="152400" lvl="0" marL="0" marR="0" rtl="0" algn="l">
              <a:lnSpc>
                <a:spcPct val="106035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is better? 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1358900" y="4292600"/>
            <a:ext cx="5575988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string s; </a:t>
            </a: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i="0" lang="en-US" sz="2452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string salary; 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1041400" y="4876800"/>
            <a:ext cx="586309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method should say exactly what it does.</a:t>
            </a:r>
            <a:endParaRPr/>
          </a:p>
          <a:p>
            <a:pPr indent="152400" lvl="0" marL="0" marR="0" rtl="0" algn="l">
              <a:lnSpc>
                <a:spcPct val="106035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is better? 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1358900" y="6045200"/>
            <a:ext cx="7005027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double calc (double s)</a:t>
            </a:r>
            <a:endParaRPr/>
          </a:p>
          <a:p>
            <a:pPr indent="0" lvl="0" marL="0" marR="0" rtl="0" algn="l">
              <a:lnSpc>
                <a:spcPct val="106035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452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52" u="none" cap="none" strike="noStrik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double calculateFederalTaxes (double salary)  </a:t>
            </a:r>
            <a:endParaRPr/>
          </a:p>
          <a:p>
            <a:pPr indent="1422400" lvl="0" marL="0" marR="0" rtl="0" algn="l">
              <a:lnSpc>
                <a:spcPct val="96685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13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 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417" name="Google Shape;41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3" name="Google Shape;423;p14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14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6543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175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95879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72281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222884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651512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19432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3300" y="4419599"/>
            <a:ext cx="3165078" cy="2373809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4"/>
          <p:cNvSpPr txBox="1"/>
          <p:nvPr/>
        </p:nvSpPr>
        <p:spPr>
          <a:xfrm>
            <a:off x="1511300" y="838200"/>
            <a:ext cx="731311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Smell - Comments </a:t>
            </a:r>
            <a:endParaRPr b="0" i="0" sz="4716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 txBox="1"/>
          <p:nvPr/>
        </p:nvSpPr>
        <p:spPr>
          <a:xfrm>
            <a:off x="939800" y="2565400"/>
            <a:ext cx="8702236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are often used as deodorant </a:t>
            </a:r>
            <a:endParaRPr/>
          </a:p>
          <a:p>
            <a:pPr indent="0" lvl="0" marL="0" marR="0" rtl="0" algn="l">
              <a:lnSpc>
                <a:spcPct val="120481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 represent a </a:t>
            </a:r>
            <a:r>
              <a:rPr b="0" i="1" lang="en-US" sz="1907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to express an idea in the code</a:t>
            </a: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Try to make your  code self-documenting or intention-revealing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feel like writing a comment, first try "to refactor so that the comment becomes superfluous  </a:t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939800" y="4241800"/>
            <a:ext cx="378402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Remedies: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188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Method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188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Rename Method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188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Assertion </a:t>
            </a:r>
            <a:endParaRPr/>
          </a:p>
        </p:txBody>
      </p:sp>
      <p:sp>
        <p:nvSpPr>
          <p:cNvPr id="438" name="Google Shape;438;p1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4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 </a:t>
            </a:r>
            <a:endParaRPr/>
          </a:p>
        </p:txBody>
      </p:sp>
      <p:sp>
        <p:nvSpPr>
          <p:cNvPr id="440" name="Google Shape;440;p14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441" name="Google Shape;44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7" name="Google Shape;447;p15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448" name="Google Shape;448;p1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9" name="Google Shape;449;p1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5"/>
            <p:cNvSpPr txBox="1"/>
            <p:nvPr/>
          </p:nvSpPr>
          <p:spPr>
            <a:xfrm>
              <a:off x="503535" y="914400"/>
              <a:ext cx="9549828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Comment: “Grow the Array” smells </a:t>
              </a:r>
              <a:endParaRPr/>
            </a:p>
          </p:txBody>
        </p:sp>
        <p:sp>
          <p:nvSpPr>
            <p:cNvPr id="453" name="Google Shape;453;p15"/>
            <p:cNvSpPr txBox="1"/>
            <p:nvPr/>
          </p:nvSpPr>
          <p:spPr>
            <a:xfrm>
              <a:off x="368300" y="2171700"/>
              <a:ext cx="6973392" cy="535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241300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15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84 </a:t>
              </a:r>
              <a:endParaRPr/>
            </a:p>
          </p:txBody>
        </p:sp>
        <p:sp>
          <p:nvSpPr>
            <p:cNvPr id="455" name="Google Shape;455;p1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56" name="Google Shape;456;p15"/>
          <p:cNvSpPr/>
          <p:nvPr/>
        </p:nvSpPr>
        <p:spPr>
          <a:xfrm>
            <a:off x="0" y="1793860"/>
            <a:ext cx="50800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MyList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INITIAL_CAPACITY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bool m_readOnly;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m_size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m_capacity;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string[] m_elements;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MyList()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m_elements = new string[INITIAL_CAPACITY];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m_capacity = INITIAL_CAPACITY;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GetCapacity()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return m_capacity;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>
            <a:off x="5080000" y="1865298"/>
            <a:ext cx="5080000" cy="5909310"/>
          </a:xfrm>
          <a:prstGeom prst="rect">
            <a:avLst/>
          </a:prstGeom>
          <a:solidFill>
            <a:srgbClr val="BAFB7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AddToList(string element)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(!m_readOnly)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int newSize = m_size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(newSize &gt; GetCapacity())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grow the array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m_capacity += INITIAL_CAPACITY;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string[] elements2 = new string[m_capacity];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for (int i = 0; i &lt; m_size; 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elements2[i] = m_elements[i];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m_elements = elements2;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m_elements[m_size++] = element;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  <p:pic>
        <p:nvPicPr>
          <p:cNvPr descr="thumbnail_fdbd8478-4071-48f9-881e-7f6c58f17549.png" id="458" name="Google Shape;4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16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465" name="Google Shape;465;p1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6" name="Google Shape;466;p1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6"/>
            <p:cNvSpPr txBox="1"/>
            <p:nvPr/>
          </p:nvSpPr>
          <p:spPr>
            <a:xfrm>
              <a:off x="1436805" y="838200"/>
              <a:ext cx="7695946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 Smells Make-over </a:t>
              </a:r>
              <a:endParaRPr/>
            </a:p>
          </p:txBody>
        </p:sp>
        <p:sp>
          <p:nvSpPr>
            <p:cNvPr id="470" name="Google Shape;470;p16"/>
            <p:cNvSpPr txBox="1"/>
            <p:nvPr/>
          </p:nvSpPr>
          <p:spPr>
            <a:xfrm>
              <a:off x="293654" y="1936736"/>
              <a:ext cx="4001166" cy="3643338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void AddToList(string element)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(m_readOnly)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return;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(ShouldGrow())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Grow();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StoreElement(element);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991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1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1066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rPr lang="en-US" sz="178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78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16"/>
            <p:cNvSpPr txBox="1"/>
            <p:nvPr/>
          </p:nvSpPr>
          <p:spPr>
            <a:xfrm>
              <a:off x="4558367" y="1936736"/>
              <a:ext cx="5601633" cy="384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Grow()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m_capacity += INITIAL_CAPACITY;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string[] elements2 = new string[m_capacity];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for (int i = 0; i &lt; m_size; i++)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elements2[i] = m_elements[i];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m_elements = elements2;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StoreElement(string element)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m_elements[m_size++] = element;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472" name="Google Shape;472;p1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1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85 </a:t>
              </a:r>
              <a:endParaRPr/>
            </a:p>
          </p:txBody>
        </p:sp>
        <p:sp>
          <p:nvSpPr>
            <p:cNvPr id="474" name="Google Shape;474;p1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75" name="Google Shape;475;p16"/>
          <p:cNvSpPr txBox="1"/>
          <p:nvPr/>
        </p:nvSpPr>
        <p:spPr>
          <a:xfrm>
            <a:off x="222216" y="5794388"/>
            <a:ext cx="5857916" cy="1500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bool ShouldGrow()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(m_size + 1) &gt; GetCapacity();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1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8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8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humbnail_fdbd8478-4071-48f9-881e-7f6c58f17549.png" id="476" name="Google Shape;4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17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</p:grpSpPr>
        <p:cxnSp>
          <p:nvCxnSpPr>
            <p:cNvPr id="483" name="Google Shape;483;p17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4" name="Google Shape;484;p17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0600" y="3683000"/>
              <a:ext cx="8166100" cy="1486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7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489" name="Google Shape;489;p17"/>
            <p:cNvSpPr txBox="1"/>
            <p:nvPr/>
          </p:nvSpPr>
          <p:spPr>
            <a:xfrm>
              <a:off x="2961673" y="889000"/>
              <a:ext cx="46464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Rename Method </a:t>
              </a:r>
              <a:endParaRPr/>
            </a:p>
          </p:txBody>
        </p:sp>
        <p:sp>
          <p:nvSpPr>
            <p:cNvPr id="490" name="Google Shape;490;p1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17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86 </a:t>
              </a:r>
              <a:endParaRPr/>
            </a:p>
          </p:txBody>
        </p:sp>
        <p:sp>
          <p:nvSpPr>
            <p:cNvPr id="492" name="Google Shape;492;p1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493" name="Google Shape;49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9" name="Google Shape;499;p18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500" name="Google Shape;500;p18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1" name="Google Shape;501;p18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8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505" name="Google Shape;505;p18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Extract Method </a:t>
              </a:r>
              <a:endParaRPr/>
            </a:p>
          </p:txBody>
        </p:sp>
        <p:sp>
          <p:nvSpPr>
            <p:cNvPr id="506" name="Google Shape;506;p18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void PrintOwning(double amount){ </a:t>
              </a:r>
              <a:endParaRPr/>
            </a:p>
          </p:txBody>
        </p:sp>
        <p:sp>
          <p:nvSpPr>
            <p:cNvPr id="507" name="Google Shape;507;p18"/>
            <p:cNvSpPr txBox="1"/>
            <p:nvPr/>
          </p:nvSpPr>
          <p:spPr>
            <a:xfrm>
              <a:off x="1103190" y="2140322"/>
              <a:ext cx="6927774" cy="5384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PrintBanner();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// print 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System.Console.Out.WriteLine(“name: “+ name);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System.Console.Out.WriteLine(“amount: “+ amount);</a:t>
              </a:r>
              <a:endParaRPr/>
            </a:p>
            <a:p>
              <a:pPr indent="1676400" lvl="0" marL="0" marR="0" rtl="0" algn="l">
                <a:lnSpc>
                  <a:spcPct val="96685"/>
                </a:lnSpc>
                <a:spcBef>
                  <a:spcPts val="219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18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} </a:t>
              </a:r>
              <a:endParaRPr/>
            </a:p>
          </p:txBody>
        </p:sp>
        <p:sp>
          <p:nvSpPr>
            <p:cNvPr id="509" name="Google Shape;509;p18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87 </a:t>
              </a:r>
              <a:endParaRPr/>
            </a:p>
          </p:txBody>
        </p:sp>
        <p:sp>
          <p:nvSpPr>
            <p:cNvPr id="510" name="Google Shape;510;p1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511" name="Google Shape;5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7" name="Google Shape;517;p19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518" name="Google Shape;518;p19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9" name="Google Shape;519;p19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2579670" y="3759200"/>
              <a:ext cx="558800" cy="901700"/>
            </a:xfrm>
            <a:custGeom>
              <a:rect b="b" l="l" r="r" t="t"/>
              <a:pathLst>
                <a:path extrusionOk="0" h="901700" w="5588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cap="flat" cmpd="sng" w="381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9"/>
            <p:cNvSpPr txBox="1"/>
            <p:nvPr/>
          </p:nvSpPr>
          <p:spPr>
            <a:xfrm>
              <a:off x="7939726" y="31750"/>
              <a:ext cx="221980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524" name="Google Shape;524;p19"/>
            <p:cNvSpPr txBox="1"/>
            <p:nvPr/>
          </p:nvSpPr>
          <p:spPr>
            <a:xfrm>
              <a:off x="3067403" y="838200"/>
              <a:ext cx="44349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Extract Method </a:t>
              </a:r>
              <a:endParaRPr/>
            </a:p>
          </p:txBody>
        </p:sp>
        <p:sp>
          <p:nvSpPr>
            <p:cNvPr id="525" name="Google Shape;525;p19"/>
            <p:cNvSpPr txBox="1"/>
            <p:nvPr/>
          </p:nvSpPr>
          <p:spPr>
            <a:xfrm>
              <a:off x="645990" y="1835522"/>
              <a:ext cx="4703470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void PrintOwning(double amount){ </a:t>
              </a:r>
              <a:endParaRPr/>
            </a:p>
          </p:txBody>
        </p:sp>
        <p:sp>
          <p:nvSpPr>
            <p:cNvPr id="526" name="Google Shape;526;p19"/>
            <p:cNvSpPr txBox="1"/>
            <p:nvPr/>
          </p:nvSpPr>
          <p:spPr>
            <a:xfrm>
              <a:off x="1103190" y="2140322"/>
              <a:ext cx="6400470" cy="11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PrintBanner();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2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Verdana"/>
                  <a:ea typeface="Verdana"/>
                  <a:cs typeface="Verdana"/>
                  <a:sym typeface="Verdana"/>
                </a:rPr>
                <a:t>// print details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System.Console.Out.WriteLine(“name: “+ name); </a:t>
              </a:r>
              <a:endParaRPr/>
            </a:p>
          </p:txBody>
        </p:sp>
        <p:sp>
          <p:nvSpPr>
            <p:cNvPr id="527" name="Google Shape;527;p19"/>
            <p:cNvSpPr txBox="1"/>
            <p:nvPr/>
          </p:nvSpPr>
          <p:spPr>
            <a:xfrm>
              <a:off x="1103190" y="3372222"/>
              <a:ext cx="7151294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System.Console.Out.WriteLine(“amount: “+ amount); </a:t>
              </a:r>
              <a:endParaRPr/>
            </a:p>
          </p:txBody>
        </p:sp>
        <p:sp>
          <p:nvSpPr>
            <p:cNvPr id="528" name="Google Shape;528;p19"/>
            <p:cNvSpPr txBox="1"/>
            <p:nvPr/>
          </p:nvSpPr>
          <p:spPr>
            <a:xfrm>
              <a:off x="645990" y="3677022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} </a:t>
              </a:r>
              <a:endParaRPr/>
            </a:p>
          </p:txBody>
        </p:sp>
        <p:sp>
          <p:nvSpPr>
            <p:cNvPr id="529" name="Google Shape;529;p19"/>
            <p:cNvSpPr txBox="1"/>
            <p:nvPr/>
          </p:nvSpPr>
          <p:spPr>
            <a:xfrm>
              <a:off x="1194899" y="4679950"/>
              <a:ext cx="4703471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void PrintOwning(double amount){ </a:t>
              </a:r>
              <a:endParaRPr/>
            </a:p>
          </p:txBody>
        </p:sp>
        <p:sp>
          <p:nvSpPr>
            <p:cNvPr id="530" name="Google Shape;530;p19"/>
            <p:cNvSpPr txBox="1"/>
            <p:nvPr/>
          </p:nvSpPr>
          <p:spPr>
            <a:xfrm>
              <a:off x="1652099" y="4984750"/>
              <a:ext cx="2784755" cy="5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PrintBanner();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PrintDetails(amount); </a:t>
              </a:r>
              <a:endParaRPr/>
            </a:p>
          </p:txBody>
        </p:sp>
        <p:sp>
          <p:nvSpPr>
            <p:cNvPr id="531" name="Google Shape;531;p19"/>
            <p:cNvSpPr txBox="1"/>
            <p:nvPr/>
          </p:nvSpPr>
          <p:spPr>
            <a:xfrm>
              <a:off x="1194899" y="5607050"/>
              <a:ext cx="7384968" cy="14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void PrintDetails(double amount){</a:t>
              </a:r>
              <a:endParaRPr/>
            </a:p>
            <a:p>
              <a:pPr indent="44450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System.Console.Out.WriteLine(“name: “+ name);</a:t>
              </a:r>
              <a:endParaRPr/>
            </a:p>
            <a:p>
              <a:pPr indent="44450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System.Console.Out.WriteLine(“amount: “+ amount); </a:t>
              </a:r>
              <a:endParaRPr/>
            </a:p>
          </p:txBody>
        </p:sp>
        <p:sp>
          <p:nvSpPr>
            <p:cNvPr id="532" name="Google Shape;532;p19"/>
            <p:cNvSpPr txBox="1"/>
            <p:nvPr/>
          </p:nvSpPr>
          <p:spPr>
            <a:xfrm>
              <a:off x="1194899" y="7143750"/>
              <a:ext cx="410210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} </a:t>
              </a:r>
              <a:endParaRPr/>
            </a:p>
          </p:txBody>
        </p:sp>
        <p:sp>
          <p:nvSpPr>
            <p:cNvPr id="533" name="Google Shape;533;p1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4" name="Google Shape;534;p1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87 </a:t>
              </a:r>
              <a:endParaRPr/>
            </a:p>
          </p:txBody>
        </p:sp>
        <p:sp>
          <p:nvSpPr>
            <p:cNvPr id="535" name="Google Shape;535;p1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536" name="Google Shape;5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>
            <a:off x="0" y="0"/>
            <a:ext cx="10160000" cy="7785100"/>
            <a:chOff x="0" y="0"/>
            <a:chExt cx="10160000" cy="7785100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300" y="26797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300" y="44958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003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4990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9943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6489700"/>
              <a:ext cx="194468" cy="175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413335" y="838200"/>
              <a:ext cx="5742940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is Refactoring? </a:t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939800" y="2438400"/>
              <a:ext cx="8025749" cy="508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19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series of </a:t>
              </a:r>
              <a:r>
                <a:rPr b="0" i="0" lang="en-US" sz="377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</a:t>
              </a: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steps, each of which changes the program’s  </a:t>
              </a:r>
              <a:r>
                <a:rPr b="0" i="0" lang="en-US" sz="377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 structure</a:t>
              </a: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without changing its </a:t>
              </a:r>
              <a:r>
                <a:rPr b="0" i="0" lang="en-US" sz="377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  behavior</a:t>
              </a: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Martin Fowler</a:t>
              </a:r>
              <a:endParaRPr/>
            </a:p>
            <a:p>
              <a:pPr indent="0" lvl="0" marL="0" marR="0" rtl="0" algn="l">
                <a:lnSpc>
                  <a:spcPct val="106024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Verify no change in external behavior by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the right tool - IDE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 code analysis by tool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Being very, very careful</a:t>
              </a:r>
              <a:endParaRPr/>
            </a:p>
            <a:p>
              <a:pPr indent="1841500" lvl="0" marL="0" marR="0" rtl="0" algn="l">
                <a:lnSpc>
                  <a:spcPct val="96685"/>
                </a:lnSpc>
                <a:spcBef>
                  <a:spcPts val="40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8" name="Google Shape;11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20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</p:grpSpPr>
        <p:cxnSp>
          <p:nvCxnSpPr>
            <p:cNvPr id="543" name="Google Shape;543;p2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4" name="Google Shape;544;p2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0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548" name="Google Shape;548;p20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Assertion </a:t>
              </a:r>
              <a:endParaRPr/>
            </a:p>
          </p:txBody>
        </p:sp>
        <p:sp>
          <p:nvSpPr>
            <p:cNvPr id="549" name="Google Shape;549;p20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Google Shape;550;p20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88 </a:t>
              </a:r>
              <a:endParaRPr/>
            </a:p>
          </p:txBody>
        </p:sp>
        <p:sp>
          <p:nvSpPr>
            <p:cNvPr id="551" name="Google Shape;551;p2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552" name="Google Shape;5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8" name="Google Shape;558;p21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</p:grpSpPr>
        <p:cxnSp>
          <p:nvCxnSpPr>
            <p:cNvPr id="559" name="Google Shape;559;p21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0" name="Google Shape;560;p2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Assertion </a:t>
              </a:r>
              <a:endParaRPr/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623399" y="1903412"/>
              <a:ext cx="8028280" cy="5621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getExpenseLimit() {</a:t>
              </a:r>
              <a:endParaRPr/>
            </a:p>
            <a:p>
              <a:pPr indent="0" lvl="0" marL="368300" marR="0" rtl="0" algn="l">
                <a:lnSpc>
                  <a:spcPct val="118181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// should have either expense limit or a primary project  return (_expenseLimit != NULL_EXPENSE) ? _expenseLimit :  _primaryProject.GetMemberExpenseLimit();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2146300" lvl="0" marL="0" marR="0" rtl="0" algn="l">
                <a:lnSpc>
                  <a:spcPct val="96685"/>
                </a:lnSpc>
                <a:spcBef>
                  <a:spcPts val="227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88 </a:t>
              </a:r>
              <a:endParaRPr/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568" name="Google Shape;5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5546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4" name="Google Shape;574;p22"/>
          <p:cNvGrpSpPr/>
          <p:nvPr/>
        </p:nvGrpSpPr>
        <p:grpSpPr>
          <a:xfrm>
            <a:off x="0" y="0"/>
            <a:ext cx="10268370" cy="7785100"/>
            <a:chOff x="0" y="0"/>
            <a:chExt cx="10268370" cy="7785100"/>
          </a:xfrm>
        </p:grpSpPr>
        <p:cxnSp>
          <p:nvCxnSpPr>
            <p:cNvPr id="575" name="Google Shape;575;p2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6" name="Google Shape;576;p2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8" name="Google Shape;57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36900" y="3187700"/>
              <a:ext cx="9271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22"/>
            <p:cNvSpPr/>
            <p:nvPr/>
          </p:nvSpPr>
          <p:spPr>
            <a:xfrm>
              <a:off x="3282950" y="3327400"/>
              <a:ext cx="507640" cy="956903"/>
            </a:xfrm>
            <a:custGeom>
              <a:rect b="b" l="l" r="r" t="t"/>
              <a:pathLst>
                <a:path extrusionOk="0" h="956903" w="507640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3282950" y="3327400"/>
              <a:ext cx="507640" cy="956903"/>
            </a:xfrm>
            <a:custGeom>
              <a:rect b="b" l="l" r="r" t="t"/>
              <a:pathLst>
                <a:path extrusionOk="0" h="956903" w="507640">
                  <a:moveTo>
                    <a:pt x="237282" y="0"/>
                  </a:moveTo>
                  <a:lnTo>
                    <a:pt x="388999" y="698610"/>
                  </a:lnTo>
                  <a:lnTo>
                    <a:pt x="507640" y="674149"/>
                  </a:lnTo>
                  <a:lnTo>
                    <a:pt x="321049" y="956903"/>
                  </a:lnTo>
                  <a:lnTo>
                    <a:pt x="32716" y="772716"/>
                  </a:lnTo>
                  <a:lnTo>
                    <a:pt x="151716" y="747895"/>
                  </a:lnTo>
                  <a:lnTo>
                    <a:pt x="0" y="49283"/>
                  </a:lnTo>
                  <a:lnTo>
                    <a:pt x="237282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 txBox="1"/>
            <p:nvPr/>
          </p:nvSpPr>
          <p:spPr>
            <a:xfrm>
              <a:off x="7846764" y="12700"/>
              <a:ext cx="2421606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Comments </a:t>
              </a:r>
              <a:endParaRPr/>
            </a:p>
          </p:txBody>
        </p:sp>
        <p:sp>
          <p:nvSpPr>
            <p:cNvPr id="583" name="Google Shape;583;p22"/>
            <p:cNvSpPr txBox="1"/>
            <p:nvPr/>
          </p:nvSpPr>
          <p:spPr>
            <a:xfrm>
              <a:off x="2531776" y="838200"/>
              <a:ext cx="550608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Assertion </a:t>
              </a:r>
              <a:endParaRPr/>
            </a:p>
          </p:txBody>
        </p:sp>
        <p:sp>
          <p:nvSpPr>
            <p:cNvPr id="584" name="Google Shape;584;p22"/>
            <p:cNvSpPr txBox="1"/>
            <p:nvPr/>
          </p:nvSpPr>
          <p:spPr>
            <a:xfrm>
              <a:off x="623399" y="1903412"/>
              <a:ext cx="8028280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getExpenseLimit() {</a:t>
              </a:r>
              <a:endParaRPr/>
            </a:p>
            <a:p>
              <a:pPr indent="0" lvl="0" marL="368300" marR="0" rtl="0" algn="l">
                <a:lnSpc>
                  <a:spcPct val="118181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// should have either expense limit or a primary project  return (_expenseLimit != NULL_EXPENSE) ? _expenseLimit :  _primaryProject.GetMemberExpenseLimit(); </a:t>
              </a:r>
              <a:endParaRPr/>
            </a:p>
          </p:txBody>
        </p:sp>
        <p:sp>
          <p:nvSpPr>
            <p:cNvPr id="585" name="Google Shape;585;p22"/>
            <p:cNvSpPr txBox="1"/>
            <p:nvPr/>
          </p:nvSpPr>
          <p:spPr>
            <a:xfrm>
              <a:off x="623399" y="3224212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 </a:t>
              </a:r>
              <a:endParaRPr/>
            </a:p>
          </p:txBody>
        </p:sp>
        <p:sp>
          <p:nvSpPr>
            <p:cNvPr id="586" name="Google Shape;586;p22"/>
            <p:cNvSpPr txBox="1"/>
            <p:nvPr/>
          </p:nvSpPr>
          <p:spPr>
            <a:xfrm>
              <a:off x="547199" y="4287837"/>
              <a:ext cx="3533628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getExpenseLimit() { </a:t>
              </a:r>
              <a:endParaRPr/>
            </a:p>
          </p:txBody>
        </p:sp>
        <p:sp>
          <p:nvSpPr>
            <p:cNvPr id="587" name="Google Shape;587;p22"/>
            <p:cNvSpPr txBox="1"/>
            <p:nvPr/>
          </p:nvSpPr>
          <p:spPr>
            <a:xfrm>
              <a:off x="1004399" y="4630737"/>
              <a:ext cx="8709625" cy="28940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81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Assert(_expenseLimit != NULL_EXPENSE || _primaryProject != null,  “Both Expense Limit and Primary Project must not be null”);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3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return (_expenseLimit != NULL_EXPENSE) ? _expenseLimit : </a:t>
              </a:r>
              <a:endParaRPr/>
            </a:p>
            <a:p>
              <a:pPr indent="29210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_primaryProject.GetMemberExpenseLimit();</a:t>
              </a:r>
              <a:endParaRPr/>
            </a:p>
            <a:p>
              <a:pPr indent="1765300" lvl="0" marL="0" marR="0" rtl="0" algn="l">
                <a:lnSpc>
                  <a:spcPct val="96685"/>
                </a:lnSpc>
                <a:spcBef>
                  <a:spcPts val="65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22"/>
            <p:cNvSpPr txBox="1"/>
            <p:nvPr/>
          </p:nvSpPr>
          <p:spPr>
            <a:xfrm>
              <a:off x="547199" y="6294437"/>
              <a:ext cx="312903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 </a:t>
              </a:r>
              <a:endParaRPr/>
            </a:p>
          </p:txBody>
        </p:sp>
        <p:sp>
          <p:nvSpPr>
            <p:cNvPr id="589" name="Google Shape;589;p2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88 </a:t>
              </a:r>
              <a:endParaRPr/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591" name="Google Shape;5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92608" y="0"/>
            <a:ext cx="144016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23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p23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3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1930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4383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2511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06399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467607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937132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365760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824929"/>
            <a:ext cx="204192" cy="18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512" y="6313264"/>
            <a:ext cx="204192" cy="183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40400" y="4216400"/>
            <a:ext cx="3879453" cy="260116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2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3"/>
          <p:cNvSpPr txBox="1"/>
          <p:nvPr/>
        </p:nvSpPr>
        <p:spPr>
          <a:xfrm>
            <a:off x="1511300" y="838200"/>
            <a:ext cx="752914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Smell - Long Method </a:t>
            </a:r>
            <a:endParaRPr/>
          </a:p>
        </p:txBody>
      </p:sp>
      <p:sp>
        <p:nvSpPr>
          <p:cNvPr id="612" name="Google Shape;612;p23"/>
          <p:cNvSpPr txBox="1"/>
          <p:nvPr/>
        </p:nvSpPr>
        <p:spPr>
          <a:xfrm>
            <a:off x="825500" y="1841500"/>
            <a:ext cx="6894381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1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method is long when it is too hard to quickly comprehend.   </a:t>
            </a:r>
            <a:endParaRPr/>
          </a:p>
        </p:txBody>
      </p:sp>
      <p:sp>
        <p:nvSpPr>
          <p:cNvPr id="613" name="Google Shape;613;p23"/>
          <p:cNvSpPr txBox="1"/>
          <p:nvPr/>
        </p:nvSpPr>
        <p:spPr>
          <a:xfrm>
            <a:off x="825500" y="2349500"/>
            <a:ext cx="8541094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2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Long methods tend to hide behavior that ought to be shared, which leads to  duplicated code in other methods or classes. </a:t>
            </a:r>
            <a:endParaRPr/>
          </a:p>
          <a:p>
            <a:pPr indent="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OO code is easiest to understand and maintain with shorter methods </a:t>
            </a:r>
            <a:endParaRPr/>
          </a:p>
          <a:p>
            <a:pPr indent="0" lvl="0" marL="0" marR="0" rtl="0" algn="l">
              <a:lnSpc>
                <a:spcPct val="1061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good names </a:t>
            </a:r>
            <a:endParaRPr/>
          </a:p>
        </p:txBody>
      </p:sp>
      <p:sp>
        <p:nvSpPr>
          <p:cNvPr id="614" name="Google Shape;614;p23"/>
          <p:cNvSpPr txBox="1"/>
          <p:nvPr/>
        </p:nvSpPr>
        <p:spPr>
          <a:xfrm>
            <a:off x="939800" y="3975100"/>
            <a:ext cx="4245924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1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Remedies:</a:t>
            </a:r>
            <a:endParaRPr/>
          </a:p>
          <a:p>
            <a:pPr indent="15240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Method</a:t>
            </a:r>
            <a:endParaRPr/>
          </a:p>
          <a:p>
            <a:pPr indent="15240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Temp with Query</a:t>
            </a:r>
            <a:endParaRPr/>
          </a:p>
          <a:p>
            <a:pPr indent="15240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Parameter Object</a:t>
            </a:r>
            <a:endParaRPr/>
          </a:p>
          <a:p>
            <a:pPr indent="15240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 Whole Object</a:t>
            </a:r>
            <a:endParaRPr/>
          </a:p>
          <a:p>
            <a:pPr indent="152400" lvl="0" marL="0" marR="0" rtl="0" algn="l">
              <a:lnSpc>
                <a:spcPct val="10611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97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Decompose Conditional </a:t>
            </a:r>
            <a:endParaRPr/>
          </a:p>
        </p:txBody>
      </p:sp>
      <p:sp>
        <p:nvSpPr>
          <p:cNvPr id="615" name="Google Shape;615;p23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89 </a:t>
            </a:r>
            <a:endParaRPr/>
          </a:p>
        </p:txBody>
      </p:sp>
      <p:sp>
        <p:nvSpPr>
          <p:cNvPr id="617" name="Google Shape;617;p2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618" name="Google Shape;61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4" name="Google Shape;624;p24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625" name="Google Shape;625;p24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6" name="Google Shape;626;p24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4"/>
            <p:cNvSpPr txBox="1"/>
            <p:nvPr/>
          </p:nvSpPr>
          <p:spPr>
            <a:xfrm>
              <a:off x="2205130" y="838200"/>
              <a:ext cx="615937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 Method Example </a:t>
              </a:r>
              <a:endParaRPr/>
            </a:p>
          </p:txBody>
        </p:sp>
        <p:sp>
          <p:nvSpPr>
            <p:cNvPr id="630" name="Google Shape;630;p24"/>
            <p:cNvSpPr txBox="1"/>
            <p:nvPr/>
          </p:nvSpPr>
          <p:spPr>
            <a:xfrm>
              <a:off x="745418" y="2070100"/>
              <a:ext cx="6596274" cy="5454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String toStringHelper(StringBuffer result)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result.append("&lt;");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result.append(name);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result.append(attributes.toString());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result.append("&gt;");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(!value.equals(""))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result.append(value);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Iterator it = children().iterator();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while (it.hasNext())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TagNode node = (TagNode)it.next();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node.toStringHelper(result);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result.append("&lt;/");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result.append(name);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result.append("&gt;");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result.toString();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18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2032000" lvl="0" marL="0" marR="0" rtl="0" algn="l">
                <a:lnSpc>
                  <a:spcPct val="96685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2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90 </a:t>
              </a:r>
              <a:endParaRPr/>
            </a:p>
          </p:txBody>
        </p:sp>
        <p:sp>
          <p:nvSpPr>
            <p:cNvPr id="632" name="Google Shape;632;p2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633" name="Google Shape;6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6875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24"/>
          <p:cNvSpPr txBox="1"/>
          <p:nvPr/>
        </p:nvSpPr>
        <p:spPr>
          <a:xfrm>
            <a:off x="4935984" y="3360936"/>
            <a:ext cx="41044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Html tag: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&lt;name&gt; Jannet Jhonson &lt;/name&gt;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Google Shape;6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0" name="Google Shape;640;p25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641" name="Google Shape;641;p2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2" name="Google Shape;642;p2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5"/>
            <p:cNvSpPr txBox="1"/>
            <p:nvPr/>
          </p:nvSpPr>
          <p:spPr>
            <a:xfrm>
              <a:off x="222216" y="650852"/>
              <a:ext cx="99377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Long Method Makeover (Extract Method)</a:t>
              </a: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25"/>
            <p:cNvSpPr txBox="1"/>
            <p:nvPr/>
          </p:nvSpPr>
          <p:spPr>
            <a:xfrm>
              <a:off x="5444378" y="2178050"/>
              <a:ext cx="4328099" cy="47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writeValueTo(StringBuffer result)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(!value.equals(""))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result.append(value);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writeChildrenTo(StringBuffer result)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Iterator it = children().iterator();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while (it.hasNext())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TagNode node = (TagNode)it.next();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node.toStringHelper(result);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647" name="Google Shape;647;p25"/>
            <p:cNvSpPr txBox="1"/>
            <p:nvPr/>
          </p:nvSpPr>
          <p:spPr>
            <a:xfrm>
              <a:off x="507968" y="2008174"/>
              <a:ext cx="4576409" cy="2000264"/>
            </a:xfrm>
            <a:prstGeom prst="rect">
              <a:avLst/>
            </a:prstGeom>
            <a:solidFill>
              <a:srgbClr val="BAFB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String toStringHelper(StringBuffer result)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writeOpenTagTo(result);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writeValueTo(result);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writeChildrenTo(result);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writeEndTagTo(result);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result.toString();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writeOpenTagTo(StringBuffer result)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result.append("&lt;");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result.append(name);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result.append(attributes.toString());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result.append("&gt;");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writeEndTagTo(StringBuffer result)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result.append("&lt;/");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result.append(name);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result.append("&gt;");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 </a:t>
              </a:r>
              <a:endParaRPr/>
            </a:p>
          </p:txBody>
        </p:sp>
        <p:sp>
          <p:nvSpPr>
            <p:cNvPr id="648" name="Google Shape;648;p25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25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91 </a:t>
              </a:r>
              <a:endParaRPr/>
            </a:p>
          </p:txBody>
        </p:sp>
        <p:sp>
          <p:nvSpPr>
            <p:cNvPr id="650" name="Google Shape;650;p2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651" name="Google Shape;6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7" name="Google Shape;657;p26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</p:grpSpPr>
        <p:cxnSp>
          <p:nvCxnSpPr>
            <p:cNvPr id="658" name="Google Shape;658;p2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9" name="Google Shape;659;p2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4178300" y="4198937"/>
              <a:ext cx="975953" cy="475891"/>
            </a:xfrm>
            <a:custGeom>
              <a:rect b="b" l="l" r="r" t="t"/>
              <a:pathLst>
                <a:path extrusionOk="0" h="475890" w="975953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Temp with Query </a:t>
              </a:r>
              <a:endParaRPr/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92 </a:t>
              </a:r>
              <a:endParaRPr/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668" name="Google Shape;6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26"/>
          <p:cNvSpPr txBox="1"/>
          <p:nvPr/>
        </p:nvSpPr>
        <p:spPr>
          <a:xfrm>
            <a:off x="342900" y="5957887"/>
            <a:ext cx="55291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Method2(){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basePrice = _quanity * _itemPrice;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basePrice + 100;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26"/>
          <p:cNvSpPr txBox="1"/>
          <p:nvPr/>
        </p:nvSpPr>
        <p:spPr>
          <a:xfrm>
            <a:off x="4935984" y="3824287"/>
            <a:ext cx="45562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if the basePrice calculation equation changes 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-- We would need to change two lines in the code</a:t>
            </a:r>
            <a:endParaRPr b="1" i="1"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6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Method1(){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double basePrice = _quanity * _itemPrice;         if(basePrice &gt; 1000) 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basePrice * 0.95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basePrice*0.98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" name="Google Shape;677;p27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8" name="Google Shape;678;p27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7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4051300"/>
            <a:ext cx="13843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7"/>
          <p:cNvSpPr/>
          <p:nvPr/>
        </p:nvSpPr>
        <p:spPr>
          <a:xfrm>
            <a:off x="4178300" y="4198937"/>
            <a:ext cx="975953" cy="475891"/>
          </a:xfrm>
          <a:custGeom>
            <a:rect b="b" l="l" r="r" t="t"/>
            <a:pathLst>
              <a:path extrusionOk="0" h="475890" w="975953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27"/>
          <p:cNvSpPr/>
          <p:nvPr/>
        </p:nvSpPr>
        <p:spPr>
          <a:xfrm>
            <a:off x="4178300" y="4198937"/>
            <a:ext cx="975953" cy="475891"/>
          </a:xfrm>
          <a:custGeom>
            <a:rect b="b" l="l" r="r" t="t"/>
            <a:pathLst>
              <a:path extrusionOk="0" h="475890" w="975953">
                <a:moveTo>
                  <a:pt x="0" y="118612"/>
                </a:moveTo>
                <a:lnTo>
                  <a:pt x="731695" y="118612"/>
                </a:lnTo>
                <a:lnTo>
                  <a:pt x="731695" y="0"/>
                </a:lnTo>
                <a:lnTo>
                  <a:pt x="975953" y="237944"/>
                </a:lnTo>
                <a:lnTo>
                  <a:pt x="731695" y="475890"/>
                </a:lnTo>
                <a:lnTo>
                  <a:pt x="731695" y="356558"/>
                </a:lnTo>
                <a:lnTo>
                  <a:pt x="0" y="356558"/>
                </a:lnTo>
                <a:lnTo>
                  <a:pt x="0" y="118612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7"/>
          <p:cNvSpPr txBox="1"/>
          <p:nvPr/>
        </p:nvSpPr>
        <p:spPr>
          <a:xfrm>
            <a:off x="7801682" y="31750"/>
            <a:ext cx="2471936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Smell:  Long Method </a:t>
            </a:r>
            <a:endParaRPr/>
          </a:p>
        </p:txBody>
      </p:sp>
      <p:sp>
        <p:nvSpPr>
          <p:cNvPr id="685" name="Google Shape;685;p27"/>
          <p:cNvSpPr txBox="1"/>
          <p:nvPr/>
        </p:nvSpPr>
        <p:spPr>
          <a:xfrm>
            <a:off x="1753840" y="838200"/>
            <a:ext cx="706177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Temp with Query </a:t>
            </a:r>
            <a:endParaRPr/>
          </a:p>
        </p:txBody>
      </p:sp>
      <p:sp>
        <p:nvSpPr>
          <p:cNvPr id="686" name="Google Shape;686;p27"/>
          <p:cNvSpPr txBox="1"/>
          <p:nvPr/>
        </p:nvSpPr>
        <p:spPr>
          <a:xfrm>
            <a:off x="5776675" y="2242596"/>
            <a:ext cx="3835493" cy="24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Method1(){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if(getBasePrice() &gt; 1000) {</a:t>
            </a:r>
            <a:endParaRPr/>
          </a:p>
          <a:p>
            <a:pPr indent="3429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getBasePrice() * 0.95;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{</a:t>
            </a:r>
            <a:endParaRPr/>
          </a:p>
          <a:p>
            <a:pPr indent="3810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getBasePrice() * 0.98;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7"/>
          <p:cNvSpPr txBox="1"/>
          <p:nvPr/>
        </p:nvSpPr>
        <p:spPr>
          <a:xfrm>
            <a:off x="392939" y="2068512"/>
            <a:ext cx="514469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Method1(){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double basePrice = _quanity * _itemPrice;         if(basePrice &gt; 1000) 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basePrice * 0.95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basePrice*0.98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0" marR="0" rtl="0" algn="l">
              <a:lnSpc>
                <a:spcPct val="138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9" name="Google Shape;689;p27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92 </a:t>
            </a:r>
            <a:endParaRPr/>
          </a:p>
        </p:txBody>
      </p:sp>
      <p:sp>
        <p:nvSpPr>
          <p:cNvPr id="690" name="Google Shape;690;p27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691" name="Google Shape;69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27"/>
          <p:cNvSpPr txBox="1"/>
          <p:nvPr/>
        </p:nvSpPr>
        <p:spPr>
          <a:xfrm>
            <a:off x="4579879" y="5652705"/>
            <a:ext cx="5313421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getBasePrice()  {</a:t>
            </a:r>
            <a:endParaRPr/>
          </a:p>
          <a:p>
            <a:pPr indent="3810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_quanitiy * itemPrice;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8" name="Google Shape;698;p28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</p:grpSpPr>
        <p:cxnSp>
          <p:nvCxnSpPr>
            <p:cNvPr id="699" name="Google Shape;699;p28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0" name="Google Shape;700;p28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2" name="Google Shape;70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2952378" y="3600450"/>
              <a:ext cx="1384300" cy="90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3" name="Google Shape;703;p28"/>
            <p:cNvSpPr/>
            <p:nvPr/>
          </p:nvSpPr>
          <p:spPr>
            <a:xfrm rot="5400000">
              <a:off x="4178300" y="4198937"/>
              <a:ext cx="975953" cy="475891"/>
            </a:xfrm>
            <a:custGeom>
              <a:rect b="b" l="l" r="r" t="t"/>
              <a:pathLst>
                <a:path extrusionOk="0" h="475890" w="975953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 rot="5400000">
              <a:off x="3156551" y="3813353"/>
              <a:ext cx="975953" cy="475891"/>
            </a:xfrm>
            <a:custGeom>
              <a:rect b="b" l="l" r="r" t="t"/>
              <a:pathLst>
                <a:path extrusionOk="0" h="475890" w="975953">
                  <a:moveTo>
                    <a:pt x="0" y="118612"/>
                  </a:moveTo>
                  <a:lnTo>
                    <a:pt x="731695" y="118612"/>
                  </a:lnTo>
                  <a:lnTo>
                    <a:pt x="731695" y="0"/>
                  </a:lnTo>
                  <a:lnTo>
                    <a:pt x="975953" y="237944"/>
                  </a:lnTo>
                  <a:lnTo>
                    <a:pt x="731695" y="475890"/>
                  </a:lnTo>
                  <a:lnTo>
                    <a:pt x="731695" y="356558"/>
                  </a:lnTo>
                  <a:lnTo>
                    <a:pt x="0" y="356558"/>
                  </a:lnTo>
                  <a:lnTo>
                    <a:pt x="0" y="118612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8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707" name="Google Shape;707;p28"/>
            <p:cNvSpPr txBox="1"/>
            <p:nvPr/>
          </p:nvSpPr>
          <p:spPr>
            <a:xfrm>
              <a:off x="1753840" y="838200"/>
              <a:ext cx="706177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Temp with Query </a:t>
              </a:r>
              <a:endParaRPr/>
            </a:p>
          </p:txBody>
        </p:sp>
        <p:sp>
          <p:nvSpPr>
            <p:cNvPr id="708" name="Google Shape;708;p2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9" name="Google Shape;709;p28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92 </a:t>
              </a:r>
              <a:endParaRPr/>
            </a:p>
          </p:txBody>
        </p:sp>
        <p:sp>
          <p:nvSpPr>
            <p:cNvPr id="710" name="Google Shape;710;p2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711" name="Google Shape;7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28"/>
          <p:cNvSpPr txBox="1"/>
          <p:nvPr/>
        </p:nvSpPr>
        <p:spPr>
          <a:xfrm>
            <a:off x="4666276" y="3446668"/>
            <a:ext cx="470428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getBasePrice()  {</a:t>
            </a:r>
            <a:endParaRPr/>
          </a:p>
          <a:p>
            <a:pPr indent="38100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_quanitiy * itemPrice;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8"/>
          <p:cNvSpPr txBox="1"/>
          <p:nvPr/>
        </p:nvSpPr>
        <p:spPr>
          <a:xfrm>
            <a:off x="471912" y="1973807"/>
            <a:ext cx="55291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Method2(){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double basePrice = _quanity * _itemPrice;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basePrice + 100;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8"/>
          <p:cNvSpPr txBox="1"/>
          <p:nvPr/>
        </p:nvSpPr>
        <p:spPr>
          <a:xfrm>
            <a:off x="579129" y="4924859"/>
            <a:ext cx="5529188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Method2(){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return getBasePrice() + 100;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Google Shape;7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0" name="Google Shape;720;p29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</p:grpSpPr>
        <p:cxnSp>
          <p:nvCxnSpPr>
            <p:cNvPr id="721" name="Google Shape;721;p29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2" name="Google Shape;722;p29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9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726" name="Google Shape;726;p29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Parameter Object </a:t>
              </a:r>
              <a:endParaRPr/>
            </a:p>
          </p:txBody>
        </p:sp>
        <p:sp>
          <p:nvSpPr>
            <p:cNvPr id="727" name="Google Shape;727;p2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9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94 </a:t>
              </a:r>
              <a:endParaRPr/>
            </a:p>
          </p:txBody>
        </p:sp>
        <p:sp>
          <p:nvSpPr>
            <p:cNvPr id="729" name="Google Shape;729;p2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730" name="Google Shape;7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9"/>
          <p:cNvSpPr txBox="1"/>
          <p:nvPr/>
        </p:nvSpPr>
        <p:spPr>
          <a:xfrm>
            <a:off x="316458" y="2537490"/>
            <a:ext cx="8721192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MethodTooManyParameter (Date start, Date end, int value, string month, string yearStart, string yearEnd)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// method body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3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3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1496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36703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45085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53467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5867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6584" y="0"/>
            <a:ext cx="176584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3"/>
          <p:cNvGrpSpPr/>
          <p:nvPr/>
        </p:nvGrpSpPr>
        <p:grpSpPr>
          <a:xfrm>
            <a:off x="5829300" y="3174884"/>
            <a:ext cx="1015994" cy="825499"/>
            <a:chOff x="5829300" y="3174884"/>
            <a:chExt cx="1015994" cy="825499"/>
          </a:xfrm>
        </p:grpSpPr>
        <p:cxnSp>
          <p:nvCxnSpPr>
            <p:cNvPr id="133" name="Google Shape;133;p3"/>
            <p:cNvCxnSpPr/>
            <p:nvPr/>
          </p:nvCxnSpPr>
          <p:spPr>
            <a:xfrm>
              <a:off x="5829300" y="3212129"/>
              <a:ext cx="1015994" cy="751012"/>
            </a:xfrm>
            <a:prstGeom prst="straightConnector1">
              <a:avLst/>
            </a:prstGeom>
            <a:noFill/>
            <a:ln cap="flat" cmpd="sng" w="127000">
              <a:solidFill>
                <a:srgbClr val="FF2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3"/>
            <p:cNvCxnSpPr/>
            <p:nvPr/>
          </p:nvCxnSpPr>
          <p:spPr>
            <a:xfrm flipH="1" rot="10800000">
              <a:off x="5885271" y="3174884"/>
              <a:ext cx="904057" cy="825499"/>
            </a:xfrm>
            <a:prstGeom prst="straightConnector1">
              <a:avLst/>
            </a:prstGeom>
            <a:noFill/>
            <a:ln cap="flat" cmpd="sng" w="127000">
              <a:solidFill>
                <a:srgbClr val="FF000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5" name="Google Shape;135;p3"/>
          <p:cNvGrpSpPr/>
          <p:nvPr/>
        </p:nvGrpSpPr>
        <p:grpSpPr>
          <a:xfrm>
            <a:off x="1079500" y="5575184"/>
            <a:ext cx="1015993" cy="825499"/>
            <a:chOff x="1079500" y="5575184"/>
            <a:chExt cx="1015993" cy="825499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1079500" y="5612429"/>
              <a:ext cx="1015993" cy="751012"/>
            </a:xfrm>
            <a:prstGeom prst="straightConnector1">
              <a:avLst/>
            </a:prstGeom>
            <a:noFill/>
            <a:ln cap="flat" cmpd="sng" w="127000">
              <a:solidFill>
                <a:srgbClr val="FF2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3"/>
            <p:cNvCxnSpPr/>
            <p:nvPr/>
          </p:nvCxnSpPr>
          <p:spPr>
            <a:xfrm flipH="1" rot="10800000">
              <a:off x="1135470" y="5575184"/>
              <a:ext cx="904058" cy="825499"/>
            </a:xfrm>
            <a:prstGeom prst="straightConnector1">
              <a:avLst/>
            </a:prstGeom>
            <a:noFill/>
            <a:ln cap="flat" cmpd="sng" w="127000">
              <a:solidFill>
                <a:srgbClr val="FF000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38" name="Google Shape;13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1110" y="3820045"/>
            <a:ext cx="918878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8910" y="4683645"/>
            <a:ext cx="918878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2726184" y="838200"/>
            <a:ext cx="5117021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you hear... 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939800" y="3060700"/>
            <a:ext cx="5442069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We’ll just refactor the code to support logging 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399480" y="3576960"/>
            <a:ext cx="9215745" cy="28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refactor the code so that it authenticates against LDAP instead of Database? 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939800" y="3898900"/>
            <a:ext cx="1309044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399480" y="4441056"/>
            <a:ext cx="9541414" cy="257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too much duplicate code, we need to refactor the code to eliminate duplication </a:t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939800" y="4737100"/>
            <a:ext cx="1408734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75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939800" y="5257800"/>
            <a:ext cx="4980612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class is too big, we need to refactor it 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939800" y="5778500"/>
            <a:ext cx="11669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Caching? 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1" name="Google Shape;151;p3"/>
          <p:cNvGrpSpPr/>
          <p:nvPr/>
        </p:nvGrpSpPr>
        <p:grpSpPr>
          <a:xfrm>
            <a:off x="3207792" y="2640856"/>
            <a:ext cx="1015994" cy="825499"/>
            <a:chOff x="5829300" y="3174884"/>
            <a:chExt cx="1015994" cy="825499"/>
          </a:xfrm>
        </p:grpSpPr>
        <p:cxnSp>
          <p:nvCxnSpPr>
            <p:cNvPr id="152" name="Google Shape;152;p3"/>
            <p:cNvCxnSpPr/>
            <p:nvPr/>
          </p:nvCxnSpPr>
          <p:spPr>
            <a:xfrm>
              <a:off x="5829300" y="3212129"/>
              <a:ext cx="1015994" cy="751012"/>
            </a:xfrm>
            <a:prstGeom prst="straightConnector1">
              <a:avLst/>
            </a:prstGeom>
            <a:noFill/>
            <a:ln cap="flat" cmpd="sng" w="127000">
              <a:solidFill>
                <a:srgbClr val="FF221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3"/>
            <p:cNvCxnSpPr/>
            <p:nvPr/>
          </p:nvCxnSpPr>
          <p:spPr>
            <a:xfrm flipH="1" rot="10800000">
              <a:off x="5885271" y="3174884"/>
              <a:ext cx="904057" cy="825499"/>
            </a:xfrm>
            <a:prstGeom prst="straightConnector1">
              <a:avLst/>
            </a:prstGeom>
            <a:noFill/>
            <a:ln cap="flat" cmpd="sng" w="127000">
              <a:solidFill>
                <a:srgbClr val="FF000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thumbnail_fdbd8478-4071-48f9-881e-7f6c58f17549.png" id="154" name="Google Shape;15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7" name="Google Shape;737;p30"/>
          <p:cNvGrpSpPr/>
          <p:nvPr/>
        </p:nvGrpSpPr>
        <p:grpSpPr>
          <a:xfrm>
            <a:off x="0" y="0"/>
            <a:ext cx="10273618" cy="7785100"/>
            <a:chOff x="0" y="0"/>
            <a:chExt cx="10273618" cy="7785100"/>
          </a:xfrm>
        </p:grpSpPr>
        <p:cxnSp>
          <p:nvCxnSpPr>
            <p:cNvPr id="738" name="Google Shape;738;p3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9" name="Google Shape;739;p3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1" name="Google Shape;741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57220"/>
              <a:ext cx="10160000" cy="2113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3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7801682" y="31750"/>
              <a:ext cx="2471936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744" name="Google Shape;744;p30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Parameter Object </a:t>
              </a:r>
              <a:endParaRPr/>
            </a:p>
          </p:txBody>
        </p:sp>
        <p:sp>
          <p:nvSpPr>
            <p:cNvPr id="745" name="Google Shape;745;p30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94 </a:t>
              </a:r>
              <a:endParaRPr/>
            </a:p>
          </p:txBody>
        </p:sp>
        <p:sp>
          <p:nvSpPr>
            <p:cNvPr id="747" name="Google Shape;747;p3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748" name="Google Shape;74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30"/>
          <p:cNvSpPr txBox="1"/>
          <p:nvPr/>
        </p:nvSpPr>
        <p:spPr>
          <a:xfrm>
            <a:off x="5815528" y="5360317"/>
            <a:ext cx="424502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DateRange{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 start;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Date 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i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5" name="Google Shape;755;p31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</p:grpSpPr>
        <p:cxnSp>
          <p:nvCxnSpPr>
            <p:cNvPr id="756" name="Google Shape;756;p31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7" name="Google Shape;757;p3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1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761" name="Google Shape;761;p31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Preserve Whole Object </a:t>
              </a:r>
              <a:endParaRPr/>
            </a:p>
          </p:txBody>
        </p:sp>
        <p:sp>
          <p:nvSpPr>
            <p:cNvPr id="762" name="Google Shape;762;p31"/>
            <p:cNvSpPr txBox="1"/>
            <p:nvPr/>
          </p:nvSpPr>
          <p:spPr>
            <a:xfrm>
              <a:off x="535814" y="2208065"/>
              <a:ext cx="5999463" cy="5101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low = daysTempRange().getLow();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high = daysTempRange().getHigh();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plan.withinRange(low, high);</a:t>
              </a:r>
              <a:endParaRPr/>
            </a:p>
            <a:p>
              <a:pPr indent="723900" lvl="0" marL="0" marR="0" rtl="0" algn="l">
                <a:lnSpc>
                  <a:spcPct val="96685"/>
                </a:lnSpc>
                <a:spcBef>
                  <a:spcPts val="207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31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95 </a:t>
              </a:r>
              <a:endParaRPr/>
            </a:p>
          </p:txBody>
        </p:sp>
        <p:sp>
          <p:nvSpPr>
            <p:cNvPr id="764" name="Google Shape;764;p3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765" name="Google Shape;76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1"/>
          <p:cNvSpPr txBox="1"/>
          <p:nvPr/>
        </p:nvSpPr>
        <p:spPr>
          <a:xfrm>
            <a:off x="6952208" y="2568848"/>
            <a:ext cx="2698175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daysTempRange(){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return someObject;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2" name="Google Shape;772;p32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</p:grpSpPr>
        <p:cxnSp>
          <p:nvCxnSpPr>
            <p:cNvPr id="773" name="Google Shape;773;p3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4" name="Google Shape;774;p3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4365620" y="4368800"/>
              <a:ext cx="558800" cy="901700"/>
            </a:xfrm>
            <a:custGeom>
              <a:rect b="b" l="l" r="r" t="t"/>
              <a:pathLst>
                <a:path extrusionOk="0" h="901700" w="5588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4787900" y="4368800"/>
              <a:ext cx="558800" cy="901700"/>
            </a:xfrm>
            <a:custGeom>
              <a:rect b="b" l="l" r="r" t="t"/>
              <a:pathLst>
                <a:path extrusionOk="0" h="901700" w="5588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cap="flat" cmpd="sng" w="381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2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780" name="Google Shape;780;p32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Preserve Whole Object </a:t>
              </a:r>
              <a:endParaRPr/>
            </a:p>
          </p:txBody>
        </p:sp>
        <p:sp>
          <p:nvSpPr>
            <p:cNvPr id="781" name="Google Shape;781;p32"/>
            <p:cNvSpPr txBox="1"/>
            <p:nvPr/>
          </p:nvSpPr>
          <p:spPr>
            <a:xfrm>
              <a:off x="2057400" y="2423159"/>
              <a:ext cx="5999463" cy="1412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low = daysTempRange().getLow();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high = daysTempRange().getHigh();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plan.withinRange(low, high); </a:t>
              </a:r>
              <a:endParaRPr/>
            </a:p>
          </p:txBody>
        </p:sp>
        <p:sp>
          <p:nvSpPr>
            <p:cNvPr id="782" name="Google Shape;782;p32"/>
            <p:cNvSpPr txBox="1"/>
            <p:nvPr/>
          </p:nvSpPr>
          <p:spPr>
            <a:xfrm>
              <a:off x="1638300" y="5699759"/>
              <a:ext cx="7029834" cy="182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plan.withinRange(daysTempRange());</a:t>
              </a:r>
              <a:endParaRPr/>
            </a:p>
            <a:p>
              <a:pPr indent="1143000" lvl="0" marL="0" marR="0" rtl="0" algn="l">
                <a:lnSpc>
                  <a:spcPct val="96685"/>
                </a:lnSpc>
                <a:spcBef>
                  <a:spcPts val="83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32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95 </a:t>
              </a:r>
              <a:endParaRPr/>
            </a:p>
          </p:txBody>
        </p:sp>
        <p:sp>
          <p:nvSpPr>
            <p:cNvPr id="784" name="Google Shape;784;p3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785" name="Google Shape;7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33"/>
          <p:cNvGrpSpPr/>
          <p:nvPr/>
        </p:nvGrpSpPr>
        <p:grpSpPr>
          <a:xfrm>
            <a:off x="0" y="0"/>
            <a:ext cx="10289496" cy="7785100"/>
            <a:chOff x="0" y="0"/>
            <a:chExt cx="10289496" cy="7785100"/>
          </a:xfrm>
        </p:grpSpPr>
        <p:cxnSp>
          <p:nvCxnSpPr>
            <p:cNvPr id="792" name="Google Shape;792;p33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3" name="Google Shape;793;p33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95" name="Google Shape;795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98700" y="4445000"/>
              <a:ext cx="889000" cy="1308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6" name="Google Shape;796;p33"/>
            <p:cNvSpPr/>
            <p:nvPr/>
          </p:nvSpPr>
          <p:spPr>
            <a:xfrm>
              <a:off x="2446801" y="4596897"/>
              <a:ext cx="471807" cy="880328"/>
            </a:xfrm>
            <a:custGeom>
              <a:rect b="b" l="l" r="r" t="t"/>
              <a:pathLst>
                <a:path extrusionOk="0" h="880328" w="471807">
                  <a:moveTo>
                    <a:pt x="353659" y="8102"/>
                  </a:moveTo>
                  <a:lnTo>
                    <a:pt x="353978" y="664770"/>
                  </a:lnTo>
                  <a:lnTo>
                    <a:pt x="471807" y="668981"/>
                  </a:lnTo>
                  <a:lnTo>
                    <a:pt x="236171" y="880328"/>
                  </a:lnTo>
                  <a:lnTo>
                    <a:pt x="0" y="652696"/>
                  </a:lnTo>
                  <a:lnTo>
                    <a:pt x="118244" y="656666"/>
                  </a:lnTo>
                  <a:lnTo>
                    <a:pt x="117925" y="0"/>
                  </a:lnTo>
                  <a:lnTo>
                    <a:pt x="353659" y="8102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2446801" y="4596897"/>
              <a:ext cx="471807" cy="880328"/>
            </a:xfrm>
            <a:custGeom>
              <a:rect b="b" l="l" r="r" t="t"/>
              <a:pathLst>
                <a:path extrusionOk="0" h="880328" w="471807">
                  <a:moveTo>
                    <a:pt x="353659" y="8102"/>
                  </a:moveTo>
                  <a:lnTo>
                    <a:pt x="353978" y="664770"/>
                  </a:lnTo>
                  <a:lnTo>
                    <a:pt x="471807" y="668981"/>
                  </a:lnTo>
                  <a:lnTo>
                    <a:pt x="236171" y="880328"/>
                  </a:lnTo>
                  <a:lnTo>
                    <a:pt x="0" y="652696"/>
                  </a:lnTo>
                  <a:lnTo>
                    <a:pt x="118244" y="656666"/>
                  </a:lnTo>
                  <a:lnTo>
                    <a:pt x="117925" y="0"/>
                  </a:lnTo>
                  <a:lnTo>
                    <a:pt x="353659" y="8102"/>
                  </a:lnTo>
                </a:path>
              </a:pathLst>
            </a:custGeom>
            <a:noFill/>
            <a:ln cap="flat" cmpd="sng" w="38100">
              <a:solidFill>
                <a:srgbClr val="070B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3"/>
            <p:cNvSpPr txBox="1"/>
            <p:nvPr/>
          </p:nvSpPr>
          <p:spPr>
            <a:xfrm>
              <a:off x="7592839" y="12700"/>
              <a:ext cx="269665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Method </a:t>
              </a:r>
              <a:endParaRPr/>
            </a:p>
          </p:txBody>
        </p:sp>
        <p:sp>
          <p:nvSpPr>
            <p:cNvPr id="800" name="Google Shape;800;p33"/>
            <p:cNvSpPr txBox="1"/>
            <p:nvPr/>
          </p:nvSpPr>
          <p:spPr>
            <a:xfrm>
              <a:off x="1810146" y="863600"/>
              <a:ext cx="6965106" cy="6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90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Decompose Conditional </a:t>
              </a:r>
              <a:endParaRPr/>
            </a:p>
          </p:txBody>
        </p:sp>
        <p:sp>
          <p:nvSpPr>
            <p:cNvPr id="801" name="Google Shape;801;p33"/>
            <p:cNvSpPr txBox="1"/>
            <p:nvPr/>
          </p:nvSpPr>
          <p:spPr>
            <a:xfrm>
              <a:off x="368300" y="2209800"/>
              <a:ext cx="6341837" cy="1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4572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You have a complicated conditional (if-then-else) statement.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Extract methods from the condition, then part, and else parts.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if (date.before (SUMMER_START) || date.after(SUMMER_END))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 charge = quantity * _winterRate + _winterServiceCharge;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else charge = quantity * _summerRate; 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4251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</a:t>
              </a:r>
              <a:endParaRPr/>
            </a:p>
          </p:txBody>
        </p:sp>
        <p:sp>
          <p:nvSpPr>
            <p:cNvPr id="802" name="Google Shape;802;p33"/>
            <p:cNvSpPr txBox="1"/>
            <p:nvPr/>
          </p:nvSpPr>
          <p:spPr>
            <a:xfrm>
              <a:off x="369208" y="4330700"/>
              <a:ext cx="4264400" cy="1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</a:t>
              </a:r>
              <a:endParaRPr/>
            </a:p>
          </p:txBody>
        </p:sp>
        <p:sp>
          <p:nvSpPr>
            <p:cNvPr id="803" name="Google Shape;803;p33"/>
            <p:cNvSpPr txBox="1"/>
            <p:nvPr/>
          </p:nvSpPr>
          <p:spPr>
            <a:xfrm>
              <a:off x="368300" y="4737100"/>
              <a:ext cx="693535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170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</a:t>
              </a:r>
              <a:endParaRPr/>
            </a:p>
          </p:txBody>
        </p:sp>
        <p:sp>
          <p:nvSpPr>
            <p:cNvPr id="804" name="Google Shape;804;p33"/>
            <p:cNvSpPr txBox="1"/>
            <p:nvPr/>
          </p:nvSpPr>
          <p:spPr>
            <a:xfrm>
              <a:off x="368316" y="5588000"/>
              <a:ext cx="2580100" cy="1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if (notSummer(date)) </a:t>
              </a:r>
              <a:endParaRPr/>
            </a:p>
          </p:txBody>
        </p:sp>
        <p:sp>
          <p:nvSpPr>
            <p:cNvPr id="805" name="Google Shape;805;p33"/>
            <p:cNvSpPr txBox="1"/>
            <p:nvPr/>
          </p:nvSpPr>
          <p:spPr>
            <a:xfrm>
              <a:off x="368630" y="5994400"/>
              <a:ext cx="6973062" cy="1530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5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 charge = winterCharge(quantity);</a:t>
              </a:r>
              <a:endParaRPr/>
            </a:p>
            <a:p>
              <a:pPr indent="0" lvl="0" marL="0" marR="0" rtl="0" algn="l">
                <a:lnSpc>
                  <a:spcPct val="84251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54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else charge = summerCharge (quantity);</a:t>
              </a:r>
              <a:endParaRPr/>
            </a:p>
            <a:p>
              <a:pPr indent="2400300" lvl="0" marL="0" marR="0" rtl="0" algn="l">
                <a:lnSpc>
                  <a:spcPct val="96685"/>
                </a:lnSpc>
                <a:spcBef>
                  <a:spcPts val="46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33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97 </a:t>
              </a:r>
              <a:endParaRPr/>
            </a:p>
          </p:txBody>
        </p:sp>
        <p:sp>
          <p:nvSpPr>
            <p:cNvPr id="807" name="Google Shape;807;p3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808" name="Google Shape;80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4" name="Google Shape;814;p34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815" name="Google Shape;815;p34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6" name="Google Shape;816;p34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8" name="Google Shape;818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1854200"/>
              <a:ext cx="10160000" cy="543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3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4"/>
            <p:cNvSpPr txBox="1"/>
            <p:nvPr/>
          </p:nvSpPr>
          <p:spPr>
            <a:xfrm>
              <a:off x="486010" y="889000"/>
              <a:ext cx="959751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of Conditional Complexity </a:t>
              </a:r>
              <a:endParaRPr/>
            </a:p>
          </p:txBody>
        </p:sp>
        <p:sp>
          <p:nvSpPr>
            <p:cNvPr id="821" name="Google Shape;821;p3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3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98 </a:t>
              </a:r>
              <a:endParaRPr/>
            </a:p>
          </p:txBody>
        </p:sp>
        <p:sp>
          <p:nvSpPr>
            <p:cNvPr id="823" name="Google Shape;823;p3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824" name="Google Shape;82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0" name="Google Shape;830;p35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1" name="Google Shape;831;p35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5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3" name="Google Shape;83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286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1242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3579810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4008438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300" y="4437066"/>
            <a:ext cx="175021" cy="15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07200" y="3175000"/>
            <a:ext cx="2981325" cy="39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5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5"/>
          <p:cNvSpPr txBox="1"/>
          <p:nvPr/>
        </p:nvSpPr>
        <p:spPr>
          <a:xfrm>
            <a:off x="1136688" y="838200"/>
            <a:ext cx="927360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Smell- Long Parameter List </a:t>
            </a:r>
            <a:endParaRPr/>
          </a:p>
        </p:txBody>
      </p:sp>
      <p:sp>
        <p:nvSpPr>
          <p:cNvPr id="841" name="Google Shape;841;p35"/>
          <p:cNvSpPr txBox="1"/>
          <p:nvPr/>
        </p:nvSpPr>
        <p:spPr>
          <a:xfrm>
            <a:off x="939800" y="2197100"/>
            <a:ext cx="8001205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 that take too many parameters produce client code that is  awkward and difficult to work with. </a:t>
            </a:r>
            <a:endParaRPr/>
          </a:p>
        </p:txBody>
      </p:sp>
      <p:sp>
        <p:nvSpPr>
          <p:cNvPr id="842" name="Google Shape;842;p35"/>
          <p:cNvSpPr txBox="1"/>
          <p:nvPr/>
        </p:nvSpPr>
        <p:spPr>
          <a:xfrm>
            <a:off x="939800" y="3035300"/>
            <a:ext cx="1410299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Remedies: </a:t>
            </a:r>
            <a:endParaRPr/>
          </a:p>
        </p:txBody>
      </p:sp>
      <p:sp>
        <p:nvSpPr>
          <p:cNvPr id="843" name="Google Shape;843;p35"/>
          <p:cNvSpPr txBox="1"/>
          <p:nvPr/>
        </p:nvSpPr>
        <p:spPr>
          <a:xfrm>
            <a:off x="1257300" y="3568700"/>
            <a:ext cx="306337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1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9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Introduce Parameter Object</a:t>
            </a:r>
            <a:endParaRPr/>
          </a:p>
          <a:p>
            <a:pPr indent="0" lvl="0" marL="0" marR="0" rtl="0" algn="l">
              <a:lnSpc>
                <a:spcPct val="10613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9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Replace Parameter with Method</a:t>
            </a:r>
            <a:endParaRPr/>
          </a:p>
          <a:p>
            <a:pPr indent="0" lvl="0" marL="0" marR="0" rtl="0" algn="l">
              <a:lnSpc>
                <a:spcPct val="106132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69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Preserve Whole Object </a:t>
            </a:r>
            <a:endParaRPr/>
          </a:p>
        </p:txBody>
      </p:sp>
      <p:sp>
        <p:nvSpPr>
          <p:cNvPr id="844" name="Google Shape;844;p35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5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174 </a:t>
            </a:r>
            <a:endParaRPr/>
          </a:p>
        </p:txBody>
      </p:sp>
      <p:sp>
        <p:nvSpPr>
          <p:cNvPr id="846" name="Google Shape;846;p35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847" name="Google Shape;84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10839" y="-1563726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6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854" name="Google Shape;854;p3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5" name="Google Shape;855;p3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</a:t>
              </a:r>
              <a:endParaRPr/>
            </a:p>
          </p:txBody>
        </p:sp>
        <p:sp>
          <p:nvSpPr>
            <p:cNvPr id="859" name="Google Shape;859;p36"/>
            <p:cNvSpPr txBox="1"/>
            <p:nvPr/>
          </p:nvSpPr>
          <p:spPr>
            <a:xfrm>
              <a:off x="507968" y="2079612"/>
              <a:ext cx="9429816" cy="51435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void createUserInGroup()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GroupManager groupManager = new GroupManager();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Group group = groupManager.create(TEST_GROUP, false, 					GroupProfile.UNLIMITED_LICENSES, "",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			GroupProfile.ONE_YEAR, null);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user = userManager.create(USER_NAME, group, USER_NAME, "jack", 				USER_NAME, LANGUAGE, false, false, new Date(),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			"blah", new Date());   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2413000" lvl="0" marL="0" marR="0" rtl="0" algn="l">
                <a:lnSpc>
                  <a:spcPct val="5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175 </a:t>
              </a:r>
              <a:endParaRPr/>
            </a:p>
          </p:txBody>
        </p:sp>
        <p:sp>
          <p:nvSpPr>
            <p:cNvPr id="861" name="Google Shape;861;p3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862" name="Google Shape;8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8" name="Google Shape;868;p37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</p:grpSpPr>
        <p:cxnSp>
          <p:nvCxnSpPr>
            <p:cNvPr id="869" name="Google Shape;869;p37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0" name="Google Shape;870;p37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323850" y="2052637"/>
              <a:ext cx="4483100" cy="492369"/>
            </a:xfrm>
            <a:custGeom>
              <a:rect b="b" l="l" r="r" t="t"/>
              <a:pathLst>
                <a:path extrusionOk="0" h="492368" w="4483100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323850" y="2545006"/>
              <a:ext cx="4483100" cy="1107831"/>
            </a:xfrm>
            <a:custGeom>
              <a:rect b="b" l="l" r="r" t="t"/>
              <a:pathLst>
                <a:path extrusionOk="0" h="1107831" w="4483100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323850" y="2545006"/>
              <a:ext cx="4483100" cy="1107831"/>
            </a:xfrm>
            <a:custGeom>
              <a:rect b="b" l="l" r="r" t="t"/>
              <a:pathLst>
                <a:path extrusionOk="0" h="1107831" w="4483100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7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/>
            </a:p>
          </p:txBody>
        </p:sp>
        <p:sp>
          <p:nvSpPr>
            <p:cNvPr id="877" name="Google Shape;877;p37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Parameter Object </a:t>
              </a:r>
              <a:endParaRPr/>
            </a:p>
          </p:txBody>
        </p:sp>
        <p:sp>
          <p:nvSpPr>
            <p:cNvPr id="878" name="Google Shape;878;p37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</a:t>
              </a:r>
              <a:endParaRPr/>
            </a:p>
          </p:txBody>
        </p:sp>
        <p:sp>
          <p:nvSpPr>
            <p:cNvPr id="879" name="Google Shape;879;p37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AmoutInvoicedIn(Date start, Date end)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AmoutRecivedIn(Date start, Date end)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AmoutOverdueIn(Date start, Date end) </a:t>
              </a:r>
              <a:endParaRPr/>
            </a:p>
          </p:txBody>
        </p:sp>
        <p:sp>
          <p:nvSpPr>
            <p:cNvPr id="880" name="Google Shape;880;p3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1" name="Google Shape;881;p3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176 </a:t>
              </a:r>
              <a:endParaRPr/>
            </a:p>
          </p:txBody>
        </p:sp>
        <p:sp>
          <p:nvSpPr>
            <p:cNvPr id="882" name="Google Shape;882;p3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883" name="Google Shape;88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8" name="Google Shape;8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9" name="Google Shape;889;p38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</p:grpSpPr>
        <p:cxnSp>
          <p:nvCxnSpPr>
            <p:cNvPr id="890" name="Google Shape;890;p38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1" name="Google Shape;891;p38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323850" y="2052637"/>
              <a:ext cx="4483100" cy="492369"/>
            </a:xfrm>
            <a:custGeom>
              <a:rect b="b" l="l" r="r" t="t"/>
              <a:pathLst>
                <a:path extrusionOk="0" h="492368" w="4483100">
                  <a:moveTo>
                    <a:pt x="0" y="490790"/>
                  </a:moveTo>
                  <a:lnTo>
                    <a:pt x="0" y="1578"/>
                  </a:lnTo>
                  <a:cubicBezTo>
                    <a:pt x="0" y="707"/>
                    <a:pt x="707" y="0"/>
                    <a:pt x="1579" y="0"/>
                  </a:cubicBezTo>
                  <a:lnTo>
                    <a:pt x="4481520" y="0"/>
                  </a:lnTo>
                  <a:cubicBezTo>
                    <a:pt x="4482392" y="0"/>
                    <a:pt x="4483100" y="707"/>
                    <a:pt x="4483100" y="1578"/>
                  </a:cubicBezTo>
                  <a:cubicBezTo>
                    <a:pt x="4483100" y="1578"/>
                    <a:pt x="4483100" y="1578"/>
                    <a:pt x="4483100" y="1578"/>
                  </a:cubicBezTo>
                  <a:lnTo>
                    <a:pt x="4483100" y="490790"/>
                  </a:lnTo>
                  <a:cubicBezTo>
                    <a:pt x="4483100" y="491661"/>
                    <a:pt x="4482392" y="492368"/>
                    <a:pt x="4481520" y="492368"/>
                  </a:cubicBezTo>
                  <a:lnTo>
                    <a:pt x="1579" y="492368"/>
                  </a:lnTo>
                  <a:cubicBezTo>
                    <a:pt x="707" y="492368"/>
                    <a:pt x="0" y="491661"/>
                    <a:pt x="0" y="490788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323850" y="2545006"/>
              <a:ext cx="4483100" cy="1107831"/>
            </a:xfrm>
            <a:custGeom>
              <a:rect b="b" l="l" r="r" t="t"/>
              <a:pathLst>
                <a:path extrusionOk="0" h="1107831" w="4483100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323850" y="2545006"/>
              <a:ext cx="4483100" cy="1107831"/>
            </a:xfrm>
            <a:custGeom>
              <a:rect b="b" l="l" r="r" t="t"/>
              <a:pathLst>
                <a:path extrusionOk="0" h="1107831" w="4483100">
                  <a:moveTo>
                    <a:pt x="0" y="1106256"/>
                  </a:moveTo>
                  <a:lnTo>
                    <a:pt x="0" y="1574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481525" y="0"/>
                  </a:lnTo>
                  <a:cubicBezTo>
                    <a:pt x="4482395" y="0"/>
                    <a:pt x="4483100" y="704"/>
                    <a:pt x="4483100" y="1574"/>
                  </a:cubicBezTo>
                  <a:cubicBezTo>
                    <a:pt x="4483100" y="1574"/>
                    <a:pt x="4483100" y="1574"/>
                    <a:pt x="4483100" y="1574"/>
                  </a:cubicBezTo>
                  <a:lnTo>
                    <a:pt x="4483100" y="1106256"/>
                  </a:lnTo>
                  <a:cubicBezTo>
                    <a:pt x="4483100" y="1107126"/>
                    <a:pt x="4482395" y="1107831"/>
                    <a:pt x="4481525" y="1107831"/>
                  </a:cubicBezTo>
                  <a:lnTo>
                    <a:pt x="1574" y="1107831"/>
                  </a:lnTo>
                  <a:cubicBezTo>
                    <a:pt x="704" y="1107831"/>
                    <a:pt x="0" y="1107126"/>
                    <a:pt x="0" y="1106256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5405437" y="5478462"/>
              <a:ext cx="4191000" cy="496277"/>
            </a:xfrm>
            <a:custGeom>
              <a:rect b="b" l="l" r="r" t="t"/>
              <a:pathLst>
                <a:path extrusionOk="0" h="496276" w="4191000">
                  <a:moveTo>
                    <a:pt x="0" y="494696"/>
                  </a:moveTo>
                  <a:lnTo>
                    <a:pt x="0" y="1578"/>
                  </a:lnTo>
                  <a:cubicBezTo>
                    <a:pt x="0" y="706"/>
                    <a:pt x="707" y="0"/>
                    <a:pt x="1579" y="0"/>
                  </a:cubicBezTo>
                  <a:lnTo>
                    <a:pt x="4189420" y="0"/>
                  </a:lnTo>
                  <a:cubicBezTo>
                    <a:pt x="4190292" y="0"/>
                    <a:pt x="4191000" y="706"/>
                    <a:pt x="4191000" y="1578"/>
                  </a:cubicBezTo>
                  <a:cubicBezTo>
                    <a:pt x="4191000" y="1578"/>
                    <a:pt x="4191000" y="1578"/>
                    <a:pt x="4191000" y="1578"/>
                  </a:cubicBezTo>
                  <a:lnTo>
                    <a:pt x="4191000" y="494696"/>
                  </a:lnTo>
                  <a:cubicBezTo>
                    <a:pt x="4191000" y="495569"/>
                    <a:pt x="4190292" y="496276"/>
                    <a:pt x="4189420" y="496276"/>
                  </a:cubicBezTo>
                  <a:lnTo>
                    <a:pt x="1579" y="496275"/>
                  </a:lnTo>
                  <a:cubicBezTo>
                    <a:pt x="707" y="496275"/>
                    <a:pt x="0" y="495569"/>
                    <a:pt x="0" y="494696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5405437" y="5974739"/>
              <a:ext cx="4191000" cy="1116622"/>
            </a:xfrm>
            <a:custGeom>
              <a:rect b="b" l="l" r="r" t="t"/>
              <a:pathLst>
                <a:path extrusionOk="0" h="1116622" w="4191000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5405437" y="5974739"/>
              <a:ext cx="4191000" cy="1116622"/>
            </a:xfrm>
            <a:custGeom>
              <a:rect b="b" l="l" r="r" t="t"/>
              <a:pathLst>
                <a:path extrusionOk="0" h="1116622" w="4191000">
                  <a:moveTo>
                    <a:pt x="0" y="1115048"/>
                  </a:moveTo>
                  <a:lnTo>
                    <a:pt x="0" y="1573"/>
                  </a:lnTo>
                  <a:cubicBezTo>
                    <a:pt x="0" y="704"/>
                    <a:pt x="704" y="0"/>
                    <a:pt x="1574" y="0"/>
                  </a:cubicBezTo>
                  <a:lnTo>
                    <a:pt x="4189425" y="0"/>
                  </a:lnTo>
                  <a:cubicBezTo>
                    <a:pt x="4190295" y="0"/>
                    <a:pt x="4191000" y="704"/>
                    <a:pt x="4191000" y="1573"/>
                  </a:cubicBezTo>
                  <a:cubicBezTo>
                    <a:pt x="4191000" y="1573"/>
                    <a:pt x="4191000" y="1573"/>
                    <a:pt x="4191000" y="1573"/>
                  </a:cubicBezTo>
                  <a:lnTo>
                    <a:pt x="4191000" y="1115048"/>
                  </a:lnTo>
                  <a:cubicBezTo>
                    <a:pt x="4191000" y="1115918"/>
                    <a:pt x="4190295" y="1116622"/>
                    <a:pt x="4189425" y="1116622"/>
                  </a:cubicBezTo>
                  <a:lnTo>
                    <a:pt x="1574" y="1116622"/>
                  </a:lnTo>
                  <a:cubicBezTo>
                    <a:pt x="704" y="1116622"/>
                    <a:pt x="0" y="1115917"/>
                    <a:pt x="0" y="1115048"/>
                  </a:cubicBezTo>
                  <a:close/>
                </a:path>
              </a:pathLst>
            </a:custGeom>
            <a:noFill/>
            <a:ln cap="flat" cmpd="sng" w="127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9" name="Google Shape;899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60600" y="3898900"/>
              <a:ext cx="2971800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0" name="Google Shape;900;p38"/>
            <p:cNvSpPr/>
            <p:nvPr/>
          </p:nvSpPr>
          <p:spPr>
            <a:xfrm>
              <a:off x="2403475" y="4043362"/>
              <a:ext cx="2552700" cy="2628900"/>
            </a:xfrm>
            <a:custGeom>
              <a:rect b="b" l="l" r="r" t="t"/>
              <a:pathLst>
                <a:path extrusionOk="0" h="2628900" w="25527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2403475" y="4043362"/>
              <a:ext cx="2552700" cy="2628900"/>
            </a:xfrm>
            <a:custGeom>
              <a:rect b="b" l="l" r="r" t="t"/>
              <a:pathLst>
                <a:path extrusionOk="0" h="2628900" w="2552700">
                  <a:moveTo>
                    <a:pt x="724170" y="0"/>
                  </a:moveTo>
                  <a:lnTo>
                    <a:pt x="1448923" y="753875"/>
                  </a:lnTo>
                  <a:lnTo>
                    <a:pt x="1082751" y="753875"/>
                  </a:lnTo>
                  <a:lnTo>
                    <a:pt x="1082751" y="1513937"/>
                  </a:lnTo>
                  <a:lnTo>
                    <a:pt x="1820353" y="1513937"/>
                  </a:lnTo>
                  <a:lnTo>
                    <a:pt x="1820353" y="1136613"/>
                  </a:lnTo>
                  <a:lnTo>
                    <a:pt x="2552700" y="1882757"/>
                  </a:lnTo>
                  <a:lnTo>
                    <a:pt x="1820353" y="2628900"/>
                  </a:lnTo>
                  <a:lnTo>
                    <a:pt x="1820353" y="2251575"/>
                  </a:lnTo>
                  <a:lnTo>
                    <a:pt x="366172" y="2251575"/>
                  </a:lnTo>
                  <a:lnTo>
                    <a:pt x="366172" y="753875"/>
                  </a:lnTo>
                  <a:lnTo>
                    <a:pt x="0" y="753875"/>
                  </a:lnTo>
                  <a:lnTo>
                    <a:pt x="724170" y="0"/>
                  </a:lnTo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/>
            </a:p>
          </p:txBody>
        </p:sp>
        <p:sp>
          <p:nvSpPr>
            <p:cNvPr id="904" name="Google Shape;904;p38"/>
            <p:cNvSpPr txBox="1"/>
            <p:nvPr/>
          </p:nvSpPr>
          <p:spPr>
            <a:xfrm>
              <a:off x="1429370" y="800100"/>
              <a:ext cx="7698168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Introduce Parameter Object </a:t>
              </a:r>
              <a:endParaRPr/>
            </a:p>
          </p:txBody>
        </p:sp>
        <p:sp>
          <p:nvSpPr>
            <p:cNvPr id="905" name="Google Shape;905;p38"/>
            <p:cNvSpPr txBox="1"/>
            <p:nvPr/>
          </p:nvSpPr>
          <p:spPr>
            <a:xfrm>
              <a:off x="2014922" y="2139641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</a:t>
              </a:r>
              <a:endParaRPr/>
            </a:p>
          </p:txBody>
        </p:sp>
        <p:sp>
          <p:nvSpPr>
            <p:cNvPr id="906" name="Google Shape;906;p38"/>
            <p:cNvSpPr txBox="1"/>
            <p:nvPr/>
          </p:nvSpPr>
          <p:spPr>
            <a:xfrm>
              <a:off x="414339" y="2682753"/>
              <a:ext cx="4059798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AmoutInvoicedIn(Date start, Date end)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AmoutRecivedIn(Date start, Date end)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AmoutOverdueIn(Date start, Date end) </a:t>
              </a:r>
              <a:endParaRPr/>
            </a:p>
          </p:txBody>
        </p:sp>
        <p:sp>
          <p:nvSpPr>
            <p:cNvPr id="907" name="Google Shape;907;p38"/>
            <p:cNvSpPr txBox="1"/>
            <p:nvPr/>
          </p:nvSpPr>
          <p:spPr>
            <a:xfrm>
              <a:off x="6947410" y="5565753"/>
              <a:ext cx="1277518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Customer </a:t>
              </a:r>
              <a:endParaRPr/>
            </a:p>
          </p:txBody>
        </p:sp>
        <p:sp>
          <p:nvSpPr>
            <p:cNvPr id="908" name="Google Shape;908;p38"/>
            <p:cNvSpPr txBox="1"/>
            <p:nvPr/>
          </p:nvSpPr>
          <p:spPr>
            <a:xfrm>
              <a:off x="5495893" y="6112973"/>
              <a:ext cx="3818763" cy="77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AmoutInvoicedIn(DateRange range)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AmoutRecivedIn(DateRange range)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AmoutOverdueIn(DateRange range) </a:t>
              </a:r>
              <a:endParaRPr/>
            </a:p>
          </p:txBody>
        </p:sp>
        <p:sp>
          <p:nvSpPr>
            <p:cNvPr id="909" name="Google Shape;909;p3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0" name="Google Shape;910;p38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176 </a:t>
              </a:r>
              <a:endParaRPr/>
            </a:p>
          </p:txBody>
        </p:sp>
        <p:sp>
          <p:nvSpPr>
            <p:cNvPr id="911" name="Google Shape;911;p3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912" name="Google Shape;91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8" name="Google Shape;918;p39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</p:grpSpPr>
        <p:cxnSp>
          <p:nvCxnSpPr>
            <p:cNvPr id="919" name="Google Shape;919;p39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0" name="Google Shape;920;p39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9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/>
            </a:p>
          </p:txBody>
        </p:sp>
        <p:sp>
          <p:nvSpPr>
            <p:cNvPr id="924" name="Google Shape;924;p39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Parameter with Method </a:t>
              </a:r>
              <a:endParaRPr/>
            </a:p>
          </p:txBody>
        </p:sp>
        <p:sp>
          <p:nvSpPr>
            <p:cNvPr id="925" name="Google Shape;925;p39"/>
            <p:cNvSpPr txBox="1"/>
            <p:nvPr/>
          </p:nvSpPr>
          <p:spPr>
            <a:xfrm>
              <a:off x="579406" y="1793860"/>
              <a:ext cx="9072626" cy="5406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public double getPrice()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int basePrice = _quantity * _itemPrice;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int discountLevel;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(_quantity &gt; 100)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discountLevel = 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else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discountLevel = 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double finalPrice = discountedPrice (basePrice, discountLevel);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finalPrice;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double discountedPrice (int basePrice, int discountLevel)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(discountLevel == 2)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return basePrice * 0.1;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else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return basePrice * 0.05;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102870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6" name="Google Shape;926;p39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177 </a:t>
              </a:r>
              <a:endParaRPr/>
            </a:p>
          </p:txBody>
        </p:sp>
        <p:sp>
          <p:nvSpPr>
            <p:cNvPr id="927" name="Google Shape;927;p3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928" name="Google Shape;9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4"/>
          <p:cNvGrpSpPr/>
          <p:nvPr/>
        </p:nvGrpSpPr>
        <p:grpSpPr>
          <a:xfrm>
            <a:off x="-67807" y="0"/>
            <a:ext cx="10227807" cy="7785100"/>
            <a:chOff x="0" y="0"/>
            <a:chExt cx="10227807" cy="7785100"/>
          </a:xfrm>
        </p:grpSpPr>
        <p:cxnSp>
          <p:nvCxnSpPr>
            <p:cNvPr id="161" name="Google Shape;161;p4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4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300" y="2997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5300" y="35179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40385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45338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029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5524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" y="60197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282955" y="838200"/>
              <a:ext cx="6003671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Why do we Refactor? </a:t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939800" y="2908300"/>
              <a:ext cx="6401892" cy="4616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78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Helps us deliver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more business value faster</a:t>
              </a:r>
              <a:endParaRPr/>
            </a:p>
            <a:p>
              <a:pPr indent="0" lvl="0" marL="0" marR="0" rtl="0" algn="l">
                <a:lnSpc>
                  <a:spcPct val="8789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Improves the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design</a:t>
              </a: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our software</a:t>
              </a:r>
              <a:endParaRPr/>
            </a:p>
            <a:p>
              <a:pPr indent="0" lvl="0" marL="0" marR="0" rtl="0" algn="l">
                <a:lnSpc>
                  <a:spcPct val="10602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Minimizes </a:t>
              </a:r>
              <a:r>
                <a:rPr b="0" i="1" lang="en-US" sz="1907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technical debt</a:t>
              </a:r>
              <a:endParaRPr/>
            </a:p>
            <a:p>
              <a:pPr indent="0" lvl="0" marL="0" marR="0" rtl="0" algn="l">
                <a:lnSpc>
                  <a:spcPct val="8789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Keep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</a:t>
              </a: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at </a:t>
              </a:r>
              <a:r>
                <a:rPr b="0" i="1" lang="en-US" sz="1907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speed</a:t>
              </a:r>
              <a:endParaRPr/>
            </a:p>
            <a:p>
              <a:pPr indent="0" lvl="0" marL="0" marR="0" rtl="0" algn="l">
                <a:lnSpc>
                  <a:spcPct val="8789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make the software easier to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understand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Write for people, not the compiler</a:t>
              </a:r>
              <a:endParaRPr/>
            </a:p>
            <a:p>
              <a:pPr indent="152400" lvl="0" marL="0" marR="0" rtl="0" algn="l">
                <a:lnSpc>
                  <a:spcPct val="83333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help find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bugs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8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602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1841500" lvl="0" marL="0" marR="0" rtl="0" algn="l">
                <a:lnSpc>
                  <a:spcPct val="96685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70 </a:t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4" name="Google Shape;934;p40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</p:grpSpPr>
        <p:cxnSp>
          <p:nvCxnSpPr>
            <p:cNvPr id="935" name="Google Shape;935;p4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6" name="Google Shape;936;p4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/>
            </a:p>
          </p:txBody>
        </p:sp>
        <p:sp>
          <p:nvSpPr>
            <p:cNvPr id="940" name="Google Shape;940;p40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Parameter with Method </a:t>
              </a:r>
              <a:endParaRPr/>
            </a:p>
          </p:txBody>
        </p:sp>
        <p:sp>
          <p:nvSpPr>
            <p:cNvPr id="941" name="Google Shape;941;p40"/>
            <p:cNvSpPr txBox="1"/>
            <p:nvPr/>
          </p:nvSpPr>
          <p:spPr>
            <a:xfrm>
              <a:off x="507968" y="1793860"/>
              <a:ext cx="9072626" cy="54063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public double getPrice()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int basePrice = _quantity * _itemPrice;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int discountLevel = getDiscountLevel();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double finalPrice = discountedPrice (basePrice, discountLevel);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finalPrice;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int getDiscountLevel()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(_quantity &gt; 100) return 2;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else return 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private double discountedPrice (int basePrice, int discountLevel)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(getDiscountLevel() == 2) return basePrice * 0.1;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else return basePrice * 0.05;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102870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2" name="Google Shape;942;p40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177 </a:t>
              </a:r>
              <a:endParaRPr/>
            </a:p>
          </p:txBody>
        </p:sp>
        <p:sp>
          <p:nvSpPr>
            <p:cNvPr id="943" name="Google Shape;943;p4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944" name="Google Shape;94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41"/>
          <p:cNvGrpSpPr/>
          <p:nvPr/>
        </p:nvGrpSpPr>
        <p:grpSpPr>
          <a:xfrm>
            <a:off x="0" y="0"/>
            <a:ext cx="10276715" cy="7785100"/>
            <a:chOff x="0" y="0"/>
            <a:chExt cx="10276715" cy="7785100"/>
          </a:xfrm>
        </p:grpSpPr>
        <p:cxnSp>
          <p:nvCxnSpPr>
            <p:cNvPr id="950" name="Google Shape;950;p41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1" name="Google Shape;951;p4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 txBox="1"/>
            <p:nvPr/>
          </p:nvSpPr>
          <p:spPr>
            <a:xfrm>
              <a:off x="6736432" y="12700"/>
              <a:ext cx="3540283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/>
            </a:p>
          </p:txBody>
        </p:sp>
        <p:sp>
          <p:nvSpPr>
            <p:cNvPr id="955" name="Google Shape;955;p41"/>
            <p:cNvSpPr txBox="1"/>
            <p:nvPr/>
          </p:nvSpPr>
          <p:spPr>
            <a:xfrm>
              <a:off x="919937" y="889000"/>
              <a:ext cx="872985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Replace Parameter with Method </a:t>
              </a:r>
              <a:endParaRPr/>
            </a:p>
          </p:txBody>
        </p:sp>
        <p:sp>
          <p:nvSpPr>
            <p:cNvPr id="956" name="Google Shape;956;p41"/>
            <p:cNvSpPr txBox="1"/>
            <p:nvPr/>
          </p:nvSpPr>
          <p:spPr>
            <a:xfrm>
              <a:off x="222216" y="2118359"/>
              <a:ext cx="9644130" cy="3890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8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7" name="Google Shape;957;p4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177 </a:t>
              </a:r>
              <a:endParaRPr/>
            </a:p>
          </p:txBody>
        </p:sp>
        <p:sp>
          <p:nvSpPr>
            <p:cNvPr id="958" name="Google Shape;958;p4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59" name="Google Shape;959;p41"/>
          <p:cNvSpPr/>
          <p:nvPr/>
        </p:nvSpPr>
        <p:spPr>
          <a:xfrm>
            <a:off x="579406" y="2367340"/>
            <a:ext cx="8858312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double getPrice()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basePrice = _quantity * _itemPrice;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 discountLevel = getDiscountLevel();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double finalPrice = 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discountedPrice (basePrice);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finalPrice;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double discountedPrice (int basePrice)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(getDiscountLevel()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== 2) return basePrice * 0.1;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 return basePrice * 0.05;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pic>
        <p:nvPicPr>
          <p:cNvPr descr="thumbnail_fdbd8478-4071-48f9-881e-7f6c58f17549.png" id="960" name="Google Shape;96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6" name="Google Shape;966;p42"/>
          <p:cNvGrpSpPr/>
          <p:nvPr/>
        </p:nvGrpSpPr>
        <p:grpSpPr>
          <a:xfrm>
            <a:off x="0" y="0"/>
            <a:ext cx="10160000" cy="7785100"/>
            <a:chOff x="0" y="0"/>
            <a:chExt cx="10160000" cy="7785100"/>
          </a:xfrm>
        </p:grpSpPr>
        <p:cxnSp>
          <p:nvCxnSpPr>
            <p:cNvPr id="967" name="Google Shape;967;p4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8" name="Google Shape;968;p4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2"/>
            <p:cNvSpPr txBox="1"/>
            <p:nvPr/>
          </p:nvSpPr>
          <p:spPr>
            <a:xfrm>
              <a:off x="6723074" y="0"/>
              <a:ext cx="3436926" cy="293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 sz="22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Google Shape;972;p42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Preserve Whole Object </a:t>
              </a:r>
              <a:endParaRPr/>
            </a:p>
          </p:txBody>
        </p:sp>
        <p:sp>
          <p:nvSpPr>
            <p:cNvPr id="973" name="Google Shape;973;p42"/>
            <p:cNvSpPr txBox="1"/>
            <p:nvPr/>
          </p:nvSpPr>
          <p:spPr>
            <a:xfrm>
              <a:off x="2057400" y="2423159"/>
              <a:ext cx="5999463" cy="5101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low = daysTempRange().getLow();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high = daysTempRange().getHigh();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plan.withinRange(low, high);</a:t>
              </a:r>
              <a:endParaRPr/>
            </a:p>
            <a:p>
              <a:pPr indent="723900" lvl="0" marL="0" marR="0" rtl="0" algn="l">
                <a:lnSpc>
                  <a:spcPct val="96685"/>
                </a:lnSpc>
                <a:spcBef>
                  <a:spcPts val="207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4" name="Google Shape;974;p4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975" name="Google Shape;97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1" name="Google Shape;981;p43"/>
          <p:cNvGrpSpPr/>
          <p:nvPr/>
        </p:nvGrpSpPr>
        <p:grpSpPr>
          <a:xfrm>
            <a:off x="0" y="0"/>
            <a:ext cx="10289497" cy="7785100"/>
            <a:chOff x="0" y="0"/>
            <a:chExt cx="10289497" cy="7785100"/>
          </a:xfrm>
        </p:grpSpPr>
        <p:cxnSp>
          <p:nvCxnSpPr>
            <p:cNvPr id="982" name="Google Shape;982;p43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3" name="Google Shape;983;p43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3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4365620" y="4368800"/>
              <a:ext cx="558800" cy="901700"/>
            </a:xfrm>
            <a:custGeom>
              <a:rect b="b" l="l" r="r" t="t"/>
              <a:pathLst>
                <a:path extrusionOk="0" h="901700" w="5588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4787900" y="4368800"/>
              <a:ext cx="558800" cy="901700"/>
            </a:xfrm>
            <a:custGeom>
              <a:rect b="b" l="l" r="r" t="t"/>
              <a:pathLst>
                <a:path extrusionOk="0" h="901700" w="558800">
                  <a:moveTo>
                    <a:pt x="139700" y="0"/>
                  </a:moveTo>
                  <a:lnTo>
                    <a:pt x="139700" y="676061"/>
                  </a:lnTo>
                  <a:lnTo>
                    <a:pt x="0" y="676061"/>
                  </a:lnTo>
                  <a:lnTo>
                    <a:pt x="279400" y="901700"/>
                  </a:lnTo>
                  <a:lnTo>
                    <a:pt x="558800" y="676061"/>
                  </a:lnTo>
                  <a:lnTo>
                    <a:pt x="419100" y="676061"/>
                  </a:lnTo>
                  <a:lnTo>
                    <a:pt x="419100" y="0"/>
                  </a:lnTo>
                  <a:lnTo>
                    <a:pt x="139700" y="0"/>
                  </a:lnTo>
                </a:path>
              </a:pathLst>
            </a:custGeom>
            <a:noFill/>
            <a:ln cap="flat" cmpd="sng" w="381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3"/>
            <p:cNvSpPr txBox="1"/>
            <p:nvPr/>
          </p:nvSpPr>
          <p:spPr>
            <a:xfrm>
              <a:off x="6651637" y="12700"/>
              <a:ext cx="3637860" cy="3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Long Parameter List </a:t>
              </a:r>
              <a:endParaRPr sz="22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9" name="Google Shape;989;p43"/>
            <p:cNvSpPr txBox="1"/>
            <p:nvPr/>
          </p:nvSpPr>
          <p:spPr>
            <a:xfrm>
              <a:off x="2049015" y="889000"/>
              <a:ext cx="647153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Preserve Whole Object </a:t>
              </a:r>
              <a:endParaRPr/>
            </a:p>
          </p:txBody>
        </p:sp>
        <p:sp>
          <p:nvSpPr>
            <p:cNvPr id="990" name="Google Shape;990;p43"/>
            <p:cNvSpPr txBox="1"/>
            <p:nvPr/>
          </p:nvSpPr>
          <p:spPr>
            <a:xfrm>
              <a:off x="2057400" y="2423159"/>
              <a:ext cx="5999463" cy="1412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low = daysTempRange().getLow();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 high = daysTempRange().getHigh();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20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plan.withinRange(low, high); </a:t>
              </a:r>
              <a:endParaRPr/>
            </a:p>
          </p:txBody>
        </p:sp>
        <p:sp>
          <p:nvSpPr>
            <p:cNvPr id="991" name="Google Shape;991;p43"/>
            <p:cNvSpPr txBox="1"/>
            <p:nvPr/>
          </p:nvSpPr>
          <p:spPr>
            <a:xfrm>
              <a:off x="1638300" y="5699759"/>
              <a:ext cx="7029834" cy="1824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withinPlan = plan.withinRange(daysTempRange());</a:t>
              </a:r>
              <a:endParaRPr/>
            </a:p>
            <a:p>
              <a:pPr indent="1143000" lvl="0" marL="0" marR="0" rtl="0" algn="l">
                <a:lnSpc>
                  <a:spcPct val="96685"/>
                </a:lnSpc>
                <a:spcBef>
                  <a:spcPts val="83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2" name="Google Shape;992;p4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993" name="Google Shape;99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9" name="Google Shape;9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0" name="Google Shape;1000;p44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44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4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3" name="Google Shape;100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1971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651116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5" name="Google Shape;100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1910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6" name="Google Shape;10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6989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7" name="Google Shape;10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1942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8" name="Google Shape;100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689599"/>
            <a:ext cx="194468" cy="175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2500" y="4178300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4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44"/>
          <p:cNvSpPr txBox="1"/>
          <p:nvPr/>
        </p:nvSpPr>
        <p:spPr>
          <a:xfrm>
            <a:off x="3439628" y="838200"/>
            <a:ext cx="3690366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Envy </a:t>
            </a:r>
            <a:endParaRPr/>
          </a:p>
        </p:txBody>
      </p:sp>
      <p:sp>
        <p:nvSpPr>
          <p:cNvPr id="1012" name="Google Shape;1012;p44"/>
          <p:cNvSpPr txBox="1"/>
          <p:nvPr/>
        </p:nvSpPr>
        <p:spPr>
          <a:xfrm>
            <a:off x="825500" y="2108200"/>
            <a:ext cx="903316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204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method that seems more interested in some other class than the one it is  in.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and behavior that acts on that data belong together.  When a method 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too many calls to other classes to obtain data or functionality, Feature 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Envy is in the air.  </a:t>
            </a:r>
            <a:endParaRPr/>
          </a:p>
        </p:txBody>
      </p:sp>
      <p:sp>
        <p:nvSpPr>
          <p:cNvPr id="1013" name="Google Shape;1013;p44"/>
          <p:cNvSpPr txBox="1"/>
          <p:nvPr/>
        </p:nvSpPr>
        <p:spPr>
          <a:xfrm>
            <a:off x="939800" y="4102100"/>
            <a:ext cx="1838198" cy="1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Remedies: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 Field 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Move Method</a:t>
            </a:r>
            <a:endParaRPr/>
          </a:p>
          <a:p>
            <a:pPr indent="152400" lvl="0" marL="0" marR="0" rtl="0" algn="l">
              <a:lnSpc>
                <a:spcPct val="10604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8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 Method </a:t>
            </a:r>
            <a:endParaRPr/>
          </a:p>
        </p:txBody>
      </p:sp>
      <p:sp>
        <p:nvSpPr>
          <p:cNvPr id="1014" name="Google Shape;1014;p44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5" name="Google Shape;1015;p44"/>
          <p:cNvSpPr txBox="1"/>
          <p:nvPr/>
        </p:nvSpPr>
        <p:spPr>
          <a:xfrm>
            <a:off x="9804400" y="763270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178 </a:t>
            </a:r>
            <a:endParaRPr/>
          </a:p>
        </p:txBody>
      </p:sp>
      <p:sp>
        <p:nvSpPr>
          <p:cNvPr id="1016" name="Google Shape;1016;p44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1017" name="Google Shape;1017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3" name="Google Shape;1023;p45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024" name="Google Shape;1024;p4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5" name="Google Shape;1025;p4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5"/>
            <p:cNvSpPr txBox="1"/>
            <p:nvPr/>
          </p:nvSpPr>
          <p:spPr>
            <a:xfrm>
              <a:off x="4008121" y="838200"/>
              <a:ext cx="255333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</a:t>
              </a:r>
              <a:endParaRPr/>
            </a:p>
          </p:txBody>
        </p:sp>
        <p:sp>
          <p:nvSpPr>
            <p:cNvPr id="1029" name="Google Shape;1029;p45"/>
            <p:cNvSpPr txBox="1"/>
            <p:nvPr/>
          </p:nvSpPr>
          <p:spPr>
            <a:xfrm>
              <a:off x="365092" y="2008174"/>
              <a:ext cx="9259843" cy="4756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Public class CapitalStrategy{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double capital(Loan loan)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(loan.getExpiry() == NO_DATE &amp;&amp; loan.getMaturity() != NO_DATE)    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return loan.getCommitmentAmount() * loan.duration() * loan.riskFactor();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if (loan.getExpiry() != NO_DATE &amp;&amp; loan.getMaturity() == NO_DATE)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{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if (loan.getUnusedPercentage() != 1.0)       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return loan.getCommitmentAmount() * loan.getUnusedPercentage() * loan.duration() * loan.riskFactor();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else       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return (loan.outstandingRiskAmount() * loan.duration() * loan.riskFactor()) +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(loan.unusedRiskAmount() * loan.duration() * loan.unusedRiskFactor());  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0.0; </a:t>
              </a:r>
              <a:endParaRPr/>
            </a:p>
            <a:p>
              <a:pPr indent="0" lvl="1" marL="4572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1010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8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2463800" lvl="0" marL="0" marR="0" rtl="0" algn="l">
                <a:lnSpc>
                  <a:spcPct val="96685"/>
                </a:lnSpc>
                <a:spcBef>
                  <a:spcPts val="70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0" name="Google Shape;1030;p4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179 </a:t>
              </a:r>
              <a:endParaRPr/>
            </a:p>
          </p:txBody>
        </p:sp>
        <p:sp>
          <p:nvSpPr>
            <p:cNvPr id="1031" name="Google Shape;1031;p4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032" name="Google Shape;10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Google Shape;103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Google Shape;1038;p46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</p:grpSpPr>
        <p:cxnSp>
          <p:nvCxnSpPr>
            <p:cNvPr id="1039" name="Google Shape;1039;p4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0" name="Google Shape;1040;p4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2" name="Google Shape;1042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09700" y="3009900"/>
              <a:ext cx="7331958" cy="284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3" name="Google Shape;1043;p4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6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Feature Envy </a:t>
              </a:r>
              <a:endParaRPr/>
            </a:p>
          </p:txBody>
        </p:sp>
        <p:sp>
          <p:nvSpPr>
            <p:cNvPr id="1045" name="Google Shape;1045;p46"/>
            <p:cNvSpPr txBox="1"/>
            <p:nvPr/>
          </p:nvSpPr>
          <p:spPr>
            <a:xfrm>
              <a:off x="3691241" y="889000"/>
              <a:ext cx="318719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Move Field </a:t>
              </a:r>
              <a:endParaRPr/>
            </a:p>
          </p:txBody>
        </p:sp>
        <p:sp>
          <p:nvSpPr>
            <p:cNvPr id="1046" name="Google Shape;1046;p4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7" name="Google Shape;1047;p46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180 </a:t>
              </a:r>
              <a:endParaRPr/>
            </a:p>
          </p:txBody>
        </p:sp>
        <p:sp>
          <p:nvSpPr>
            <p:cNvPr id="1048" name="Google Shape;1048;p4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049" name="Google Shape;104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Google Shape;105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47"/>
          <p:cNvGrpSpPr/>
          <p:nvPr/>
        </p:nvGrpSpPr>
        <p:grpSpPr>
          <a:xfrm>
            <a:off x="0" y="0"/>
            <a:ext cx="10276721" cy="7785100"/>
            <a:chOff x="0" y="0"/>
            <a:chExt cx="10276721" cy="7785100"/>
          </a:xfrm>
        </p:grpSpPr>
        <p:cxnSp>
          <p:nvCxnSpPr>
            <p:cNvPr id="1056" name="Google Shape;1056;p47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7" name="Google Shape;1057;p47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9" name="Google Shape;1059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97000" y="2679700"/>
              <a:ext cx="7366000" cy="35062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0" name="Google Shape;1060;p4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7"/>
            <p:cNvSpPr txBox="1"/>
            <p:nvPr/>
          </p:nvSpPr>
          <p:spPr>
            <a:xfrm>
              <a:off x="7645474" y="12700"/>
              <a:ext cx="263124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Feature Envy </a:t>
              </a:r>
              <a:endParaRPr/>
            </a:p>
          </p:txBody>
        </p:sp>
        <p:sp>
          <p:nvSpPr>
            <p:cNvPr id="1062" name="Google Shape;1062;p47"/>
            <p:cNvSpPr txBox="1"/>
            <p:nvPr/>
          </p:nvSpPr>
          <p:spPr>
            <a:xfrm>
              <a:off x="3291885" y="889000"/>
              <a:ext cx="398602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Move Method </a:t>
              </a:r>
              <a:endParaRPr/>
            </a:p>
          </p:txBody>
        </p:sp>
        <p:sp>
          <p:nvSpPr>
            <p:cNvPr id="1063" name="Google Shape;1063;p4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4" name="Google Shape;1064;p4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181 </a:t>
              </a:r>
              <a:endParaRPr/>
            </a:p>
          </p:txBody>
        </p:sp>
        <p:sp>
          <p:nvSpPr>
            <p:cNvPr id="1065" name="Google Shape;1065;p4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066" name="Google Shape;1066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1" name="Google Shape;107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2" name="Google Shape;1072;p48"/>
          <p:cNvCxnSpPr/>
          <p:nvPr/>
        </p:nvCxnSpPr>
        <p:spPr>
          <a:xfrm>
            <a:off x="342900" y="181131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3" name="Google Shape;1073;p48"/>
          <p:cNvSpPr/>
          <p:nvPr/>
        </p:nvSpPr>
        <p:spPr>
          <a:xfrm>
            <a:off x="63500" y="52861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8"/>
          <p:cNvSpPr/>
          <p:nvPr/>
        </p:nvSpPr>
        <p:spPr>
          <a:xfrm>
            <a:off x="2965287" y="51591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5" name="Google Shape;107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19129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243361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32375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722818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222884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5673302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51578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48"/>
          <p:cNvSpPr/>
          <p:nvPr/>
        </p:nvSpPr>
        <p:spPr>
          <a:xfrm>
            <a:off x="0" y="791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8"/>
          <p:cNvSpPr txBox="1"/>
          <p:nvPr/>
        </p:nvSpPr>
        <p:spPr>
          <a:xfrm>
            <a:off x="2895165" y="846110"/>
            <a:ext cx="4779264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Duplicated Code </a:t>
            </a:r>
            <a:endParaRPr/>
          </a:p>
        </p:txBody>
      </p:sp>
      <p:sp>
        <p:nvSpPr>
          <p:cNvPr id="1084" name="Google Shape;1084;p48"/>
          <p:cNvSpPr txBox="1"/>
          <p:nvPr/>
        </p:nvSpPr>
        <p:spPr>
          <a:xfrm>
            <a:off x="939800" y="1824010"/>
            <a:ext cx="5639156" cy="2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i="1" lang="en-US" sz="190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pervasive and pungent  smell</a:t>
            </a: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software </a:t>
            </a:r>
            <a:endParaRPr/>
          </a:p>
        </p:txBody>
      </p:sp>
      <p:sp>
        <p:nvSpPr>
          <p:cNvPr id="1085" name="Google Shape;1085;p48"/>
          <p:cNvSpPr txBox="1"/>
          <p:nvPr/>
        </p:nvSpPr>
        <p:spPr>
          <a:xfrm>
            <a:off x="939800" y="2344710"/>
            <a:ext cx="5111678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obvious or blatant duplication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copy and paste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subtle or non-obvious duplications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algorithms</a:t>
            </a:r>
            <a:endParaRPr/>
          </a:p>
          <a:p>
            <a:pPr indent="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Remedies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Method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Up Field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Template Method</a:t>
            </a:r>
            <a:endParaRPr/>
          </a:p>
          <a:p>
            <a:pPr indent="152400" lvl="0" marL="0" marR="0" rtl="0" algn="l">
              <a:lnSpc>
                <a:spcPct val="106024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Substitute Algorithm </a:t>
            </a:r>
            <a:endParaRPr/>
          </a:p>
        </p:txBody>
      </p:sp>
      <p:sp>
        <p:nvSpPr>
          <p:cNvPr id="1086" name="Google Shape;1086;p48"/>
          <p:cNvSpPr txBox="1"/>
          <p:nvPr/>
        </p:nvSpPr>
        <p:spPr>
          <a:xfrm>
            <a:off x="2781300" y="735486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8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48"/>
          <p:cNvSpPr txBox="1"/>
          <p:nvPr/>
        </p:nvSpPr>
        <p:spPr>
          <a:xfrm>
            <a:off x="9804400" y="7640610"/>
            <a:ext cx="448802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122 </a:t>
            </a:r>
            <a:endParaRPr/>
          </a:p>
        </p:txBody>
      </p:sp>
      <p:sp>
        <p:nvSpPr>
          <p:cNvPr id="1088" name="Google Shape;1088;p48"/>
          <p:cNvSpPr txBox="1"/>
          <p:nvPr/>
        </p:nvSpPr>
        <p:spPr>
          <a:xfrm>
            <a:off x="88900" y="764061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89" name="Google Shape;1089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20" y="286543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_fdbd8478-4071-48f9-881e-7f6c58f17549.png" id="1090" name="Google Shape;1090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" name="Google Shape;10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6" name="Google Shape;1096;p49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097" name="Google Shape;1097;p49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8" name="Google Shape;1098;p49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00" name="Google Shape;1100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8500" y="1879600"/>
              <a:ext cx="8966200" cy="5692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1" name="Google Shape;1101;p4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 txBox="1"/>
            <p:nvPr/>
          </p:nvSpPr>
          <p:spPr>
            <a:xfrm>
              <a:off x="2376902" y="838200"/>
              <a:ext cx="5815711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Ctl+C Ctl+V Pattern </a:t>
              </a:r>
              <a:endParaRPr/>
            </a:p>
          </p:txBody>
        </p:sp>
        <p:sp>
          <p:nvSpPr>
            <p:cNvPr id="1103" name="Google Shape;1103;p4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49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123 </a:t>
              </a:r>
              <a:endParaRPr/>
            </a:p>
          </p:txBody>
        </p:sp>
        <p:sp>
          <p:nvSpPr>
            <p:cNvPr id="1105" name="Google Shape;1105;p4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06" name="Google Shape;1106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183" name="Google Shape;183;p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3697287" y="838200"/>
              <a:ext cx="3175000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Readability </a:t>
              </a:r>
              <a:endParaRPr/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596900" y="2413000"/>
              <a:ext cx="4565787" cy="7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Which code segment is easier to read?</a:t>
              </a:r>
              <a:endParaRPr/>
            </a:p>
            <a:p>
              <a:pPr indent="0" lvl="0" marL="0" marR="0" rtl="0" algn="l">
                <a:lnSpc>
                  <a:spcPct val="87894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1 </a:t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596900" y="3429000"/>
              <a:ext cx="6940072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(date.Before(Summer_Start) || date.After(Summer_End)){</a:t>
              </a:r>
              <a:endParaRPr b="0" i="0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1104905" y="3683000"/>
              <a:ext cx="6435029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charge = quantity * winterRate + winterServiceCharge; </a:t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596900" y="3937000"/>
              <a:ext cx="435612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r>
                <a:rPr b="0" baseline="-2500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charge = quantity * summerRate; </a:t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596900" y="4445000"/>
              <a:ext cx="1289542" cy="7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</a:t>
              </a:r>
              <a:endParaRPr/>
            </a:p>
            <a:p>
              <a:pPr indent="0" lvl="0" marL="0" marR="0" rtl="0" algn="l">
                <a:lnSpc>
                  <a:spcPct val="87894"/>
                </a:lnSpc>
                <a:spcBef>
                  <a:spcPts val="1400"/>
                </a:spcBef>
                <a:spcAft>
                  <a:spcPts val="0"/>
                </a:spcAft>
                <a:buNone/>
              </a:pP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Sample 2 </a:t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596900" y="5461000"/>
              <a:ext cx="2524099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(IsSummer(date)) { </a:t>
              </a:r>
              <a:endParaRPr b="0" i="0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1104905" y="5715000"/>
              <a:ext cx="415417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charge = SummerCharge(quantity); </a:t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96900" y="5969000"/>
              <a:ext cx="447738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r>
                <a:rPr b="0" baseline="-2500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charge = WinterCharge(quantity); </a:t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596900" y="6477000"/>
              <a:ext cx="29306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} </a:t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72 </a:t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200" name="Google Shape;2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1" name="Google Shape;111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2" name="Google Shape;1112;p50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113" name="Google Shape;1113;p5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4" name="Google Shape;1114;p5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6" name="Google Shape;1116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17600" y="2400300"/>
              <a:ext cx="7912100" cy="408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7" name="Google Shape;1117;p5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 txBox="1"/>
            <p:nvPr/>
          </p:nvSpPr>
          <p:spPr>
            <a:xfrm>
              <a:off x="839167" y="838200"/>
              <a:ext cx="889114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Example Of Obvious Duplication </a:t>
              </a:r>
              <a:endParaRPr/>
            </a:p>
          </p:txBody>
        </p:sp>
        <p:sp>
          <p:nvSpPr>
            <p:cNvPr id="1119" name="Google Shape;1119;p50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50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124 </a:t>
              </a:r>
              <a:endParaRPr/>
            </a:p>
          </p:txBody>
        </p:sp>
        <p:sp>
          <p:nvSpPr>
            <p:cNvPr id="1121" name="Google Shape;1121;p5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22" name="Google Shape;112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8" name="Google Shape;1128;p51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sp>
          <p:nvSpPr>
            <p:cNvPr id="1129" name="Google Shape;1129;p5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51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3" name="Google Shape;1133;p5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126 </a:t>
              </a:r>
              <a:endParaRPr/>
            </a:p>
          </p:txBody>
        </p:sp>
        <p:sp>
          <p:nvSpPr>
            <p:cNvPr id="1134" name="Google Shape;1134;p5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35" name="Google Shape;11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06" y="692801"/>
            <a:ext cx="5357850" cy="7181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_fdbd8478-4071-48f9-881e-7f6c58f17549.png" id="1136" name="Google Shape;113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2" name="Google Shape;1142;p52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sp>
          <p:nvSpPr>
            <p:cNvPr id="1143" name="Google Shape;1143;p5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52"/>
            <p:cNvSpPr txBox="1"/>
            <p:nvPr/>
          </p:nvSpPr>
          <p:spPr>
            <a:xfrm>
              <a:off x="1093725" y="2667000"/>
              <a:ext cx="8547199" cy="4857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9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Levels of Duplication</a:t>
              </a:r>
              <a:endParaRPr/>
            </a:p>
            <a:p>
              <a:pPr indent="1676400" lvl="0" marL="0" marR="0" rtl="0" algn="l">
                <a:lnSpc>
                  <a:spcPct val="96685"/>
                </a:lnSpc>
                <a:spcBef>
                  <a:spcPts val="221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7" name="Google Shape;1147;p5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127 </a:t>
              </a:r>
              <a:endParaRPr/>
            </a:p>
          </p:txBody>
        </p:sp>
        <p:sp>
          <p:nvSpPr>
            <p:cNvPr id="1148" name="Google Shape;1148;p5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49" name="Google Shape;114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15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5" name="Google Shape;1155;p53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156" name="Google Shape;1156;p53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7" name="Google Shape;1157;p53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53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3"/>
            <p:cNvSpPr txBox="1"/>
            <p:nvPr/>
          </p:nvSpPr>
          <p:spPr>
            <a:xfrm>
              <a:off x="2705564" y="889000"/>
              <a:ext cx="515835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Literal Duplication </a:t>
              </a:r>
              <a:endParaRPr/>
            </a:p>
          </p:txBody>
        </p:sp>
        <p:sp>
          <p:nvSpPr>
            <p:cNvPr id="1161" name="Google Shape;1161;p53"/>
            <p:cNvSpPr txBox="1"/>
            <p:nvPr/>
          </p:nvSpPr>
          <p:spPr>
            <a:xfrm>
              <a:off x="749300" y="4140200"/>
              <a:ext cx="6592392" cy="338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for loop in 2 places</a:t>
              </a:r>
              <a:endParaRPr/>
            </a:p>
            <a:p>
              <a:pPr indent="2032000" lvl="0" marL="0" marR="0" rtl="0" algn="l">
                <a:lnSpc>
                  <a:spcPct val="96685"/>
                </a:lnSpc>
                <a:spcBef>
                  <a:spcPts val="165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5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128 </a:t>
              </a:r>
              <a:endParaRPr/>
            </a:p>
          </p:txBody>
        </p:sp>
        <p:sp>
          <p:nvSpPr>
            <p:cNvPr id="1163" name="Google Shape;1163;p5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64" name="Google Shape;116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0" name="Google Shape;1170;p54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171" name="Google Shape;1171;p54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2" name="Google Shape;1172;p54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54"/>
            <p:cNvSpPr txBox="1"/>
            <p:nvPr/>
          </p:nvSpPr>
          <p:spPr>
            <a:xfrm>
              <a:off x="2368530" y="889000"/>
              <a:ext cx="5832475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Semantic Duplication </a:t>
              </a:r>
              <a:endParaRPr/>
            </a:p>
          </p:txBody>
        </p:sp>
        <p:sp>
          <p:nvSpPr>
            <p:cNvPr id="1176" name="Google Shape;1176;p54"/>
            <p:cNvSpPr txBox="1"/>
            <p:nvPr/>
          </p:nvSpPr>
          <p:spPr>
            <a:xfrm>
              <a:off x="749300" y="3479800"/>
              <a:ext cx="5633766" cy="17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201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</a:t>
              </a: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- For and For Each Loop</a:t>
              </a:r>
              <a:endParaRPr/>
            </a:p>
            <a:p>
              <a:pPr indent="0" lvl="0" marL="0" marR="0" rtl="0" algn="l">
                <a:lnSpc>
                  <a:spcPct val="10603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2012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nd</a:t>
              </a: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Level - Loop v/s Lines repeated</a:t>
              </a:r>
              <a:endParaRPr/>
            </a:p>
            <a:p>
              <a:pPr indent="0" lvl="0" marL="0" marR="0" rtl="0" algn="l">
                <a:lnSpc>
                  <a:spcPct val="10603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t/>
              </a:r>
              <a:endParaRPr sz="301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54"/>
            <p:cNvSpPr txBox="1"/>
            <p:nvPr/>
          </p:nvSpPr>
          <p:spPr>
            <a:xfrm>
              <a:off x="6383066" y="4893642"/>
              <a:ext cx="2926557" cy="18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82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1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v/s </a:t>
              </a:r>
              <a:endParaRPr/>
            </a:p>
            <a:p>
              <a:pPr indent="0" lvl="0" marL="0" marR="0" rtl="0" algn="l">
                <a:lnSpc>
                  <a:spcPct val="98245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1" lang="en-US" sz="1200">
                  <a:solidFill>
                    <a:srgbClr val="00006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 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asList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-US" sz="1425">
                  <a:solidFill>
                    <a:srgbClr val="CC66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)) 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stack.</a:t>
              </a:r>
              <a:r>
                <a:rPr lang="en-US" sz="1425">
                  <a:solidFill>
                    <a:srgbClr val="0066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push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lang="en-US" sz="142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425">
                  <a:solidFill>
                    <a:srgbClr val="0099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r>
                <a:rPr lang="en-US" sz="1425">
                  <a:solidFill>
                    <a:srgbClr val="3399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</a:t>
              </a:r>
              <a:endParaRPr/>
            </a:p>
          </p:txBody>
        </p:sp>
        <p:sp>
          <p:nvSpPr>
            <p:cNvPr id="1178" name="Google Shape;1178;p5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9" name="Google Shape;1179;p54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129 </a:t>
              </a:r>
              <a:endParaRPr/>
            </a:p>
          </p:txBody>
        </p:sp>
        <p:sp>
          <p:nvSpPr>
            <p:cNvPr id="1180" name="Google Shape;1180;p5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81" name="Google Shape;118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54"/>
          <p:cNvSpPr txBox="1"/>
          <p:nvPr/>
        </p:nvSpPr>
        <p:spPr>
          <a:xfrm>
            <a:off x="6553037" y="1930400"/>
            <a:ext cx="2926557" cy="1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1200">
                <a:solidFill>
                  <a:srgbClr val="00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asList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25">
                <a:solidFill>
                  <a:srgbClr val="CC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25">
                <a:solidFill>
                  <a:srgbClr val="CC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25">
                <a:solidFill>
                  <a:srgbClr val="CC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25">
                <a:solidFill>
                  <a:srgbClr val="CC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1425">
                <a:solidFill>
                  <a:srgbClr val="CC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 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stack.</a:t>
            </a:r>
            <a:r>
              <a:rPr lang="en-US" sz="1425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25">
              <a:solidFill>
                <a:srgbClr val="3399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solidFill>
                <a:srgbClr val="3399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v/s</a:t>
            </a:r>
            <a:endParaRPr/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solidFill>
                <a:srgbClr val="3399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-US" sz="1425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</a:t>
            </a: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i=0;i&lt;5;i++){</a:t>
            </a:r>
            <a:endParaRPr/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stack.</a:t>
            </a:r>
            <a:r>
              <a:rPr lang="en-US" sz="1425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asList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42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i)</a:t>
            </a:r>
            <a:r>
              <a:rPr lang="en-US" sz="1425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25">
              <a:solidFill>
                <a:srgbClr val="3399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5">
              <a:solidFill>
                <a:srgbClr val="3399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8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25">
                <a:solidFill>
                  <a:srgbClr val="3399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" name="Google Shape;118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8" name="Google Shape;1188;p55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189" name="Google Shape;1189;p5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0" name="Google Shape;1190;p5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5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5"/>
            <p:cNvSpPr txBox="1"/>
            <p:nvPr/>
          </p:nvSpPr>
          <p:spPr>
            <a:xfrm>
              <a:off x="2904622" y="889000"/>
              <a:ext cx="4760341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Duplication </a:t>
              </a:r>
              <a:endParaRPr/>
            </a:p>
          </p:txBody>
        </p:sp>
        <p:sp>
          <p:nvSpPr>
            <p:cNvPr id="1194" name="Google Shape;1194;p55"/>
            <p:cNvSpPr txBox="1"/>
            <p:nvPr/>
          </p:nvSpPr>
          <p:spPr>
            <a:xfrm>
              <a:off x="749300" y="3911600"/>
              <a:ext cx="7818567" cy="3613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192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Some constant declared in 2 classes (test and  production)</a:t>
              </a:r>
              <a:endParaRPr/>
            </a:p>
            <a:p>
              <a:pPr indent="2032000" lvl="0" marL="0" marR="0" rtl="0" algn="l">
                <a:lnSpc>
                  <a:spcPct val="96685"/>
                </a:lnSpc>
                <a:spcBef>
                  <a:spcPts val="152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5" name="Google Shape;1195;p5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130 </a:t>
              </a:r>
              <a:endParaRPr/>
            </a:p>
          </p:txBody>
        </p:sp>
        <p:sp>
          <p:nvSpPr>
            <p:cNvPr id="1196" name="Google Shape;1196;p5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197" name="Google Shape;119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3" name="Google Shape;1203;p56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04" name="Google Shape;1204;p5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5" name="Google Shape;1205;p5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6"/>
            <p:cNvSpPr txBox="1"/>
            <p:nvPr/>
          </p:nvSpPr>
          <p:spPr>
            <a:xfrm>
              <a:off x="2041264" y="889000"/>
              <a:ext cx="648703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Conceptual Duplication </a:t>
              </a:r>
              <a:endParaRPr/>
            </a:p>
          </p:txBody>
        </p:sp>
        <p:sp>
          <p:nvSpPr>
            <p:cNvPr id="1209" name="Google Shape;1209;p56"/>
            <p:cNvSpPr txBox="1"/>
            <p:nvPr/>
          </p:nvSpPr>
          <p:spPr>
            <a:xfrm>
              <a:off x="749300" y="4140200"/>
              <a:ext cx="9236699" cy="338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 Algorithm to Sort elements (Bubble sort and Quick sort)</a:t>
              </a:r>
              <a:endParaRPr/>
            </a:p>
            <a:p>
              <a:pPr indent="2032000" lvl="0" marL="0" marR="0" rtl="0" algn="l">
                <a:lnSpc>
                  <a:spcPct val="96685"/>
                </a:lnSpc>
                <a:spcBef>
                  <a:spcPts val="165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0" name="Google Shape;1210;p56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132 </a:t>
              </a:r>
              <a:endParaRPr/>
            </a:p>
          </p:txBody>
        </p:sp>
        <p:sp>
          <p:nvSpPr>
            <p:cNvPr id="1211" name="Google Shape;1211;p5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12" name="Google Shape;1212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Google Shape;121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8" name="Google Shape;1218;p57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19" name="Google Shape;1219;p57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0" name="Google Shape;1220;p57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57"/>
            <p:cNvSpPr txBox="1"/>
            <p:nvPr/>
          </p:nvSpPr>
          <p:spPr>
            <a:xfrm>
              <a:off x="1676170" y="889000"/>
              <a:ext cx="7217156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Logical Steps - Duplication </a:t>
              </a:r>
              <a:endParaRPr/>
            </a:p>
          </p:txBody>
        </p:sp>
        <p:sp>
          <p:nvSpPr>
            <p:cNvPr id="1224" name="Google Shape;1224;p57"/>
            <p:cNvSpPr txBox="1"/>
            <p:nvPr/>
          </p:nvSpPr>
          <p:spPr>
            <a:xfrm>
              <a:off x="749300" y="3581400"/>
              <a:ext cx="8521760" cy="3943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Same set of steps repeat in different scenarios.</a:t>
              </a:r>
              <a:endParaRPr/>
            </a:p>
            <a:p>
              <a:pPr indent="0" lvl="0" marL="0" marR="0" rtl="0" algn="l">
                <a:lnSpc>
                  <a:spcPct val="11928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3018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Ex: Same set of validations in various points in your  applications</a:t>
              </a:r>
              <a:endParaRPr/>
            </a:p>
            <a:p>
              <a:pPr indent="2032000" lvl="0" marL="0" marR="0" rtl="0" algn="l">
                <a:lnSpc>
                  <a:spcPct val="96685"/>
                </a:lnSpc>
                <a:spcBef>
                  <a:spcPts val="132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5" name="Google Shape;1225;p57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134 </a:t>
              </a:r>
              <a:endParaRPr/>
            </a:p>
          </p:txBody>
        </p:sp>
        <p:sp>
          <p:nvSpPr>
            <p:cNvPr id="1226" name="Google Shape;1226;p5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27" name="Google Shape;1227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Google Shape;123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3" name="Google Shape;1233;p58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34" name="Google Shape;1234;p58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5" name="Google Shape;1235;p58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8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7" name="Google Shape;1237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7100" y="3136900"/>
              <a:ext cx="8318500" cy="2595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8" name="Google Shape;1238;p58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8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Duplicate Code </a:t>
              </a:r>
              <a:endParaRPr/>
            </a:p>
          </p:txBody>
        </p:sp>
        <p:sp>
          <p:nvSpPr>
            <p:cNvPr id="1240" name="Google Shape;1240;p58"/>
            <p:cNvSpPr txBox="1"/>
            <p:nvPr/>
          </p:nvSpPr>
          <p:spPr>
            <a:xfrm>
              <a:off x="3464432" y="889000"/>
              <a:ext cx="364070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Pull Up Field </a:t>
              </a:r>
              <a:endParaRPr/>
            </a:p>
          </p:txBody>
        </p:sp>
        <p:sp>
          <p:nvSpPr>
            <p:cNvPr id="1241" name="Google Shape;1241;p58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2" name="Google Shape;1242;p58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136 </a:t>
              </a:r>
              <a:endParaRPr/>
            </a:p>
          </p:txBody>
        </p:sp>
        <p:sp>
          <p:nvSpPr>
            <p:cNvPr id="1243" name="Google Shape;1243;p58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44" name="Google Shape;124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0" name="Google Shape;1250;p59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51" name="Google Shape;1251;p59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2" name="Google Shape;1252;p59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9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4" name="Google Shape;1254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05100" y="1841500"/>
              <a:ext cx="4762500" cy="5448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5" name="Google Shape;1255;p59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9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Duplicate Code </a:t>
              </a:r>
              <a:endParaRPr/>
            </a:p>
          </p:txBody>
        </p:sp>
        <p:sp>
          <p:nvSpPr>
            <p:cNvPr id="1257" name="Google Shape;1257;p59"/>
            <p:cNvSpPr txBox="1"/>
            <p:nvPr/>
          </p:nvSpPr>
          <p:spPr>
            <a:xfrm>
              <a:off x="2095525" y="889000"/>
              <a:ext cx="637870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 Template Method </a:t>
              </a:r>
              <a:endParaRPr/>
            </a:p>
          </p:txBody>
        </p:sp>
        <p:sp>
          <p:nvSpPr>
            <p:cNvPr id="1258" name="Google Shape;1258;p59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9" name="Google Shape;1259;p59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137 </a:t>
              </a:r>
              <a:endParaRPr/>
            </a:p>
          </p:txBody>
        </p:sp>
        <p:sp>
          <p:nvSpPr>
            <p:cNvPr id="1260" name="Google Shape;1260;p59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61" name="Google Shape;126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6"/>
          <p:cNvGrpSpPr/>
          <p:nvPr/>
        </p:nvGrpSpPr>
        <p:grpSpPr>
          <a:xfrm>
            <a:off x="0" y="0"/>
            <a:ext cx="10227807" cy="7835900"/>
            <a:chOff x="0" y="0"/>
            <a:chExt cx="10227807" cy="7835900"/>
          </a:xfrm>
        </p:grpSpPr>
        <p:cxnSp>
          <p:nvCxnSpPr>
            <p:cNvPr id="207" name="Google Shape;207;p6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6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" y="28702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100" y="337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100" y="387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" y="4381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100" y="4902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9600" y="5397500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100" y="59181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100" y="6413499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6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5400" y="7645400"/>
              <a:ext cx="2197100" cy="190500"/>
            </a:xfrm>
            <a:prstGeom prst="rect">
              <a:avLst/>
            </a:pr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1570595" y="838200"/>
              <a:ext cx="7428484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When should you refactor? </a:t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1054100" y="2781300"/>
              <a:ext cx="3489215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78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add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new functionality </a:t>
              </a:r>
              <a:endParaRPr/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1206500" y="3302000"/>
              <a:ext cx="4804562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refactor existing code until you understand it </a:t>
              </a:r>
              <a:endParaRPr/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3174007" y="3625850"/>
              <a:ext cx="4231934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FFAF4"/>
                  </a:solidFill>
                  <a:latin typeface="Arial"/>
                  <a:ea typeface="Arial"/>
                  <a:cs typeface="Arial"/>
                  <a:sym typeface="Arial"/>
                </a:rPr>
                <a:t>Like championship  </a:t>
              </a:r>
              <a:endParaRPr/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1206500" y="3797300"/>
              <a:ext cx="4670399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refactor the design to make it simple to add </a:t>
              </a:r>
              <a:endParaRPr/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2704082" y="4159250"/>
              <a:ext cx="5044562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FFAF4"/>
                  </a:solidFill>
                  <a:latin typeface="Arial"/>
                  <a:ea typeface="Arial"/>
                  <a:cs typeface="Arial"/>
                  <a:sym typeface="Arial"/>
                </a:rPr>
                <a:t>snooker players we are </a:t>
              </a:r>
              <a:endParaRPr/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1054100" y="4292600"/>
              <a:ext cx="1681063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78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find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bugs </a:t>
              </a:r>
              <a:endParaRPr/>
            </a:p>
          </p:txBody>
        </p:sp>
        <p:sp>
          <p:nvSpPr>
            <p:cNvPr id="227" name="Google Shape;227;p6"/>
            <p:cNvSpPr txBox="1"/>
            <p:nvPr/>
          </p:nvSpPr>
          <p:spPr>
            <a:xfrm>
              <a:off x="2703970" y="4692650"/>
              <a:ext cx="5171938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FFAF4"/>
                  </a:solidFill>
                  <a:latin typeface="Arial"/>
                  <a:ea typeface="Arial"/>
                  <a:cs typeface="Arial"/>
                  <a:sym typeface="Arial"/>
                </a:rPr>
                <a:t>setting ourselves up for  </a:t>
              </a:r>
              <a:endParaRPr/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1206500" y="4826000"/>
              <a:ext cx="3480155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refactor to understand the code </a:t>
              </a:r>
              <a:endParaRPr/>
            </a:p>
          </p:txBody>
        </p:sp>
        <p:sp>
          <p:nvSpPr>
            <p:cNvPr id="229" name="Google Shape;229;p6"/>
            <p:cNvSpPr txBox="1"/>
            <p:nvPr/>
          </p:nvSpPr>
          <p:spPr>
            <a:xfrm>
              <a:off x="3745842" y="5226050"/>
              <a:ext cx="2961101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600" u="none" cap="none" strike="noStrike">
                  <a:solidFill>
                    <a:srgbClr val="FFFAF4"/>
                  </a:solidFill>
                  <a:latin typeface="Arial"/>
                  <a:ea typeface="Arial"/>
                  <a:cs typeface="Arial"/>
                  <a:sym typeface="Arial"/>
                </a:rPr>
                <a:t>our next shot </a:t>
              </a:r>
              <a:endParaRPr/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1054100" y="5308600"/>
              <a:ext cx="2478358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78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</a:t>
              </a:r>
              <a:r>
                <a:rPr b="1" i="0" lang="en-US" sz="2503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reviews </a:t>
              </a:r>
              <a:endParaRPr/>
            </a:p>
          </p:txBody>
        </p:sp>
        <p:sp>
          <p:nvSpPr>
            <p:cNvPr id="231" name="Google Shape;231;p6"/>
            <p:cNvSpPr txBox="1"/>
            <p:nvPr/>
          </p:nvSpPr>
          <p:spPr>
            <a:xfrm>
              <a:off x="1206500" y="5842000"/>
              <a:ext cx="3460445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immediate effect of code review </a:t>
              </a:r>
              <a:endParaRPr/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1206500" y="6337300"/>
              <a:ext cx="3644112" cy="2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8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allows for higher level suggestions </a:t>
              </a:r>
              <a:endParaRPr/>
            </a:p>
          </p:txBody>
        </p:sp>
        <p:sp>
          <p:nvSpPr>
            <p:cNvPr id="233" name="Google Shape;233;p6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73 </a:t>
              </a:r>
              <a:endParaRPr/>
            </a:p>
          </p:txBody>
        </p:sp>
        <p:sp>
          <p:nvSpPr>
            <p:cNvPr id="235" name="Google Shape;235;p6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236" name="Google Shape;23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" name="Google Shape;12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7" name="Google Shape;1267;p60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68" name="Google Shape;1268;p60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9" name="Google Shape;1269;p60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60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Duplicate Code </a:t>
              </a:r>
              <a:endParaRPr/>
            </a:p>
          </p:txBody>
        </p:sp>
        <p:sp>
          <p:nvSpPr>
            <p:cNvPr id="1273" name="Google Shape;1273;p60"/>
            <p:cNvSpPr txBox="1"/>
            <p:nvPr/>
          </p:nvSpPr>
          <p:spPr>
            <a:xfrm>
              <a:off x="2453642" y="889000"/>
              <a:ext cx="566223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Substitute Algorithm </a:t>
              </a:r>
              <a:endParaRPr/>
            </a:p>
          </p:txBody>
        </p:sp>
        <p:sp>
          <p:nvSpPr>
            <p:cNvPr id="1274" name="Google Shape;1274;p60"/>
            <p:cNvSpPr txBox="1"/>
            <p:nvPr/>
          </p:nvSpPr>
          <p:spPr>
            <a:xfrm>
              <a:off x="571500" y="1851659"/>
              <a:ext cx="5420221" cy="2438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String foundPerson(String[] people){ </a:t>
              </a:r>
              <a:endParaRPr/>
            </a:p>
          </p:txBody>
        </p:sp>
        <p:sp>
          <p:nvSpPr>
            <p:cNvPr id="1275" name="Google Shape;1275;p60"/>
            <p:cNvSpPr txBox="1"/>
            <p:nvPr/>
          </p:nvSpPr>
          <p:spPr>
            <a:xfrm>
              <a:off x="114300" y="2143759"/>
              <a:ext cx="7227392" cy="53809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42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for (int i = 0; i &lt; people.length; i++) {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if (people[i].equals ("Don")){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   return "Don";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}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if (people[i].equals ("John")){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   return "John";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}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if (people[i].equals ("Kent")){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    return "Kent";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   }</a:t>
              </a:r>
              <a:endParaRPr/>
            </a:p>
            <a:p>
              <a:pPr indent="0" lvl="0" marL="0" marR="0" rtl="0" algn="l">
                <a:lnSpc>
                  <a:spcPct val="8421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}</a:t>
              </a:r>
              <a:endParaRPr/>
            </a:p>
            <a:p>
              <a:pPr indent="0" lvl="0" marL="0" marR="0" rtl="0" algn="l">
                <a:lnSpc>
                  <a:spcPct val="100877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return ""; }</a:t>
              </a:r>
              <a:endParaRPr/>
            </a:p>
            <a:p>
              <a:pPr indent="2667000" lvl="0" marL="0" marR="0" rtl="0" algn="l">
                <a:lnSpc>
                  <a:spcPct val="96685"/>
                </a:lnSpc>
                <a:spcBef>
                  <a:spcPts val="86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6" name="Google Shape;1276;p60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138 </a:t>
              </a:r>
              <a:endParaRPr/>
            </a:p>
          </p:txBody>
        </p:sp>
        <p:sp>
          <p:nvSpPr>
            <p:cNvPr id="1277" name="Google Shape;1277;p60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78" name="Google Shape;1278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3" name="Google Shape;128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4" name="Google Shape;1284;p61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285" name="Google Shape;1285;p61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6" name="Google Shape;1286;p61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61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61"/>
            <p:cNvSpPr/>
            <p:nvPr/>
          </p:nvSpPr>
          <p:spPr>
            <a:xfrm>
              <a:off x="2135117" y="4897367"/>
              <a:ext cx="774397" cy="774397"/>
            </a:xfrm>
            <a:custGeom>
              <a:rect b="b" l="l" r="r" t="t"/>
              <a:pathLst>
                <a:path extrusionOk="0" h="774396" w="774396">
                  <a:moveTo>
                    <a:pt x="0" y="197566"/>
                  </a:moveTo>
                  <a:lnTo>
                    <a:pt x="478048" y="675614"/>
                  </a:lnTo>
                  <a:lnTo>
                    <a:pt x="379265" y="774396"/>
                  </a:lnTo>
                  <a:lnTo>
                    <a:pt x="736381" y="736381"/>
                  </a:lnTo>
                  <a:lnTo>
                    <a:pt x="774396" y="379265"/>
                  </a:lnTo>
                  <a:lnTo>
                    <a:pt x="675614" y="478048"/>
                  </a:lnTo>
                  <a:lnTo>
                    <a:pt x="197566" y="0"/>
                  </a:lnTo>
                  <a:lnTo>
                    <a:pt x="0" y="197566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61"/>
            <p:cNvSpPr/>
            <p:nvPr/>
          </p:nvSpPr>
          <p:spPr>
            <a:xfrm>
              <a:off x="2135117" y="4897367"/>
              <a:ext cx="774397" cy="774397"/>
            </a:xfrm>
            <a:custGeom>
              <a:rect b="b" l="l" r="r" t="t"/>
              <a:pathLst>
                <a:path extrusionOk="0" h="774396" w="774396">
                  <a:moveTo>
                    <a:pt x="0" y="197566"/>
                  </a:moveTo>
                  <a:lnTo>
                    <a:pt x="478048" y="675614"/>
                  </a:lnTo>
                  <a:lnTo>
                    <a:pt x="379265" y="774396"/>
                  </a:lnTo>
                  <a:lnTo>
                    <a:pt x="736381" y="736381"/>
                  </a:lnTo>
                  <a:lnTo>
                    <a:pt x="774396" y="379265"/>
                  </a:lnTo>
                  <a:lnTo>
                    <a:pt x="675614" y="478048"/>
                  </a:lnTo>
                  <a:lnTo>
                    <a:pt x="197566" y="0"/>
                  </a:lnTo>
                  <a:lnTo>
                    <a:pt x="0" y="197566"/>
                  </a:lnTo>
                </a:path>
              </a:pathLst>
            </a:custGeom>
            <a:noFill/>
            <a:ln cap="flat" cmpd="sng" w="38100">
              <a:solidFill>
                <a:srgbClr val="5103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61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61"/>
            <p:cNvSpPr txBox="1"/>
            <p:nvPr/>
          </p:nvSpPr>
          <p:spPr>
            <a:xfrm>
              <a:off x="7247111" y="12700"/>
              <a:ext cx="2998531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Duplicate Code </a:t>
              </a:r>
              <a:endParaRPr/>
            </a:p>
          </p:txBody>
        </p:sp>
        <p:sp>
          <p:nvSpPr>
            <p:cNvPr id="1292" name="Google Shape;1292;p61"/>
            <p:cNvSpPr txBox="1"/>
            <p:nvPr/>
          </p:nvSpPr>
          <p:spPr>
            <a:xfrm>
              <a:off x="2453642" y="889000"/>
              <a:ext cx="5662232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Substitute Algorithm </a:t>
              </a:r>
              <a:endParaRPr/>
            </a:p>
          </p:txBody>
        </p:sp>
        <p:sp>
          <p:nvSpPr>
            <p:cNvPr id="1293" name="Google Shape;1293;p61"/>
            <p:cNvSpPr txBox="1"/>
            <p:nvPr/>
          </p:nvSpPr>
          <p:spPr>
            <a:xfrm>
              <a:off x="222216" y="2008174"/>
              <a:ext cx="4929222" cy="5500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8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  </a:t>
              </a: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foundPerson(String[] people){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for (int i = 0; i &lt; people.length; i++)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if (people[i].equals ("Don")){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        return "Don";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if (people[i].equals ("John")){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        return "John";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if (people[i].equals ("Kent")){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          return "Kent";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return "";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61"/>
            <p:cNvSpPr txBox="1"/>
            <p:nvPr/>
          </p:nvSpPr>
          <p:spPr>
            <a:xfrm>
              <a:off x="4294182" y="3579810"/>
              <a:ext cx="5865818" cy="34290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String foundPerson(String[] people){    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List candidates = Arrays.asList(new String[]  {"Don", "John", "Kent"});    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for (String person : people)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if (candidates.contains(person))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return person;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    return "";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  <a:endParaRPr/>
            </a:p>
          </p:txBody>
        </p:sp>
        <p:sp>
          <p:nvSpPr>
            <p:cNvPr id="1295" name="Google Shape;1295;p61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138 </a:t>
              </a:r>
              <a:endParaRPr/>
            </a:p>
          </p:txBody>
        </p:sp>
        <p:sp>
          <p:nvSpPr>
            <p:cNvPr id="1296" name="Google Shape;1296;p61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297" name="Google Shape;129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3" name="Google Shape;1303;p62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304" name="Google Shape;1304;p62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5" name="Google Shape;1305;p62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62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7" name="Google Shape;1307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400" y="2722554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400" y="3865562"/>
              <a:ext cx="213915" cy="192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9" name="Google Shape;1309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900" y="4365628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0" name="Google Shape;1310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9900" y="4794256"/>
              <a:ext cx="194468" cy="175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1" name="Google Shape;1311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61000" y="3949700"/>
              <a:ext cx="3852332" cy="27086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2" name="Google Shape;1312;p62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62"/>
            <p:cNvSpPr txBox="1"/>
            <p:nvPr/>
          </p:nvSpPr>
          <p:spPr>
            <a:xfrm>
              <a:off x="2951751" y="838200"/>
              <a:ext cx="466610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Refused Bequest </a:t>
              </a:r>
              <a:endParaRPr/>
            </a:p>
          </p:txBody>
        </p:sp>
        <p:sp>
          <p:nvSpPr>
            <p:cNvPr id="1314" name="Google Shape;1314;p62"/>
            <p:cNvSpPr txBox="1"/>
            <p:nvPr/>
          </p:nvSpPr>
          <p:spPr>
            <a:xfrm>
              <a:off x="723900" y="2679700"/>
              <a:ext cx="8689027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4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This rather potent odor results when </a:t>
              </a:r>
              <a:r>
                <a:rPr i="1" lang="en-US" sz="190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subclasses inherit code that they don’t  want</a:t>
              </a: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 In some cases, a subclass may “refuse the bequest” by providing a </a:t>
              </a:r>
              <a:r>
                <a:rPr i="1" lang="en-US" sz="190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do-nothing implementation</a:t>
              </a: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an inherited method.  </a:t>
              </a:r>
              <a:endParaRPr/>
            </a:p>
          </p:txBody>
        </p:sp>
        <p:sp>
          <p:nvSpPr>
            <p:cNvPr id="1315" name="Google Shape;1315;p62"/>
            <p:cNvSpPr txBox="1"/>
            <p:nvPr/>
          </p:nvSpPr>
          <p:spPr>
            <a:xfrm>
              <a:off x="723900" y="3835400"/>
              <a:ext cx="3945737" cy="12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Remedies </a:t>
              </a:r>
              <a:endParaRPr/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88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Push Down Field</a:t>
              </a:r>
              <a:endParaRPr sz="188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152400" lvl="0" marL="0" marR="0" rtl="0" algn="l">
                <a:lnSpc>
                  <a:spcPct val="10604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188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Push Down Method</a:t>
              </a:r>
              <a:endParaRPr sz="188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6" name="Google Shape;1316;p62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7" name="Google Shape;1317;p62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116 </a:t>
              </a:r>
              <a:endParaRPr/>
            </a:p>
          </p:txBody>
        </p:sp>
        <p:sp>
          <p:nvSpPr>
            <p:cNvPr id="1318" name="Google Shape;1318;p62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319" name="Google Shape;1319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5" name="Google Shape;1325;p63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</p:grpSpPr>
        <p:cxnSp>
          <p:nvCxnSpPr>
            <p:cNvPr id="1326" name="Google Shape;1326;p63"/>
            <p:cNvCxnSpPr/>
            <p:nvPr/>
          </p:nvCxnSpPr>
          <p:spPr>
            <a:xfrm>
              <a:off x="365092" y="143667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7" name="Google Shape;1327;p63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63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63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cap="flat" cmpd="sng" w="12700">
              <a:solidFill>
                <a:srgbClr val="FFFB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63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63"/>
            <p:cNvSpPr txBox="1"/>
            <p:nvPr/>
          </p:nvSpPr>
          <p:spPr>
            <a:xfrm>
              <a:off x="7151702" y="12700"/>
              <a:ext cx="3125075" cy="209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Refused Bequest </a:t>
              </a:r>
              <a:endParaRPr sz="22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2" name="Google Shape;1332;p63"/>
            <p:cNvSpPr txBox="1"/>
            <p:nvPr/>
          </p:nvSpPr>
          <p:spPr>
            <a:xfrm>
              <a:off x="865158" y="722290"/>
              <a:ext cx="8786874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4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 of Refused Bequest</a:t>
              </a: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3" name="Google Shape;1333;p63"/>
            <p:cNvSpPr txBox="1"/>
            <p:nvPr/>
          </p:nvSpPr>
          <p:spPr>
            <a:xfrm>
              <a:off x="6815825" y="4241800"/>
              <a:ext cx="1198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Salesman </a:t>
              </a:r>
              <a:endParaRPr/>
            </a:p>
          </p:txBody>
        </p:sp>
        <p:sp>
          <p:nvSpPr>
            <p:cNvPr id="1334" name="Google Shape;1334;p63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5" name="Google Shape;1335;p63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104 </a:t>
              </a:r>
              <a:endParaRPr/>
            </a:p>
          </p:txBody>
        </p:sp>
        <p:sp>
          <p:nvSpPr>
            <p:cNvPr id="1336" name="Google Shape;1336;p63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337" name="Google Shape;133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06" y="1579546"/>
            <a:ext cx="9144064" cy="5964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_fdbd8478-4071-48f9-881e-7f6c58f17549.png" id="1338" name="Google Shape;133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3" name="Google Shape;134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4" name="Google Shape;1344;p64"/>
          <p:cNvGrpSpPr/>
          <p:nvPr/>
        </p:nvGrpSpPr>
        <p:grpSpPr>
          <a:xfrm>
            <a:off x="0" y="0"/>
            <a:ext cx="10276777" cy="7785100"/>
            <a:chOff x="0" y="0"/>
            <a:chExt cx="10276777" cy="7785100"/>
          </a:xfrm>
        </p:grpSpPr>
        <p:cxnSp>
          <p:nvCxnSpPr>
            <p:cNvPr id="1345" name="Google Shape;1345;p64"/>
            <p:cNvCxnSpPr/>
            <p:nvPr/>
          </p:nvCxnSpPr>
          <p:spPr>
            <a:xfrm>
              <a:off x="293654" y="143667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6" name="Google Shape;1346;p64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6248400" y="3962400"/>
              <a:ext cx="2159000" cy="939800"/>
            </a:xfrm>
            <a:prstGeom prst="rect">
              <a:avLst/>
            </a:prstGeom>
            <a:solidFill>
              <a:srgbClr val="FFFBF7"/>
            </a:solidFill>
            <a:ln cap="flat" cmpd="sng" w="12700">
              <a:solidFill>
                <a:srgbClr val="FFFB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64"/>
            <p:cNvSpPr txBox="1"/>
            <p:nvPr/>
          </p:nvSpPr>
          <p:spPr>
            <a:xfrm>
              <a:off x="7223140" y="12700"/>
              <a:ext cx="3053637" cy="280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63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Smell:  Refused Bequest </a:t>
              </a:r>
              <a:endParaRPr sz="226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Google Shape;1351;p64"/>
            <p:cNvSpPr txBox="1"/>
            <p:nvPr/>
          </p:nvSpPr>
          <p:spPr>
            <a:xfrm>
              <a:off x="650844" y="722290"/>
              <a:ext cx="7354489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Refused Bequest Make Over </a:t>
              </a:r>
              <a:endParaRPr sz="471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2" name="Google Shape;1352;p64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3" name="Google Shape;1353;p64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104 </a:t>
              </a:r>
              <a:endParaRPr/>
            </a:p>
          </p:txBody>
        </p:sp>
        <p:sp>
          <p:nvSpPr>
            <p:cNvPr id="1354" name="Google Shape;1354;p64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355" name="Google Shape;135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530" y="1496464"/>
            <a:ext cx="8572560" cy="63696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nail_fdbd8478-4071-48f9-881e-7f6c58f17549.png" id="1356" name="Google Shape;135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" name="Google Shape;136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125120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2" name="Google Shape;1362;p65"/>
          <p:cNvGrpSpPr/>
          <p:nvPr/>
        </p:nvGrpSpPr>
        <p:grpSpPr>
          <a:xfrm>
            <a:off x="0" y="0"/>
            <a:ext cx="10253202" cy="7785100"/>
            <a:chOff x="0" y="0"/>
            <a:chExt cx="10253202" cy="7785100"/>
          </a:xfrm>
        </p:grpSpPr>
        <p:cxnSp>
          <p:nvCxnSpPr>
            <p:cNvPr id="1363" name="Google Shape;1363;p65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64" name="Google Shape;1364;p65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65"/>
            <p:cNvSpPr txBox="1"/>
            <p:nvPr/>
          </p:nvSpPr>
          <p:spPr>
            <a:xfrm>
              <a:off x="3670622" y="838200"/>
              <a:ext cx="3228467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716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 </a:t>
              </a:r>
              <a:endParaRPr/>
            </a:p>
          </p:txBody>
        </p:sp>
        <p:sp>
          <p:nvSpPr>
            <p:cNvPr id="1368" name="Google Shape;1368;p65"/>
            <p:cNvSpPr txBox="1"/>
            <p:nvPr/>
          </p:nvSpPr>
          <p:spPr>
            <a:xfrm>
              <a:off x="413455" y="3657600"/>
              <a:ext cx="8917349" cy="3867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[F] Fowler, Martin. 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Refactoring: Improving the Design of Existing Code</a:t>
              </a: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 </a:t>
              </a:r>
              <a:endParaRPr/>
            </a:p>
            <a:p>
              <a:pPr indent="381000" lvl="0" marL="0" marR="0" rtl="0" algn="l">
                <a:lnSpc>
                  <a:spcPct val="106024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Boston, MA: Addison-Wesley, 2000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[K] Kerievsky, Joshua.  </a:t>
              </a:r>
              <a:r>
                <a:rPr i="1" lang="en-US" sz="2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Refactoring to Patterns</a:t>
              </a: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 Boston, MA: Addison-Wesley, </a:t>
              </a:r>
              <a:endParaRPr/>
            </a:p>
            <a:p>
              <a:pPr indent="381000" lvl="0" marL="0" marR="0" rtl="0" algn="l">
                <a:lnSpc>
                  <a:spcPct val="106024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2075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2005</a:t>
              </a:r>
              <a:endParaRPr/>
            </a:p>
            <a:p>
              <a:pPr indent="2362200" lvl="0" marL="0" marR="0" rtl="0" algn="l">
                <a:lnSpc>
                  <a:spcPct val="96685"/>
                </a:lnSpc>
                <a:spcBef>
                  <a:spcPts val="13100"/>
                </a:spcBef>
                <a:spcAft>
                  <a:spcPts val="0"/>
                </a:spcAft>
                <a:buNone/>
              </a:pPr>
              <a:r>
                <a:t/>
              </a:r>
              <a:endParaRPr sz="1448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9" name="Google Shape;1369;p65"/>
            <p:cNvSpPr txBox="1"/>
            <p:nvPr/>
          </p:nvSpPr>
          <p:spPr>
            <a:xfrm>
              <a:off x="9804400" y="7632700"/>
              <a:ext cx="448802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187 </a:t>
              </a:r>
              <a:endParaRPr/>
            </a:p>
          </p:txBody>
        </p:sp>
        <p:sp>
          <p:nvSpPr>
            <p:cNvPr id="1370" name="Google Shape;1370;p65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1371" name="Google Shape;137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7"/>
          <p:cNvGrpSpPr/>
          <p:nvPr/>
        </p:nvGrpSpPr>
        <p:grpSpPr>
          <a:xfrm>
            <a:off x="0" y="0"/>
            <a:ext cx="10227807" cy="7785100"/>
            <a:chOff x="0" y="0"/>
            <a:chExt cx="10227807" cy="7785100"/>
          </a:xfrm>
        </p:grpSpPr>
        <p:cxnSp>
          <p:nvCxnSpPr>
            <p:cNvPr id="243" name="Google Shape;243;p7"/>
            <p:cNvCxnSpPr/>
            <p:nvPr/>
          </p:nvCxnSpPr>
          <p:spPr>
            <a:xfrm>
              <a:off x="342900" y="1803400"/>
              <a:ext cx="9451470" cy="53093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7"/>
            <p:cNvSpPr/>
            <p:nvPr/>
          </p:nvSpPr>
          <p:spPr>
            <a:xfrm>
              <a:off x="63500" y="520700"/>
              <a:ext cx="2895600" cy="101600"/>
            </a:xfrm>
            <a:custGeom>
              <a:rect b="b" l="l" r="r" t="t"/>
              <a:pathLst>
                <a:path extrusionOk="0" h="101600" w="28956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2844800" y="0"/>
                  </a:lnTo>
                  <a:cubicBezTo>
                    <a:pt x="2872855" y="0"/>
                    <a:pt x="2895600" y="22743"/>
                    <a:pt x="2895600" y="50800"/>
                  </a:cubicBezTo>
                  <a:lnTo>
                    <a:pt x="2895600" y="50800"/>
                  </a:lnTo>
                  <a:cubicBezTo>
                    <a:pt x="2895600" y="78855"/>
                    <a:pt x="2872855" y="101600"/>
                    <a:pt x="2844800" y="101600"/>
                  </a:cubicBezTo>
                  <a:lnTo>
                    <a:pt x="50800" y="101600"/>
                  </a:lnTo>
                  <a:cubicBezTo>
                    <a:pt x="22743" y="101600"/>
                    <a:pt x="0" y="78855"/>
                    <a:pt x="0" y="5080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2965287" y="508000"/>
              <a:ext cx="7175500" cy="101600"/>
            </a:xfrm>
            <a:custGeom>
              <a:rect b="b" l="l" r="r" t="t"/>
              <a:pathLst>
                <a:path extrusionOk="0" h="101600" w="7175500">
                  <a:moveTo>
                    <a:pt x="0" y="50800"/>
                  </a:moveTo>
                  <a:lnTo>
                    <a:pt x="0" y="50800"/>
                  </a:lnTo>
                  <a:cubicBezTo>
                    <a:pt x="0" y="22743"/>
                    <a:pt x="22743" y="0"/>
                    <a:pt x="50800" y="0"/>
                  </a:cubicBezTo>
                  <a:lnTo>
                    <a:pt x="7124700" y="0"/>
                  </a:lnTo>
                  <a:cubicBezTo>
                    <a:pt x="7152756" y="0"/>
                    <a:pt x="7175500" y="22743"/>
                    <a:pt x="7175500" y="50800"/>
                  </a:cubicBezTo>
                  <a:lnTo>
                    <a:pt x="7175500" y="50800"/>
                  </a:lnTo>
                  <a:cubicBezTo>
                    <a:pt x="7175500" y="78855"/>
                    <a:pt x="7152756" y="101600"/>
                    <a:pt x="7124700" y="101600"/>
                  </a:cubicBezTo>
                  <a:lnTo>
                    <a:pt x="50800" y="101598"/>
                  </a:lnTo>
                  <a:cubicBezTo>
                    <a:pt x="22743" y="101598"/>
                    <a:pt x="0" y="78855"/>
                    <a:pt x="0" y="50798"/>
                  </a:cubicBezTo>
                  <a:close/>
                </a:path>
              </a:pathLst>
            </a:custGeom>
            <a:solidFill>
              <a:srgbClr val="FF0005"/>
            </a:solidFill>
            <a:ln cap="flat" cmpd="sng" w="12700">
              <a:solidFill>
                <a:srgbClr val="FF00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6" name="Google Shape;24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500" y="41909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500" y="5003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4500" y="5511799"/>
              <a:ext cx="204192" cy="18377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9" name="Google Shape;249;p7"/>
            <p:cNvCxnSpPr/>
            <p:nvPr/>
          </p:nvCxnSpPr>
          <p:spPr>
            <a:xfrm>
              <a:off x="4572000" y="2133600"/>
              <a:ext cx="1587" cy="4267200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50" name="Google Shape;25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98206" y="4140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98206" y="4648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98206" y="5156200"/>
              <a:ext cx="255240" cy="22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7"/>
            <p:cNvSpPr/>
            <p:nvPr/>
          </p:nvSpPr>
          <p:spPr>
            <a:xfrm>
              <a:off x="1354670" y="2883119"/>
              <a:ext cx="1232476" cy="924186"/>
            </a:xfrm>
            <a:custGeom>
              <a:rect b="b" l="l" r="r" t="t"/>
              <a:pathLst>
                <a:path extrusionOk="0" h="924185" w="1232475">
                  <a:moveTo>
                    <a:pt x="499052" y="924185"/>
                  </a:moveTo>
                  <a:lnTo>
                    <a:pt x="499052" y="924185"/>
                  </a:lnTo>
                  <a:lnTo>
                    <a:pt x="513532" y="922215"/>
                  </a:lnTo>
                  <a:lnTo>
                    <a:pt x="528010" y="921724"/>
                  </a:lnTo>
                  <a:lnTo>
                    <a:pt x="542488" y="921231"/>
                  </a:lnTo>
                  <a:lnTo>
                    <a:pt x="557419" y="921231"/>
                  </a:lnTo>
                  <a:lnTo>
                    <a:pt x="571897" y="920738"/>
                  </a:lnTo>
                  <a:lnTo>
                    <a:pt x="586375" y="920247"/>
                  </a:lnTo>
                  <a:lnTo>
                    <a:pt x="601306" y="918277"/>
                  </a:lnTo>
                  <a:lnTo>
                    <a:pt x="616238" y="916800"/>
                  </a:lnTo>
                  <a:lnTo>
                    <a:pt x="654244" y="913353"/>
                  </a:lnTo>
                  <a:lnTo>
                    <a:pt x="691344" y="906952"/>
                  </a:lnTo>
                  <a:lnTo>
                    <a:pt x="727087" y="897105"/>
                  </a:lnTo>
                  <a:lnTo>
                    <a:pt x="762831" y="886273"/>
                  </a:lnTo>
                  <a:lnTo>
                    <a:pt x="797670" y="873471"/>
                  </a:lnTo>
                  <a:lnTo>
                    <a:pt x="832961" y="861161"/>
                  </a:lnTo>
                  <a:lnTo>
                    <a:pt x="868253" y="849344"/>
                  </a:lnTo>
                  <a:lnTo>
                    <a:pt x="904901" y="839496"/>
                  </a:lnTo>
                  <a:lnTo>
                    <a:pt x="944264" y="822756"/>
                  </a:lnTo>
                  <a:lnTo>
                    <a:pt x="982722" y="805522"/>
                  </a:lnTo>
                  <a:lnTo>
                    <a:pt x="1019823" y="787306"/>
                  </a:lnTo>
                  <a:lnTo>
                    <a:pt x="1055566" y="767610"/>
                  </a:lnTo>
                  <a:lnTo>
                    <a:pt x="1089049" y="744961"/>
                  </a:lnTo>
                  <a:lnTo>
                    <a:pt x="1120720" y="720835"/>
                  </a:lnTo>
                  <a:lnTo>
                    <a:pt x="1150581" y="692769"/>
                  </a:lnTo>
                  <a:lnTo>
                    <a:pt x="1178181" y="662242"/>
                  </a:lnTo>
                  <a:lnTo>
                    <a:pt x="1185420" y="646978"/>
                  </a:lnTo>
                  <a:lnTo>
                    <a:pt x="1194017" y="633192"/>
                  </a:lnTo>
                  <a:lnTo>
                    <a:pt x="1202613" y="619405"/>
                  </a:lnTo>
                  <a:lnTo>
                    <a:pt x="1211662" y="605619"/>
                  </a:lnTo>
                  <a:lnTo>
                    <a:pt x="1219353" y="591341"/>
                  </a:lnTo>
                  <a:lnTo>
                    <a:pt x="1225688" y="576077"/>
                  </a:lnTo>
                  <a:lnTo>
                    <a:pt x="1230213" y="558844"/>
                  </a:lnTo>
                  <a:lnTo>
                    <a:pt x="1232475" y="540626"/>
                  </a:lnTo>
                  <a:lnTo>
                    <a:pt x="1208043" y="510590"/>
                  </a:lnTo>
                  <a:lnTo>
                    <a:pt x="1197184" y="502712"/>
                  </a:lnTo>
                  <a:lnTo>
                    <a:pt x="1185420" y="496804"/>
                  </a:lnTo>
                  <a:lnTo>
                    <a:pt x="1172752" y="492866"/>
                  </a:lnTo>
                  <a:lnTo>
                    <a:pt x="1160082" y="491389"/>
                  </a:lnTo>
                  <a:lnTo>
                    <a:pt x="1146056" y="490896"/>
                  </a:lnTo>
                  <a:lnTo>
                    <a:pt x="1132936" y="491881"/>
                  </a:lnTo>
                  <a:lnTo>
                    <a:pt x="1119362" y="494343"/>
                  </a:lnTo>
                  <a:lnTo>
                    <a:pt x="1107146" y="498774"/>
                  </a:lnTo>
                  <a:lnTo>
                    <a:pt x="1097644" y="506159"/>
                  </a:lnTo>
                  <a:lnTo>
                    <a:pt x="1089049" y="513546"/>
                  </a:lnTo>
                  <a:lnTo>
                    <a:pt x="1080904" y="520931"/>
                  </a:lnTo>
                  <a:lnTo>
                    <a:pt x="1072760" y="528808"/>
                  </a:lnTo>
                  <a:lnTo>
                    <a:pt x="1064615" y="535702"/>
                  </a:lnTo>
                  <a:lnTo>
                    <a:pt x="1056472" y="542103"/>
                  </a:lnTo>
                  <a:lnTo>
                    <a:pt x="1048327" y="547519"/>
                  </a:lnTo>
                  <a:lnTo>
                    <a:pt x="1040183" y="552443"/>
                  </a:lnTo>
                  <a:lnTo>
                    <a:pt x="1037017" y="550473"/>
                  </a:lnTo>
                  <a:lnTo>
                    <a:pt x="1034301" y="548011"/>
                  </a:lnTo>
                  <a:lnTo>
                    <a:pt x="1023443" y="484003"/>
                  </a:lnTo>
                  <a:lnTo>
                    <a:pt x="1010321" y="419502"/>
                  </a:lnTo>
                  <a:lnTo>
                    <a:pt x="994486" y="355001"/>
                  </a:lnTo>
                  <a:lnTo>
                    <a:pt x="977292" y="290501"/>
                  </a:lnTo>
                  <a:lnTo>
                    <a:pt x="957837" y="226491"/>
                  </a:lnTo>
                  <a:lnTo>
                    <a:pt x="937025" y="164452"/>
                  </a:lnTo>
                  <a:lnTo>
                    <a:pt x="914854" y="103891"/>
                  </a:lnTo>
                  <a:lnTo>
                    <a:pt x="892232" y="46775"/>
                  </a:lnTo>
                  <a:lnTo>
                    <a:pt x="886350" y="40867"/>
                  </a:lnTo>
                  <a:lnTo>
                    <a:pt x="880469" y="36436"/>
                  </a:lnTo>
                  <a:lnTo>
                    <a:pt x="873229" y="31511"/>
                  </a:lnTo>
                  <a:lnTo>
                    <a:pt x="866442" y="28064"/>
                  </a:lnTo>
                  <a:lnTo>
                    <a:pt x="858751" y="24126"/>
                  </a:lnTo>
                  <a:lnTo>
                    <a:pt x="851060" y="21172"/>
                  </a:lnTo>
                  <a:lnTo>
                    <a:pt x="842915" y="18709"/>
                  </a:lnTo>
                  <a:lnTo>
                    <a:pt x="835223" y="17232"/>
                  </a:lnTo>
                  <a:lnTo>
                    <a:pt x="834318" y="14771"/>
                  </a:lnTo>
                  <a:lnTo>
                    <a:pt x="834318" y="14278"/>
                  </a:lnTo>
                  <a:lnTo>
                    <a:pt x="833414" y="13294"/>
                  </a:lnTo>
                  <a:lnTo>
                    <a:pt x="832509" y="9847"/>
                  </a:lnTo>
                  <a:lnTo>
                    <a:pt x="830699" y="10340"/>
                  </a:lnTo>
                  <a:lnTo>
                    <a:pt x="828437" y="11324"/>
                  </a:lnTo>
                  <a:lnTo>
                    <a:pt x="825270" y="11324"/>
                  </a:lnTo>
                  <a:lnTo>
                    <a:pt x="822554" y="9847"/>
                  </a:lnTo>
                  <a:lnTo>
                    <a:pt x="822102" y="7385"/>
                  </a:lnTo>
                  <a:lnTo>
                    <a:pt x="821650" y="6893"/>
                  </a:lnTo>
                  <a:lnTo>
                    <a:pt x="820745" y="7385"/>
                  </a:lnTo>
                  <a:lnTo>
                    <a:pt x="819840" y="9847"/>
                  </a:lnTo>
                  <a:lnTo>
                    <a:pt x="804909" y="9847"/>
                  </a:lnTo>
                  <a:lnTo>
                    <a:pt x="803099" y="7877"/>
                  </a:lnTo>
                  <a:lnTo>
                    <a:pt x="800837" y="5416"/>
                  </a:lnTo>
                  <a:lnTo>
                    <a:pt x="799932" y="6400"/>
                  </a:lnTo>
                  <a:lnTo>
                    <a:pt x="798122" y="9847"/>
                  </a:lnTo>
                  <a:lnTo>
                    <a:pt x="772332" y="10340"/>
                  </a:lnTo>
                  <a:lnTo>
                    <a:pt x="746090" y="13294"/>
                  </a:lnTo>
                  <a:lnTo>
                    <a:pt x="719848" y="17232"/>
                  </a:lnTo>
                  <a:lnTo>
                    <a:pt x="694058" y="24126"/>
                  </a:lnTo>
                  <a:lnTo>
                    <a:pt x="667816" y="31511"/>
                  </a:lnTo>
                  <a:lnTo>
                    <a:pt x="642932" y="41358"/>
                  </a:lnTo>
                  <a:lnTo>
                    <a:pt x="618952" y="53176"/>
                  </a:lnTo>
                  <a:lnTo>
                    <a:pt x="597235" y="66470"/>
                  </a:lnTo>
                  <a:lnTo>
                    <a:pt x="589542" y="60561"/>
                  </a:lnTo>
                  <a:lnTo>
                    <a:pt x="581851" y="56130"/>
                  </a:lnTo>
                  <a:lnTo>
                    <a:pt x="572803" y="51699"/>
                  </a:lnTo>
                  <a:lnTo>
                    <a:pt x="564206" y="47760"/>
                  </a:lnTo>
                  <a:lnTo>
                    <a:pt x="554704" y="43328"/>
                  </a:lnTo>
                  <a:lnTo>
                    <a:pt x="545655" y="39881"/>
                  </a:lnTo>
                  <a:lnTo>
                    <a:pt x="536606" y="35943"/>
                  </a:lnTo>
                  <a:lnTo>
                    <a:pt x="528914" y="32004"/>
                  </a:lnTo>
                  <a:lnTo>
                    <a:pt x="518961" y="26095"/>
                  </a:lnTo>
                  <a:lnTo>
                    <a:pt x="508554" y="21663"/>
                  </a:lnTo>
                  <a:lnTo>
                    <a:pt x="497243" y="18218"/>
                  </a:lnTo>
                  <a:lnTo>
                    <a:pt x="485932" y="15755"/>
                  </a:lnTo>
                  <a:lnTo>
                    <a:pt x="474168" y="12801"/>
                  </a:lnTo>
                  <a:lnTo>
                    <a:pt x="463309" y="9847"/>
                  </a:lnTo>
                  <a:lnTo>
                    <a:pt x="452903" y="5908"/>
                  </a:lnTo>
                  <a:lnTo>
                    <a:pt x="444306" y="984"/>
                  </a:lnTo>
                  <a:lnTo>
                    <a:pt x="428923" y="0"/>
                  </a:lnTo>
                  <a:lnTo>
                    <a:pt x="414897" y="2462"/>
                  </a:lnTo>
                  <a:lnTo>
                    <a:pt x="401323" y="6400"/>
                  </a:lnTo>
                  <a:lnTo>
                    <a:pt x="389559" y="13294"/>
                  </a:lnTo>
                  <a:lnTo>
                    <a:pt x="377343" y="20186"/>
                  </a:lnTo>
                  <a:lnTo>
                    <a:pt x="366033" y="29049"/>
                  </a:lnTo>
                  <a:lnTo>
                    <a:pt x="354721" y="37913"/>
                  </a:lnTo>
                  <a:lnTo>
                    <a:pt x="343410" y="46775"/>
                  </a:lnTo>
                  <a:lnTo>
                    <a:pt x="339789" y="51206"/>
                  </a:lnTo>
                  <a:lnTo>
                    <a:pt x="337075" y="55638"/>
                  </a:lnTo>
                  <a:lnTo>
                    <a:pt x="334360" y="60069"/>
                  </a:lnTo>
                  <a:lnTo>
                    <a:pt x="332098" y="64500"/>
                  </a:lnTo>
                  <a:lnTo>
                    <a:pt x="329836" y="68931"/>
                  </a:lnTo>
                  <a:lnTo>
                    <a:pt x="328931" y="73362"/>
                  </a:lnTo>
                  <a:lnTo>
                    <a:pt x="328027" y="77795"/>
                  </a:lnTo>
                  <a:lnTo>
                    <a:pt x="328027" y="82718"/>
                  </a:lnTo>
                  <a:lnTo>
                    <a:pt x="320788" y="94043"/>
                  </a:lnTo>
                  <a:lnTo>
                    <a:pt x="314001" y="106845"/>
                  </a:lnTo>
                  <a:lnTo>
                    <a:pt x="307666" y="120139"/>
                  </a:lnTo>
                  <a:lnTo>
                    <a:pt x="301332" y="134418"/>
                  </a:lnTo>
                  <a:lnTo>
                    <a:pt x="294998" y="148696"/>
                  </a:lnTo>
                  <a:lnTo>
                    <a:pt x="288663" y="163468"/>
                  </a:lnTo>
                  <a:lnTo>
                    <a:pt x="282328" y="177746"/>
                  </a:lnTo>
                  <a:lnTo>
                    <a:pt x="276447" y="192518"/>
                  </a:lnTo>
                  <a:lnTo>
                    <a:pt x="267850" y="212213"/>
                  </a:lnTo>
                  <a:lnTo>
                    <a:pt x="260159" y="232892"/>
                  </a:lnTo>
                  <a:lnTo>
                    <a:pt x="253372" y="253572"/>
                  </a:lnTo>
                  <a:lnTo>
                    <a:pt x="247037" y="274744"/>
                  </a:lnTo>
                  <a:lnTo>
                    <a:pt x="241156" y="295424"/>
                  </a:lnTo>
                  <a:lnTo>
                    <a:pt x="236631" y="316595"/>
                  </a:lnTo>
                  <a:lnTo>
                    <a:pt x="232559" y="336783"/>
                  </a:lnTo>
                  <a:lnTo>
                    <a:pt x="229844" y="357463"/>
                  </a:lnTo>
                  <a:lnTo>
                    <a:pt x="229844" y="381589"/>
                  </a:lnTo>
                  <a:lnTo>
                    <a:pt x="223057" y="396360"/>
                  </a:lnTo>
                  <a:lnTo>
                    <a:pt x="227130" y="411132"/>
                  </a:lnTo>
                  <a:lnTo>
                    <a:pt x="225772" y="413101"/>
                  </a:lnTo>
                  <a:lnTo>
                    <a:pt x="225320" y="416055"/>
                  </a:lnTo>
                  <a:lnTo>
                    <a:pt x="224415" y="418517"/>
                  </a:lnTo>
                  <a:lnTo>
                    <a:pt x="223057" y="421472"/>
                  </a:lnTo>
                  <a:lnTo>
                    <a:pt x="224415" y="418517"/>
                  </a:lnTo>
                  <a:lnTo>
                    <a:pt x="225772" y="416055"/>
                  </a:lnTo>
                  <a:lnTo>
                    <a:pt x="225772" y="412609"/>
                  </a:lnTo>
                  <a:lnTo>
                    <a:pt x="225772" y="409162"/>
                  </a:lnTo>
                  <a:lnTo>
                    <a:pt x="225320" y="405223"/>
                  </a:lnTo>
                  <a:lnTo>
                    <a:pt x="225320" y="402268"/>
                  </a:lnTo>
                  <a:lnTo>
                    <a:pt x="225320" y="398823"/>
                  </a:lnTo>
                  <a:lnTo>
                    <a:pt x="227130" y="396360"/>
                  </a:lnTo>
                  <a:lnTo>
                    <a:pt x="227130" y="393406"/>
                  </a:lnTo>
                  <a:lnTo>
                    <a:pt x="228486" y="392422"/>
                  </a:lnTo>
                  <a:lnTo>
                    <a:pt x="230297" y="391929"/>
                  </a:lnTo>
                  <a:lnTo>
                    <a:pt x="232559" y="391929"/>
                  </a:lnTo>
                  <a:lnTo>
                    <a:pt x="240704" y="440674"/>
                  </a:lnTo>
                  <a:lnTo>
                    <a:pt x="239798" y="444613"/>
                  </a:lnTo>
                  <a:lnTo>
                    <a:pt x="238441" y="448059"/>
                  </a:lnTo>
                  <a:lnTo>
                    <a:pt x="235727" y="451013"/>
                  </a:lnTo>
                  <a:lnTo>
                    <a:pt x="233464" y="453967"/>
                  </a:lnTo>
                  <a:lnTo>
                    <a:pt x="229844" y="455937"/>
                  </a:lnTo>
                  <a:lnTo>
                    <a:pt x="226677" y="458891"/>
                  </a:lnTo>
                  <a:lnTo>
                    <a:pt x="223057" y="461354"/>
                  </a:lnTo>
                  <a:lnTo>
                    <a:pt x="220343" y="464800"/>
                  </a:lnTo>
                  <a:lnTo>
                    <a:pt x="221247" y="466277"/>
                  </a:lnTo>
                  <a:lnTo>
                    <a:pt x="222153" y="467262"/>
                  </a:lnTo>
                  <a:lnTo>
                    <a:pt x="223057" y="467262"/>
                  </a:lnTo>
                  <a:lnTo>
                    <a:pt x="225772" y="467754"/>
                  </a:lnTo>
                  <a:lnTo>
                    <a:pt x="224867" y="471694"/>
                  </a:lnTo>
                  <a:lnTo>
                    <a:pt x="223057" y="474648"/>
                  </a:lnTo>
                  <a:lnTo>
                    <a:pt x="219891" y="476618"/>
                  </a:lnTo>
                  <a:lnTo>
                    <a:pt x="217628" y="479572"/>
                  </a:lnTo>
                  <a:lnTo>
                    <a:pt x="218986" y="482033"/>
                  </a:lnTo>
                  <a:lnTo>
                    <a:pt x="223057" y="484003"/>
                  </a:lnTo>
                  <a:lnTo>
                    <a:pt x="224867" y="491881"/>
                  </a:lnTo>
                  <a:lnTo>
                    <a:pt x="226677" y="500744"/>
                  </a:lnTo>
                  <a:lnTo>
                    <a:pt x="227582" y="509606"/>
                  </a:lnTo>
                  <a:lnTo>
                    <a:pt x="228034" y="518469"/>
                  </a:lnTo>
                  <a:lnTo>
                    <a:pt x="227582" y="527331"/>
                  </a:lnTo>
                  <a:lnTo>
                    <a:pt x="226677" y="536195"/>
                  </a:lnTo>
                  <a:lnTo>
                    <a:pt x="224867" y="545550"/>
                  </a:lnTo>
                  <a:lnTo>
                    <a:pt x="223057" y="555397"/>
                  </a:lnTo>
                  <a:lnTo>
                    <a:pt x="220343" y="555889"/>
                  </a:lnTo>
                  <a:lnTo>
                    <a:pt x="220343" y="556874"/>
                  </a:lnTo>
                  <a:lnTo>
                    <a:pt x="219891" y="556874"/>
                  </a:lnTo>
                  <a:lnTo>
                    <a:pt x="217628" y="555397"/>
                  </a:lnTo>
                  <a:lnTo>
                    <a:pt x="215818" y="553920"/>
                  </a:lnTo>
                  <a:lnTo>
                    <a:pt x="215366" y="550966"/>
                  </a:lnTo>
                  <a:lnTo>
                    <a:pt x="214914" y="547519"/>
                  </a:lnTo>
                  <a:lnTo>
                    <a:pt x="216272" y="545057"/>
                  </a:lnTo>
                  <a:lnTo>
                    <a:pt x="213556" y="547027"/>
                  </a:lnTo>
                  <a:lnTo>
                    <a:pt x="212651" y="549981"/>
                  </a:lnTo>
                  <a:lnTo>
                    <a:pt x="212199" y="553427"/>
                  </a:lnTo>
                  <a:lnTo>
                    <a:pt x="210841" y="556874"/>
                  </a:lnTo>
                  <a:lnTo>
                    <a:pt x="207222" y="558351"/>
                  </a:lnTo>
                  <a:lnTo>
                    <a:pt x="203602" y="558844"/>
                  </a:lnTo>
                  <a:lnTo>
                    <a:pt x="199078" y="558844"/>
                  </a:lnTo>
                  <a:lnTo>
                    <a:pt x="195005" y="558351"/>
                  </a:lnTo>
                  <a:lnTo>
                    <a:pt x="190482" y="556874"/>
                  </a:lnTo>
                  <a:lnTo>
                    <a:pt x="186409" y="555397"/>
                  </a:lnTo>
                  <a:lnTo>
                    <a:pt x="182789" y="553920"/>
                  </a:lnTo>
                  <a:lnTo>
                    <a:pt x="180527" y="552443"/>
                  </a:lnTo>
                  <a:lnTo>
                    <a:pt x="172836" y="541119"/>
                  </a:lnTo>
                  <a:lnTo>
                    <a:pt x="165144" y="531271"/>
                  </a:lnTo>
                  <a:lnTo>
                    <a:pt x="156547" y="521423"/>
                  </a:lnTo>
                  <a:lnTo>
                    <a:pt x="147499" y="513546"/>
                  </a:lnTo>
                  <a:lnTo>
                    <a:pt x="137544" y="505667"/>
                  </a:lnTo>
                  <a:lnTo>
                    <a:pt x="127138" y="499267"/>
                  </a:lnTo>
                  <a:lnTo>
                    <a:pt x="115827" y="494343"/>
                  </a:lnTo>
                  <a:lnTo>
                    <a:pt x="104063" y="491389"/>
                  </a:lnTo>
                  <a:lnTo>
                    <a:pt x="97729" y="489419"/>
                  </a:lnTo>
                  <a:lnTo>
                    <a:pt x="91847" y="488927"/>
                  </a:lnTo>
                  <a:lnTo>
                    <a:pt x="85512" y="488927"/>
                  </a:lnTo>
                  <a:lnTo>
                    <a:pt x="80083" y="488927"/>
                  </a:lnTo>
                  <a:lnTo>
                    <a:pt x="74202" y="488434"/>
                  </a:lnTo>
                  <a:lnTo>
                    <a:pt x="68773" y="488434"/>
                  </a:lnTo>
                  <a:lnTo>
                    <a:pt x="63343" y="487942"/>
                  </a:lnTo>
                  <a:lnTo>
                    <a:pt x="57913" y="486957"/>
                  </a:lnTo>
                  <a:lnTo>
                    <a:pt x="55199" y="488434"/>
                  </a:lnTo>
                  <a:lnTo>
                    <a:pt x="52484" y="489911"/>
                  </a:lnTo>
                  <a:lnTo>
                    <a:pt x="50222" y="489911"/>
                  </a:lnTo>
                  <a:lnTo>
                    <a:pt x="48412" y="489911"/>
                  </a:lnTo>
                  <a:lnTo>
                    <a:pt x="43887" y="489419"/>
                  </a:lnTo>
                  <a:lnTo>
                    <a:pt x="39815" y="491389"/>
                  </a:lnTo>
                  <a:lnTo>
                    <a:pt x="11311" y="528808"/>
                  </a:lnTo>
                  <a:lnTo>
                    <a:pt x="5429" y="547519"/>
                  </a:lnTo>
                  <a:lnTo>
                    <a:pt x="1809" y="567215"/>
                  </a:lnTo>
                  <a:lnTo>
                    <a:pt x="0" y="587401"/>
                  </a:lnTo>
                  <a:lnTo>
                    <a:pt x="452" y="608081"/>
                  </a:lnTo>
                  <a:lnTo>
                    <a:pt x="1809" y="628761"/>
                  </a:lnTo>
                  <a:lnTo>
                    <a:pt x="4977" y="649932"/>
                  </a:lnTo>
                  <a:lnTo>
                    <a:pt x="9502" y="671597"/>
                  </a:lnTo>
                  <a:lnTo>
                    <a:pt x="15383" y="693754"/>
                  </a:lnTo>
                  <a:lnTo>
                    <a:pt x="22170" y="711479"/>
                  </a:lnTo>
                  <a:lnTo>
                    <a:pt x="30767" y="728220"/>
                  </a:lnTo>
                  <a:lnTo>
                    <a:pt x="40267" y="743484"/>
                  </a:lnTo>
                  <a:lnTo>
                    <a:pt x="52031" y="758747"/>
                  </a:lnTo>
                  <a:lnTo>
                    <a:pt x="63795" y="772534"/>
                  </a:lnTo>
                  <a:lnTo>
                    <a:pt x="76464" y="786813"/>
                  </a:lnTo>
                  <a:lnTo>
                    <a:pt x="90037" y="800599"/>
                  </a:lnTo>
                  <a:lnTo>
                    <a:pt x="104063" y="815370"/>
                  </a:lnTo>
                  <a:lnTo>
                    <a:pt x="105421" y="818325"/>
                  </a:lnTo>
                  <a:lnTo>
                    <a:pt x="107231" y="821279"/>
                  </a:lnTo>
                  <a:lnTo>
                    <a:pt x="107683" y="822756"/>
                  </a:lnTo>
                  <a:lnTo>
                    <a:pt x="109040" y="824233"/>
                  </a:lnTo>
                  <a:lnTo>
                    <a:pt x="110850" y="825710"/>
                  </a:lnTo>
                  <a:lnTo>
                    <a:pt x="113564" y="827680"/>
                  </a:lnTo>
                  <a:lnTo>
                    <a:pt x="117637" y="828664"/>
                  </a:lnTo>
                  <a:lnTo>
                    <a:pt x="121709" y="828664"/>
                  </a:lnTo>
                  <a:lnTo>
                    <a:pt x="123971" y="828173"/>
                  </a:lnTo>
                  <a:lnTo>
                    <a:pt x="126234" y="827680"/>
                  </a:lnTo>
                  <a:lnTo>
                    <a:pt x="128948" y="827680"/>
                  </a:lnTo>
                  <a:lnTo>
                    <a:pt x="131663" y="827680"/>
                  </a:lnTo>
                  <a:lnTo>
                    <a:pt x="154285" y="839005"/>
                  </a:lnTo>
                  <a:lnTo>
                    <a:pt x="178718" y="848852"/>
                  </a:lnTo>
                  <a:lnTo>
                    <a:pt x="203602" y="856730"/>
                  </a:lnTo>
                  <a:lnTo>
                    <a:pt x="229844" y="864608"/>
                  </a:lnTo>
                  <a:lnTo>
                    <a:pt x="255634" y="871009"/>
                  </a:lnTo>
                  <a:lnTo>
                    <a:pt x="281876" y="877409"/>
                  </a:lnTo>
                  <a:lnTo>
                    <a:pt x="307666" y="884303"/>
                  </a:lnTo>
                  <a:lnTo>
                    <a:pt x="333456" y="892672"/>
                  </a:lnTo>
                  <a:lnTo>
                    <a:pt x="340243" y="895135"/>
                  </a:lnTo>
                  <a:lnTo>
                    <a:pt x="347482" y="898089"/>
                  </a:lnTo>
                  <a:lnTo>
                    <a:pt x="354721" y="900551"/>
                  </a:lnTo>
                  <a:lnTo>
                    <a:pt x="362413" y="903013"/>
                  </a:lnTo>
                  <a:lnTo>
                    <a:pt x="369652" y="904490"/>
                  </a:lnTo>
                  <a:lnTo>
                    <a:pt x="377343" y="906459"/>
                  </a:lnTo>
                  <a:lnTo>
                    <a:pt x="384582" y="907444"/>
                  </a:lnTo>
                  <a:lnTo>
                    <a:pt x="392275" y="907936"/>
                  </a:lnTo>
                  <a:lnTo>
                    <a:pt x="499052" y="924185"/>
                  </a:ln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94478" y="3424238"/>
              <a:ext cx="1018919" cy="363864"/>
            </a:xfrm>
            <a:custGeom>
              <a:rect b="b" l="l" r="r" t="t"/>
              <a:pathLst>
                <a:path extrusionOk="0" h="363863" w="1018918">
                  <a:moveTo>
                    <a:pt x="382319" y="363863"/>
                  </a:moveTo>
                  <a:lnTo>
                    <a:pt x="382319" y="363863"/>
                  </a:lnTo>
                  <a:lnTo>
                    <a:pt x="510815" y="347122"/>
                  </a:lnTo>
                  <a:lnTo>
                    <a:pt x="513530" y="346631"/>
                  </a:lnTo>
                  <a:lnTo>
                    <a:pt x="516698" y="346631"/>
                  </a:lnTo>
                  <a:lnTo>
                    <a:pt x="520317" y="345645"/>
                  </a:lnTo>
                  <a:lnTo>
                    <a:pt x="524389" y="344168"/>
                  </a:lnTo>
                  <a:lnTo>
                    <a:pt x="524841" y="345154"/>
                  </a:lnTo>
                  <a:lnTo>
                    <a:pt x="525294" y="345645"/>
                  </a:lnTo>
                  <a:lnTo>
                    <a:pt x="526199" y="345645"/>
                  </a:lnTo>
                  <a:lnTo>
                    <a:pt x="528462" y="347122"/>
                  </a:lnTo>
                  <a:lnTo>
                    <a:pt x="530724" y="345154"/>
                  </a:lnTo>
                  <a:lnTo>
                    <a:pt x="532533" y="342691"/>
                  </a:lnTo>
                  <a:lnTo>
                    <a:pt x="538867" y="342198"/>
                  </a:lnTo>
                  <a:lnTo>
                    <a:pt x="545202" y="341214"/>
                  </a:lnTo>
                  <a:lnTo>
                    <a:pt x="551083" y="339737"/>
                  </a:lnTo>
                  <a:lnTo>
                    <a:pt x="556966" y="338260"/>
                  </a:lnTo>
                  <a:lnTo>
                    <a:pt x="562395" y="336290"/>
                  </a:lnTo>
                  <a:lnTo>
                    <a:pt x="568276" y="334813"/>
                  </a:lnTo>
                  <a:lnTo>
                    <a:pt x="574159" y="333336"/>
                  </a:lnTo>
                  <a:lnTo>
                    <a:pt x="580492" y="332352"/>
                  </a:lnTo>
                  <a:lnTo>
                    <a:pt x="633430" y="313641"/>
                  </a:lnTo>
                  <a:lnTo>
                    <a:pt x="684104" y="293455"/>
                  </a:lnTo>
                  <a:lnTo>
                    <a:pt x="732064" y="270804"/>
                  </a:lnTo>
                  <a:lnTo>
                    <a:pt x="778214" y="245201"/>
                  </a:lnTo>
                  <a:lnTo>
                    <a:pt x="821649" y="215659"/>
                  </a:lnTo>
                  <a:lnTo>
                    <a:pt x="862822" y="183163"/>
                  </a:lnTo>
                  <a:lnTo>
                    <a:pt x="902185" y="146726"/>
                  </a:lnTo>
                  <a:lnTo>
                    <a:pt x="939739" y="106352"/>
                  </a:lnTo>
                  <a:lnTo>
                    <a:pt x="945621" y="97490"/>
                  </a:lnTo>
                  <a:lnTo>
                    <a:pt x="951955" y="89611"/>
                  </a:lnTo>
                  <a:lnTo>
                    <a:pt x="958742" y="82226"/>
                  </a:lnTo>
                  <a:lnTo>
                    <a:pt x="965528" y="74839"/>
                  </a:lnTo>
                  <a:lnTo>
                    <a:pt x="971862" y="67454"/>
                  </a:lnTo>
                  <a:lnTo>
                    <a:pt x="978197" y="61053"/>
                  </a:lnTo>
                  <a:lnTo>
                    <a:pt x="984078" y="54160"/>
                  </a:lnTo>
                  <a:lnTo>
                    <a:pt x="990413" y="48252"/>
                  </a:lnTo>
                  <a:lnTo>
                    <a:pt x="994938" y="43821"/>
                  </a:lnTo>
                  <a:lnTo>
                    <a:pt x="999462" y="40374"/>
                  </a:lnTo>
                  <a:lnTo>
                    <a:pt x="1003082" y="36927"/>
                  </a:lnTo>
                  <a:lnTo>
                    <a:pt x="1006702" y="34958"/>
                  </a:lnTo>
                  <a:lnTo>
                    <a:pt x="1018918" y="6892"/>
                  </a:lnTo>
                  <a:lnTo>
                    <a:pt x="1012131" y="2954"/>
                  </a:lnTo>
                  <a:lnTo>
                    <a:pt x="1004892" y="984"/>
                  </a:lnTo>
                  <a:lnTo>
                    <a:pt x="996748" y="0"/>
                  </a:lnTo>
                  <a:lnTo>
                    <a:pt x="989055" y="984"/>
                  </a:lnTo>
                  <a:lnTo>
                    <a:pt x="980912" y="2461"/>
                  </a:lnTo>
                  <a:lnTo>
                    <a:pt x="973673" y="5415"/>
                  </a:lnTo>
                  <a:lnTo>
                    <a:pt x="966886" y="9354"/>
                  </a:lnTo>
                  <a:lnTo>
                    <a:pt x="961457" y="14278"/>
                  </a:lnTo>
                  <a:lnTo>
                    <a:pt x="949241" y="27572"/>
                  </a:lnTo>
                  <a:lnTo>
                    <a:pt x="937929" y="40374"/>
                  </a:lnTo>
                  <a:lnTo>
                    <a:pt x="926618" y="51699"/>
                  </a:lnTo>
                  <a:lnTo>
                    <a:pt x="915758" y="62530"/>
                  </a:lnTo>
                  <a:lnTo>
                    <a:pt x="904448" y="72378"/>
                  </a:lnTo>
                  <a:lnTo>
                    <a:pt x="892684" y="82718"/>
                  </a:lnTo>
                  <a:lnTo>
                    <a:pt x="880468" y="92566"/>
                  </a:lnTo>
                  <a:lnTo>
                    <a:pt x="867346" y="103398"/>
                  </a:lnTo>
                  <a:lnTo>
                    <a:pt x="863726" y="108322"/>
                  </a:lnTo>
                  <a:lnTo>
                    <a:pt x="860107" y="113245"/>
                  </a:lnTo>
                  <a:lnTo>
                    <a:pt x="856488" y="117184"/>
                  </a:lnTo>
                  <a:lnTo>
                    <a:pt x="853320" y="121616"/>
                  </a:lnTo>
                  <a:lnTo>
                    <a:pt x="849249" y="125554"/>
                  </a:lnTo>
                  <a:lnTo>
                    <a:pt x="846533" y="130478"/>
                  </a:lnTo>
                  <a:lnTo>
                    <a:pt x="843367" y="134910"/>
                  </a:lnTo>
                  <a:lnTo>
                    <a:pt x="841557" y="140818"/>
                  </a:lnTo>
                  <a:lnTo>
                    <a:pt x="841557" y="142788"/>
                  </a:lnTo>
                  <a:lnTo>
                    <a:pt x="842010" y="145249"/>
                  </a:lnTo>
                  <a:lnTo>
                    <a:pt x="842010" y="146234"/>
                  </a:lnTo>
                  <a:lnTo>
                    <a:pt x="842462" y="147712"/>
                  </a:lnTo>
                  <a:lnTo>
                    <a:pt x="842462" y="149680"/>
                  </a:lnTo>
                  <a:lnTo>
                    <a:pt x="842914" y="152634"/>
                  </a:lnTo>
                  <a:lnTo>
                    <a:pt x="804456" y="167406"/>
                  </a:lnTo>
                  <a:lnTo>
                    <a:pt x="797217" y="175776"/>
                  </a:lnTo>
                  <a:lnTo>
                    <a:pt x="788620" y="182670"/>
                  </a:lnTo>
                  <a:lnTo>
                    <a:pt x="778214" y="187594"/>
                  </a:lnTo>
                  <a:lnTo>
                    <a:pt x="767355" y="192518"/>
                  </a:lnTo>
                  <a:lnTo>
                    <a:pt x="755139" y="195964"/>
                  </a:lnTo>
                  <a:lnTo>
                    <a:pt x="743375" y="200395"/>
                  </a:lnTo>
                  <a:lnTo>
                    <a:pt x="731611" y="204826"/>
                  </a:lnTo>
                  <a:lnTo>
                    <a:pt x="721205" y="210734"/>
                  </a:lnTo>
                  <a:lnTo>
                    <a:pt x="718038" y="212213"/>
                  </a:lnTo>
                  <a:lnTo>
                    <a:pt x="715775" y="213197"/>
                  </a:lnTo>
                  <a:lnTo>
                    <a:pt x="713513" y="213197"/>
                  </a:lnTo>
                  <a:lnTo>
                    <a:pt x="711704" y="213690"/>
                  </a:lnTo>
                  <a:lnTo>
                    <a:pt x="706727" y="220091"/>
                  </a:lnTo>
                  <a:lnTo>
                    <a:pt x="701749" y="226984"/>
                  </a:lnTo>
                  <a:lnTo>
                    <a:pt x="695415" y="232892"/>
                  </a:lnTo>
                  <a:lnTo>
                    <a:pt x="689081" y="238800"/>
                  </a:lnTo>
                  <a:lnTo>
                    <a:pt x="681389" y="243232"/>
                  </a:lnTo>
                  <a:lnTo>
                    <a:pt x="674150" y="247663"/>
                  </a:lnTo>
                  <a:lnTo>
                    <a:pt x="666007" y="251602"/>
                  </a:lnTo>
                  <a:lnTo>
                    <a:pt x="658314" y="255049"/>
                  </a:lnTo>
                  <a:lnTo>
                    <a:pt x="655600" y="256526"/>
                  </a:lnTo>
                  <a:lnTo>
                    <a:pt x="652885" y="258988"/>
                  </a:lnTo>
                  <a:lnTo>
                    <a:pt x="649718" y="261449"/>
                  </a:lnTo>
                  <a:lnTo>
                    <a:pt x="646098" y="262435"/>
                  </a:lnTo>
                  <a:lnTo>
                    <a:pt x="643836" y="259480"/>
                  </a:lnTo>
                  <a:lnTo>
                    <a:pt x="642026" y="259480"/>
                  </a:lnTo>
                  <a:lnTo>
                    <a:pt x="631167" y="268343"/>
                  </a:lnTo>
                  <a:lnTo>
                    <a:pt x="501314" y="320535"/>
                  </a:lnTo>
                  <a:lnTo>
                    <a:pt x="495432" y="317088"/>
                  </a:lnTo>
                  <a:lnTo>
                    <a:pt x="490002" y="316595"/>
                  </a:lnTo>
                  <a:lnTo>
                    <a:pt x="484121" y="317581"/>
                  </a:lnTo>
                  <a:lnTo>
                    <a:pt x="478692" y="320042"/>
                  </a:lnTo>
                  <a:lnTo>
                    <a:pt x="472809" y="322505"/>
                  </a:lnTo>
                  <a:lnTo>
                    <a:pt x="466928" y="325459"/>
                  </a:lnTo>
                  <a:lnTo>
                    <a:pt x="460593" y="326936"/>
                  </a:lnTo>
                  <a:lnTo>
                    <a:pt x="454712" y="327920"/>
                  </a:lnTo>
                  <a:lnTo>
                    <a:pt x="420325" y="340230"/>
                  </a:lnTo>
                  <a:lnTo>
                    <a:pt x="385940" y="346631"/>
                  </a:lnTo>
                  <a:lnTo>
                    <a:pt x="351553" y="348599"/>
                  </a:lnTo>
                  <a:lnTo>
                    <a:pt x="317167" y="347122"/>
                  </a:lnTo>
                  <a:lnTo>
                    <a:pt x="282328" y="341707"/>
                  </a:lnTo>
                  <a:lnTo>
                    <a:pt x="248394" y="335306"/>
                  </a:lnTo>
                  <a:lnTo>
                    <a:pt x="214461" y="327428"/>
                  </a:lnTo>
                  <a:lnTo>
                    <a:pt x="181432" y="320535"/>
                  </a:lnTo>
                  <a:lnTo>
                    <a:pt x="178716" y="319058"/>
                  </a:lnTo>
                  <a:lnTo>
                    <a:pt x="177360" y="316103"/>
                  </a:lnTo>
                  <a:lnTo>
                    <a:pt x="175097" y="312657"/>
                  </a:lnTo>
                  <a:lnTo>
                    <a:pt x="173287" y="310194"/>
                  </a:lnTo>
                  <a:lnTo>
                    <a:pt x="170573" y="309210"/>
                  </a:lnTo>
                  <a:lnTo>
                    <a:pt x="167858" y="309210"/>
                  </a:lnTo>
                  <a:lnTo>
                    <a:pt x="165144" y="309210"/>
                  </a:lnTo>
                  <a:lnTo>
                    <a:pt x="162881" y="309702"/>
                  </a:lnTo>
                  <a:lnTo>
                    <a:pt x="160167" y="309702"/>
                  </a:lnTo>
                  <a:lnTo>
                    <a:pt x="157904" y="310687"/>
                  </a:lnTo>
                  <a:lnTo>
                    <a:pt x="155190" y="311671"/>
                  </a:lnTo>
                  <a:lnTo>
                    <a:pt x="152928" y="313148"/>
                  </a:lnTo>
                  <a:lnTo>
                    <a:pt x="47506" y="274251"/>
                  </a:lnTo>
                  <a:lnTo>
                    <a:pt x="5429" y="240277"/>
                  </a:lnTo>
                  <a:lnTo>
                    <a:pt x="4975" y="239293"/>
                  </a:lnTo>
                  <a:lnTo>
                    <a:pt x="4071" y="237816"/>
                  </a:lnTo>
                  <a:lnTo>
                    <a:pt x="2713" y="236339"/>
                  </a:lnTo>
                  <a:lnTo>
                    <a:pt x="1356" y="235846"/>
                  </a:lnTo>
                  <a:lnTo>
                    <a:pt x="0" y="238800"/>
                  </a:lnTo>
                  <a:lnTo>
                    <a:pt x="0" y="242247"/>
                  </a:lnTo>
                  <a:lnTo>
                    <a:pt x="452" y="245694"/>
                  </a:lnTo>
                  <a:lnTo>
                    <a:pt x="2713" y="249632"/>
                  </a:lnTo>
                  <a:lnTo>
                    <a:pt x="4523" y="252587"/>
                  </a:lnTo>
                  <a:lnTo>
                    <a:pt x="6785" y="256033"/>
                  </a:lnTo>
                  <a:lnTo>
                    <a:pt x="8143" y="258988"/>
                  </a:lnTo>
                  <a:lnTo>
                    <a:pt x="9500" y="262435"/>
                  </a:lnTo>
                  <a:lnTo>
                    <a:pt x="20811" y="269327"/>
                  </a:lnTo>
                  <a:lnTo>
                    <a:pt x="33481" y="276713"/>
                  </a:lnTo>
                  <a:lnTo>
                    <a:pt x="45697" y="283114"/>
                  </a:lnTo>
                  <a:lnTo>
                    <a:pt x="59270" y="290008"/>
                  </a:lnTo>
                  <a:lnTo>
                    <a:pt x="71939" y="295916"/>
                  </a:lnTo>
                  <a:lnTo>
                    <a:pt x="85512" y="301824"/>
                  </a:lnTo>
                  <a:lnTo>
                    <a:pt x="99086" y="307240"/>
                  </a:lnTo>
                  <a:lnTo>
                    <a:pt x="113112" y="313148"/>
                  </a:lnTo>
                  <a:lnTo>
                    <a:pt x="119898" y="314625"/>
                  </a:lnTo>
                  <a:lnTo>
                    <a:pt x="126685" y="316103"/>
                  </a:lnTo>
                  <a:lnTo>
                    <a:pt x="133471" y="316595"/>
                  </a:lnTo>
                  <a:lnTo>
                    <a:pt x="140258" y="317088"/>
                  </a:lnTo>
                  <a:lnTo>
                    <a:pt x="146593" y="317088"/>
                  </a:lnTo>
                  <a:lnTo>
                    <a:pt x="153380" y="318565"/>
                  </a:lnTo>
                  <a:lnTo>
                    <a:pt x="159713" y="321026"/>
                  </a:lnTo>
                  <a:lnTo>
                    <a:pt x="166500" y="324966"/>
                  </a:lnTo>
                  <a:lnTo>
                    <a:pt x="183241" y="326443"/>
                  </a:lnTo>
                  <a:lnTo>
                    <a:pt x="199981" y="329397"/>
                  </a:lnTo>
                  <a:lnTo>
                    <a:pt x="215818" y="332844"/>
                  </a:lnTo>
                  <a:lnTo>
                    <a:pt x="232106" y="337276"/>
                  </a:lnTo>
                  <a:lnTo>
                    <a:pt x="247489" y="341214"/>
                  </a:lnTo>
                  <a:lnTo>
                    <a:pt x="263777" y="345645"/>
                  </a:lnTo>
                  <a:lnTo>
                    <a:pt x="279613" y="348599"/>
                  </a:lnTo>
                  <a:lnTo>
                    <a:pt x="296354" y="351553"/>
                  </a:lnTo>
                  <a:lnTo>
                    <a:pt x="307213" y="352539"/>
                  </a:lnTo>
                  <a:lnTo>
                    <a:pt x="318072" y="353523"/>
                  </a:lnTo>
                  <a:lnTo>
                    <a:pt x="328931" y="354509"/>
                  </a:lnTo>
                  <a:lnTo>
                    <a:pt x="339789" y="355986"/>
                  </a:lnTo>
                  <a:lnTo>
                    <a:pt x="350196" y="357463"/>
                  </a:lnTo>
                  <a:lnTo>
                    <a:pt x="360602" y="358940"/>
                  </a:lnTo>
                  <a:lnTo>
                    <a:pt x="371461" y="360909"/>
                  </a:lnTo>
                  <a:lnTo>
                    <a:pt x="382319" y="363863"/>
                  </a:lnTo>
                  <a:close/>
                </a:path>
              </a:pathLst>
            </a:custGeom>
            <a:solidFill>
              <a:srgbClr val="CEB071"/>
            </a:solidFill>
            <a:ln cap="flat" cmpd="sng" w="12700">
              <a:solidFill>
                <a:srgbClr val="CEB0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460544" y="3461166"/>
              <a:ext cx="619858" cy="279175"/>
            </a:xfrm>
            <a:custGeom>
              <a:rect b="b" l="l" r="r" t="t"/>
              <a:pathLst>
                <a:path extrusionOk="0" h="279175" w="619857">
                  <a:moveTo>
                    <a:pt x="319430" y="279175"/>
                  </a:moveTo>
                  <a:lnTo>
                    <a:pt x="319430" y="279175"/>
                  </a:lnTo>
                  <a:lnTo>
                    <a:pt x="355626" y="278190"/>
                  </a:lnTo>
                  <a:lnTo>
                    <a:pt x="392727" y="276221"/>
                  </a:lnTo>
                  <a:lnTo>
                    <a:pt x="429375" y="271790"/>
                  </a:lnTo>
                  <a:lnTo>
                    <a:pt x="466023" y="265389"/>
                  </a:lnTo>
                  <a:lnTo>
                    <a:pt x="501314" y="256034"/>
                  </a:lnTo>
                  <a:lnTo>
                    <a:pt x="536154" y="243724"/>
                  </a:lnTo>
                  <a:lnTo>
                    <a:pt x="569182" y="228461"/>
                  </a:lnTo>
                  <a:lnTo>
                    <a:pt x="600854" y="210736"/>
                  </a:lnTo>
                  <a:lnTo>
                    <a:pt x="603568" y="208766"/>
                  </a:lnTo>
                  <a:lnTo>
                    <a:pt x="606284" y="207289"/>
                  </a:lnTo>
                  <a:lnTo>
                    <a:pt x="608545" y="205319"/>
                  </a:lnTo>
                  <a:lnTo>
                    <a:pt x="611261" y="203842"/>
                  </a:lnTo>
                  <a:lnTo>
                    <a:pt x="615332" y="199411"/>
                  </a:lnTo>
                  <a:lnTo>
                    <a:pt x="619857" y="195964"/>
                  </a:lnTo>
                  <a:lnTo>
                    <a:pt x="611261" y="193502"/>
                  </a:lnTo>
                  <a:lnTo>
                    <a:pt x="602664" y="193010"/>
                  </a:lnTo>
                  <a:lnTo>
                    <a:pt x="593614" y="193010"/>
                  </a:lnTo>
                  <a:lnTo>
                    <a:pt x="584565" y="193995"/>
                  </a:lnTo>
                  <a:lnTo>
                    <a:pt x="575064" y="194980"/>
                  </a:lnTo>
                  <a:lnTo>
                    <a:pt x="566016" y="195964"/>
                  </a:lnTo>
                  <a:lnTo>
                    <a:pt x="556966" y="195964"/>
                  </a:lnTo>
                  <a:lnTo>
                    <a:pt x="548822" y="195964"/>
                  </a:lnTo>
                  <a:lnTo>
                    <a:pt x="499958" y="195964"/>
                  </a:lnTo>
                  <a:lnTo>
                    <a:pt x="451998" y="193995"/>
                  </a:lnTo>
                  <a:lnTo>
                    <a:pt x="404491" y="189564"/>
                  </a:lnTo>
                  <a:lnTo>
                    <a:pt x="357436" y="184147"/>
                  </a:lnTo>
                  <a:lnTo>
                    <a:pt x="309928" y="175776"/>
                  </a:lnTo>
                  <a:lnTo>
                    <a:pt x="263325" y="165929"/>
                  </a:lnTo>
                  <a:lnTo>
                    <a:pt x="216724" y="154605"/>
                  </a:lnTo>
                  <a:lnTo>
                    <a:pt x="170573" y="142295"/>
                  </a:lnTo>
                  <a:lnTo>
                    <a:pt x="95467" y="108322"/>
                  </a:lnTo>
                  <a:lnTo>
                    <a:pt x="93657" y="98474"/>
                  </a:lnTo>
                  <a:lnTo>
                    <a:pt x="94561" y="88626"/>
                  </a:lnTo>
                  <a:lnTo>
                    <a:pt x="95919" y="77795"/>
                  </a:lnTo>
                  <a:lnTo>
                    <a:pt x="98182" y="67454"/>
                  </a:lnTo>
                  <a:lnTo>
                    <a:pt x="99086" y="57115"/>
                  </a:lnTo>
                  <a:lnTo>
                    <a:pt x="99086" y="47268"/>
                  </a:lnTo>
                  <a:lnTo>
                    <a:pt x="96371" y="38404"/>
                  </a:lnTo>
                  <a:lnTo>
                    <a:pt x="90942" y="31019"/>
                  </a:lnTo>
                  <a:lnTo>
                    <a:pt x="82345" y="27080"/>
                  </a:lnTo>
                  <a:lnTo>
                    <a:pt x="74202" y="22156"/>
                  </a:lnTo>
                  <a:lnTo>
                    <a:pt x="66509" y="16741"/>
                  </a:lnTo>
                  <a:lnTo>
                    <a:pt x="59270" y="11324"/>
                  </a:lnTo>
                  <a:lnTo>
                    <a:pt x="50674" y="5908"/>
                  </a:lnTo>
                  <a:lnTo>
                    <a:pt x="42529" y="2461"/>
                  </a:lnTo>
                  <a:lnTo>
                    <a:pt x="33028" y="0"/>
                  </a:lnTo>
                  <a:lnTo>
                    <a:pt x="23074" y="984"/>
                  </a:lnTo>
                  <a:lnTo>
                    <a:pt x="20812" y="2461"/>
                  </a:lnTo>
                  <a:lnTo>
                    <a:pt x="18097" y="3939"/>
                  </a:lnTo>
                  <a:lnTo>
                    <a:pt x="14931" y="5416"/>
                  </a:lnTo>
                  <a:lnTo>
                    <a:pt x="11764" y="8370"/>
                  </a:lnTo>
                  <a:lnTo>
                    <a:pt x="3167" y="26587"/>
                  </a:lnTo>
                  <a:lnTo>
                    <a:pt x="0" y="44805"/>
                  </a:lnTo>
                  <a:lnTo>
                    <a:pt x="905" y="62530"/>
                  </a:lnTo>
                  <a:lnTo>
                    <a:pt x="5881" y="80749"/>
                  </a:lnTo>
                  <a:lnTo>
                    <a:pt x="12216" y="97983"/>
                  </a:lnTo>
                  <a:lnTo>
                    <a:pt x="20360" y="115707"/>
                  </a:lnTo>
                  <a:lnTo>
                    <a:pt x="28957" y="132448"/>
                  </a:lnTo>
                  <a:lnTo>
                    <a:pt x="36648" y="149682"/>
                  </a:lnTo>
                  <a:lnTo>
                    <a:pt x="56103" y="168883"/>
                  </a:lnTo>
                  <a:lnTo>
                    <a:pt x="77821" y="185132"/>
                  </a:lnTo>
                  <a:lnTo>
                    <a:pt x="100444" y="198426"/>
                  </a:lnTo>
                  <a:lnTo>
                    <a:pt x="124424" y="210736"/>
                  </a:lnTo>
                  <a:lnTo>
                    <a:pt x="148403" y="220583"/>
                  </a:lnTo>
                  <a:lnTo>
                    <a:pt x="173288" y="230922"/>
                  </a:lnTo>
                  <a:lnTo>
                    <a:pt x="197721" y="241755"/>
                  </a:lnTo>
                  <a:lnTo>
                    <a:pt x="222153" y="254064"/>
                  </a:lnTo>
                  <a:lnTo>
                    <a:pt x="231654" y="255049"/>
                  </a:lnTo>
                  <a:lnTo>
                    <a:pt x="240703" y="257511"/>
                  </a:lnTo>
                  <a:lnTo>
                    <a:pt x="249299" y="259972"/>
                  </a:lnTo>
                  <a:lnTo>
                    <a:pt x="258349" y="262926"/>
                  </a:lnTo>
                  <a:lnTo>
                    <a:pt x="266492" y="265389"/>
                  </a:lnTo>
                  <a:lnTo>
                    <a:pt x="274637" y="267850"/>
                  </a:lnTo>
                  <a:lnTo>
                    <a:pt x="283234" y="269820"/>
                  </a:lnTo>
                  <a:lnTo>
                    <a:pt x="293188" y="271790"/>
                  </a:lnTo>
                  <a:lnTo>
                    <a:pt x="295902" y="272774"/>
                  </a:lnTo>
                  <a:lnTo>
                    <a:pt x="299521" y="274251"/>
                  </a:lnTo>
                  <a:lnTo>
                    <a:pt x="303141" y="275236"/>
                  </a:lnTo>
                  <a:lnTo>
                    <a:pt x="306760" y="276713"/>
                  </a:lnTo>
                  <a:lnTo>
                    <a:pt x="309928" y="277206"/>
                  </a:lnTo>
                  <a:lnTo>
                    <a:pt x="313095" y="278190"/>
                  </a:lnTo>
                  <a:lnTo>
                    <a:pt x="316263" y="278683"/>
                  </a:lnTo>
                  <a:lnTo>
                    <a:pt x="319430" y="279175"/>
                  </a:lnTo>
                  <a:close/>
                </a:path>
              </a:pathLst>
            </a:custGeom>
            <a:solidFill>
              <a:srgbClr val="CEB071"/>
            </a:solidFill>
            <a:ln cap="flat" cmpd="sng" w="12700">
              <a:solidFill>
                <a:srgbClr val="CEB0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715726" y="3695043"/>
              <a:ext cx="68772" cy="20188"/>
            </a:xfrm>
            <a:custGeom>
              <a:rect b="b" l="l" r="r" t="t"/>
              <a:pathLst>
                <a:path extrusionOk="0" h="20187" w="68771">
                  <a:moveTo>
                    <a:pt x="40720" y="20187"/>
                  </a:moveTo>
                  <a:lnTo>
                    <a:pt x="40720" y="20187"/>
                  </a:lnTo>
                  <a:lnTo>
                    <a:pt x="68319" y="20187"/>
                  </a:lnTo>
                  <a:lnTo>
                    <a:pt x="68771" y="17233"/>
                  </a:lnTo>
                  <a:lnTo>
                    <a:pt x="68319" y="14771"/>
                  </a:lnTo>
                  <a:lnTo>
                    <a:pt x="66509" y="12310"/>
                  </a:lnTo>
                  <a:lnTo>
                    <a:pt x="64248" y="10833"/>
                  </a:lnTo>
                  <a:lnTo>
                    <a:pt x="60628" y="9356"/>
                  </a:lnTo>
                  <a:lnTo>
                    <a:pt x="57461" y="8370"/>
                  </a:lnTo>
                  <a:lnTo>
                    <a:pt x="54293" y="7879"/>
                  </a:lnTo>
                  <a:lnTo>
                    <a:pt x="52031" y="7879"/>
                  </a:lnTo>
                  <a:lnTo>
                    <a:pt x="45245" y="5909"/>
                  </a:lnTo>
                  <a:lnTo>
                    <a:pt x="38910" y="4432"/>
                  </a:lnTo>
                  <a:lnTo>
                    <a:pt x="32576" y="2955"/>
                  </a:lnTo>
                  <a:lnTo>
                    <a:pt x="27146" y="1478"/>
                  </a:lnTo>
                  <a:lnTo>
                    <a:pt x="21717" y="0"/>
                  </a:lnTo>
                  <a:lnTo>
                    <a:pt x="16287" y="0"/>
                  </a:lnTo>
                  <a:lnTo>
                    <a:pt x="10858" y="985"/>
                  </a:lnTo>
                  <a:lnTo>
                    <a:pt x="5429" y="3446"/>
                  </a:lnTo>
                  <a:lnTo>
                    <a:pt x="3167" y="4432"/>
                  </a:lnTo>
                  <a:lnTo>
                    <a:pt x="1357" y="6893"/>
                  </a:lnTo>
                  <a:lnTo>
                    <a:pt x="0" y="8370"/>
                  </a:lnTo>
                  <a:lnTo>
                    <a:pt x="0" y="10340"/>
                  </a:lnTo>
                  <a:lnTo>
                    <a:pt x="0" y="12802"/>
                  </a:lnTo>
                  <a:lnTo>
                    <a:pt x="1357" y="15756"/>
                  </a:lnTo>
                  <a:lnTo>
                    <a:pt x="40720" y="20187"/>
                  </a:ln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671839" y="3657131"/>
              <a:ext cx="280067" cy="38405"/>
            </a:xfrm>
            <a:custGeom>
              <a:rect b="b" l="l" r="r" t="t"/>
              <a:pathLst>
                <a:path extrusionOk="0" h="38404" w="280066">
                  <a:moveTo>
                    <a:pt x="183241" y="38404"/>
                  </a:moveTo>
                  <a:lnTo>
                    <a:pt x="183241" y="38404"/>
                  </a:lnTo>
                  <a:lnTo>
                    <a:pt x="280066" y="31019"/>
                  </a:lnTo>
                  <a:lnTo>
                    <a:pt x="263777" y="21663"/>
                  </a:lnTo>
                  <a:lnTo>
                    <a:pt x="247942" y="16739"/>
                  </a:lnTo>
                  <a:lnTo>
                    <a:pt x="230748" y="14278"/>
                  </a:lnTo>
                  <a:lnTo>
                    <a:pt x="214008" y="14771"/>
                  </a:lnTo>
                  <a:lnTo>
                    <a:pt x="196363" y="14771"/>
                  </a:lnTo>
                  <a:lnTo>
                    <a:pt x="179170" y="14278"/>
                  </a:lnTo>
                  <a:lnTo>
                    <a:pt x="161523" y="12308"/>
                  </a:lnTo>
                  <a:lnTo>
                    <a:pt x="144783" y="7385"/>
                  </a:lnTo>
                  <a:lnTo>
                    <a:pt x="126232" y="5908"/>
                  </a:lnTo>
                  <a:lnTo>
                    <a:pt x="108135" y="4431"/>
                  </a:lnTo>
                  <a:lnTo>
                    <a:pt x="90036" y="2461"/>
                  </a:lnTo>
                  <a:lnTo>
                    <a:pt x="72391" y="1477"/>
                  </a:lnTo>
                  <a:lnTo>
                    <a:pt x="54293" y="0"/>
                  </a:lnTo>
                  <a:lnTo>
                    <a:pt x="36648" y="492"/>
                  </a:lnTo>
                  <a:lnTo>
                    <a:pt x="19455" y="1477"/>
                  </a:lnTo>
                  <a:lnTo>
                    <a:pt x="2713" y="4431"/>
                  </a:lnTo>
                  <a:lnTo>
                    <a:pt x="1356" y="5908"/>
                  </a:lnTo>
                  <a:lnTo>
                    <a:pt x="452" y="7385"/>
                  </a:lnTo>
                  <a:lnTo>
                    <a:pt x="0" y="8862"/>
                  </a:lnTo>
                  <a:lnTo>
                    <a:pt x="0" y="11817"/>
                  </a:lnTo>
                  <a:lnTo>
                    <a:pt x="183241" y="38404"/>
                  </a:ln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376841" y="3389279"/>
              <a:ext cx="95467" cy="257512"/>
            </a:xfrm>
            <a:custGeom>
              <a:rect b="b" l="l" r="r" t="t"/>
              <a:pathLst>
                <a:path extrusionOk="0" h="257511" w="95467">
                  <a:moveTo>
                    <a:pt x="91394" y="257511"/>
                  </a:moveTo>
                  <a:lnTo>
                    <a:pt x="91394" y="257511"/>
                  </a:lnTo>
                  <a:lnTo>
                    <a:pt x="39815" y="172824"/>
                  </a:lnTo>
                  <a:lnTo>
                    <a:pt x="35742" y="156575"/>
                  </a:lnTo>
                  <a:lnTo>
                    <a:pt x="33028" y="140327"/>
                  </a:lnTo>
                  <a:lnTo>
                    <a:pt x="31671" y="124570"/>
                  </a:lnTo>
                  <a:lnTo>
                    <a:pt x="31671" y="109307"/>
                  </a:lnTo>
                  <a:lnTo>
                    <a:pt x="32123" y="93550"/>
                  </a:lnTo>
                  <a:lnTo>
                    <a:pt x="34386" y="78287"/>
                  </a:lnTo>
                  <a:lnTo>
                    <a:pt x="37552" y="63516"/>
                  </a:lnTo>
                  <a:lnTo>
                    <a:pt x="42529" y="49237"/>
                  </a:lnTo>
                  <a:lnTo>
                    <a:pt x="44792" y="46775"/>
                  </a:lnTo>
                  <a:lnTo>
                    <a:pt x="47506" y="44314"/>
                  </a:lnTo>
                  <a:lnTo>
                    <a:pt x="48864" y="41360"/>
                  </a:lnTo>
                  <a:lnTo>
                    <a:pt x="50674" y="38897"/>
                  </a:lnTo>
                  <a:lnTo>
                    <a:pt x="51579" y="36929"/>
                  </a:lnTo>
                  <a:lnTo>
                    <a:pt x="52936" y="35943"/>
                  </a:lnTo>
                  <a:lnTo>
                    <a:pt x="54293" y="34959"/>
                  </a:lnTo>
                  <a:lnTo>
                    <a:pt x="57461" y="34466"/>
                  </a:lnTo>
                  <a:lnTo>
                    <a:pt x="57461" y="31512"/>
                  </a:lnTo>
                  <a:lnTo>
                    <a:pt x="58365" y="29049"/>
                  </a:lnTo>
                  <a:lnTo>
                    <a:pt x="59270" y="26588"/>
                  </a:lnTo>
                  <a:lnTo>
                    <a:pt x="60628" y="24618"/>
                  </a:lnTo>
                  <a:lnTo>
                    <a:pt x="61984" y="22649"/>
                  </a:lnTo>
                  <a:lnTo>
                    <a:pt x="64248" y="20680"/>
                  </a:lnTo>
                  <a:lnTo>
                    <a:pt x="66962" y="18710"/>
                  </a:lnTo>
                  <a:lnTo>
                    <a:pt x="69677" y="16741"/>
                  </a:lnTo>
                  <a:lnTo>
                    <a:pt x="71034" y="16741"/>
                  </a:lnTo>
                  <a:lnTo>
                    <a:pt x="72391" y="18710"/>
                  </a:lnTo>
                  <a:lnTo>
                    <a:pt x="73296" y="21172"/>
                  </a:lnTo>
                  <a:lnTo>
                    <a:pt x="73748" y="22649"/>
                  </a:lnTo>
                  <a:lnTo>
                    <a:pt x="76012" y="20680"/>
                  </a:lnTo>
                  <a:lnTo>
                    <a:pt x="78726" y="20680"/>
                  </a:lnTo>
                  <a:lnTo>
                    <a:pt x="80987" y="20680"/>
                  </a:lnTo>
                  <a:lnTo>
                    <a:pt x="83703" y="21664"/>
                  </a:lnTo>
                  <a:lnTo>
                    <a:pt x="86418" y="22157"/>
                  </a:lnTo>
                  <a:lnTo>
                    <a:pt x="89132" y="23141"/>
                  </a:lnTo>
                  <a:lnTo>
                    <a:pt x="92299" y="23141"/>
                  </a:lnTo>
                  <a:lnTo>
                    <a:pt x="95467" y="22649"/>
                  </a:lnTo>
                  <a:lnTo>
                    <a:pt x="94561" y="18218"/>
                  </a:lnTo>
                  <a:lnTo>
                    <a:pt x="92751" y="14771"/>
                  </a:lnTo>
                  <a:lnTo>
                    <a:pt x="89584" y="11324"/>
                  </a:lnTo>
                  <a:lnTo>
                    <a:pt x="86870" y="8370"/>
                  </a:lnTo>
                  <a:lnTo>
                    <a:pt x="82797" y="5416"/>
                  </a:lnTo>
                  <a:lnTo>
                    <a:pt x="79178" y="2954"/>
                  </a:lnTo>
                  <a:lnTo>
                    <a:pt x="75106" y="985"/>
                  </a:lnTo>
                  <a:lnTo>
                    <a:pt x="72391" y="0"/>
                  </a:lnTo>
                  <a:lnTo>
                    <a:pt x="67867" y="0"/>
                  </a:lnTo>
                  <a:lnTo>
                    <a:pt x="63795" y="0"/>
                  </a:lnTo>
                  <a:lnTo>
                    <a:pt x="60175" y="492"/>
                  </a:lnTo>
                  <a:lnTo>
                    <a:pt x="57461" y="1477"/>
                  </a:lnTo>
                  <a:lnTo>
                    <a:pt x="54293" y="1477"/>
                  </a:lnTo>
                  <a:lnTo>
                    <a:pt x="51579" y="1969"/>
                  </a:lnTo>
                  <a:lnTo>
                    <a:pt x="48864" y="2462"/>
                  </a:lnTo>
                  <a:lnTo>
                    <a:pt x="46602" y="2954"/>
                  </a:lnTo>
                  <a:lnTo>
                    <a:pt x="38910" y="8863"/>
                  </a:lnTo>
                  <a:lnTo>
                    <a:pt x="33481" y="17233"/>
                  </a:lnTo>
                  <a:lnTo>
                    <a:pt x="28956" y="26588"/>
                  </a:lnTo>
                  <a:lnTo>
                    <a:pt x="25789" y="37420"/>
                  </a:lnTo>
                  <a:lnTo>
                    <a:pt x="22170" y="47760"/>
                  </a:lnTo>
                  <a:lnTo>
                    <a:pt x="19003" y="58592"/>
                  </a:lnTo>
                  <a:lnTo>
                    <a:pt x="14478" y="68440"/>
                  </a:lnTo>
                  <a:lnTo>
                    <a:pt x="9500" y="77303"/>
                  </a:lnTo>
                  <a:lnTo>
                    <a:pt x="5429" y="79272"/>
                  </a:lnTo>
                  <a:lnTo>
                    <a:pt x="2713" y="82718"/>
                  </a:lnTo>
                  <a:lnTo>
                    <a:pt x="1357" y="84195"/>
                  </a:lnTo>
                  <a:lnTo>
                    <a:pt x="452" y="86658"/>
                  </a:lnTo>
                  <a:lnTo>
                    <a:pt x="0" y="89612"/>
                  </a:lnTo>
                  <a:lnTo>
                    <a:pt x="0" y="92566"/>
                  </a:lnTo>
                  <a:lnTo>
                    <a:pt x="452" y="115215"/>
                  </a:lnTo>
                  <a:lnTo>
                    <a:pt x="3619" y="136880"/>
                  </a:lnTo>
                  <a:lnTo>
                    <a:pt x="8144" y="157560"/>
                  </a:lnTo>
                  <a:lnTo>
                    <a:pt x="15383" y="176762"/>
                  </a:lnTo>
                  <a:lnTo>
                    <a:pt x="23980" y="194487"/>
                  </a:lnTo>
                  <a:lnTo>
                    <a:pt x="34838" y="212213"/>
                  </a:lnTo>
                  <a:lnTo>
                    <a:pt x="47506" y="228461"/>
                  </a:lnTo>
                  <a:lnTo>
                    <a:pt x="62890" y="244217"/>
                  </a:lnTo>
                  <a:lnTo>
                    <a:pt x="66509" y="245694"/>
                  </a:lnTo>
                  <a:lnTo>
                    <a:pt x="70581" y="247663"/>
                  </a:lnTo>
                  <a:lnTo>
                    <a:pt x="73748" y="249140"/>
                  </a:lnTo>
                  <a:lnTo>
                    <a:pt x="77368" y="251603"/>
                  </a:lnTo>
                  <a:lnTo>
                    <a:pt x="80535" y="253080"/>
                  </a:lnTo>
                  <a:lnTo>
                    <a:pt x="83703" y="255050"/>
                  </a:lnTo>
                  <a:lnTo>
                    <a:pt x="87322" y="256034"/>
                  </a:lnTo>
                  <a:lnTo>
                    <a:pt x="91394" y="257511"/>
                  </a:lnTo>
                  <a:close/>
                </a:path>
              </a:pathLst>
            </a:custGeom>
            <a:solidFill>
              <a:srgbClr val="CEB071"/>
            </a:solidFill>
            <a:ln cap="flat" cmpd="sng" w="12700">
              <a:solidFill>
                <a:srgbClr val="CEB0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946476" y="3343489"/>
              <a:ext cx="301784" cy="257019"/>
            </a:xfrm>
            <a:custGeom>
              <a:rect b="b" l="l" r="r" t="t"/>
              <a:pathLst>
                <a:path extrusionOk="0" h="257018" w="301783">
                  <a:moveTo>
                    <a:pt x="91394" y="257018"/>
                  </a:moveTo>
                  <a:lnTo>
                    <a:pt x="91394" y="257018"/>
                  </a:lnTo>
                  <a:lnTo>
                    <a:pt x="255633" y="230430"/>
                  </a:lnTo>
                  <a:lnTo>
                    <a:pt x="257442" y="226983"/>
                  </a:lnTo>
                  <a:lnTo>
                    <a:pt x="260158" y="225014"/>
                  </a:lnTo>
                  <a:lnTo>
                    <a:pt x="262873" y="223045"/>
                  </a:lnTo>
                  <a:lnTo>
                    <a:pt x="266492" y="222060"/>
                  </a:lnTo>
                  <a:lnTo>
                    <a:pt x="269206" y="220583"/>
                  </a:lnTo>
                  <a:lnTo>
                    <a:pt x="273279" y="220090"/>
                  </a:lnTo>
                  <a:lnTo>
                    <a:pt x="277351" y="219105"/>
                  </a:lnTo>
                  <a:lnTo>
                    <a:pt x="281423" y="218613"/>
                  </a:lnTo>
                  <a:lnTo>
                    <a:pt x="283232" y="215659"/>
                  </a:lnTo>
                  <a:lnTo>
                    <a:pt x="285496" y="212704"/>
                  </a:lnTo>
                  <a:lnTo>
                    <a:pt x="287305" y="209750"/>
                  </a:lnTo>
                  <a:lnTo>
                    <a:pt x="290019" y="207289"/>
                  </a:lnTo>
                  <a:lnTo>
                    <a:pt x="292282" y="204334"/>
                  </a:lnTo>
                  <a:lnTo>
                    <a:pt x="294996" y="202857"/>
                  </a:lnTo>
                  <a:lnTo>
                    <a:pt x="297712" y="201872"/>
                  </a:lnTo>
                  <a:lnTo>
                    <a:pt x="301783" y="201872"/>
                  </a:lnTo>
                  <a:lnTo>
                    <a:pt x="301331" y="197441"/>
                  </a:lnTo>
                  <a:lnTo>
                    <a:pt x="299521" y="194979"/>
                  </a:lnTo>
                  <a:lnTo>
                    <a:pt x="296354" y="193995"/>
                  </a:lnTo>
                  <a:lnTo>
                    <a:pt x="293639" y="195963"/>
                  </a:lnTo>
                  <a:lnTo>
                    <a:pt x="290925" y="199903"/>
                  </a:lnTo>
                  <a:lnTo>
                    <a:pt x="289567" y="201872"/>
                  </a:lnTo>
                  <a:lnTo>
                    <a:pt x="275993" y="191532"/>
                  </a:lnTo>
                  <a:lnTo>
                    <a:pt x="273731" y="193009"/>
                  </a:lnTo>
                  <a:lnTo>
                    <a:pt x="271470" y="193502"/>
                  </a:lnTo>
                  <a:lnTo>
                    <a:pt x="268754" y="193009"/>
                  </a:lnTo>
                  <a:lnTo>
                    <a:pt x="266492" y="191532"/>
                  </a:lnTo>
                  <a:lnTo>
                    <a:pt x="263325" y="182177"/>
                  </a:lnTo>
                  <a:lnTo>
                    <a:pt x="261515" y="172330"/>
                  </a:lnTo>
                  <a:lnTo>
                    <a:pt x="259706" y="161991"/>
                  </a:lnTo>
                  <a:lnTo>
                    <a:pt x="259253" y="152143"/>
                  </a:lnTo>
                  <a:lnTo>
                    <a:pt x="257442" y="140817"/>
                  </a:lnTo>
                  <a:lnTo>
                    <a:pt x="256086" y="129985"/>
                  </a:lnTo>
                  <a:lnTo>
                    <a:pt x="253371" y="119153"/>
                  </a:lnTo>
                  <a:lnTo>
                    <a:pt x="250203" y="108322"/>
                  </a:lnTo>
                  <a:lnTo>
                    <a:pt x="249751" y="93550"/>
                  </a:lnTo>
                  <a:lnTo>
                    <a:pt x="249299" y="80256"/>
                  </a:lnTo>
                  <a:lnTo>
                    <a:pt x="247942" y="66962"/>
                  </a:lnTo>
                  <a:lnTo>
                    <a:pt x="247037" y="54160"/>
                  </a:lnTo>
                  <a:lnTo>
                    <a:pt x="245680" y="40866"/>
                  </a:lnTo>
                  <a:lnTo>
                    <a:pt x="244774" y="27572"/>
                  </a:lnTo>
                  <a:lnTo>
                    <a:pt x="243417" y="13785"/>
                  </a:lnTo>
                  <a:lnTo>
                    <a:pt x="243417" y="0"/>
                  </a:lnTo>
                  <a:lnTo>
                    <a:pt x="240703" y="0"/>
                  </a:lnTo>
                  <a:lnTo>
                    <a:pt x="237987" y="984"/>
                  </a:lnTo>
                  <a:lnTo>
                    <a:pt x="235273" y="1968"/>
                  </a:lnTo>
                  <a:lnTo>
                    <a:pt x="233464" y="4431"/>
                  </a:lnTo>
                  <a:lnTo>
                    <a:pt x="230748" y="6400"/>
                  </a:lnTo>
                  <a:lnTo>
                    <a:pt x="229391" y="8862"/>
                  </a:lnTo>
                  <a:lnTo>
                    <a:pt x="227581" y="11816"/>
                  </a:lnTo>
                  <a:lnTo>
                    <a:pt x="226677" y="14771"/>
                  </a:lnTo>
                  <a:lnTo>
                    <a:pt x="225319" y="39389"/>
                  </a:lnTo>
                  <a:lnTo>
                    <a:pt x="225771" y="64500"/>
                  </a:lnTo>
                  <a:lnTo>
                    <a:pt x="227129" y="89611"/>
                  </a:lnTo>
                  <a:lnTo>
                    <a:pt x="229391" y="115214"/>
                  </a:lnTo>
                  <a:lnTo>
                    <a:pt x="230296" y="139833"/>
                  </a:lnTo>
                  <a:lnTo>
                    <a:pt x="231200" y="163959"/>
                  </a:lnTo>
                  <a:lnTo>
                    <a:pt x="230748" y="187594"/>
                  </a:lnTo>
                  <a:lnTo>
                    <a:pt x="228034" y="209750"/>
                  </a:lnTo>
                  <a:lnTo>
                    <a:pt x="217175" y="214181"/>
                  </a:lnTo>
                  <a:lnTo>
                    <a:pt x="214913" y="214674"/>
                  </a:lnTo>
                  <a:lnTo>
                    <a:pt x="213103" y="216644"/>
                  </a:lnTo>
                  <a:lnTo>
                    <a:pt x="211293" y="219105"/>
                  </a:lnTo>
                  <a:lnTo>
                    <a:pt x="210389" y="221568"/>
                  </a:lnTo>
                  <a:lnTo>
                    <a:pt x="190028" y="233384"/>
                  </a:lnTo>
                  <a:lnTo>
                    <a:pt x="172383" y="223045"/>
                  </a:lnTo>
                  <a:lnTo>
                    <a:pt x="147497" y="240770"/>
                  </a:lnTo>
                  <a:lnTo>
                    <a:pt x="144783" y="238800"/>
                  </a:lnTo>
                  <a:lnTo>
                    <a:pt x="143426" y="236339"/>
                  </a:lnTo>
                  <a:lnTo>
                    <a:pt x="143426" y="182670"/>
                  </a:lnTo>
                  <a:lnTo>
                    <a:pt x="139354" y="121616"/>
                  </a:lnTo>
                  <a:lnTo>
                    <a:pt x="136187" y="119646"/>
                  </a:lnTo>
                  <a:lnTo>
                    <a:pt x="134829" y="117184"/>
                  </a:lnTo>
                  <a:lnTo>
                    <a:pt x="134377" y="113737"/>
                  </a:lnTo>
                  <a:lnTo>
                    <a:pt x="134829" y="110783"/>
                  </a:lnTo>
                  <a:lnTo>
                    <a:pt x="134829" y="106845"/>
                  </a:lnTo>
                  <a:lnTo>
                    <a:pt x="134829" y="103889"/>
                  </a:lnTo>
                  <a:lnTo>
                    <a:pt x="133925" y="100935"/>
                  </a:lnTo>
                  <a:lnTo>
                    <a:pt x="132567" y="99458"/>
                  </a:lnTo>
                  <a:lnTo>
                    <a:pt x="132567" y="96504"/>
                  </a:lnTo>
                  <a:lnTo>
                    <a:pt x="133925" y="94534"/>
                  </a:lnTo>
                  <a:lnTo>
                    <a:pt x="135281" y="92565"/>
                  </a:lnTo>
                  <a:lnTo>
                    <a:pt x="136639" y="89118"/>
                  </a:lnTo>
                  <a:lnTo>
                    <a:pt x="135281" y="87149"/>
                  </a:lnTo>
                  <a:lnTo>
                    <a:pt x="134829" y="85672"/>
                  </a:lnTo>
                  <a:lnTo>
                    <a:pt x="133925" y="82718"/>
                  </a:lnTo>
                  <a:lnTo>
                    <a:pt x="132567" y="80256"/>
                  </a:lnTo>
                  <a:lnTo>
                    <a:pt x="128494" y="31019"/>
                  </a:lnTo>
                  <a:lnTo>
                    <a:pt x="5429" y="45789"/>
                  </a:lnTo>
                  <a:lnTo>
                    <a:pt x="2713" y="46282"/>
                  </a:lnTo>
                  <a:lnTo>
                    <a:pt x="2713" y="48252"/>
                  </a:lnTo>
                  <a:lnTo>
                    <a:pt x="2261" y="51206"/>
                  </a:lnTo>
                  <a:lnTo>
                    <a:pt x="0" y="54653"/>
                  </a:lnTo>
                  <a:lnTo>
                    <a:pt x="1809" y="52683"/>
                  </a:lnTo>
                  <a:lnTo>
                    <a:pt x="4975" y="51699"/>
                  </a:lnTo>
                  <a:lnTo>
                    <a:pt x="7691" y="51699"/>
                  </a:lnTo>
                  <a:lnTo>
                    <a:pt x="11310" y="52190"/>
                  </a:lnTo>
                  <a:lnTo>
                    <a:pt x="14478" y="52190"/>
                  </a:lnTo>
                  <a:lnTo>
                    <a:pt x="18097" y="52683"/>
                  </a:lnTo>
                  <a:lnTo>
                    <a:pt x="21264" y="52683"/>
                  </a:lnTo>
                  <a:lnTo>
                    <a:pt x="24432" y="53176"/>
                  </a:lnTo>
                  <a:lnTo>
                    <a:pt x="26694" y="53667"/>
                  </a:lnTo>
                  <a:lnTo>
                    <a:pt x="27598" y="55637"/>
                  </a:lnTo>
                  <a:lnTo>
                    <a:pt x="28051" y="58099"/>
                  </a:lnTo>
                  <a:lnTo>
                    <a:pt x="28956" y="61053"/>
                  </a:lnTo>
                  <a:lnTo>
                    <a:pt x="32123" y="59084"/>
                  </a:lnTo>
                  <a:lnTo>
                    <a:pt x="35290" y="60561"/>
                  </a:lnTo>
                  <a:lnTo>
                    <a:pt x="38458" y="62530"/>
                  </a:lnTo>
                  <a:lnTo>
                    <a:pt x="42077" y="66470"/>
                  </a:lnTo>
                  <a:lnTo>
                    <a:pt x="45243" y="70408"/>
                  </a:lnTo>
                  <a:lnTo>
                    <a:pt x="48411" y="74839"/>
                  </a:lnTo>
                  <a:lnTo>
                    <a:pt x="51578" y="78779"/>
                  </a:lnTo>
                  <a:lnTo>
                    <a:pt x="54745" y="81733"/>
                  </a:lnTo>
                  <a:lnTo>
                    <a:pt x="54293" y="79763"/>
                  </a:lnTo>
                  <a:lnTo>
                    <a:pt x="53841" y="77795"/>
                  </a:lnTo>
                  <a:lnTo>
                    <a:pt x="53388" y="74839"/>
                  </a:lnTo>
                  <a:lnTo>
                    <a:pt x="53388" y="72871"/>
                  </a:lnTo>
                  <a:lnTo>
                    <a:pt x="54293" y="71885"/>
                  </a:lnTo>
                  <a:lnTo>
                    <a:pt x="54745" y="70901"/>
                  </a:lnTo>
                  <a:lnTo>
                    <a:pt x="55651" y="70408"/>
                  </a:lnTo>
                  <a:lnTo>
                    <a:pt x="58817" y="72871"/>
                  </a:lnTo>
                  <a:lnTo>
                    <a:pt x="64248" y="92073"/>
                  </a:lnTo>
                  <a:lnTo>
                    <a:pt x="69677" y="112753"/>
                  </a:lnTo>
                  <a:lnTo>
                    <a:pt x="73748" y="133432"/>
                  </a:lnTo>
                  <a:lnTo>
                    <a:pt x="76916" y="155588"/>
                  </a:lnTo>
                  <a:lnTo>
                    <a:pt x="78726" y="177253"/>
                  </a:lnTo>
                  <a:lnTo>
                    <a:pt x="80535" y="199410"/>
                  </a:lnTo>
                  <a:lnTo>
                    <a:pt x="80535" y="220583"/>
                  </a:lnTo>
                  <a:lnTo>
                    <a:pt x="80535" y="242247"/>
                  </a:lnTo>
                  <a:lnTo>
                    <a:pt x="87322" y="255541"/>
                  </a:lnTo>
                  <a:lnTo>
                    <a:pt x="88680" y="255541"/>
                  </a:lnTo>
                  <a:lnTo>
                    <a:pt x="91394" y="257018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286718" y="3312962"/>
              <a:ext cx="41174" cy="183655"/>
            </a:xfrm>
            <a:custGeom>
              <a:rect b="b" l="l" r="r" t="t"/>
              <a:pathLst>
                <a:path extrusionOk="0" h="183654" w="41173">
                  <a:moveTo>
                    <a:pt x="21718" y="183654"/>
                  </a:moveTo>
                  <a:lnTo>
                    <a:pt x="21718" y="183654"/>
                  </a:lnTo>
                  <a:lnTo>
                    <a:pt x="41173" y="171837"/>
                  </a:lnTo>
                  <a:lnTo>
                    <a:pt x="24432" y="3445"/>
                  </a:lnTo>
                  <a:lnTo>
                    <a:pt x="22170" y="2461"/>
                  </a:lnTo>
                  <a:lnTo>
                    <a:pt x="22170" y="984"/>
                  </a:lnTo>
                  <a:lnTo>
                    <a:pt x="21264" y="0"/>
                  </a:lnTo>
                  <a:lnTo>
                    <a:pt x="19003" y="491"/>
                  </a:lnTo>
                  <a:lnTo>
                    <a:pt x="15383" y="1477"/>
                  </a:lnTo>
                  <a:lnTo>
                    <a:pt x="13121" y="4431"/>
                  </a:lnTo>
                  <a:lnTo>
                    <a:pt x="10858" y="7385"/>
                  </a:lnTo>
                  <a:lnTo>
                    <a:pt x="9502" y="10831"/>
                  </a:lnTo>
                  <a:lnTo>
                    <a:pt x="7238" y="14278"/>
                  </a:lnTo>
                  <a:lnTo>
                    <a:pt x="5429" y="17725"/>
                  </a:lnTo>
                  <a:lnTo>
                    <a:pt x="2715" y="20186"/>
                  </a:lnTo>
                  <a:lnTo>
                    <a:pt x="0" y="23140"/>
                  </a:lnTo>
                  <a:lnTo>
                    <a:pt x="12216" y="129985"/>
                  </a:lnTo>
                  <a:lnTo>
                    <a:pt x="12216" y="127524"/>
                  </a:lnTo>
                  <a:lnTo>
                    <a:pt x="12216" y="126538"/>
                  </a:lnTo>
                  <a:lnTo>
                    <a:pt x="13121" y="126046"/>
                  </a:lnTo>
                  <a:lnTo>
                    <a:pt x="14931" y="125554"/>
                  </a:lnTo>
                  <a:lnTo>
                    <a:pt x="15835" y="124569"/>
                  </a:lnTo>
                  <a:lnTo>
                    <a:pt x="18098" y="126538"/>
                  </a:lnTo>
                  <a:lnTo>
                    <a:pt x="19908" y="128508"/>
                  </a:lnTo>
                  <a:lnTo>
                    <a:pt x="19003" y="129985"/>
                  </a:lnTo>
                  <a:lnTo>
                    <a:pt x="18550" y="131955"/>
                  </a:lnTo>
                  <a:lnTo>
                    <a:pt x="17645" y="134909"/>
                  </a:lnTo>
                  <a:lnTo>
                    <a:pt x="16289" y="136879"/>
                  </a:lnTo>
                  <a:lnTo>
                    <a:pt x="14931" y="138849"/>
                  </a:lnTo>
                  <a:lnTo>
                    <a:pt x="13121" y="138849"/>
                  </a:lnTo>
                  <a:lnTo>
                    <a:pt x="9502" y="141803"/>
                  </a:lnTo>
                  <a:lnTo>
                    <a:pt x="19003" y="180700"/>
                  </a:lnTo>
                  <a:lnTo>
                    <a:pt x="20360" y="182177"/>
                  </a:lnTo>
                  <a:lnTo>
                    <a:pt x="21718" y="183654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911184" y="3396665"/>
              <a:ext cx="25790" cy="4924"/>
            </a:xfrm>
            <a:custGeom>
              <a:rect b="b" l="l" r="r" t="t"/>
              <a:pathLst>
                <a:path extrusionOk="0" h="4923" w="25789">
                  <a:moveTo>
                    <a:pt x="10858" y="4923"/>
                  </a:moveTo>
                  <a:lnTo>
                    <a:pt x="10858" y="4923"/>
                  </a:lnTo>
                  <a:lnTo>
                    <a:pt x="24432" y="4923"/>
                  </a:lnTo>
                  <a:lnTo>
                    <a:pt x="25789" y="2954"/>
                  </a:lnTo>
                  <a:lnTo>
                    <a:pt x="25337" y="1968"/>
                  </a:lnTo>
                  <a:lnTo>
                    <a:pt x="23074" y="491"/>
                  </a:lnTo>
                  <a:lnTo>
                    <a:pt x="20360" y="491"/>
                  </a:lnTo>
                  <a:lnTo>
                    <a:pt x="16289" y="0"/>
                  </a:lnTo>
                  <a:lnTo>
                    <a:pt x="12669" y="0"/>
                  </a:lnTo>
                  <a:lnTo>
                    <a:pt x="9502" y="0"/>
                  </a:lnTo>
                  <a:lnTo>
                    <a:pt x="8144" y="0"/>
                  </a:lnTo>
                  <a:lnTo>
                    <a:pt x="5429" y="0"/>
                  </a:lnTo>
                  <a:lnTo>
                    <a:pt x="2715" y="491"/>
                  </a:lnTo>
                  <a:lnTo>
                    <a:pt x="452" y="984"/>
                  </a:lnTo>
                  <a:lnTo>
                    <a:pt x="0" y="1477"/>
                  </a:lnTo>
                  <a:lnTo>
                    <a:pt x="10858" y="4923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618449" y="2922017"/>
              <a:ext cx="643837" cy="443629"/>
            </a:xfrm>
            <a:custGeom>
              <a:rect b="b" l="l" r="r" t="t"/>
              <a:pathLst>
                <a:path extrusionOk="0" h="443628" w="643836">
                  <a:moveTo>
                    <a:pt x="229844" y="443628"/>
                  </a:moveTo>
                  <a:lnTo>
                    <a:pt x="229844" y="443628"/>
                  </a:lnTo>
                  <a:lnTo>
                    <a:pt x="249299" y="443136"/>
                  </a:lnTo>
                  <a:lnTo>
                    <a:pt x="268754" y="442151"/>
                  </a:lnTo>
                  <a:lnTo>
                    <a:pt x="288211" y="440674"/>
                  </a:lnTo>
                  <a:lnTo>
                    <a:pt x="308118" y="439197"/>
                  </a:lnTo>
                  <a:lnTo>
                    <a:pt x="327121" y="436735"/>
                  </a:lnTo>
                  <a:lnTo>
                    <a:pt x="347028" y="434765"/>
                  </a:lnTo>
                  <a:lnTo>
                    <a:pt x="366485" y="431811"/>
                  </a:lnTo>
                  <a:lnTo>
                    <a:pt x="386844" y="428857"/>
                  </a:lnTo>
                  <a:lnTo>
                    <a:pt x="406753" y="424917"/>
                  </a:lnTo>
                  <a:lnTo>
                    <a:pt x="426660" y="420979"/>
                  </a:lnTo>
                  <a:lnTo>
                    <a:pt x="446115" y="416055"/>
                  </a:lnTo>
                  <a:lnTo>
                    <a:pt x="466023" y="411624"/>
                  </a:lnTo>
                  <a:lnTo>
                    <a:pt x="485026" y="406208"/>
                  </a:lnTo>
                  <a:lnTo>
                    <a:pt x="504029" y="400791"/>
                  </a:lnTo>
                  <a:lnTo>
                    <a:pt x="522580" y="394883"/>
                  </a:lnTo>
                  <a:lnTo>
                    <a:pt x="541130" y="389959"/>
                  </a:lnTo>
                  <a:lnTo>
                    <a:pt x="546107" y="387005"/>
                  </a:lnTo>
                  <a:lnTo>
                    <a:pt x="551084" y="385036"/>
                  </a:lnTo>
                  <a:lnTo>
                    <a:pt x="556061" y="383559"/>
                  </a:lnTo>
                  <a:lnTo>
                    <a:pt x="561039" y="382082"/>
                  </a:lnTo>
                  <a:lnTo>
                    <a:pt x="565562" y="379619"/>
                  </a:lnTo>
                  <a:lnTo>
                    <a:pt x="570087" y="377651"/>
                  </a:lnTo>
                  <a:lnTo>
                    <a:pt x="574159" y="375188"/>
                  </a:lnTo>
                  <a:lnTo>
                    <a:pt x="578231" y="372234"/>
                  </a:lnTo>
                  <a:lnTo>
                    <a:pt x="511268" y="387005"/>
                  </a:lnTo>
                  <a:lnTo>
                    <a:pt x="508553" y="385036"/>
                  </a:lnTo>
                  <a:lnTo>
                    <a:pt x="507196" y="382574"/>
                  </a:lnTo>
                  <a:lnTo>
                    <a:pt x="508101" y="377158"/>
                  </a:lnTo>
                  <a:lnTo>
                    <a:pt x="510816" y="372234"/>
                  </a:lnTo>
                  <a:lnTo>
                    <a:pt x="513078" y="367803"/>
                  </a:lnTo>
                  <a:lnTo>
                    <a:pt x="517150" y="363863"/>
                  </a:lnTo>
                  <a:lnTo>
                    <a:pt x="520769" y="359432"/>
                  </a:lnTo>
                  <a:lnTo>
                    <a:pt x="524842" y="356970"/>
                  </a:lnTo>
                  <a:lnTo>
                    <a:pt x="529366" y="354016"/>
                  </a:lnTo>
                  <a:lnTo>
                    <a:pt x="534343" y="353032"/>
                  </a:lnTo>
                  <a:lnTo>
                    <a:pt x="548822" y="347124"/>
                  </a:lnTo>
                  <a:lnTo>
                    <a:pt x="563753" y="341214"/>
                  </a:lnTo>
                  <a:lnTo>
                    <a:pt x="577326" y="334813"/>
                  </a:lnTo>
                  <a:lnTo>
                    <a:pt x="590900" y="328905"/>
                  </a:lnTo>
                  <a:lnTo>
                    <a:pt x="603568" y="322012"/>
                  </a:lnTo>
                  <a:lnTo>
                    <a:pt x="616690" y="315611"/>
                  </a:lnTo>
                  <a:lnTo>
                    <a:pt x="628906" y="308717"/>
                  </a:lnTo>
                  <a:lnTo>
                    <a:pt x="641122" y="302317"/>
                  </a:lnTo>
                  <a:lnTo>
                    <a:pt x="642479" y="299363"/>
                  </a:lnTo>
                  <a:lnTo>
                    <a:pt x="643836" y="296901"/>
                  </a:lnTo>
                  <a:lnTo>
                    <a:pt x="643836" y="293946"/>
                  </a:lnTo>
                  <a:lnTo>
                    <a:pt x="643836" y="291978"/>
                  </a:lnTo>
                  <a:lnTo>
                    <a:pt x="479597" y="341214"/>
                  </a:lnTo>
                  <a:lnTo>
                    <a:pt x="476882" y="339244"/>
                  </a:lnTo>
                  <a:lnTo>
                    <a:pt x="475524" y="336783"/>
                  </a:lnTo>
                  <a:lnTo>
                    <a:pt x="475524" y="332352"/>
                  </a:lnTo>
                  <a:lnTo>
                    <a:pt x="475524" y="329397"/>
                  </a:lnTo>
                  <a:lnTo>
                    <a:pt x="475524" y="326443"/>
                  </a:lnTo>
                  <a:lnTo>
                    <a:pt x="475978" y="324473"/>
                  </a:lnTo>
                  <a:lnTo>
                    <a:pt x="476882" y="322505"/>
                  </a:lnTo>
                  <a:lnTo>
                    <a:pt x="479597" y="321519"/>
                  </a:lnTo>
                  <a:lnTo>
                    <a:pt x="639765" y="248648"/>
                  </a:lnTo>
                  <a:lnTo>
                    <a:pt x="641122" y="244217"/>
                  </a:lnTo>
                  <a:lnTo>
                    <a:pt x="639765" y="241263"/>
                  </a:lnTo>
                  <a:lnTo>
                    <a:pt x="626643" y="243232"/>
                  </a:lnTo>
                  <a:lnTo>
                    <a:pt x="614427" y="247171"/>
                  </a:lnTo>
                  <a:lnTo>
                    <a:pt x="602211" y="251603"/>
                  </a:lnTo>
                  <a:lnTo>
                    <a:pt x="589995" y="257511"/>
                  </a:lnTo>
                  <a:lnTo>
                    <a:pt x="577326" y="263419"/>
                  </a:lnTo>
                  <a:lnTo>
                    <a:pt x="564658" y="269327"/>
                  </a:lnTo>
                  <a:lnTo>
                    <a:pt x="551536" y="274744"/>
                  </a:lnTo>
                  <a:lnTo>
                    <a:pt x="538416" y="280160"/>
                  </a:lnTo>
                  <a:lnTo>
                    <a:pt x="525746" y="283607"/>
                  </a:lnTo>
                  <a:lnTo>
                    <a:pt x="513530" y="289022"/>
                  </a:lnTo>
                  <a:lnTo>
                    <a:pt x="500410" y="294439"/>
                  </a:lnTo>
                  <a:lnTo>
                    <a:pt x="487740" y="299855"/>
                  </a:lnTo>
                  <a:lnTo>
                    <a:pt x="474620" y="304286"/>
                  </a:lnTo>
                  <a:lnTo>
                    <a:pt x="461952" y="307240"/>
                  </a:lnTo>
                  <a:lnTo>
                    <a:pt x="449282" y="308226"/>
                  </a:lnTo>
                  <a:lnTo>
                    <a:pt x="437518" y="306749"/>
                  </a:lnTo>
                  <a:lnTo>
                    <a:pt x="436162" y="305763"/>
                  </a:lnTo>
                  <a:lnTo>
                    <a:pt x="434804" y="303794"/>
                  </a:lnTo>
                  <a:lnTo>
                    <a:pt x="433447" y="301332"/>
                  </a:lnTo>
                  <a:lnTo>
                    <a:pt x="433447" y="299363"/>
                  </a:lnTo>
                  <a:lnTo>
                    <a:pt x="433447" y="296409"/>
                  </a:lnTo>
                  <a:lnTo>
                    <a:pt x="433899" y="293946"/>
                  </a:lnTo>
                  <a:lnTo>
                    <a:pt x="434804" y="290992"/>
                  </a:lnTo>
                  <a:lnTo>
                    <a:pt x="437518" y="289022"/>
                  </a:lnTo>
                  <a:lnTo>
                    <a:pt x="447926" y="282621"/>
                  </a:lnTo>
                  <a:lnTo>
                    <a:pt x="460142" y="277206"/>
                  </a:lnTo>
                  <a:lnTo>
                    <a:pt x="472810" y="271790"/>
                  </a:lnTo>
                  <a:lnTo>
                    <a:pt x="486384" y="266866"/>
                  </a:lnTo>
                  <a:lnTo>
                    <a:pt x="499504" y="260958"/>
                  </a:lnTo>
                  <a:lnTo>
                    <a:pt x="513078" y="255541"/>
                  </a:lnTo>
                  <a:lnTo>
                    <a:pt x="525746" y="249140"/>
                  </a:lnTo>
                  <a:lnTo>
                    <a:pt x="538416" y="242740"/>
                  </a:lnTo>
                  <a:lnTo>
                    <a:pt x="545655" y="239786"/>
                  </a:lnTo>
                  <a:lnTo>
                    <a:pt x="552442" y="237323"/>
                  </a:lnTo>
                  <a:lnTo>
                    <a:pt x="558775" y="233385"/>
                  </a:lnTo>
                  <a:lnTo>
                    <a:pt x="565110" y="229938"/>
                  </a:lnTo>
                  <a:lnTo>
                    <a:pt x="570539" y="225999"/>
                  </a:lnTo>
                  <a:lnTo>
                    <a:pt x="576874" y="222060"/>
                  </a:lnTo>
                  <a:lnTo>
                    <a:pt x="583660" y="217628"/>
                  </a:lnTo>
                  <a:lnTo>
                    <a:pt x="591804" y="214674"/>
                  </a:lnTo>
                  <a:lnTo>
                    <a:pt x="595877" y="210243"/>
                  </a:lnTo>
                  <a:lnTo>
                    <a:pt x="600854" y="207289"/>
                  </a:lnTo>
                  <a:lnTo>
                    <a:pt x="605830" y="204828"/>
                  </a:lnTo>
                  <a:lnTo>
                    <a:pt x="610807" y="202858"/>
                  </a:lnTo>
                  <a:lnTo>
                    <a:pt x="614880" y="200395"/>
                  </a:lnTo>
                  <a:lnTo>
                    <a:pt x="619404" y="198426"/>
                  </a:lnTo>
                  <a:lnTo>
                    <a:pt x="623476" y="195472"/>
                  </a:lnTo>
                  <a:lnTo>
                    <a:pt x="627096" y="192518"/>
                  </a:lnTo>
                  <a:lnTo>
                    <a:pt x="628453" y="188087"/>
                  </a:lnTo>
                  <a:lnTo>
                    <a:pt x="629810" y="184147"/>
                  </a:lnTo>
                  <a:lnTo>
                    <a:pt x="629810" y="179716"/>
                  </a:lnTo>
                  <a:lnTo>
                    <a:pt x="629810" y="176269"/>
                  </a:lnTo>
                  <a:lnTo>
                    <a:pt x="621666" y="179716"/>
                  </a:lnTo>
                  <a:lnTo>
                    <a:pt x="613975" y="184147"/>
                  </a:lnTo>
                  <a:lnTo>
                    <a:pt x="605830" y="188578"/>
                  </a:lnTo>
                  <a:lnTo>
                    <a:pt x="598139" y="193502"/>
                  </a:lnTo>
                  <a:lnTo>
                    <a:pt x="589542" y="197934"/>
                  </a:lnTo>
                  <a:lnTo>
                    <a:pt x="580946" y="202365"/>
                  </a:lnTo>
                  <a:lnTo>
                    <a:pt x="571444" y="205812"/>
                  </a:lnTo>
                  <a:lnTo>
                    <a:pt x="561491" y="208766"/>
                  </a:lnTo>
                  <a:lnTo>
                    <a:pt x="555156" y="212705"/>
                  </a:lnTo>
                  <a:lnTo>
                    <a:pt x="549275" y="216151"/>
                  </a:lnTo>
                  <a:lnTo>
                    <a:pt x="542940" y="218613"/>
                  </a:lnTo>
                  <a:lnTo>
                    <a:pt x="537058" y="221075"/>
                  </a:lnTo>
                  <a:lnTo>
                    <a:pt x="530724" y="222552"/>
                  </a:lnTo>
                  <a:lnTo>
                    <a:pt x="525294" y="224522"/>
                  </a:lnTo>
                  <a:lnTo>
                    <a:pt x="519865" y="226491"/>
                  </a:lnTo>
                  <a:lnTo>
                    <a:pt x="515340" y="229445"/>
                  </a:lnTo>
                  <a:lnTo>
                    <a:pt x="500410" y="233876"/>
                  </a:lnTo>
                  <a:lnTo>
                    <a:pt x="485479" y="239293"/>
                  </a:lnTo>
                  <a:lnTo>
                    <a:pt x="471001" y="244217"/>
                  </a:lnTo>
                  <a:lnTo>
                    <a:pt x="456521" y="249633"/>
                  </a:lnTo>
                  <a:lnTo>
                    <a:pt x="441591" y="253572"/>
                  </a:lnTo>
                  <a:lnTo>
                    <a:pt x="427112" y="257511"/>
                  </a:lnTo>
                  <a:lnTo>
                    <a:pt x="412182" y="259972"/>
                  </a:lnTo>
                  <a:lnTo>
                    <a:pt x="397704" y="260958"/>
                  </a:lnTo>
                  <a:lnTo>
                    <a:pt x="390917" y="245694"/>
                  </a:lnTo>
                  <a:lnTo>
                    <a:pt x="401775" y="236339"/>
                  </a:lnTo>
                  <a:lnTo>
                    <a:pt x="414896" y="229938"/>
                  </a:lnTo>
                  <a:lnTo>
                    <a:pt x="428470" y="225014"/>
                  </a:lnTo>
                  <a:lnTo>
                    <a:pt x="443401" y="220583"/>
                  </a:lnTo>
                  <a:lnTo>
                    <a:pt x="457427" y="215659"/>
                  </a:lnTo>
                  <a:lnTo>
                    <a:pt x="471453" y="210736"/>
                  </a:lnTo>
                  <a:lnTo>
                    <a:pt x="484574" y="204335"/>
                  </a:lnTo>
                  <a:lnTo>
                    <a:pt x="496337" y="196949"/>
                  </a:lnTo>
                  <a:lnTo>
                    <a:pt x="504029" y="193502"/>
                  </a:lnTo>
                  <a:lnTo>
                    <a:pt x="512174" y="190056"/>
                  </a:lnTo>
                  <a:lnTo>
                    <a:pt x="519412" y="186609"/>
                  </a:lnTo>
                  <a:lnTo>
                    <a:pt x="526652" y="183163"/>
                  </a:lnTo>
                  <a:lnTo>
                    <a:pt x="533439" y="179223"/>
                  </a:lnTo>
                  <a:lnTo>
                    <a:pt x="541130" y="175284"/>
                  </a:lnTo>
                  <a:lnTo>
                    <a:pt x="548822" y="171345"/>
                  </a:lnTo>
                  <a:lnTo>
                    <a:pt x="557418" y="168391"/>
                  </a:lnTo>
                  <a:lnTo>
                    <a:pt x="566014" y="163960"/>
                  </a:lnTo>
                  <a:lnTo>
                    <a:pt x="575064" y="160021"/>
                  </a:lnTo>
                  <a:lnTo>
                    <a:pt x="583208" y="155097"/>
                  </a:lnTo>
                  <a:lnTo>
                    <a:pt x="591352" y="150666"/>
                  </a:lnTo>
                  <a:lnTo>
                    <a:pt x="598591" y="145249"/>
                  </a:lnTo>
                  <a:lnTo>
                    <a:pt x="605830" y="139833"/>
                  </a:lnTo>
                  <a:lnTo>
                    <a:pt x="611713" y="133432"/>
                  </a:lnTo>
                  <a:lnTo>
                    <a:pt x="617594" y="127031"/>
                  </a:lnTo>
                  <a:lnTo>
                    <a:pt x="616237" y="124077"/>
                  </a:lnTo>
                  <a:lnTo>
                    <a:pt x="615784" y="121616"/>
                  </a:lnTo>
                  <a:lnTo>
                    <a:pt x="614880" y="118662"/>
                  </a:lnTo>
                  <a:lnTo>
                    <a:pt x="613523" y="116692"/>
                  </a:lnTo>
                  <a:lnTo>
                    <a:pt x="584113" y="132448"/>
                  </a:lnTo>
                  <a:lnTo>
                    <a:pt x="553346" y="147712"/>
                  </a:lnTo>
                  <a:lnTo>
                    <a:pt x="520769" y="161991"/>
                  </a:lnTo>
                  <a:lnTo>
                    <a:pt x="487288" y="175776"/>
                  </a:lnTo>
                  <a:lnTo>
                    <a:pt x="451998" y="187594"/>
                  </a:lnTo>
                  <a:lnTo>
                    <a:pt x="417159" y="198426"/>
                  </a:lnTo>
                  <a:lnTo>
                    <a:pt x="381868" y="207782"/>
                  </a:lnTo>
                  <a:lnTo>
                    <a:pt x="347028" y="216151"/>
                  </a:lnTo>
                  <a:lnTo>
                    <a:pt x="344314" y="215659"/>
                  </a:lnTo>
                  <a:lnTo>
                    <a:pt x="341599" y="215167"/>
                  </a:lnTo>
                  <a:lnTo>
                    <a:pt x="338885" y="214674"/>
                  </a:lnTo>
                  <a:lnTo>
                    <a:pt x="337527" y="214674"/>
                  </a:lnTo>
                  <a:lnTo>
                    <a:pt x="335266" y="210736"/>
                  </a:lnTo>
                  <a:lnTo>
                    <a:pt x="333908" y="208766"/>
                  </a:lnTo>
                  <a:lnTo>
                    <a:pt x="333002" y="206305"/>
                  </a:lnTo>
                  <a:lnTo>
                    <a:pt x="332098" y="202858"/>
                  </a:lnTo>
                  <a:lnTo>
                    <a:pt x="337527" y="185132"/>
                  </a:lnTo>
                  <a:lnTo>
                    <a:pt x="370556" y="177746"/>
                  </a:lnTo>
                  <a:lnTo>
                    <a:pt x="404491" y="168884"/>
                  </a:lnTo>
                  <a:lnTo>
                    <a:pt x="437518" y="158051"/>
                  </a:lnTo>
                  <a:lnTo>
                    <a:pt x="470095" y="145249"/>
                  </a:lnTo>
                  <a:lnTo>
                    <a:pt x="500862" y="129494"/>
                  </a:lnTo>
                  <a:lnTo>
                    <a:pt x="530724" y="112261"/>
                  </a:lnTo>
                  <a:lnTo>
                    <a:pt x="558775" y="91580"/>
                  </a:lnTo>
                  <a:lnTo>
                    <a:pt x="585017" y="68931"/>
                  </a:lnTo>
                  <a:lnTo>
                    <a:pt x="585017" y="61053"/>
                  </a:lnTo>
                  <a:lnTo>
                    <a:pt x="584113" y="54161"/>
                  </a:lnTo>
                  <a:lnTo>
                    <a:pt x="581398" y="47759"/>
                  </a:lnTo>
                  <a:lnTo>
                    <a:pt x="578231" y="41851"/>
                  </a:lnTo>
                  <a:lnTo>
                    <a:pt x="573255" y="35943"/>
                  </a:lnTo>
                  <a:lnTo>
                    <a:pt x="568278" y="30526"/>
                  </a:lnTo>
                  <a:lnTo>
                    <a:pt x="562848" y="25110"/>
                  </a:lnTo>
                  <a:lnTo>
                    <a:pt x="557418" y="19695"/>
                  </a:lnTo>
                  <a:lnTo>
                    <a:pt x="532533" y="7877"/>
                  </a:lnTo>
                  <a:lnTo>
                    <a:pt x="507196" y="1969"/>
                  </a:lnTo>
                  <a:lnTo>
                    <a:pt x="480501" y="0"/>
                  </a:lnTo>
                  <a:lnTo>
                    <a:pt x="454259" y="2954"/>
                  </a:lnTo>
                  <a:lnTo>
                    <a:pt x="427565" y="8370"/>
                  </a:lnTo>
                  <a:lnTo>
                    <a:pt x="401775" y="17232"/>
                  </a:lnTo>
                  <a:lnTo>
                    <a:pt x="376438" y="27572"/>
                  </a:lnTo>
                  <a:lnTo>
                    <a:pt x="352459" y="39389"/>
                  </a:lnTo>
                  <a:lnTo>
                    <a:pt x="347934" y="41358"/>
                  </a:lnTo>
                  <a:lnTo>
                    <a:pt x="343862" y="43821"/>
                  </a:lnTo>
                  <a:lnTo>
                    <a:pt x="339337" y="46282"/>
                  </a:lnTo>
                  <a:lnTo>
                    <a:pt x="335266" y="48745"/>
                  </a:lnTo>
                  <a:lnTo>
                    <a:pt x="330741" y="50714"/>
                  </a:lnTo>
                  <a:lnTo>
                    <a:pt x="327121" y="53176"/>
                  </a:lnTo>
                  <a:lnTo>
                    <a:pt x="323502" y="55638"/>
                  </a:lnTo>
                  <a:lnTo>
                    <a:pt x="321240" y="58592"/>
                  </a:lnTo>
                  <a:lnTo>
                    <a:pt x="318072" y="58592"/>
                  </a:lnTo>
                  <a:lnTo>
                    <a:pt x="316263" y="60069"/>
                  </a:lnTo>
                  <a:lnTo>
                    <a:pt x="313547" y="60562"/>
                  </a:lnTo>
                  <a:lnTo>
                    <a:pt x="310380" y="61546"/>
                  </a:lnTo>
                  <a:lnTo>
                    <a:pt x="307213" y="63516"/>
                  </a:lnTo>
                  <a:lnTo>
                    <a:pt x="304046" y="65977"/>
                  </a:lnTo>
                  <a:lnTo>
                    <a:pt x="299973" y="68440"/>
                  </a:lnTo>
                  <a:lnTo>
                    <a:pt x="296354" y="70901"/>
                  </a:lnTo>
                  <a:lnTo>
                    <a:pt x="292282" y="73364"/>
                  </a:lnTo>
                  <a:lnTo>
                    <a:pt x="288211" y="75825"/>
                  </a:lnTo>
                  <a:lnTo>
                    <a:pt x="284138" y="78779"/>
                  </a:lnTo>
                  <a:lnTo>
                    <a:pt x="281424" y="82226"/>
                  </a:lnTo>
                  <a:lnTo>
                    <a:pt x="274637" y="84687"/>
                  </a:lnTo>
                  <a:lnTo>
                    <a:pt x="268302" y="87642"/>
                  </a:lnTo>
                  <a:lnTo>
                    <a:pt x="261969" y="90596"/>
                  </a:lnTo>
                  <a:lnTo>
                    <a:pt x="256086" y="94043"/>
                  </a:lnTo>
                  <a:lnTo>
                    <a:pt x="249299" y="96504"/>
                  </a:lnTo>
                  <a:lnTo>
                    <a:pt x="242966" y="98967"/>
                  </a:lnTo>
                  <a:lnTo>
                    <a:pt x="236179" y="100444"/>
                  </a:lnTo>
                  <a:lnTo>
                    <a:pt x="229844" y="101921"/>
                  </a:lnTo>
                  <a:lnTo>
                    <a:pt x="180527" y="122600"/>
                  </a:lnTo>
                  <a:lnTo>
                    <a:pt x="180074" y="121616"/>
                  </a:lnTo>
                  <a:lnTo>
                    <a:pt x="179622" y="120139"/>
                  </a:lnTo>
                  <a:lnTo>
                    <a:pt x="179170" y="117676"/>
                  </a:lnTo>
                  <a:lnTo>
                    <a:pt x="179170" y="115215"/>
                  </a:lnTo>
                  <a:lnTo>
                    <a:pt x="227129" y="80749"/>
                  </a:lnTo>
                  <a:lnTo>
                    <a:pt x="227129" y="74841"/>
                  </a:lnTo>
                  <a:lnTo>
                    <a:pt x="226677" y="69917"/>
                  </a:lnTo>
                  <a:lnTo>
                    <a:pt x="224867" y="65486"/>
                  </a:lnTo>
                  <a:lnTo>
                    <a:pt x="223509" y="61053"/>
                  </a:lnTo>
                  <a:lnTo>
                    <a:pt x="221247" y="56622"/>
                  </a:lnTo>
                  <a:lnTo>
                    <a:pt x="218986" y="52191"/>
                  </a:lnTo>
                  <a:lnTo>
                    <a:pt x="217176" y="47759"/>
                  </a:lnTo>
                  <a:lnTo>
                    <a:pt x="216270" y="43821"/>
                  </a:lnTo>
                  <a:lnTo>
                    <a:pt x="177812" y="7877"/>
                  </a:lnTo>
                  <a:lnTo>
                    <a:pt x="173288" y="3939"/>
                  </a:lnTo>
                  <a:lnTo>
                    <a:pt x="169216" y="1477"/>
                  </a:lnTo>
                  <a:lnTo>
                    <a:pt x="164238" y="0"/>
                  </a:lnTo>
                  <a:lnTo>
                    <a:pt x="159261" y="0"/>
                  </a:lnTo>
                  <a:lnTo>
                    <a:pt x="153832" y="0"/>
                  </a:lnTo>
                  <a:lnTo>
                    <a:pt x="148403" y="1477"/>
                  </a:lnTo>
                  <a:lnTo>
                    <a:pt x="142974" y="3939"/>
                  </a:lnTo>
                  <a:lnTo>
                    <a:pt x="137996" y="7877"/>
                  </a:lnTo>
                  <a:lnTo>
                    <a:pt x="126686" y="17725"/>
                  </a:lnTo>
                  <a:lnTo>
                    <a:pt x="118089" y="27572"/>
                  </a:lnTo>
                  <a:lnTo>
                    <a:pt x="110397" y="37420"/>
                  </a:lnTo>
                  <a:lnTo>
                    <a:pt x="104063" y="47759"/>
                  </a:lnTo>
                  <a:lnTo>
                    <a:pt x="97729" y="57607"/>
                  </a:lnTo>
                  <a:lnTo>
                    <a:pt x="92299" y="67947"/>
                  </a:lnTo>
                  <a:lnTo>
                    <a:pt x="85965" y="77795"/>
                  </a:lnTo>
                  <a:lnTo>
                    <a:pt x="79631" y="88134"/>
                  </a:lnTo>
                  <a:lnTo>
                    <a:pt x="60628" y="118662"/>
                  </a:lnTo>
                  <a:lnTo>
                    <a:pt x="43435" y="152636"/>
                  </a:lnTo>
                  <a:lnTo>
                    <a:pt x="28051" y="187594"/>
                  </a:lnTo>
                  <a:lnTo>
                    <a:pt x="15383" y="225014"/>
                  </a:lnTo>
                  <a:lnTo>
                    <a:pt x="5881" y="262928"/>
                  </a:lnTo>
                  <a:lnTo>
                    <a:pt x="452" y="302317"/>
                  </a:lnTo>
                  <a:lnTo>
                    <a:pt x="0" y="342200"/>
                  </a:lnTo>
                  <a:lnTo>
                    <a:pt x="5881" y="382574"/>
                  </a:lnTo>
                  <a:lnTo>
                    <a:pt x="7239" y="411132"/>
                  </a:lnTo>
                  <a:lnTo>
                    <a:pt x="34386" y="418517"/>
                  </a:lnTo>
                  <a:lnTo>
                    <a:pt x="61984" y="424917"/>
                  </a:lnTo>
                  <a:lnTo>
                    <a:pt x="89584" y="429350"/>
                  </a:lnTo>
                  <a:lnTo>
                    <a:pt x="117637" y="432796"/>
                  </a:lnTo>
                  <a:lnTo>
                    <a:pt x="145689" y="434765"/>
                  </a:lnTo>
                  <a:lnTo>
                    <a:pt x="173741" y="437227"/>
                  </a:lnTo>
                  <a:lnTo>
                    <a:pt x="201792" y="439689"/>
                  </a:lnTo>
                  <a:lnTo>
                    <a:pt x="229844" y="443628"/>
                  </a:lnTo>
                  <a:close/>
                </a:path>
              </a:pathLst>
            </a:custGeom>
            <a:solidFill>
              <a:srgbClr val="CEB071"/>
            </a:solidFill>
            <a:ln cap="flat" cmpd="sng" w="12700">
              <a:solidFill>
                <a:srgbClr val="CEB0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6675664" y="2871937"/>
              <a:ext cx="1150484" cy="880467"/>
            </a:xfrm>
            <a:custGeom>
              <a:rect b="b" l="l" r="r" t="t"/>
              <a:pathLst>
                <a:path extrusionOk="0" h="880466" w="1150484">
                  <a:moveTo>
                    <a:pt x="1095455" y="746086"/>
                  </a:moveTo>
                  <a:lnTo>
                    <a:pt x="1095455" y="746086"/>
                  </a:lnTo>
                  <a:lnTo>
                    <a:pt x="1150484" y="707542"/>
                  </a:lnTo>
                  <a:lnTo>
                    <a:pt x="1135126" y="633619"/>
                  </a:lnTo>
                  <a:lnTo>
                    <a:pt x="1101426" y="566825"/>
                  </a:lnTo>
                  <a:lnTo>
                    <a:pt x="1051516" y="505575"/>
                  </a:lnTo>
                  <a:lnTo>
                    <a:pt x="990516" y="449078"/>
                  </a:lnTo>
                  <a:lnTo>
                    <a:pt x="920131" y="394691"/>
                  </a:lnTo>
                  <a:lnTo>
                    <a:pt x="845479" y="341627"/>
                  </a:lnTo>
                  <a:lnTo>
                    <a:pt x="769122" y="287769"/>
                  </a:lnTo>
                  <a:lnTo>
                    <a:pt x="695323" y="232327"/>
                  </a:lnTo>
                  <a:lnTo>
                    <a:pt x="665036" y="212526"/>
                  </a:lnTo>
                  <a:lnTo>
                    <a:pt x="630910" y="195366"/>
                  </a:lnTo>
                  <a:lnTo>
                    <a:pt x="592945" y="180318"/>
                  </a:lnTo>
                  <a:lnTo>
                    <a:pt x="552846" y="168437"/>
                  </a:lnTo>
                  <a:lnTo>
                    <a:pt x="509334" y="158932"/>
                  </a:lnTo>
                  <a:lnTo>
                    <a:pt x="464545" y="152596"/>
                  </a:lnTo>
                  <a:lnTo>
                    <a:pt x="418473" y="149165"/>
                  </a:lnTo>
                  <a:lnTo>
                    <a:pt x="371551" y="148901"/>
                  </a:lnTo>
                  <a:lnTo>
                    <a:pt x="366005" y="148372"/>
                  </a:lnTo>
                  <a:lnTo>
                    <a:pt x="363019" y="147053"/>
                  </a:lnTo>
                  <a:lnTo>
                    <a:pt x="362165" y="145468"/>
                  </a:lnTo>
                  <a:lnTo>
                    <a:pt x="363446" y="143884"/>
                  </a:lnTo>
                  <a:lnTo>
                    <a:pt x="365151" y="141772"/>
                  </a:lnTo>
                  <a:lnTo>
                    <a:pt x="367711" y="140188"/>
                  </a:lnTo>
                  <a:lnTo>
                    <a:pt x="370271" y="139132"/>
                  </a:lnTo>
                  <a:lnTo>
                    <a:pt x="372830" y="138868"/>
                  </a:lnTo>
                  <a:lnTo>
                    <a:pt x="378376" y="134379"/>
                  </a:lnTo>
                  <a:lnTo>
                    <a:pt x="383067" y="129628"/>
                  </a:lnTo>
                  <a:lnTo>
                    <a:pt x="386054" y="124084"/>
                  </a:lnTo>
                  <a:lnTo>
                    <a:pt x="388186" y="118539"/>
                  </a:lnTo>
                  <a:lnTo>
                    <a:pt x="388613" y="112203"/>
                  </a:lnTo>
                  <a:lnTo>
                    <a:pt x="387760" y="105867"/>
                  </a:lnTo>
                  <a:lnTo>
                    <a:pt x="385627" y="99795"/>
                  </a:lnTo>
                  <a:lnTo>
                    <a:pt x="382642" y="94251"/>
                  </a:lnTo>
                  <a:lnTo>
                    <a:pt x="310549" y="88178"/>
                  </a:lnTo>
                  <a:lnTo>
                    <a:pt x="316522" y="29041"/>
                  </a:lnTo>
                  <a:lnTo>
                    <a:pt x="315241" y="27457"/>
                  </a:lnTo>
                  <a:lnTo>
                    <a:pt x="313963" y="26137"/>
                  </a:lnTo>
                  <a:lnTo>
                    <a:pt x="312256" y="24288"/>
                  </a:lnTo>
                  <a:lnTo>
                    <a:pt x="310549" y="22705"/>
                  </a:lnTo>
                  <a:lnTo>
                    <a:pt x="308416" y="21121"/>
                  </a:lnTo>
                  <a:lnTo>
                    <a:pt x="306284" y="19536"/>
                  </a:lnTo>
                  <a:lnTo>
                    <a:pt x="303298" y="18216"/>
                  </a:lnTo>
                  <a:lnTo>
                    <a:pt x="300738" y="17424"/>
                  </a:lnTo>
                  <a:lnTo>
                    <a:pt x="272583" y="20593"/>
                  </a:lnTo>
                  <a:lnTo>
                    <a:pt x="268317" y="22705"/>
                  </a:lnTo>
                  <a:lnTo>
                    <a:pt x="265758" y="25081"/>
                  </a:lnTo>
                  <a:lnTo>
                    <a:pt x="262773" y="27457"/>
                  </a:lnTo>
                  <a:lnTo>
                    <a:pt x="260212" y="30360"/>
                  </a:lnTo>
                  <a:lnTo>
                    <a:pt x="256801" y="32736"/>
                  </a:lnTo>
                  <a:lnTo>
                    <a:pt x="252962" y="35377"/>
                  </a:lnTo>
                  <a:lnTo>
                    <a:pt x="247843" y="37489"/>
                  </a:lnTo>
                  <a:lnTo>
                    <a:pt x="241870" y="39601"/>
                  </a:lnTo>
                  <a:lnTo>
                    <a:pt x="237178" y="38809"/>
                  </a:lnTo>
                  <a:lnTo>
                    <a:pt x="233765" y="37489"/>
                  </a:lnTo>
                  <a:lnTo>
                    <a:pt x="231206" y="35641"/>
                  </a:lnTo>
                  <a:lnTo>
                    <a:pt x="229499" y="33793"/>
                  </a:lnTo>
                  <a:lnTo>
                    <a:pt x="227793" y="31153"/>
                  </a:lnTo>
                  <a:lnTo>
                    <a:pt x="227366" y="28512"/>
                  </a:lnTo>
                  <a:lnTo>
                    <a:pt x="226940" y="25872"/>
                  </a:lnTo>
                  <a:lnTo>
                    <a:pt x="226940" y="23497"/>
                  </a:lnTo>
                  <a:lnTo>
                    <a:pt x="224807" y="19536"/>
                  </a:lnTo>
                  <a:lnTo>
                    <a:pt x="221820" y="16104"/>
                  </a:lnTo>
                  <a:lnTo>
                    <a:pt x="217981" y="12672"/>
                  </a:lnTo>
                  <a:lnTo>
                    <a:pt x="213715" y="9504"/>
                  </a:lnTo>
                  <a:lnTo>
                    <a:pt x="208170" y="6336"/>
                  </a:lnTo>
                  <a:lnTo>
                    <a:pt x="203051" y="3696"/>
                  </a:lnTo>
                  <a:lnTo>
                    <a:pt x="197079" y="1320"/>
                  </a:lnTo>
                  <a:lnTo>
                    <a:pt x="191535" y="0"/>
                  </a:lnTo>
                  <a:lnTo>
                    <a:pt x="188121" y="0"/>
                  </a:lnTo>
                  <a:lnTo>
                    <a:pt x="184708" y="0"/>
                  </a:lnTo>
                  <a:lnTo>
                    <a:pt x="182576" y="0"/>
                  </a:lnTo>
                  <a:lnTo>
                    <a:pt x="180442" y="528"/>
                  </a:lnTo>
                  <a:lnTo>
                    <a:pt x="177883" y="792"/>
                  </a:lnTo>
                  <a:lnTo>
                    <a:pt x="175323" y="1583"/>
                  </a:lnTo>
                  <a:lnTo>
                    <a:pt x="152289" y="73658"/>
                  </a:lnTo>
                  <a:lnTo>
                    <a:pt x="62707" y="67586"/>
                  </a:lnTo>
                  <a:lnTo>
                    <a:pt x="52470" y="74714"/>
                  </a:lnTo>
                  <a:lnTo>
                    <a:pt x="47777" y="82370"/>
                  </a:lnTo>
                  <a:lnTo>
                    <a:pt x="46923" y="90290"/>
                  </a:lnTo>
                  <a:lnTo>
                    <a:pt x="49909" y="98211"/>
                  </a:lnTo>
                  <a:lnTo>
                    <a:pt x="54175" y="106131"/>
                  </a:lnTo>
                  <a:lnTo>
                    <a:pt x="59295" y="114315"/>
                  </a:lnTo>
                  <a:lnTo>
                    <a:pt x="63560" y="122764"/>
                  </a:lnTo>
                  <a:lnTo>
                    <a:pt x="66546" y="131476"/>
                  </a:lnTo>
                  <a:lnTo>
                    <a:pt x="63987" y="132796"/>
                  </a:lnTo>
                  <a:lnTo>
                    <a:pt x="61427" y="133852"/>
                  </a:lnTo>
                  <a:lnTo>
                    <a:pt x="58014" y="134379"/>
                  </a:lnTo>
                  <a:lnTo>
                    <a:pt x="55029" y="135172"/>
                  </a:lnTo>
                  <a:lnTo>
                    <a:pt x="51189" y="135436"/>
                  </a:lnTo>
                  <a:lnTo>
                    <a:pt x="47350" y="135700"/>
                  </a:lnTo>
                  <a:lnTo>
                    <a:pt x="43084" y="135700"/>
                  </a:lnTo>
                  <a:lnTo>
                    <a:pt x="39245" y="135964"/>
                  </a:lnTo>
                  <a:lnTo>
                    <a:pt x="31567" y="137284"/>
                  </a:lnTo>
                  <a:lnTo>
                    <a:pt x="25168" y="139660"/>
                  </a:lnTo>
                  <a:lnTo>
                    <a:pt x="19622" y="142565"/>
                  </a:lnTo>
                  <a:lnTo>
                    <a:pt x="15356" y="146524"/>
                  </a:lnTo>
                  <a:lnTo>
                    <a:pt x="10665" y="150220"/>
                  </a:lnTo>
                  <a:lnTo>
                    <a:pt x="6826" y="154444"/>
                  </a:lnTo>
                  <a:lnTo>
                    <a:pt x="3412" y="158404"/>
                  </a:lnTo>
                  <a:lnTo>
                    <a:pt x="0" y="162629"/>
                  </a:lnTo>
                  <a:lnTo>
                    <a:pt x="5119" y="180054"/>
                  </a:lnTo>
                  <a:lnTo>
                    <a:pt x="9812" y="183749"/>
                  </a:lnTo>
                  <a:lnTo>
                    <a:pt x="15783" y="187181"/>
                  </a:lnTo>
                  <a:lnTo>
                    <a:pt x="22609" y="190085"/>
                  </a:lnTo>
                  <a:lnTo>
                    <a:pt x="30713" y="193254"/>
                  </a:lnTo>
                  <a:lnTo>
                    <a:pt x="38818" y="195630"/>
                  </a:lnTo>
                  <a:lnTo>
                    <a:pt x="47777" y="198005"/>
                  </a:lnTo>
                  <a:lnTo>
                    <a:pt x="57162" y="199854"/>
                  </a:lnTo>
                  <a:lnTo>
                    <a:pt x="67400" y="201966"/>
                  </a:lnTo>
                  <a:lnTo>
                    <a:pt x="65266" y="207510"/>
                  </a:lnTo>
                  <a:lnTo>
                    <a:pt x="60573" y="212262"/>
                  </a:lnTo>
                  <a:lnTo>
                    <a:pt x="54175" y="216486"/>
                  </a:lnTo>
                  <a:lnTo>
                    <a:pt x="46923" y="220974"/>
                  </a:lnTo>
                  <a:lnTo>
                    <a:pt x="39245" y="224934"/>
                  </a:lnTo>
                  <a:lnTo>
                    <a:pt x="32420" y="229687"/>
                  </a:lnTo>
                  <a:lnTo>
                    <a:pt x="27301" y="234703"/>
                  </a:lnTo>
                  <a:lnTo>
                    <a:pt x="24742" y="240775"/>
                  </a:lnTo>
                  <a:lnTo>
                    <a:pt x="43084" y="267968"/>
                  </a:lnTo>
                  <a:lnTo>
                    <a:pt x="50763" y="269288"/>
                  </a:lnTo>
                  <a:lnTo>
                    <a:pt x="58441" y="269552"/>
                  </a:lnTo>
                  <a:lnTo>
                    <a:pt x="65693" y="269024"/>
                  </a:lnTo>
                  <a:lnTo>
                    <a:pt x="72946" y="267968"/>
                  </a:lnTo>
                  <a:lnTo>
                    <a:pt x="79771" y="265856"/>
                  </a:lnTo>
                  <a:lnTo>
                    <a:pt x="86596" y="263744"/>
                  </a:lnTo>
                  <a:lnTo>
                    <a:pt x="93847" y="261368"/>
                  </a:lnTo>
                  <a:lnTo>
                    <a:pt x="101953" y="258992"/>
                  </a:lnTo>
                  <a:lnTo>
                    <a:pt x="130106" y="314434"/>
                  </a:lnTo>
                  <a:lnTo>
                    <a:pt x="133093" y="315489"/>
                  </a:lnTo>
                  <a:lnTo>
                    <a:pt x="136932" y="316017"/>
                  </a:lnTo>
                  <a:lnTo>
                    <a:pt x="141198" y="315489"/>
                  </a:lnTo>
                  <a:lnTo>
                    <a:pt x="145889" y="314434"/>
                  </a:lnTo>
                  <a:lnTo>
                    <a:pt x="191535" y="265064"/>
                  </a:lnTo>
                  <a:lnTo>
                    <a:pt x="176603" y="340042"/>
                  </a:lnTo>
                  <a:lnTo>
                    <a:pt x="152289" y="361426"/>
                  </a:lnTo>
                  <a:lnTo>
                    <a:pt x="152289" y="363011"/>
                  </a:lnTo>
                  <a:lnTo>
                    <a:pt x="153142" y="364331"/>
                  </a:lnTo>
                  <a:lnTo>
                    <a:pt x="154421" y="365387"/>
                  </a:lnTo>
                  <a:lnTo>
                    <a:pt x="155701" y="366443"/>
                  </a:lnTo>
                  <a:lnTo>
                    <a:pt x="156982" y="367235"/>
                  </a:lnTo>
                  <a:lnTo>
                    <a:pt x="158687" y="368291"/>
                  </a:lnTo>
                  <a:lnTo>
                    <a:pt x="160821" y="369347"/>
                  </a:lnTo>
                  <a:lnTo>
                    <a:pt x="163379" y="371195"/>
                  </a:lnTo>
                  <a:lnTo>
                    <a:pt x="164232" y="385188"/>
                  </a:lnTo>
                  <a:lnTo>
                    <a:pt x="162953" y="399444"/>
                  </a:lnTo>
                  <a:lnTo>
                    <a:pt x="159114" y="413437"/>
                  </a:lnTo>
                  <a:lnTo>
                    <a:pt x="154848" y="427692"/>
                  </a:lnTo>
                  <a:lnTo>
                    <a:pt x="150582" y="441949"/>
                  </a:lnTo>
                  <a:lnTo>
                    <a:pt x="148449" y="456206"/>
                  </a:lnTo>
                  <a:lnTo>
                    <a:pt x="148877" y="470462"/>
                  </a:lnTo>
                  <a:lnTo>
                    <a:pt x="153568" y="484983"/>
                  </a:lnTo>
                  <a:lnTo>
                    <a:pt x="151862" y="498184"/>
                  </a:lnTo>
                  <a:lnTo>
                    <a:pt x="152714" y="510856"/>
                  </a:lnTo>
                  <a:lnTo>
                    <a:pt x="155275" y="522735"/>
                  </a:lnTo>
                  <a:lnTo>
                    <a:pt x="159114" y="534352"/>
                  </a:lnTo>
                  <a:lnTo>
                    <a:pt x="163379" y="545176"/>
                  </a:lnTo>
                  <a:lnTo>
                    <a:pt x="168498" y="555738"/>
                  </a:lnTo>
                  <a:lnTo>
                    <a:pt x="173617" y="566298"/>
                  </a:lnTo>
                  <a:lnTo>
                    <a:pt x="179162" y="576858"/>
                  </a:lnTo>
                  <a:lnTo>
                    <a:pt x="148023" y="604842"/>
                  </a:lnTo>
                  <a:lnTo>
                    <a:pt x="115603" y="635467"/>
                  </a:lnTo>
                  <a:lnTo>
                    <a:pt x="84462" y="667677"/>
                  </a:lnTo>
                  <a:lnTo>
                    <a:pt x="58441" y="701997"/>
                  </a:lnTo>
                  <a:lnTo>
                    <a:pt x="38818" y="737374"/>
                  </a:lnTo>
                  <a:lnTo>
                    <a:pt x="30288" y="774336"/>
                  </a:lnTo>
                  <a:lnTo>
                    <a:pt x="34552" y="812088"/>
                  </a:lnTo>
                  <a:lnTo>
                    <a:pt x="55455" y="850898"/>
                  </a:lnTo>
                  <a:lnTo>
                    <a:pt x="57588" y="854330"/>
                  </a:lnTo>
                  <a:lnTo>
                    <a:pt x="61427" y="857763"/>
                  </a:lnTo>
                  <a:lnTo>
                    <a:pt x="65266" y="860402"/>
                  </a:lnTo>
                  <a:lnTo>
                    <a:pt x="69959" y="863306"/>
                  </a:lnTo>
                  <a:lnTo>
                    <a:pt x="73798" y="865946"/>
                  </a:lnTo>
                  <a:lnTo>
                    <a:pt x="77210" y="868587"/>
                  </a:lnTo>
                  <a:lnTo>
                    <a:pt x="79343" y="871227"/>
                  </a:lnTo>
                  <a:lnTo>
                    <a:pt x="79771" y="874395"/>
                  </a:lnTo>
                  <a:lnTo>
                    <a:pt x="80623" y="874395"/>
                  </a:lnTo>
                  <a:lnTo>
                    <a:pt x="83182" y="874659"/>
                  </a:lnTo>
                  <a:lnTo>
                    <a:pt x="86596" y="874923"/>
                  </a:lnTo>
                  <a:lnTo>
                    <a:pt x="90435" y="875715"/>
                  </a:lnTo>
                  <a:lnTo>
                    <a:pt x="93847" y="876242"/>
                  </a:lnTo>
                  <a:lnTo>
                    <a:pt x="97260" y="877299"/>
                  </a:lnTo>
                  <a:lnTo>
                    <a:pt x="99392" y="878619"/>
                  </a:lnTo>
                  <a:lnTo>
                    <a:pt x="100672" y="880466"/>
                  </a:lnTo>
                  <a:lnTo>
                    <a:pt x="278556" y="870699"/>
                  </a:lnTo>
                  <a:lnTo>
                    <a:pt x="279410" y="867794"/>
                  </a:lnTo>
                  <a:lnTo>
                    <a:pt x="282395" y="865946"/>
                  </a:lnTo>
                  <a:lnTo>
                    <a:pt x="286661" y="864363"/>
                  </a:lnTo>
                  <a:lnTo>
                    <a:pt x="291779" y="863042"/>
                  </a:lnTo>
                  <a:lnTo>
                    <a:pt x="296472" y="861194"/>
                  </a:lnTo>
                  <a:lnTo>
                    <a:pt x="301165" y="859610"/>
                  </a:lnTo>
                  <a:lnTo>
                    <a:pt x="304151" y="857763"/>
                  </a:lnTo>
                  <a:lnTo>
                    <a:pt x="305431" y="855386"/>
                  </a:lnTo>
                  <a:lnTo>
                    <a:pt x="309695" y="854858"/>
                  </a:lnTo>
                  <a:lnTo>
                    <a:pt x="315668" y="854066"/>
                  </a:lnTo>
                  <a:lnTo>
                    <a:pt x="322920" y="852482"/>
                  </a:lnTo>
                  <a:lnTo>
                    <a:pt x="330598" y="850898"/>
                  </a:lnTo>
                  <a:lnTo>
                    <a:pt x="337850" y="848522"/>
                  </a:lnTo>
                  <a:lnTo>
                    <a:pt x="343823" y="846410"/>
                  </a:lnTo>
                  <a:lnTo>
                    <a:pt x="348089" y="843770"/>
                  </a:lnTo>
                  <a:lnTo>
                    <a:pt x="349794" y="841129"/>
                  </a:lnTo>
                  <a:lnTo>
                    <a:pt x="352781" y="840338"/>
                  </a:lnTo>
                  <a:lnTo>
                    <a:pt x="357473" y="838489"/>
                  </a:lnTo>
                  <a:lnTo>
                    <a:pt x="362592" y="835586"/>
                  </a:lnTo>
                  <a:lnTo>
                    <a:pt x="368137" y="832681"/>
                  </a:lnTo>
                  <a:lnTo>
                    <a:pt x="372830" y="829250"/>
                  </a:lnTo>
                  <a:lnTo>
                    <a:pt x="377096" y="826081"/>
                  </a:lnTo>
                  <a:lnTo>
                    <a:pt x="380081" y="823177"/>
                  </a:lnTo>
                  <a:lnTo>
                    <a:pt x="381361" y="821329"/>
                  </a:lnTo>
                  <a:lnTo>
                    <a:pt x="383067" y="820538"/>
                  </a:lnTo>
                  <a:lnTo>
                    <a:pt x="386481" y="819217"/>
                  </a:lnTo>
                  <a:lnTo>
                    <a:pt x="389893" y="816841"/>
                  </a:lnTo>
                  <a:lnTo>
                    <a:pt x="394159" y="814729"/>
                  </a:lnTo>
                  <a:lnTo>
                    <a:pt x="397572" y="811825"/>
                  </a:lnTo>
                  <a:lnTo>
                    <a:pt x="401411" y="809712"/>
                  </a:lnTo>
                  <a:lnTo>
                    <a:pt x="403543" y="807600"/>
                  </a:lnTo>
                  <a:lnTo>
                    <a:pt x="404823" y="806281"/>
                  </a:lnTo>
                  <a:lnTo>
                    <a:pt x="406956" y="805752"/>
                  </a:lnTo>
                  <a:lnTo>
                    <a:pt x="408663" y="804961"/>
                  </a:lnTo>
                  <a:lnTo>
                    <a:pt x="410368" y="803904"/>
                  </a:lnTo>
                  <a:lnTo>
                    <a:pt x="412075" y="802849"/>
                  </a:lnTo>
                  <a:lnTo>
                    <a:pt x="413355" y="801264"/>
                  </a:lnTo>
                  <a:lnTo>
                    <a:pt x="415488" y="800209"/>
                  </a:lnTo>
                  <a:lnTo>
                    <a:pt x="417620" y="799416"/>
                  </a:lnTo>
                  <a:lnTo>
                    <a:pt x="420607" y="799416"/>
                  </a:lnTo>
                  <a:lnTo>
                    <a:pt x="422739" y="795721"/>
                  </a:lnTo>
                  <a:lnTo>
                    <a:pt x="429564" y="791761"/>
                  </a:lnTo>
                  <a:lnTo>
                    <a:pt x="439376" y="787273"/>
                  </a:lnTo>
                  <a:lnTo>
                    <a:pt x="451321" y="782784"/>
                  </a:lnTo>
                  <a:lnTo>
                    <a:pt x="463265" y="778296"/>
                  </a:lnTo>
                  <a:lnTo>
                    <a:pt x="475209" y="774863"/>
                  </a:lnTo>
                  <a:lnTo>
                    <a:pt x="484593" y="772487"/>
                  </a:lnTo>
                  <a:lnTo>
                    <a:pt x="491845" y="771960"/>
                  </a:lnTo>
                  <a:lnTo>
                    <a:pt x="494831" y="766679"/>
                  </a:lnTo>
                  <a:lnTo>
                    <a:pt x="503789" y="762191"/>
                  </a:lnTo>
                  <a:lnTo>
                    <a:pt x="516587" y="757967"/>
                  </a:lnTo>
                  <a:lnTo>
                    <a:pt x="531091" y="754007"/>
                  </a:lnTo>
                  <a:lnTo>
                    <a:pt x="545167" y="750046"/>
                  </a:lnTo>
                  <a:lnTo>
                    <a:pt x="557965" y="746086"/>
                  </a:lnTo>
                  <a:lnTo>
                    <a:pt x="566497" y="741862"/>
                  </a:lnTo>
                  <a:lnTo>
                    <a:pt x="570336" y="737903"/>
                  </a:lnTo>
                  <a:lnTo>
                    <a:pt x="578015" y="736846"/>
                  </a:lnTo>
                  <a:lnTo>
                    <a:pt x="590811" y="734207"/>
                  </a:lnTo>
                  <a:lnTo>
                    <a:pt x="606595" y="730246"/>
                  </a:lnTo>
                  <a:lnTo>
                    <a:pt x="624512" y="725758"/>
                  </a:lnTo>
                  <a:lnTo>
                    <a:pt x="641148" y="720742"/>
                  </a:lnTo>
                  <a:lnTo>
                    <a:pt x="655651" y="716254"/>
                  </a:lnTo>
                  <a:lnTo>
                    <a:pt x="665890" y="712030"/>
                  </a:lnTo>
                  <a:lnTo>
                    <a:pt x="669729" y="709126"/>
                  </a:lnTo>
                  <a:lnTo>
                    <a:pt x="674848" y="708333"/>
                  </a:lnTo>
                  <a:lnTo>
                    <a:pt x="682100" y="706749"/>
                  </a:lnTo>
                  <a:lnTo>
                    <a:pt x="690204" y="704637"/>
                  </a:lnTo>
                  <a:lnTo>
                    <a:pt x="699162" y="702261"/>
                  </a:lnTo>
                  <a:lnTo>
                    <a:pt x="706841" y="699357"/>
                  </a:lnTo>
                  <a:lnTo>
                    <a:pt x="714519" y="696981"/>
                  </a:lnTo>
                  <a:lnTo>
                    <a:pt x="720492" y="694870"/>
                  </a:lnTo>
                  <a:lnTo>
                    <a:pt x="724757" y="693813"/>
                  </a:lnTo>
                  <a:lnTo>
                    <a:pt x="724757" y="690909"/>
                  </a:lnTo>
                  <a:lnTo>
                    <a:pt x="742674" y="687741"/>
                  </a:lnTo>
                  <a:lnTo>
                    <a:pt x="771681" y="687213"/>
                  </a:lnTo>
                  <a:lnTo>
                    <a:pt x="807087" y="688268"/>
                  </a:lnTo>
                  <a:lnTo>
                    <a:pt x="845052" y="691173"/>
                  </a:lnTo>
                  <a:lnTo>
                    <a:pt x="880885" y="694342"/>
                  </a:lnTo>
                  <a:lnTo>
                    <a:pt x="912026" y="697773"/>
                  </a:lnTo>
                  <a:lnTo>
                    <a:pt x="933354" y="700942"/>
                  </a:lnTo>
                  <a:lnTo>
                    <a:pt x="941886" y="703582"/>
                  </a:lnTo>
                  <a:lnTo>
                    <a:pt x="945299" y="703582"/>
                  </a:lnTo>
                  <a:lnTo>
                    <a:pt x="949991" y="704373"/>
                  </a:lnTo>
                  <a:lnTo>
                    <a:pt x="955109" y="705166"/>
                  </a:lnTo>
                  <a:lnTo>
                    <a:pt x="961082" y="706749"/>
                  </a:lnTo>
                  <a:lnTo>
                    <a:pt x="965775" y="708333"/>
                  </a:lnTo>
                  <a:lnTo>
                    <a:pt x="970039" y="709918"/>
                  </a:lnTo>
                  <a:lnTo>
                    <a:pt x="972600" y="711766"/>
                  </a:lnTo>
                  <a:lnTo>
                    <a:pt x="973880" y="713614"/>
                  </a:lnTo>
                  <a:lnTo>
                    <a:pt x="975159" y="713614"/>
                  </a:lnTo>
                  <a:lnTo>
                    <a:pt x="977719" y="713614"/>
                  </a:lnTo>
                  <a:lnTo>
                    <a:pt x="979851" y="713614"/>
                  </a:lnTo>
                  <a:lnTo>
                    <a:pt x="982837" y="714142"/>
                  </a:lnTo>
                  <a:lnTo>
                    <a:pt x="984970" y="714406"/>
                  </a:lnTo>
                  <a:lnTo>
                    <a:pt x="987530" y="715197"/>
                  </a:lnTo>
                  <a:lnTo>
                    <a:pt x="988810" y="716254"/>
                  </a:lnTo>
                  <a:lnTo>
                    <a:pt x="989664" y="718102"/>
                  </a:lnTo>
                  <a:lnTo>
                    <a:pt x="990942" y="718102"/>
                  </a:lnTo>
                  <a:lnTo>
                    <a:pt x="993503" y="718102"/>
                  </a:lnTo>
                  <a:lnTo>
                    <a:pt x="996062" y="718102"/>
                  </a:lnTo>
                  <a:lnTo>
                    <a:pt x="999048" y="718630"/>
                  </a:lnTo>
                  <a:lnTo>
                    <a:pt x="1001181" y="719159"/>
                  </a:lnTo>
                  <a:lnTo>
                    <a:pt x="1003740" y="720214"/>
                  </a:lnTo>
                  <a:lnTo>
                    <a:pt x="1005019" y="721533"/>
                  </a:lnTo>
                  <a:lnTo>
                    <a:pt x="1005873" y="723383"/>
                  </a:lnTo>
                  <a:lnTo>
                    <a:pt x="1009712" y="723383"/>
                  </a:lnTo>
                  <a:lnTo>
                    <a:pt x="1013978" y="723910"/>
                  </a:lnTo>
                  <a:lnTo>
                    <a:pt x="1017817" y="724702"/>
                  </a:lnTo>
                  <a:lnTo>
                    <a:pt x="1021656" y="725495"/>
                  </a:lnTo>
                  <a:lnTo>
                    <a:pt x="1025070" y="726286"/>
                  </a:lnTo>
                  <a:lnTo>
                    <a:pt x="1028908" y="727078"/>
                  </a:lnTo>
                  <a:lnTo>
                    <a:pt x="1033174" y="727342"/>
                  </a:lnTo>
                  <a:lnTo>
                    <a:pt x="1037866" y="727871"/>
                  </a:lnTo>
                  <a:lnTo>
                    <a:pt x="1037866" y="729190"/>
                  </a:lnTo>
                  <a:lnTo>
                    <a:pt x="1038293" y="729983"/>
                  </a:lnTo>
                  <a:lnTo>
                    <a:pt x="1038720" y="730246"/>
                  </a:lnTo>
                  <a:lnTo>
                    <a:pt x="1039572" y="730510"/>
                  </a:lnTo>
                  <a:lnTo>
                    <a:pt x="1040000" y="730510"/>
                  </a:lnTo>
                  <a:lnTo>
                    <a:pt x="1040425" y="730774"/>
                  </a:lnTo>
                  <a:lnTo>
                    <a:pt x="1040852" y="731566"/>
                  </a:lnTo>
                  <a:lnTo>
                    <a:pt x="1041279" y="733414"/>
                  </a:lnTo>
                  <a:lnTo>
                    <a:pt x="1048104" y="733943"/>
                  </a:lnTo>
                  <a:lnTo>
                    <a:pt x="1055356" y="735526"/>
                  </a:lnTo>
                  <a:lnTo>
                    <a:pt x="1062181" y="737638"/>
                  </a:lnTo>
                  <a:lnTo>
                    <a:pt x="1069007" y="740543"/>
                  </a:lnTo>
                  <a:lnTo>
                    <a:pt x="1075405" y="742919"/>
                  </a:lnTo>
                  <a:lnTo>
                    <a:pt x="1082230" y="745295"/>
                  </a:lnTo>
                  <a:lnTo>
                    <a:pt x="1089055" y="746879"/>
                  </a:lnTo>
                  <a:lnTo>
                    <a:pt x="1096733" y="747670"/>
                  </a:lnTo>
                  <a:lnTo>
                    <a:pt x="1095455" y="746086"/>
                  </a:lnTo>
                  <a:close/>
                </a:path>
              </a:pathLst>
            </a:custGeom>
            <a:solidFill>
              <a:srgbClr val="000000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6757141" y="3443778"/>
              <a:ext cx="1035733" cy="290937"/>
            </a:xfrm>
            <a:custGeom>
              <a:rect b="b" l="l" r="r" t="t"/>
              <a:pathLst>
                <a:path extrusionOk="0" h="290936" w="1035733">
                  <a:moveTo>
                    <a:pt x="1035733" y="100059"/>
                  </a:moveTo>
                  <a:lnTo>
                    <a:pt x="1035733" y="100059"/>
                  </a:lnTo>
                  <a:lnTo>
                    <a:pt x="986676" y="4224"/>
                  </a:lnTo>
                  <a:lnTo>
                    <a:pt x="941033" y="528"/>
                  </a:lnTo>
                  <a:lnTo>
                    <a:pt x="894109" y="0"/>
                  </a:lnTo>
                  <a:lnTo>
                    <a:pt x="845479" y="1584"/>
                  </a:lnTo>
                  <a:lnTo>
                    <a:pt x="797276" y="5016"/>
                  </a:lnTo>
                  <a:lnTo>
                    <a:pt x="747792" y="9504"/>
                  </a:lnTo>
                  <a:lnTo>
                    <a:pt x="698736" y="14785"/>
                  </a:lnTo>
                  <a:lnTo>
                    <a:pt x="650106" y="19800"/>
                  </a:lnTo>
                  <a:lnTo>
                    <a:pt x="603182" y="24817"/>
                  </a:lnTo>
                  <a:lnTo>
                    <a:pt x="514454" y="42505"/>
                  </a:lnTo>
                  <a:lnTo>
                    <a:pt x="428285" y="61249"/>
                  </a:lnTo>
                  <a:lnTo>
                    <a:pt x="345102" y="81314"/>
                  </a:lnTo>
                  <a:lnTo>
                    <a:pt x="266612" y="104283"/>
                  </a:lnTo>
                  <a:lnTo>
                    <a:pt x="192387" y="130420"/>
                  </a:lnTo>
                  <a:lnTo>
                    <a:pt x="124560" y="161573"/>
                  </a:lnTo>
                  <a:lnTo>
                    <a:pt x="62707" y="197742"/>
                  </a:lnTo>
                  <a:lnTo>
                    <a:pt x="9385" y="240511"/>
                  </a:lnTo>
                  <a:lnTo>
                    <a:pt x="8105" y="242623"/>
                  </a:lnTo>
                  <a:lnTo>
                    <a:pt x="7678" y="244999"/>
                  </a:lnTo>
                  <a:lnTo>
                    <a:pt x="6824" y="246847"/>
                  </a:lnTo>
                  <a:lnTo>
                    <a:pt x="6824" y="248696"/>
                  </a:lnTo>
                  <a:lnTo>
                    <a:pt x="6824" y="250016"/>
                  </a:lnTo>
                  <a:lnTo>
                    <a:pt x="6824" y="251599"/>
                  </a:lnTo>
                  <a:lnTo>
                    <a:pt x="6824" y="252920"/>
                  </a:lnTo>
                  <a:lnTo>
                    <a:pt x="6824" y="253975"/>
                  </a:lnTo>
                  <a:lnTo>
                    <a:pt x="1705" y="256880"/>
                  </a:lnTo>
                  <a:lnTo>
                    <a:pt x="0" y="260576"/>
                  </a:lnTo>
                  <a:lnTo>
                    <a:pt x="853" y="264273"/>
                  </a:lnTo>
                  <a:lnTo>
                    <a:pt x="3839" y="268232"/>
                  </a:lnTo>
                  <a:lnTo>
                    <a:pt x="7678" y="271664"/>
                  </a:lnTo>
                  <a:lnTo>
                    <a:pt x="12797" y="275097"/>
                  </a:lnTo>
                  <a:lnTo>
                    <a:pt x="17915" y="277736"/>
                  </a:lnTo>
                  <a:lnTo>
                    <a:pt x="23035" y="279848"/>
                  </a:lnTo>
                  <a:lnTo>
                    <a:pt x="36686" y="284864"/>
                  </a:lnTo>
                  <a:lnTo>
                    <a:pt x="50336" y="288560"/>
                  </a:lnTo>
                  <a:lnTo>
                    <a:pt x="63986" y="290145"/>
                  </a:lnTo>
                  <a:lnTo>
                    <a:pt x="78064" y="290936"/>
                  </a:lnTo>
                  <a:lnTo>
                    <a:pt x="91288" y="289881"/>
                  </a:lnTo>
                  <a:lnTo>
                    <a:pt x="104938" y="288033"/>
                  </a:lnTo>
                  <a:lnTo>
                    <a:pt x="117735" y="285128"/>
                  </a:lnTo>
                  <a:lnTo>
                    <a:pt x="130959" y="281433"/>
                  </a:lnTo>
                  <a:lnTo>
                    <a:pt x="162952" y="266647"/>
                  </a:lnTo>
                  <a:lnTo>
                    <a:pt x="194519" y="251071"/>
                  </a:lnTo>
                  <a:lnTo>
                    <a:pt x="225233" y="235231"/>
                  </a:lnTo>
                  <a:lnTo>
                    <a:pt x="256373" y="219391"/>
                  </a:lnTo>
                  <a:lnTo>
                    <a:pt x="287088" y="203550"/>
                  </a:lnTo>
                  <a:lnTo>
                    <a:pt x="318227" y="188766"/>
                  </a:lnTo>
                  <a:lnTo>
                    <a:pt x="349794" y="175301"/>
                  </a:lnTo>
                  <a:lnTo>
                    <a:pt x="382215" y="163685"/>
                  </a:lnTo>
                  <a:lnTo>
                    <a:pt x="383494" y="162892"/>
                  </a:lnTo>
                  <a:lnTo>
                    <a:pt x="385626" y="162101"/>
                  </a:lnTo>
                  <a:lnTo>
                    <a:pt x="387760" y="161044"/>
                  </a:lnTo>
                  <a:lnTo>
                    <a:pt x="390319" y="159989"/>
                  </a:lnTo>
                  <a:lnTo>
                    <a:pt x="392879" y="158404"/>
                  </a:lnTo>
                  <a:lnTo>
                    <a:pt x="395438" y="156820"/>
                  </a:lnTo>
                  <a:lnTo>
                    <a:pt x="397998" y="154973"/>
                  </a:lnTo>
                  <a:lnTo>
                    <a:pt x="400557" y="153125"/>
                  </a:lnTo>
                  <a:lnTo>
                    <a:pt x="455160" y="134908"/>
                  </a:lnTo>
                  <a:lnTo>
                    <a:pt x="514454" y="115900"/>
                  </a:lnTo>
                  <a:lnTo>
                    <a:pt x="577161" y="96627"/>
                  </a:lnTo>
                  <a:lnTo>
                    <a:pt x="642854" y="78675"/>
                  </a:lnTo>
                  <a:lnTo>
                    <a:pt x="710253" y="62570"/>
                  </a:lnTo>
                  <a:lnTo>
                    <a:pt x="778932" y="49898"/>
                  </a:lnTo>
                  <a:lnTo>
                    <a:pt x="848892" y="40921"/>
                  </a:lnTo>
                  <a:lnTo>
                    <a:pt x="919276" y="37753"/>
                  </a:lnTo>
                  <a:lnTo>
                    <a:pt x="936767" y="47257"/>
                  </a:lnTo>
                  <a:lnTo>
                    <a:pt x="952124" y="58082"/>
                  </a:lnTo>
                  <a:lnTo>
                    <a:pt x="964495" y="69170"/>
                  </a:lnTo>
                  <a:lnTo>
                    <a:pt x="974732" y="81314"/>
                  </a:lnTo>
                  <a:lnTo>
                    <a:pt x="982411" y="93459"/>
                  </a:lnTo>
                  <a:lnTo>
                    <a:pt x="987957" y="106131"/>
                  </a:lnTo>
                  <a:lnTo>
                    <a:pt x="991369" y="118803"/>
                  </a:lnTo>
                  <a:lnTo>
                    <a:pt x="993076" y="131740"/>
                  </a:lnTo>
                  <a:lnTo>
                    <a:pt x="991369" y="132532"/>
                  </a:lnTo>
                  <a:lnTo>
                    <a:pt x="990089" y="134115"/>
                  </a:lnTo>
                  <a:lnTo>
                    <a:pt x="987957" y="135964"/>
                  </a:lnTo>
                  <a:lnTo>
                    <a:pt x="987103" y="138341"/>
                  </a:lnTo>
                  <a:lnTo>
                    <a:pt x="985823" y="140188"/>
                  </a:lnTo>
                  <a:lnTo>
                    <a:pt x="986250" y="142300"/>
                  </a:lnTo>
                  <a:lnTo>
                    <a:pt x="987530" y="143884"/>
                  </a:lnTo>
                  <a:lnTo>
                    <a:pt x="990516" y="145468"/>
                  </a:lnTo>
                  <a:lnTo>
                    <a:pt x="993076" y="144941"/>
                  </a:lnTo>
                  <a:lnTo>
                    <a:pt x="997341" y="144412"/>
                  </a:lnTo>
                  <a:lnTo>
                    <a:pt x="999473" y="143884"/>
                  </a:lnTo>
                  <a:lnTo>
                    <a:pt x="1001607" y="143356"/>
                  </a:lnTo>
                  <a:lnTo>
                    <a:pt x="1003740" y="142829"/>
                  </a:lnTo>
                  <a:lnTo>
                    <a:pt x="1006299" y="142565"/>
                  </a:lnTo>
                  <a:lnTo>
                    <a:pt x="1035733" y="100059"/>
                  </a:lnTo>
                  <a:close/>
                </a:path>
              </a:pathLst>
            </a:custGeom>
            <a:solidFill>
              <a:srgbClr val="0035FF"/>
            </a:solidFill>
            <a:ln cap="flat" cmpd="sng" w="12700">
              <a:solidFill>
                <a:srgbClr val="0035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6821554" y="3257652"/>
              <a:ext cx="899229" cy="248961"/>
            </a:xfrm>
            <a:custGeom>
              <a:rect b="b" l="l" r="r" t="t"/>
              <a:pathLst>
                <a:path extrusionOk="0" h="248960" w="899228">
                  <a:moveTo>
                    <a:pt x="896669" y="157085"/>
                  </a:moveTo>
                  <a:lnTo>
                    <a:pt x="896669" y="157085"/>
                  </a:lnTo>
                  <a:lnTo>
                    <a:pt x="714094" y="0"/>
                  </a:lnTo>
                  <a:lnTo>
                    <a:pt x="638162" y="3696"/>
                  </a:lnTo>
                  <a:lnTo>
                    <a:pt x="565217" y="14257"/>
                  </a:lnTo>
                  <a:lnTo>
                    <a:pt x="494405" y="29833"/>
                  </a:lnTo>
                  <a:lnTo>
                    <a:pt x="426152" y="49634"/>
                  </a:lnTo>
                  <a:lnTo>
                    <a:pt x="359180" y="71282"/>
                  </a:lnTo>
                  <a:lnTo>
                    <a:pt x="294339" y="93987"/>
                  </a:lnTo>
                  <a:lnTo>
                    <a:pt x="230779" y="116428"/>
                  </a:lnTo>
                  <a:lnTo>
                    <a:pt x="169351" y="137284"/>
                  </a:lnTo>
                  <a:lnTo>
                    <a:pt x="158687" y="142829"/>
                  </a:lnTo>
                  <a:lnTo>
                    <a:pt x="148450" y="148372"/>
                  </a:lnTo>
                  <a:lnTo>
                    <a:pt x="138211" y="153125"/>
                  </a:lnTo>
                  <a:lnTo>
                    <a:pt x="128827" y="157877"/>
                  </a:lnTo>
                  <a:lnTo>
                    <a:pt x="119442" y="161837"/>
                  </a:lnTo>
                  <a:lnTo>
                    <a:pt x="110483" y="165534"/>
                  </a:lnTo>
                  <a:lnTo>
                    <a:pt x="101526" y="168701"/>
                  </a:lnTo>
                  <a:lnTo>
                    <a:pt x="93421" y="171606"/>
                  </a:lnTo>
                  <a:lnTo>
                    <a:pt x="77637" y="189030"/>
                  </a:lnTo>
                  <a:lnTo>
                    <a:pt x="0" y="248960"/>
                  </a:lnTo>
                  <a:lnTo>
                    <a:pt x="17917" y="246320"/>
                  </a:lnTo>
                  <a:lnTo>
                    <a:pt x="37113" y="242624"/>
                  </a:lnTo>
                  <a:lnTo>
                    <a:pt x="56309" y="238136"/>
                  </a:lnTo>
                  <a:lnTo>
                    <a:pt x="76784" y="233384"/>
                  </a:lnTo>
                  <a:lnTo>
                    <a:pt x="97260" y="228103"/>
                  </a:lnTo>
                  <a:lnTo>
                    <a:pt x="119015" y="223615"/>
                  </a:lnTo>
                  <a:lnTo>
                    <a:pt x="141625" y="219655"/>
                  </a:lnTo>
                  <a:lnTo>
                    <a:pt x="165939" y="217015"/>
                  </a:lnTo>
                  <a:lnTo>
                    <a:pt x="257228" y="200118"/>
                  </a:lnTo>
                  <a:lnTo>
                    <a:pt x="349368" y="186654"/>
                  </a:lnTo>
                  <a:lnTo>
                    <a:pt x="441082" y="175301"/>
                  </a:lnTo>
                  <a:lnTo>
                    <a:pt x="533224" y="167382"/>
                  </a:lnTo>
                  <a:lnTo>
                    <a:pt x="624939" y="161837"/>
                  </a:lnTo>
                  <a:lnTo>
                    <a:pt x="716652" y="159197"/>
                  </a:lnTo>
                  <a:lnTo>
                    <a:pt x="807940" y="159197"/>
                  </a:lnTo>
                  <a:lnTo>
                    <a:pt x="899228" y="162365"/>
                  </a:lnTo>
                  <a:lnTo>
                    <a:pt x="898375" y="161310"/>
                  </a:lnTo>
                  <a:lnTo>
                    <a:pt x="897949" y="159725"/>
                  </a:lnTo>
                  <a:lnTo>
                    <a:pt x="896669" y="157877"/>
                  </a:lnTo>
                  <a:lnTo>
                    <a:pt x="896669" y="157085"/>
                  </a:lnTo>
                  <a:close/>
                </a:path>
              </a:pathLst>
            </a:custGeom>
            <a:solidFill>
              <a:srgbClr val="0035FF"/>
            </a:solidFill>
            <a:ln cap="flat" cmpd="sng" w="12700">
              <a:solidFill>
                <a:srgbClr val="0035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7488723" y="3504237"/>
              <a:ext cx="215850" cy="53330"/>
            </a:xfrm>
            <a:custGeom>
              <a:rect b="b" l="l" r="r" t="t"/>
              <a:pathLst>
                <a:path extrusionOk="0" h="53329" w="215849">
                  <a:moveTo>
                    <a:pt x="215849" y="53065"/>
                  </a:moveTo>
                  <a:lnTo>
                    <a:pt x="215849" y="53065"/>
                  </a:lnTo>
                  <a:lnTo>
                    <a:pt x="213716" y="44617"/>
                  </a:lnTo>
                  <a:lnTo>
                    <a:pt x="210729" y="36696"/>
                  </a:lnTo>
                  <a:lnTo>
                    <a:pt x="206038" y="29041"/>
                  </a:lnTo>
                  <a:lnTo>
                    <a:pt x="200492" y="22176"/>
                  </a:lnTo>
                  <a:lnTo>
                    <a:pt x="193240" y="15576"/>
                  </a:lnTo>
                  <a:lnTo>
                    <a:pt x="185135" y="10031"/>
                  </a:lnTo>
                  <a:lnTo>
                    <a:pt x="175751" y="5279"/>
                  </a:lnTo>
                  <a:lnTo>
                    <a:pt x="165939" y="1583"/>
                  </a:lnTo>
                  <a:lnTo>
                    <a:pt x="142904" y="0"/>
                  </a:lnTo>
                  <a:lnTo>
                    <a:pt x="121575" y="1055"/>
                  </a:lnTo>
                  <a:lnTo>
                    <a:pt x="100672" y="3695"/>
                  </a:lnTo>
                  <a:lnTo>
                    <a:pt x="81050" y="7655"/>
                  </a:lnTo>
                  <a:lnTo>
                    <a:pt x="61001" y="11879"/>
                  </a:lnTo>
                  <a:lnTo>
                    <a:pt x="41377" y="16367"/>
                  </a:lnTo>
                  <a:lnTo>
                    <a:pt x="20902" y="20328"/>
                  </a:lnTo>
                  <a:lnTo>
                    <a:pt x="0" y="23496"/>
                  </a:lnTo>
                  <a:lnTo>
                    <a:pt x="171911" y="48577"/>
                  </a:lnTo>
                  <a:lnTo>
                    <a:pt x="174044" y="50425"/>
                  </a:lnTo>
                  <a:lnTo>
                    <a:pt x="179163" y="52009"/>
                  </a:lnTo>
                  <a:lnTo>
                    <a:pt x="184708" y="52801"/>
                  </a:lnTo>
                  <a:lnTo>
                    <a:pt x="191535" y="53329"/>
                  </a:lnTo>
                  <a:lnTo>
                    <a:pt x="197933" y="53065"/>
                  </a:lnTo>
                  <a:lnTo>
                    <a:pt x="204758" y="53065"/>
                  </a:lnTo>
                  <a:lnTo>
                    <a:pt x="210729" y="53065"/>
                  </a:lnTo>
                  <a:lnTo>
                    <a:pt x="215849" y="53065"/>
                  </a:lnTo>
                  <a:close/>
                </a:path>
              </a:pathLst>
            </a:custGeom>
            <a:solidFill>
              <a:srgbClr val="D90033"/>
            </a:solidFill>
            <a:ln cap="flat" cmpd="sng" w="12700">
              <a:solidFill>
                <a:srgbClr val="D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66788" y="3668977"/>
              <a:ext cx="95127" cy="70491"/>
            </a:xfrm>
            <a:custGeom>
              <a:rect b="b" l="l" r="r" t="t"/>
              <a:pathLst>
                <a:path extrusionOk="0" h="70490" w="95126">
                  <a:moveTo>
                    <a:pt x="95126" y="29569"/>
                  </a:moveTo>
                  <a:lnTo>
                    <a:pt x="95126" y="29569"/>
                  </a:lnTo>
                  <a:lnTo>
                    <a:pt x="95126" y="27721"/>
                  </a:lnTo>
                  <a:lnTo>
                    <a:pt x="95126" y="26136"/>
                  </a:lnTo>
                  <a:lnTo>
                    <a:pt x="95126" y="24552"/>
                  </a:lnTo>
                  <a:lnTo>
                    <a:pt x="95126" y="23233"/>
                  </a:lnTo>
                  <a:lnTo>
                    <a:pt x="95126" y="21648"/>
                  </a:lnTo>
                  <a:lnTo>
                    <a:pt x="95126" y="20064"/>
                  </a:lnTo>
                  <a:lnTo>
                    <a:pt x="95126" y="18216"/>
                  </a:lnTo>
                  <a:lnTo>
                    <a:pt x="95126" y="16633"/>
                  </a:lnTo>
                  <a:lnTo>
                    <a:pt x="93421" y="13464"/>
                  </a:lnTo>
                  <a:lnTo>
                    <a:pt x="90860" y="11352"/>
                  </a:lnTo>
                  <a:lnTo>
                    <a:pt x="87021" y="9240"/>
                  </a:lnTo>
                  <a:lnTo>
                    <a:pt x="83610" y="7656"/>
                  </a:lnTo>
                  <a:lnTo>
                    <a:pt x="78916" y="5808"/>
                  </a:lnTo>
                  <a:lnTo>
                    <a:pt x="74651" y="4224"/>
                  </a:lnTo>
                  <a:lnTo>
                    <a:pt x="70385" y="2112"/>
                  </a:lnTo>
                  <a:lnTo>
                    <a:pt x="66973" y="0"/>
                  </a:lnTo>
                  <a:lnTo>
                    <a:pt x="22608" y="19800"/>
                  </a:lnTo>
                  <a:lnTo>
                    <a:pt x="20902" y="19536"/>
                  </a:lnTo>
                  <a:lnTo>
                    <a:pt x="18769" y="19536"/>
                  </a:lnTo>
                  <a:lnTo>
                    <a:pt x="16210" y="19273"/>
                  </a:lnTo>
                  <a:lnTo>
                    <a:pt x="14076" y="19273"/>
                  </a:lnTo>
                  <a:lnTo>
                    <a:pt x="11090" y="19273"/>
                  </a:lnTo>
                  <a:lnTo>
                    <a:pt x="8531" y="19536"/>
                  </a:lnTo>
                  <a:lnTo>
                    <a:pt x="5546" y="20328"/>
                  </a:lnTo>
                  <a:lnTo>
                    <a:pt x="2985" y="21384"/>
                  </a:lnTo>
                  <a:lnTo>
                    <a:pt x="426" y="26664"/>
                  </a:lnTo>
                  <a:lnTo>
                    <a:pt x="0" y="33000"/>
                  </a:lnTo>
                  <a:lnTo>
                    <a:pt x="853" y="39074"/>
                  </a:lnTo>
                  <a:lnTo>
                    <a:pt x="3412" y="45673"/>
                  </a:lnTo>
                  <a:lnTo>
                    <a:pt x="6399" y="51746"/>
                  </a:lnTo>
                  <a:lnTo>
                    <a:pt x="11090" y="57818"/>
                  </a:lnTo>
                  <a:lnTo>
                    <a:pt x="15783" y="63361"/>
                  </a:lnTo>
                  <a:lnTo>
                    <a:pt x="21329" y="68378"/>
                  </a:lnTo>
                  <a:lnTo>
                    <a:pt x="23888" y="68906"/>
                  </a:lnTo>
                  <a:lnTo>
                    <a:pt x="26447" y="69170"/>
                  </a:lnTo>
                  <a:lnTo>
                    <a:pt x="29008" y="69170"/>
                  </a:lnTo>
                  <a:lnTo>
                    <a:pt x="31567" y="69434"/>
                  </a:lnTo>
                  <a:lnTo>
                    <a:pt x="34126" y="69434"/>
                  </a:lnTo>
                  <a:lnTo>
                    <a:pt x="37113" y="69434"/>
                  </a:lnTo>
                  <a:lnTo>
                    <a:pt x="40524" y="69698"/>
                  </a:lnTo>
                  <a:lnTo>
                    <a:pt x="44791" y="70490"/>
                  </a:lnTo>
                  <a:lnTo>
                    <a:pt x="95126" y="29569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7568068" y="3653929"/>
              <a:ext cx="22608" cy="9769"/>
            </a:xfrm>
            <a:custGeom>
              <a:rect b="b" l="l" r="r" t="t"/>
              <a:pathLst>
                <a:path extrusionOk="0" h="9768" w="22608">
                  <a:moveTo>
                    <a:pt x="18769" y="4488"/>
                  </a:moveTo>
                  <a:lnTo>
                    <a:pt x="18769" y="4488"/>
                  </a:lnTo>
                  <a:lnTo>
                    <a:pt x="17915" y="3167"/>
                  </a:lnTo>
                  <a:lnTo>
                    <a:pt x="15783" y="1847"/>
                  </a:lnTo>
                  <a:lnTo>
                    <a:pt x="14076" y="1056"/>
                  </a:lnTo>
                  <a:lnTo>
                    <a:pt x="11944" y="528"/>
                  </a:lnTo>
                  <a:lnTo>
                    <a:pt x="9384" y="0"/>
                  </a:lnTo>
                  <a:lnTo>
                    <a:pt x="6824" y="0"/>
                  </a:lnTo>
                  <a:lnTo>
                    <a:pt x="4265" y="0"/>
                  </a:lnTo>
                  <a:lnTo>
                    <a:pt x="2559" y="792"/>
                  </a:lnTo>
                  <a:lnTo>
                    <a:pt x="853" y="1583"/>
                  </a:lnTo>
                  <a:lnTo>
                    <a:pt x="426" y="3167"/>
                  </a:lnTo>
                  <a:lnTo>
                    <a:pt x="0" y="4488"/>
                  </a:lnTo>
                  <a:lnTo>
                    <a:pt x="426" y="6071"/>
                  </a:lnTo>
                  <a:lnTo>
                    <a:pt x="1280" y="7920"/>
                  </a:lnTo>
                  <a:lnTo>
                    <a:pt x="2985" y="9768"/>
                  </a:lnTo>
                  <a:lnTo>
                    <a:pt x="22608" y="5280"/>
                  </a:lnTo>
                  <a:lnTo>
                    <a:pt x="21755" y="5016"/>
                  </a:lnTo>
                  <a:lnTo>
                    <a:pt x="20474" y="4752"/>
                  </a:lnTo>
                  <a:lnTo>
                    <a:pt x="19196" y="4488"/>
                  </a:lnTo>
                  <a:lnTo>
                    <a:pt x="18769" y="4488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735813" y="3435330"/>
              <a:ext cx="771680" cy="217016"/>
            </a:xfrm>
            <a:custGeom>
              <a:rect b="b" l="l" r="r" t="t"/>
              <a:pathLst>
                <a:path extrusionOk="0" h="217015" w="771679">
                  <a:moveTo>
                    <a:pt x="771679" y="528"/>
                  </a:moveTo>
                  <a:lnTo>
                    <a:pt x="771679" y="528"/>
                  </a:lnTo>
                  <a:lnTo>
                    <a:pt x="683379" y="2904"/>
                  </a:lnTo>
                  <a:lnTo>
                    <a:pt x="594224" y="8712"/>
                  </a:lnTo>
                  <a:lnTo>
                    <a:pt x="504215" y="17424"/>
                  </a:lnTo>
                  <a:lnTo>
                    <a:pt x="415061" y="29305"/>
                  </a:lnTo>
                  <a:lnTo>
                    <a:pt x="325906" y="43296"/>
                  </a:lnTo>
                  <a:lnTo>
                    <a:pt x="238883" y="59930"/>
                  </a:lnTo>
                  <a:lnTo>
                    <a:pt x="153995" y="78673"/>
                  </a:lnTo>
                  <a:lnTo>
                    <a:pt x="72518" y="100059"/>
                  </a:lnTo>
                  <a:lnTo>
                    <a:pt x="69531" y="102699"/>
                  </a:lnTo>
                  <a:lnTo>
                    <a:pt x="66545" y="105867"/>
                  </a:lnTo>
                  <a:lnTo>
                    <a:pt x="63132" y="108771"/>
                  </a:lnTo>
                  <a:lnTo>
                    <a:pt x="59720" y="111939"/>
                  </a:lnTo>
                  <a:lnTo>
                    <a:pt x="55454" y="114315"/>
                  </a:lnTo>
                  <a:lnTo>
                    <a:pt x="50761" y="116955"/>
                  </a:lnTo>
                  <a:lnTo>
                    <a:pt x="45643" y="119067"/>
                  </a:lnTo>
                  <a:lnTo>
                    <a:pt x="40524" y="120651"/>
                  </a:lnTo>
                  <a:lnTo>
                    <a:pt x="31992" y="130420"/>
                  </a:lnTo>
                  <a:lnTo>
                    <a:pt x="23461" y="141244"/>
                  </a:lnTo>
                  <a:lnTo>
                    <a:pt x="15783" y="152861"/>
                  </a:lnTo>
                  <a:lnTo>
                    <a:pt x="9384" y="165268"/>
                  </a:lnTo>
                  <a:lnTo>
                    <a:pt x="3839" y="177678"/>
                  </a:lnTo>
                  <a:lnTo>
                    <a:pt x="853" y="190614"/>
                  </a:lnTo>
                  <a:lnTo>
                    <a:pt x="0" y="203814"/>
                  </a:lnTo>
                  <a:lnTo>
                    <a:pt x="2559" y="217015"/>
                  </a:lnTo>
                  <a:lnTo>
                    <a:pt x="80196" y="176885"/>
                  </a:lnTo>
                  <a:lnTo>
                    <a:pt x="162952" y="140716"/>
                  </a:lnTo>
                  <a:lnTo>
                    <a:pt x="249975" y="107715"/>
                  </a:lnTo>
                  <a:lnTo>
                    <a:pt x="342116" y="78673"/>
                  </a:lnTo>
                  <a:lnTo>
                    <a:pt x="438522" y="53065"/>
                  </a:lnTo>
                  <a:lnTo>
                    <a:pt x="539621" y="31417"/>
                  </a:lnTo>
                  <a:lnTo>
                    <a:pt x="645413" y="13728"/>
                  </a:lnTo>
                  <a:lnTo>
                    <a:pt x="756749" y="0"/>
                  </a:lnTo>
                  <a:lnTo>
                    <a:pt x="759310" y="0"/>
                  </a:lnTo>
                  <a:lnTo>
                    <a:pt x="761869" y="0"/>
                  </a:lnTo>
                  <a:lnTo>
                    <a:pt x="764001" y="0"/>
                  </a:lnTo>
                  <a:lnTo>
                    <a:pt x="766561" y="264"/>
                  </a:lnTo>
                  <a:lnTo>
                    <a:pt x="769974" y="264"/>
                  </a:lnTo>
                  <a:lnTo>
                    <a:pt x="771679" y="528"/>
                  </a:lnTo>
                  <a:close/>
                </a:path>
              </a:pathLst>
            </a:custGeom>
            <a:solidFill>
              <a:srgbClr val="D90033"/>
            </a:solidFill>
            <a:ln cap="flat" cmpd="sng" w="12700">
              <a:solidFill>
                <a:srgbClr val="D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864639" y="3215939"/>
              <a:ext cx="640295" cy="195103"/>
            </a:xfrm>
            <a:custGeom>
              <a:rect b="b" l="l" r="r" t="t"/>
              <a:pathLst>
                <a:path extrusionOk="0" h="195102" w="640294">
                  <a:moveTo>
                    <a:pt x="633896" y="13464"/>
                  </a:moveTo>
                  <a:lnTo>
                    <a:pt x="633896" y="13464"/>
                  </a:lnTo>
                  <a:lnTo>
                    <a:pt x="630057" y="11352"/>
                  </a:lnTo>
                  <a:lnTo>
                    <a:pt x="627071" y="9504"/>
                  </a:lnTo>
                  <a:lnTo>
                    <a:pt x="624084" y="7392"/>
                  </a:lnTo>
                  <a:lnTo>
                    <a:pt x="621525" y="5544"/>
                  </a:lnTo>
                  <a:lnTo>
                    <a:pt x="617686" y="3432"/>
                  </a:lnTo>
                  <a:lnTo>
                    <a:pt x="614273" y="1849"/>
                  </a:lnTo>
                  <a:lnTo>
                    <a:pt x="609580" y="528"/>
                  </a:lnTo>
                  <a:lnTo>
                    <a:pt x="604461" y="0"/>
                  </a:lnTo>
                  <a:lnTo>
                    <a:pt x="550287" y="3961"/>
                  </a:lnTo>
                  <a:lnTo>
                    <a:pt x="496538" y="11088"/>
                  </a:lnTo>
                  <a:lnTo>
                    <a:pt x="442362" y="20064"/>
                  </a:lnTo>
                  <a:lnTo>
                    <a:pt x="389040" y="30890"/>
                  </a:lnTo>
                  <a:lnTo>
                    <a:pt x="335718" y="42769"/>
                  </a:lnTo>
                  <a:lnTo>
                    <a:pt x="284101" y="55970"/>
                  </a:lnTo>
                  <a:lnTo>
                    <a:pt x="234191" y="69170"/>
                  </a:lnTo>
                  <a:lnTo>
                    <a:pt x="186415" y="82635"/>
                  </a:lnTo>
                  <a:lnTo>
                    <a:pt x="162100" y="91611"/>
                  </a:lnTo>
                  <a:lnTo>
                    <a:pt x="138638" y="101116"/>
                  </a:lnTo>
                  <a:lnTo>
                    <a:pt x="115603" y="110619"/>
                  </a:lnTo>
                  <a:lnTo>
                    <a:pt x="93421" y="120652"/>
                  </a:lnTo>
                  <a:lnTo>
                    <a:pt x="71238" y="130684"/>
                  </a:lnTo>
                  <a:lnTo>
                    <a:pt x="50336" y="140981"/>
                  </a:lnTo>
                  <a:lnTo>
                    <a:pt x="30713" y="151277"/>
                  </a:lnTo>
                  <a:lnTo>
                    <a:pt x="12371" y="162365"/>
                  </a:lnTo>
                  <a:lnTo>
                    <a:pt x="0" y="185070"/>
                  </a:lnTo>
                  <a:lnTo>
                    <a:pt x="0" y="187182"/>
                  </a:lnTo>
                  <a:lnTo>
                    <a:pt x="426" y="189294"/>
                  </a:lnTo>
                  <a:lnTo>
                    <a:pt x="2132" y="191142"/>
                  </a:lnTo>
                  <a:lnTo>
                    <a:pt x="5119" y="192726"/>
                  </a:lnTo>
                  <a:lnTo>
                    <a:pt x="7678" y="193254"/>
                  </a:lnTo>
                  <a:lnTo>
                    <a:pt x="10237" y="193518"/>
                  </a:lnTo>
                  <a:lnTo>
                    <a:pt x="12797" y="193518"/>
                  </a:lnTo>
                  <a:lnTo>
                    <a:pt x="15356" y="193782"/>
                  </a:lnTo>
                  <a:lnTo>
                    <a:pt x="17915" y="193782"/>
                  </a:lnTo>
                  <a:lnTo>
                    <a:pt x="20901" y="193782"/>
                  </a:lnTo>
                  <a:lnTo>
                    <a:pt x="24315" y="194045"/>
                  </a:lnTo>
                  <a:lnTo>
                    <a:pt x="28154" y="195102"/>
                  </a:lnTo>
                  <a:lnTo>
                    <a:pt x="78917" y="175037"/>
                  </a:lnTo>
                  <a:lnTo>
                    <a:pt x="130533" y="155765"/>
                  </a:lnTo>
                  <a:lnTo>
                    <a:pt x="183001" y="136757"/>
                  </a:lnTo>
                  <a:lnTo>
                    <a:pt x="236750" y="118540"/>
                  </a:lnTo>
                  <a:lnTo>
                    <a:pt x="290926" y="100323"/>
                  </a:lnTo>
                  <a:lnTo>
                    <a:pt x="346809" y="82899"/>
                  </a:lnTo>
                  <a:lnTo>
                    <a:pt x="403970" y="65739"/>
                  </a:lnTo>
                  <a:lnTo>
                    <a:pt x="462412" y="49369"/>
                  </a:lnTo>
                  <a:lnTo>
                    <a:pt x="483740" y="43826"/>
                  </a:lnTo>
                  <a:lnTo>
                    <a:pt x="505495" y="38545"/>
                  </a:lnTo>
                  <a:lnTo>
                    <a:pt x="527678" y="33265"/>
                  </a:lnTo>
                  <a:lnTo>
                    <a:pt x="550287" y="28776"/>
                  </a:lnTo>
                  <a:lnTo>
                    <a:pt x="572469" y="24288"/>
                  </a:lnTo>
                  <a:lnTo>
                    <a:pt x="595077" y="21121"/>
                  </a:lnTo>
                  <a:lnTo>
                    <a:pt x="617259" y="18481"/>
                  </a:lnTo>
                  <a:lnTo>
                    <a:pt x="640294" y="17424"/>
                  </a:lnTo>
                  <a:lnTo>
                    <a:pt x="639015" y="16633"/>
                  </a:lnTo>
                  <a:lnTo>
                    <a:pt x="636882" y="15313"/>
                  </a:lnTo>
                  <a:lnTo>
                    <a:pt x="634749" y="13992"/>
                  </a:lnTo>
                  <a:lnTo>
                    <a:pt x="633896" y="13464"/>
                  </a:lnTo>
                  <a:close/>
                </a:path>
              </a:pathLst>
            </a:custGeom>
            <a:solidFill>
              <a:srgbClr val="D90033"/>
            </a:solidFill>
            <a:ln cap="flat" cmpd="sng" w="12700">
              <a:solidFill>
                <a:srgbClr val="D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850136" y="3118784"/>
              <a:ext cx="603182" cy="231535"/>
            </a:xfrm>
            <a:custGeom>
              <a:rect b="b" l="l" r="r" t="t"/>
              <a:pathLst>
                <a:path extrusionOk="0" h="231534" w="603182">
                  <a:moveTo>
                    <a:pt x="600623" y="73658"/>
                  </a:moveTo>
                  <a:lnTo>
                    <a:pt x="600623" y="73658"/>
                  </a:lnTo>
                  <a:lnTo>
                    <a:pt x="488006" y="0"/>
                  </a:lnTo>
                  <a:lnTo>
                    <a:pt x="427004" y="19801"/>
                  </a:lnTo>
                  <a:lnTo>
                    <a:pt x="366430" y="40393"/>
                  </a:lnTo>
                  <a:lnTo>
                    <a:pt x="306283" y="61777"/>
                  </a:lnTo>
                  <a:lnTo>
                    <a:pt x="247416" y="84747"/>
                  </a:lnTo>
                  <a:lnTo>
                    <a:pt x="189401" y="109035"/>
                  </a:lnTo>
                  <a:lnTo>
                    <a:pt x="133945" y="135436"/>
                  </a:lnTo>
                  <a:lnTo>
                    <a:pt x="80196" y="163949"/>
                  </a:lnTo>
                  <a:lnTo>
                    <a:pt x="29433" y="195102"/>
                  </a:lnTo>
                  <a:lnTo>
                    <a:pt x="27727" y="196686"/>
                  </a:lnTo>
                  <a:lnTo>
                    <a:pt x="26447" y="198534"/>
                  </a:lnTo>
                  <a:lnTo>
                    <a:pt x="25167" y="199854"/>
                  </a:lnTo>
                  <a:lnTo>
                    <a:pt x="23888" y="201438"/>
                  </a:lnTo>
                  <a:lnTo>
                    <a:pt x="22181" y="203286"/>
                  </a:lnTo>
                  <a:lnTo>
                    <a:pt x="21755" y="204078"/>
                  </a:lnTo>
                  <a:lnTo>
                    <a:pt x="20474" y="204871"/>
                  </a:lnTo>
                  <a:lnTo>
                    <a:pt x="18769" y="205926"/>
                  </a:lnTo>
                  <a:lnTo>
                    <a:pt x="16635" y="206455"/>
                  </a:lnTo>
                  <a:lnTo>
                    <a:pt x="14503" y="206983"/>
                  </a:lnTo>
                  <a:lnTo>
                    <a:pt x="11517" y="207511"/>
                  </a:lnTo>
                  <a:lnTo>
                    <a:pt x="8958" y="208038"/>
                  </a:lnTo>
                  <a:lnTo>
                    <a:pt x="6398" y="208831"/>
                  </a:lnTo>
                  <a:lnTo>
                    <a:pt x="4691" y="210150"/>
                  </a:lnTo>
                  <a:lnTo>
                    <a:pt x="0" y="231534"/>
                  </a:lnTo>
                  <a:lnTo>
                    <a:pt x="61427" y="208038"/>
                  </a:lnTo>
                  <a:lnTo>
                    <a:pt x="128399" y="184806"/>
                  </a:lnTo>
                  <a:lnTo>
                    <a:pt x="198785" y="161309"/>
                  </a:lnTo>
                  <a:lnTo>
                    <a:pt x="273862" y="139660"/>
                  </a:lnTo>
                  <a:lnTo>
                    <a:pt x="351500" y="119331"/>
                  </a:lnTo>
                  <a:lnTo>
                    <a:pt x="432550" y="101907"/>
                  </a:lnTo>
                  <a:lnTo>
                    <a:pt x="516586" y="87915"/>
                  </a:lnTo>
                  <a:lnTo>
                    <a:pt x="603182" y="78146"/>
                  </a:lnTo>
                  <a:lnTo>
                    <a:pt x="602329" y="77355"/>
                  </a:lnTo>
                  <a:lnTo>
                    <a:pt x="601902" y="75770"/>
                  </a:lnTo>
                  <a:lnTo>
                    <a:pt x="600623" y="74187"/>
                  </a:lnTo>
                  <a:lnTo>
                    <a:pt x="600623" y="73658"/>
                  </a:lnTo>
                  <a:close/>
                </a:path>
              </a:pathLst>
            </a:custGeom>
            <a:solidFill>
              <a:srgbClr val="0035FF"/>
            </a:solidFill>
            <a:ln cap="flat" cmpd="sng" w="12700">
              <a:solidFill>
                <a:srgbClr val="0035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7281833" y="3644689"/>
              <a:ext cx="150582" cy="64418"/>
            </a:xfrm>
            <a:custGeom>
              <a:rect b="b" l="l" r="r" t="t"/>
              <a:pathLst>
                <a:path extrusionOk="0" h="64418" w="150582">
                  <a:moveTo>
                    <a:pt x="147170" y="0"/>
                  </a:moveTo>
                  <a:lnTo>
                    <a:pt x="147170" y="0"/>
                  </a:lnTo>
                  <a:lnTo>
                    <a:pt x="143330" y="0"/>
                  </a:lnTo>
                  <a:lnTo>
                    <a:pt x="140771" y="0"/>
                  </a:lnTo>
                  <a:lnTo>
                    <a:pt x="138212" y="0"/>
                  </a:lnTo>
                  <a:lnTo>
                    <a:pt x="135652" y="0"/>
                  </a:lnTo>
                  <a:lnTo>
                    <a:pt x="132665" y="0"/>
                  </a:lnTo>
                  <a:lnTo>
                    <a:pt x="130107" y="0"/>
                  </a:lnTo>
                  <a:lnTo>
                    <a:pt x="126693" y="0"/>
                  </a:lnTo>
                  <a:lnTo>
                    <a:pt x="123708" y="0"/>
                  </a:lnTo>
                  <a:lnTo>
                    <a:pt x="116029" y="2112"/>
                  </a:lnTo>
                  <a:lnTo>
                    <a:pt x="110058" y="5280"/>
                  </a:lnTo>
                  <a:lnTo>
                    <a:pt x="104085" y="9240"/>
                  </a:lnTo>
                  <a:lnTo>
                    <a:pt x="98966" y="13728"/>
                  </a:lnTo>
                  <a:lnTo>
                    <a:pt x="92567" y="17952"/>
                  </a:lnTo>
                  <a:lnTo>
                    <a:pt x="86169" y="21912"/>
                  </a:lnTo>
                  <a:lnTo>
                    <a:pt x="78491" y="25081"/>
                  </a:lnTo>
                  <a:lnTo>
                    <a:pt x="69532" y="27457"/>
                  </a:lnTo>
                  <a:lnTo>
                    <a:pt x="67398" y="27457"/>
                  </a:lnTo>
                  <a:lnTo>
                    <a:pt x="63987" y="27457"/>
                  </a:lnTo>
                  <a:lnTo>
                    <a:pt x="59721" y="27457"/>
                  </a:lnTo>
                  <a:lnTo>
                    <a:pt x="56309" y="27457"/>
                  </a:lnTo>
                  <a:lnTo>
                    <a:pt x="25595" y="15312"/>
                  </a:lnTo>
                  <a:lnTo>
                    <a:pt x="0" y="21912"/>
                  </a:lnTo>
                  <a:lnTo>
                    <a:pt x="853" y="27721"/>
                  </a:lnTo>
                  <a:lnTo>
                    <a:pt x="1706" y="34057"/>
                  </a:lnTo>
                  <a:lnTo>
                    <a:pt x="2560" y="40129"/>
                  </a:lnTo>
                  <a:lnTo>
                    <a:pt x="4265" y="46201"/>
                  </a:lnTo>
                  <a:lnTo>
                    <a:pt x="5972" y="51746"/>
                  </a:lnTo>
                  <a:lnTo>
                    <a:pt x="10238" y="56762"/>
                  </a:lnTo>
                  <a:lnTo>
                    <a:pt x="15783" y="60986"/>
                  </a:lnTo>
                  <a:lnTo>
                    <a:pt x="24315" y="64418"/>
                  </a:lnTo>
                  <a:lnTo>
                    <a:pt x="27301" y="64418"/>
                  </a:lnTo>
                  <a:lnTo>
                    <a:pt x="31567" y="64418"/>
                  </a:lnTo>
                  <a:lnTo>
                    <a:pt x="35833" y="64418"/>
                  </a:lnTo>
                  <a:lnTo>
                    <a:pt x="40098" y="64418"/>
                  </a:lnTo>
                  <a:lnTo>
                    <a:pt x="150582" y="2376"/>
                  </a:lnTo>
                  <a:lnTo>
                    <a:pt x="149729" y="1847"/>
                  </a:lnTo>
                  <a:lnTo>
                    <a:pt x="148877" y="1056"/>
                  </a:lnTo>
                  <a:lnTo>
                    <a:pt x="147596" y="264"/>
                  </a:lnTo>
                  <a:lnTo>
                    <a:pt x="14717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877864" y="3045654"/>
              <a:ext cx="424445" cy="157349"/>
            </a:xfrm>
            <a:custGeom>
              <a:rect b="b" l="l" r="r" t="t"/>
              <a:pathLst>
                <a:path extrusionOk="0" h="157349" w="424445">
                  <a:moveTo>
                    <a:pt x="422313" y="50162"/>
                  </a:moveTo>
                  <a:lnTo>
                    <a:pt x="422313" y="50162"/>
                  </a:lnTo>
                  <a:lnTo>
                    <a:pt x="398424" y="38017"/>
                  </a:lnTo>
                  <a:lnTo>
                    <a:pt x="371549" y="27457"/>
                  </a:lnTo>
                  <a:lnTo>
                    <a:pt x="341689" y="18481"/>
                  </a:lnTo>
                  <a:lnTo>
                    <a:pt x="310122" y="11352"/>
                  </a:lnTo>
                  <a:lnTo>
                    <a:pt x="276423" y="5808"/>
                  </a:lnTo>
                  <a:lnTo>
                    <a:pt x="242722" y="2113"/>
                  </a:lnTo>
                  <a:lnTo>
                    <a:pt x="208169" y="0"/>
                  </a:lnTo>
                  <a:lnTo>
                    <a:pt x="174470" y="265"/>
                  </a:lnTo>
                  <a:lnTo>
                    <a:pt x="195372" y="22969"/>
                  </a:lnTo>
                  <a:lnTo>
                    <a:pt x="195372" y="24552"/>
                  </a:lnTo>
                  <a:lnTo>
                    <a:pt x="195372" y="26137"/>
                  </a:lnTo>
                  <a:lnTo>
                    <a:pt x="195372" y="27721"/>
                  </a:lnTo>
                  <a:lnTo>
                    <a:pt x="195372" y="29569"/>
                  </a:lnTo>
                  <a:lnTo>
                    <a:pt x="195372" y="31153"/>
                  </a:lnTo>
                  <a:lnTo>
                    <a:pt x="195372" y="33000"/>
                  </a:lnTo>
                  <a:lnTo>
                    <a:pt x="195372" y="35114"/>
                  </a:lnTo>
                  <a:lnTo>
                    <a:pt x="195372" y="37489"/>
                  </a:lnTo>
                  <a:lnTo>
                    <a:pt x="193239" y="40129"/>
                  </a:lnTo>
                  <a:lnTo>
                    <a:pt x="190680" y="42769"/>
                  </a:lnTo>
                  <a:lnTo>
                    <a:pt x="187267" y="45410"/>
                  </a:lnTo>
                  <a:lnTo>
                    <a:pt x="183855" y="48050"/>
                  </a:lnTo>
                  <a:lnTo>
                    <a:pt x="179162" y="50162"/>
                  </a:lnTo>
                  <a:lnTo>
                    <a:pt x="174896" y="52010"/>
                  </a:lnTo>
                  <a:lnTo>
                    <a:pt x="169777" y="53594"/>
                  </a:lnTo>
                  <a:lnTo>
                    <a:pt x="164659" y="54914"/>
                  </a:lnTo>
                  <a:lnTo>
                    <a:pt x="105790" y="54914"/>
                  </a:lnTo>
                  <a:lnTo>
                    <a:pt x="81048" y="126988"/>
                  </a:lnTo>
                  <a:lnTo>
                    <a:pt x="72943" y="129893"/>
                  </a:lnTo>
                  <a:lnTo>
                    <a:pt x="64413" y="131476"/>
                  </a:lnTo>
                  <a:lnTo>
                    <a:pt x="55027" y="131212"/>
                  </a:lnTo>
                  <a:lnTo>
                    <a:pt x="46070" y="130155"/>
                  </a:lnTo>
                  <a:lnTo>
                    <a:pt x="36685" y="127781"/>
                  </a:lnTo>
                  <a:lnTo>
                    <a:pt x="28580" y="125140"/>
                  </a:lnTo>
                  <a:lnTo>
                    <a:pt x="20901" y="122236"/>
                  </a:lnTo>
                  <a:lnTo>
                    <a:pt x="14930" y="119331"/>
                  </a:lnTo>
                  <a:lnTo>
                    <a:pt x="11516" y="121972"/>
                  </a:lnTo>
                  <a:lnTo>
                    <a:pt x="8105" y="125931"/>
                  </a:lnTo>
                  <a:lnTo>
                    <a:pt x="5118" y="130421"/>
                  </a:lnTo>
                  <a:lnTo>
                    <a:pt x="2985" y="135700"/>
                  </a:lnTo>
                  <a:lnTo>
                    <a:pt x="852" y="140981"/>
                  </a:lnTo>
                  <a:lnTo>
                    <a:pt x="0" y="146524"/>
                  </a:lnTo>
                  <a:lnTo>
                    <a:pt x="0" y="151805"/>
                  </a:lnTo>
                  <a:lnTo>
                    <a:pt x="1705" y="157349"/>
                  </a:lnTo>
                  <a:lnTo>
                    <a:pt x="49056" y="142565"/>
                  </a:lnTo>
                  <a:lnTo>
                    <a:pt x="98112" y="128045"/>
                  </a:lnTo>
                  <a:lnTo>
                    <a:pt x="148022" y="113259"/>
                  </a:lnTo>
                  <a:lnTo>
                    <a:pt x="199637" y="99268"/>
                  </a:lnTo>
                  <a:lnTo>
                    <a:pt x="252107" y="85539"/>
                  </a:lnTo>
                  <a:lnTo>
                    <a:pt x="307563" y="73130"/>
                  </a:lnTo>
                  <a:lnTo>
                    <a:pt x="364723" y="61514"/>
                  </a:lnTo>
                  <a:lnTo>
                    <a:pt x="424445" y="51746"/>
                  </a:lnTo>
                  <a:lnTo>
                    <a:pt x="423165" y="50954"/>
                  </a:lnTo>
                  <a:lnTo>
                    <a:pt x="422313" y="50162"/>
                  </a:lnTo>
                  <a:close/>
                </a:path>
              </a:pathLst>
            </a:custGeom>
            <a:solidFill>
              <a:srgbClr val="0035FF"/>
            </a:solidFill>
            <a:ln cap="flat" cmpd="sng" w="12700">
              <a:solidFill>
                <a:srgbClr val="0035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859946" y="3127761"/>
              <a:ext cx="373684" cy="158668"/>
            </a:xfrm>
            <a:custGeom>
              <a:rect b="b" l="l" r="r" t="t"/>
              <a:pathLst>
                <a:path extrusionOk="0" h="158668" w="373683">
                  <a:moveTo>
                    <a:pt x="373683" y="0"/>
                  </a:moveTo>
                  <a:lnTo>
                    <a:pt x="373683" y="0"/>
                  </a:lnTo>
                  <a:lnTo>
                    <a:pt x="323773" y="9504"/>
                  </a:lnTo>
                  <a:lnTo>
                    <a:pt x="275569" y="20328"/>
                  </a:lnTo>
                  <a:lnTo>
                    <a:pt x="228646" y="31681"/>
                  </a:lnTo>
                  <a:lnTo>
                    <a:pt x="183429" y="44353"/>
                  </a:lnTo>
                  <a:lnTo>
                    <a:pt x="139065" y="57553"/>
                  </a:lnTo>
                  <a:lnTo>
                    <a:pt x="96833" y="71810"/>
                  </a:lnTo>
                  <a:lnTo>
                    <a:pt x="56307" y="86859"/>
                  </a:lnTo>
                  <a:lnTo>
                    <a:pt x="18343" y="103228"/>
                  </a:lnTo>
                  <a:lnTo>
                    <a:pt x="853" y="122236"/>
                  </a:lnTo>
                  <a:lnTo>
                    <a:pt x="0" y="158668"/>
                  </a:lnTo>
                  <a:lnTo>
                    <a:pt x="373683" y="0"/>
                  </a:lnTo>
                  <a:close/>
                </a:path>
              </a:pathLst>
            </a:custGeom>
            <a:solidFill>
              <a:srgbClr val="D90033"/>
            </a:solidFill>
            <a:ln cap="flat" cmpd="sng" w="12700">
              <a:solidFill>
                <a:srgbClr val="D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718749" y="2906259"/>
              <a:ext cx="308844" cy="246583"/>
            </a:xfrm>
            <a:custGeom>
              <a:rect b="b" l="l" r="r" t="t"/>
              <a:pathLst>
                <a:path extrusionOk="0" h="246583" w="308843">
                  <a:moveTo>
                    <a:pt x="306710" y="161573"/>
                  </a:moveTo>
                  <a:lnTo>
                    <a:pt x="306710" y="161573"/>
                  </a:lnTo>
                  <a:lnTo>
                    <a:pt x="301591" y="159459"/>
                  </a:lnTo>
                  <a:lnTo>
                    <a:pt x="297752" y="157347"/>
                  </a:lnTo>
                  <a:lnTo>
                    <a:pt x="293060" y="154708"/>
                  </a:lnTo>
                  <a:lnTo>
                    <a:pt x="288794" y="152332"/>
                  </a:lnTo>
                  <a:lnTo>
                    <a:pt x="283674" y="149692"/>
                  </a:lnTo>
                  <a:lnTo>
                    <a:pt x="278555" y="147316"/>
                  </a:lnTo>
                  <a:lnTo>
                    <a:pt x="272583" y="144940"/>
                  </a:lnTo>
                  <a:lnTo>
                    <a:pt x="266185" y="143356"/>
                  </a:lnTo>
                  <a:lnTo>
                    <a:pt x="236750" y="138075"/>
                  </a:lnTo>
                  <a:lnTo>
                    <a:pt x="235045" y="135699"/>
                  </a:lnTo>
                  <a:lnTo>
                    <a:pt x="234618" y="133059"/>
                  </a:lnTo>
                  <a:lnTo>
                    <a:pt x="234191" y="129891"/>
                  </a:lnTo>
                  <a:lnTo>
                    <a:pt x="235471" y="126987"/>
                  </a:lnTo>
                  <a:lnTo>
                    <a:pt x="236750" y="123819"/>
                  </a:lnTo>
                  <a:lnTo>
                    <a:pt x="238884" y="120915"/>
                  </a:lnTo>
                  <a:lnTo>
                    <a:pt x="241016" y="118275"/>
                  </a:lnTo>
                  <a:lnTo>
                    <a:pt x="244002" y="116163"/>
                  </a:lnTo>
                  <a:lnTo>
                    <a:pt x="251680" y="112994"/>
                  </a:lnTo>
                  <a:lnTo>
                    <a:pt x="259786" y="110091"/>
                  </a:lnTo>
                  <a:lnTo>
                    <a:pt x="268317" y="106658"/>
                  </a:lnTo>
                  <a:lnTo>
                    <a:pt x="277276" y="103491"/>
                  </a:lnTo>
                  <a:lnTo>
                    <a:pt x="285380" y="99267"/>
                  </a:lnTo>
                  <a:lnTo>
                    <a:pt x="293485" y="95042"/>
                  </a:lnTo>
                  <a:lnTo>
                    <a:pt x="301163" y="89762"/>
                  </a:lnTo>
                  <a:lnTo>
                    <a:pt x="308843" y="84217"/>
                  </a:lnTo>
                  <a:lnTo>
                    <a:pt x="308416" y="81842"/>
                  </a:lnTo>
                  <a:lnTo>
                    <a:pt x="307990" y="79466"/>
                  </a:lnTo>
                  <a:lnTo>
                    <a:pt x="306710" y="77354"/>
                  </a:lnTo>
                  <a:lnTo>
                    <a:pt x="304151" y="75770"/>
                  </a:lnTo>
                  <a:lnTo>
                    <a:pt x="245282" y="92402"/>
                  </a:lnTo>
                  <a:lnTo>
                    <a:pt x="240163" y="91610"/>
                  </a:lnTo>
                  <a:lnTo>
                    <a:pt x="236750" y="90290"/>
                  </a:lnTo>
                  <a:lnTo>
                    <a:pt x="234191" y="88178"/>
                  </a:lnTo>
                  <a:lnTo>
                    <a:pt x="232911" y="85802"/>
                  </a:lnTo>
                  <a:lnTo>
                    <a:pt x="231206" y="82633"/>
                  </a:lnTo>
                  <a:lnTo>
                    <a:pt x="229925" y="79466"/>
                  </a:lnTo>
                  <a:lnTo>
                    <a:pt x="228219" y="76297"/>
                  </a:lnTo>
                  <a:lnTo>
                    <a:pt x="225661" y="73657"/>
                  </a:lnTo>
                  <a:lnTo>
                    <a:pt x="247841" y="10560"/>
                  </a:lnTo>
                  <a:lnTo>
                    <a:pt x="240163" y="8712"/>
                  </a:lnTo>
                  <a:lnTo>
                    <a:pt x="233765" y="9503"/>
                  </a:lnTo>
                  <a:lnTo>
                    <a:pt x="227366" y="12143"/>
                  </a:lnTo>
                  <a:lnTo>
                    <a:pt x="222247" y="16631"/>
                  </a:lnTo>
                  <a:lnTo>
                    <a:pt x="217128" y="21384"/>
                  </a:lnTo>
                  <a:lnTo>
                    <a:pt x="212436" y="26929"/>
                  </a:lnTo>
                  <a:lnTo>
                    <a:pt x="208170" y="32208"/>
                  </a:lnTo>
                  <a:lnTo>
                    <a:pt x="204758" y="37224"/>
                  </a:lnTo>
                  <a:lnTo>
                    <a:pt x="204758" y="41713"/>
                  </a:lnTo>
                  <a:lnTo>
                    <a:pt x="204758" y="46465"/>
                  </a:lnTo>
                  <a:lnTo>
                    <a:pt x="204758" y="50689"/>
                  </a:lnTo>
                  <a:lnTo>
                    <a:pt x="204758" y="55177"/>
                  </a:lnTo>
                  <a:lnTo>
                    <a:pt x="203478" y="58873"/>
                  </a:lnTo>
                  <a:lnTo>
                    <a:pt x="201344" y="62833"/>
                  </a:lnTo>
                  <a:lnTo>
                    <a:pt x="197933" y="65737"/>
                  </a:lnTo>
                  <a:lnTo>
                    <a:pt x="193667" y="68906"/>
                  </a:lnTo>
                  <a:lnTo>
                    <a:pt x="191533" y="70225"/>
                  </a:lnTo>
                  <a:lnTo>
                    <a:pt x="188121" y="71281"/>
                  </a:lnTo>
                  <a:lnTo>
                    <a:pt x="183855" y="72073"/>
                  </a:lnTo>
                  <a:lnTo>
                    <a:pt x="179589" y="72337"/>
                  </a:lnTo>
                  <a:lnTo>
                    <a:pt x="174896" y="72073"/>
                  </a:lnTo>
                  <a:lnTo>
                    <a:pt x="170205" y="71281"/>
                  </a:lnTo>
                  <a:lnTo>
                    <a:pt x="165939" y="70225"/>
                  </a:lnTo>
                  <a:lnTo>
                    <a:pt x="162952" y="68906"/>
                  </a:lnTo>
                  <a:lnTo>
                    <a:pt x="147170" y="0"/>
                  </a:lnTo>
                  <a:lnTo>
                    <a:pt x="133518" y="100058"/>
                  </a:lnTo>
                  <a:lnTo>
                    <a:pt x="131386" y="101379"/>
                  </a:lnTo>
                  <a:lnTo>
                    <a:pt x="127974" y="102962"/>
                  </a:lnTo>
                  <a:lnTo>
                    <a:pt x="125413" y="103491"/>
                  </a:lnTo>
                  <a:lnTo>
                    <a:pt x="123281" y="104019"/>
                  </a:lnTo>
                  <a:lnTo>
                    <a:pt x="120294" y="104282"/>
                  </a:lnTo>
                  <a:lnTo>
                    <a:pt x="117736" y="104546"/>
                  </a:lnTo>
                  <a:lnTo>
                    <a:pt x="115176" y="104019"/>
                  </a:lnTo>
                  <a:lnTo>
                    <a:pt x="113043" y="103491"/>
                  </a:lnTo>
                  <a:lnTo>
                    <a:pt x="110910" y="102434"/>
                  </a:lnTo>
                  <a:lnTo>
                    <a:pt x="108778" y="101643"/>
                  </a:lnTo>
                  <a:lnTo>
                    <a:pt x="106217" y="100058"/>
                  </a:lnTo>
                  <a:lnTo>
                    <a:pt x="103658" y="98738"/>
                  </a:lnTo>
                  <a:lnTo>
                    <a:pt x="101525" y="97155"/>
                  </a:lnTo>
                  <a:lnTo>
                    <a:pt x="99392" y="95570"/>
                  </a:lnTo>
                  <a:lnTo>
                    <a:pt x="74651" y="68113"/>
                  </a:lnTo>
                  <a:lnTo>
                    <a:pt x="45217" y="58345"/>
                  </a:lnTo>
                  <a:lnTo>
                    <a:pt x="39672" y="62042"/>
                  </a:lnTo>
                  <a:lnTo>
                    <a:pt x="37965" y="66266"/>
                  </a:lnTo>
                  <a:lnTo>
                    <a:pt x="38818" y="70754"/>
                  </a:lnTo>
                  <a:lnTo>
                    <a:pt x="42231" y="75505"/>
                  </a:lnTo>
                  <a:lnTo>
                    <a:pt x="46070" y="80257"/>
                  </a:lnTo>
                  <a:lnTo>
                    <a:pt x="50336" y="85009"/>
                  </a:lnTo>
                  <a:lnTo>
                    <a:pt x="54602" y="89762"/>
                  </a:lnTo>
                  <a:lnTo>
                    <a:pt x="57588" y="94778"/>
                  </a:lnTo>
                  <a:lnTo>
                    <a:pt x="92994" y="119067"/>
                  </a:lnTo>
                  <a:lnTo>
                    <a:pt x="81050" y="136491"/>
                  </a:lnTo>
                  <a:lnTo>
                    <a:pt x="0" y="129627"/>
                  </a:lnTo>
                  <a:lnTo>
                    <a:pt x="0" y="131739"/>
                  </a:lnTo>
                  <a:lnTo>
                    <a:pt x="426" y="134379"/>
                  </a:lnTo>
                  <a:lnTo>
                    <a:pt x="426" y="135435"/>
                  </a:lnTo>
                  <a:lnTo>
                    <a:pt x="1280" y="137020"/>
                  </a:lnTo>
                  <a:lnTo>
                    <a:pt x="2133" y="138603"/>
                  </a:lnTo>
                  <a:lnTo>
                    <a:pt x="3839" y="140451"/>
                  </a:lnTo>
                  <a:lnTo>
                    <a:pt x="79769" y="163948"/>
                  </a:lnTo>
                  <a:lnTo>
                    <a:pt x="80196" y="164740"/>
                  </a:lnTo>
                  <a:lnTo>
                    <a:pt x="81050" y="166324"/>
                  </a:lnTo>
                  <a:lnTo>
                    <a:pt x="81476" y="167909"/>
                  </a:lnTo>
                  <a:lnTo>
                    <a:pt x="82330" y="169492"/>
                  </a:lnTo>
                  <a:lnTo>
                    <a:pt x="82755" y="171076"/>
                  </a:lnTo>
                  <a:lnTo>
                    <a:pt x="84035" y="173188"/>
                  </a:lnTo>
                  <a:lnTo>
                    <a:pt x="84889" y="174773"/>
                  </a:lnTo>
                  <a:lnTo>
                    <a:pt x="87021" y="176884"/>
                  </a:lnTo>
                  <a:lnTo>
                    <a:pt x="89581" y="177412"/>
                  </a:lnTo>
                  <a:lnTo>
                    <a:pt x="92567" y="177940"/>
                  </a:lnTo>
                  <a:lnTo>
                    <a:pt x="95128" y="177940"/>
                  </a:lnTo>
                  <a:lnTo>
                    <a:pt x="97687" y="178205"/>
                  </a:lnTo>
                  <a:lnTo>
                    <a:pt x="100246" y="178205"/>
                  </a:lnTo>
                  <a:lnTo>
                    <a:pt x="103231" y="178205"/>
                  </a:lnTo>
                  <a:lnTo>
                    <a:pt x="106217" y="178733"/>
                  </a:lnTo>
                  <a:lnTo>
                    <a:pt x="110483" y="179788"/>
                  </a:lnTo>
                  <a:lnTo>
                    <a:pt x="111337" y="181109"/>
                  </a:lnTo>
                  <a:lnTo>
                    <a:pt x="113469" y="182957"/>
                  </a:lnTo>
                  <a:lnTo>
                    <a:pt x="116029" y="185069"/>
                  </a:lnTo>
                  <a:lnTo>
                    <a:pt x="119015" y="187445"/>
                  </a:lnTo>
                  <a:lnTo>
                    <a:pt x="92994" y="246583"/>
                  </a:lnTo>
                  <a:lnTo>
                    <a:pt x="130106" y="191933"/>
                  </a:lnTo>
                  <a:lnTo>
                    <a:pt x="131386" y="189557"/>
                  </a:lnTo>
                  <a:lnTo>
                    <a:pt x="134799" y="187181"/>
                  </a:lnTo>
                  <a:lnTo>
                    <a:pt x="136505" y="185861"/>
                  </a:lnTo>
                  <a:lnTo>
                    <a:pt x="139065" y="184805"/>
                  </a:lnTo>
                  <a:lnTo>
                    <a:pt x="142050" y="183748"/>
                  </a:lnTo>
                  <a:lnTo>
                    <a:pt x="145889" y="182957"/>
                  </a:lnTo>
                  <a:lnTo>
                    <a:pt x="148875" y="182957"/>
                  </a:lnTo>
                  <a:lnTo>
                    <a:pt x="151861" y="183221"/>
                  </a:lnTo>
                  <a:lnTo>
                    <a:pt x="154847" y="183485"/>
                  </a:lnTo>
                  <a:lnTo>
                    <a:pt x="158261" y="184277"/>
                  </a:lnTo>
                  <a:lnTo>
                    <a:pt x="160820" y="185069"/>
                  </a:lnTo>
                  <a:lnTo>
                    <a:pt x="163380" y="185861"/>
                  </a:lnTo>
                  <a:lnTo>
                    <a:pt x="165512" y="186917"/>
                  </a:lnTo>
                  <a:lnTo>
                    <a:pt x="168071" y="188236"/>
                  </a:lnTo>
                  <a:lnTo>
                    <a:pt x="203478" y="240511"/>
                  </a:lnTo>
                  <a:lnTo>
                    <a:pt x="206038" y="240775"/>
                  </a:lnTo>
                  <a:lnTo>
                    <a:pt x="209877" y="241566"/>
                  </a:lnTo>
                  <a:lnTo>
                    <a:pt x="211583" y="241830"/>
                  </a:lnTo>
                  <a:lnTo>
                    <a:pt x="214142" y="242359"/>
                  </a:lnTo>
                  <a:lnTo>
                    <a:pt x="216275" y="242623"/>
                  </a:lnTo>
                  <a:lnTo>
                    <a:pt x="218408" y="242887"/>
                  </a:lnTo>
                  <a:lnTo>
                    <a:pt x="221820" y="193517"/>
                  </a:lnTo>
                  <a:lnTo>
                    <a:pt x="200919" y="179788"/>
                  </a:lnTo>
                  <a:lnTo>
                    <a:pt x="200919" y="160780"/>
                  </a:lnTo>
                  <a:lnTo>
                    <a:pt x="202624" y="159459"/>
                  </a:lnTo>
                  <a:lnTo>
                    <a:pt x="204758" y="158404"/>
                  </a:lnTo>
                  <a:lnTo>
                    <a:pt x="206890" y="157347"/>
                  </a:lnTo>
                  <a:lnTo>
                    <a:pt x="209449" y="156556"/>
                  </a:lnTo>
                  <a:lnTo>
                    <a:pt x="212009" y="155500"/>
                  </a:lnTo>
                  <a:lnTo>
                    <a:pt x="214995" y="154708"/>
                  </a:lnTo>
                  <a:lnTo>
                    <a:pt x="217981" y="153916"/>
                  </a:lnTo>
                  <a:lnTo>
                    <a:pt x="221820" y="153123"/>
                  </a:lnTo>
                  <a:lnTo>
                    <a:pt x="306710" y="166060"/>
                  </a:lnTo>
                  <a:lnTo>
                    <a:pt x="306710" y="165268"/>
                  </a:lnTo>
                  <a:lnTo>
                    <a:pt x="306710" y="163683"/>
                  </a:lnTo>
                  <a:lnTo>
                    <a:pt x="306710" y="162100"/>
                  </a:lnTo>
                  <a:lnTo>
                    <a:pt x="306710" y="161573"/>
                  </a:lnTo>
                  <a:close/>
                </a:path>
              </a:pathLst>
            </a:custGeom>
            <a:solidFill>
              <a:srgbClr val="D90033"/>
            </a:solidFill>
            <a:ln cap="flat" cmpd="sng" w="12700">
              <a:solidFill>
                <a:srgbClr val="D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732399" y="3095288"/>
              <a:ext cx="57589" cy="22441"/>
            </a:xfrm>
            <a:custGeom>
              <a:rect b="b" l="l" r="r" t="t"/>
              <a:pathLst>
                <a:path extrusionOk="0" h="22440" w="57589">
                  <a:moveTo>
                    <a:pt x="56309" y="0"/>
                  </a:moveTo>
                  <a:lnTo>
                    <a:pt x="56309" y="0"/>
                  </a:lnTo>
                  <a:lnTo>
                    <a:pt x="48204" y="792"/>
                  </a:lnTo>
                  <a:lnTo>
                    <a:pt x="40098" y="2376"/>
                  </a:lnTo>
                  <a:lnTo>
                    <a:pt x="32420" y="3959"/>
                  </a:lnTo>
                  <a:lnTo>
                    <a:pt x="25168" y="6071"/>
                  </a:lnTo>
                  <a:lnTo>
                    <a:pt x="17490" y="8448"/>
                  </a:lnTo>
                  <a:lnTo>
                    <a:pt x="11092" y="11616"/>
                  </a:lnTo>
                  <a:lnTo>
                    <a:pt x="4692" y="15048"/>
                  </a:lnTo>
                  <a:lnTo>
                    <a:pt x="0" y="19536"/>
                  </a:lnTo>
                  <a:lnTo>
                    <a:pt x="5972" y="21912"/>
                  </a:lnTo>
                  <a:lnTo>
                    <a:pt x="13224" y="22440"/>
                  </a:lnTo>
                  <a:lnTo>
                    <a:pt x="20902" y="20857"/>
                  </a:lnTo>
                  <a:lnTo>
                    <a:pt x="29008" y="18216"/>
                  </a:lnTo>
                  <a:lnTo>
                    <a:pt x="36686" y="14257"/>
                  </a:lnTo>
                  <a:lnTo>
                    <a:pt x="44364" y="9768"/>
                  </a:lnTo>
                  <a:lnTo>
                    <a:pt x="51189" y="5016"/>
                  </a:lnTo>
                  <a:lnTo>
                    <a:pt x="57589" y="528"/>
                  </a:lnTo>
                  <a:lnTo>
                    <a:pt x="56735" y="264"/>
                  </a:lnTo>
                  <a:lnTo>
                    <a:pt x="5630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0" y="0"/>
              <a:ext cx="10160000" cy="7620000"/>
            </a:xfrm>
            <a:prstGeom prst="rect">
              <a:avLst/>
            </a:prstGeom>
            <a:noFill/>
            <a:ln cap="flat" cmpd="sng" w="12700">
              <a:solidFill>
                <a:srgbClr val="4C4C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3310799" y="838200"/>
              <a:ext cx="3948113" cy="6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716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Two Hats </a:t>
              </a:r>
              <a:endParaRPr/>
            </a:p>
          </p:txBody>
        </p:sp>
        <p:sp>
          <p:nvSpPr>
            <p:cNvPr id="279" name="Google Shape;279;p7"/>
            <p:cNvSpPr txBox="1"/>
            <p:nvPr/>
          </p:nvSpPr>
          <p:spPr>
            <a:xfrm>
              <a:off x="889000" y="2019300"/>
              <a:ext cx="2021961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Adding Function </a:t>
              </a: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6604862" y="2286000"/>
              <a:ext cx="1466794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Refactoring </a:t>
              </a: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5028406" y="4076700"/>
              <a:ext cx="4634792" cy="15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1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Does not add any new features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Does not add tests (but may change some)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Restructure the code to remove 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redundancy </a:t>
              </a: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889000" y="4102100"/>
              <a:ext cx="3180744" cy="15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1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 new capabilities to the 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Adds new tests</a:t>
              </a:r>
              <a:endParaRPr/>
            </a:p>
            <a:p>
              <a:pPr indent="0" lvl="0" marL="0" marR="0" rtl="0" algn="l">
                <a:lnSpc>
                  <a:spcPct val="10611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1979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Get the test working </a:t>
              </a:r>
              <a:endParaRPr/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2781300" y="7346950"/>
              <a:ext cx="4671517" cy="1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66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48" u="none" cap="none" strike="noStrike">
                <a:solidFill>
                  <a:srgbClr val="0812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9893300" y="7632700"/>
              <a:ext cx="334507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74 </a:t>
              </a:r>
              <a:endParaRPr/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88900" y="7632700"/>
              <a:ext cx="2095576" cy="15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thumbnail_fdbd8478-4071-48f9-881e-7f6c58f17549.png" id="286" name="Google Shape;2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8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8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089400"/>
            <a:ext cx="213915" cy="19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4610100"/>
            <a:ext cx="213915" cy="192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8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8"/>
          <p:cNvSpPr txBox="1"/>
          <p:nvPr/>
        </p:nvSpPr>
        <p:spPr>
          <a:xfrm>
            <a:off x="2268537" y="838200"/>
            <a:ext cx="6032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Refactor? 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939800" y="4000500"/>
            <a:ext cx="8598618" cy="352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looks for </a:t>
            </a: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Code-Smells</a:t>
            </a:r>
            <a:endParaRPr/>
          </a:p>
          <a:p>
            <a:pPr indent="0" lvl="0" marL="0" marR="0" rtl="0" algn="l">
              <a:lnSpc>
                <a:spcPct val="120481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0" i="0" lang="en-US" sz="2075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Things that we suspect are not quite right or will cause us severe pain if we  do not fix</a:t>
            </a:r>
            <a:endParaRPr/>
          </a:p>
          <a:p>
            <a:pPr indent="1841500" lvl="0" marL="0" marR="0" rtl="0" algn="l">
              <a:lnSpc>
                <a:spcPct val="96685"/>
              </a:lnSpc>
              <a:spcBef>
                <a:spcPts val="1320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8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77 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302" name="Google Shape;30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5719" cy="787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9"/>
          <p:cNvCxnSpPr/>
          <p:nvPr/>
        </p:nvCxnSpPr>
        <p:spPr>
          <a:xfrm>
            <a:off x="342900" y="1803400"/>
            <a:ext cx="9451470" cy="53093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9"/>
          <p:cNvSpPr/>
          <p:nvPr/>
        </p:nvSpPr>
        <p:spPr>
          <a:xfrm>
            <a:off x="63500" y="520700"/>
            <a:ext cx="2895600" cy="101600"/>
          </a:xfrm>
          <a:custGeom>
            <a:rect b="b" l="l" r="r" t="t"/>
            <a:pathLst>
              <a:path extrusionOk="0" h="101600" w="28956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2844800" y="0"/>
                </a:lnTo>
                <a:cubicBezTo>
                  <a:pt x="2872855" y="0"/>
                  <a:pt x="2895600" y="22743"/>
                  <a:pt x="2895600" y="50800"/>
                </a:cubicBezTo>
                <a:lnTo>
                  <a:pt x="2895600" y="50800"/>
                </a:lnTo>
                <a:cubicBezTo>
                  <a:pt x="2895600" y="78855"/>
                  <a:pt x="2872855" y="101600"/>
                  <a:pt x="2844800" y="101600"/>
                </a:cubicBezTo>
                <a:lnTo>
                  <a:pt x="50800" y="101600"/>
                </a:lnTo>
                <a:cubicBezTo>
                  <a:pt x="22743" y="101600"/>
                  <a:pt x="0" y="78855"/>
                  <a:pt x="0" y="50800"/>
                </a:cubicBezTo>
                <a:close/>
              </a:path>
            </a:pathLst>
          </a:cu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2965287" y="508000"/>
            <a:ext cx="7175500" cy="101600"/>
          </a:xfrm>
          <a:custGeom>
            <a:rect b="b" l="l" r="r" t="t"/>
            <a:pathLst>
              <a:path extrusionOk="0" h="101600" w="7175500">
                <a:moveTo>
                  <a:pt x="0" y="50800"/>
                </a:moveTo>
                <a:lnTo>
                  <a:pt x="0" y="50800"/>
                </a:lnTo>
                <a:cubicBezTo>
                  <a:pt x="0" y="22743"/>
                  <a:pt x="22743" y="0"/>
                  <a:pt x="50800" y="0"/>
                </a:cubicBezTo>
                <a:lnTo>
                  <a:pt x="7124700" y="0"/>
                </a:lnTo>
                <a:cubicBezTo>
                  <a:pt x="7152756" y="0"/>
                  <a:pt x="7175500" y="22743"/>
                  <a:pt x="7175500" y="50800"/>
                </a:cubicBezTo>
                <a:lnTo>
                  <a:pt x="7175500" y="50800"/>
                </a:lnTo>
                <a:cubicBezTo>
                  <a:pt x="7175500" y="78855"/>
                  <a:pt x="7152756" y="101600"/>
                  <a:pt x="7124700" y="101600"/>
                </a:cubicBezTo>
                <a:lnTo>
                  <a:pt x="50800" y="101598"/>
                </a:lnTo>
                <a:cubicBezTo>
                  <a:pt x="22743" y="101598"/>
                  <a:pt x="0" y="78855"/>
                  <a:pt x="0" y="50798"/>
                </a:cubicBezTo>
                <a:close/>
              </a:path>
            </a:pathLst>
          </a:custGeom>
          <a:solidFill>
            <a:srgbClr val="FF0005"/>
          </a:solidFill>
          <a:ln cap="flat" cmpd="sng" w="12700">
            <a:solidFill>
              <a:srgbClr val="FF00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0" y="0"/>
            <a:ext cx="10160000" cy="7620000"/>
          </a:xfrm>
          <a:prstGeom prst="rect">
            <a:avLst/>
          </a:prstGeom>
          <a:noFill/>
          <a:ln cap="flat" cmpd="sng" w="127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413611" y="838200"/>
            <a:ext cx="9742488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16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Piece of Advice before Refactoring </a:t>
            </a:r>
            <a:endParaRPr/>
          </a:p>
        </p:txBody>
      </p:sp>
      <p:grpSp>
        <p:nvGrpSpPr>
          <p:cNvPr id="313" name="Google Shape;313;p9"/>
          <p:cNvGrpSpPr/>
          <p:nvPr/>
        </p:nvGrpSpPr>
        <p:grpSpPr>
          <a:xfrm>
            <a:off x="6263995" y="2108200"/>
            <a:ext cx="2681570" cy="4146550"/>
            <a:chOff x="6263995" y="2108200"/>
            <a:chExt cx="2681570" cy="4146550"/>
          </a:xfrm>
        </p:grpSpPr>
        <p:pic>
          <p:nvPicPr>
            <p:cNvPr id="314" name="Google Shape;31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37300" y="2108200"/>
              <a:ext cx="2349500" cy="31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9"/>
            <p:cNvSpPr txBox="1"/>
            <p:nvPr/>
          </p:nvSpPr>
          <p:spPr>
            <a:xfrm>
              <a:off x="6263995" y="5454650"/>
              <a:ext cx="268157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Hippocratic Oath</a:t>
              </a:r>
              <a:endParaRPr/>
            </a:p>
            <a:p>
              <a:pPr indent="152400" lvl="0" marL="0" marR="0" rtl="0" algn="l">
                <a:lnSpc>
                  <a:spcPct val="106024"/>
                </a:lnSpc>
                <a:spcBef>
                  <a:spcPts val="150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rgbClr val="A7184B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First Do No Harm! </a:t>
              </a:r>
              <a:endParaRPr/>
            </a:p>
          </p:txBody>
        </p:sp>
      </p:grpSp>
      <p:grpSp>
        <p:nvGrpSpPr>
          <p:cNvPr id="316" name="Google Shape;316;p9"/>
          <p:cNvGrpSpPr/>
          <p:nvPr/>
        </p:nvGrpSpPr>
        <p:grpSpPr>
          <a:xfrm>
            <a:off x="1358900" y="2019300"/>
            <a:ext cx="2692400" cy="4318000"/>
            <a:chOff x="1358900" y="2019300"/>
            <a:chExt cx="2692400" cy="4318000"/>
          </a:xfrm>
        </p:grpSpPr>
        <p:pic>
          <p:nvPicPr>
            <p:cNvPr id="317" name="Google Shape;31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58900" y="2019300"/>
              <a:ext cx="2692400" cy="4038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9"/>
            <p:cNvSpPr txBox="1"/>
            <p:nvPr/>
          </p:nvSpPr>
          <p:spPr>
            <a:xfrm>
              <a:off x="2096399" y="6057900"/>
              <a:ext cx="1390238" cy="2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6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75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Baby Steps </a:t>
              </a:r>
              <a:endParaRPr/>
            </a:p>
          </p:txBody>
        </p:sp>
      </p:grpSp>
      <p:sp>
        <p:nvSpPr>
          <p:cNvPr id="319" name="Google Shape;319;p9"/>
          <p:cNvSpPr txBox="1"/>
          <p:nvPr/>
        </p:nvSpPr>
        <p:spPr>
          <a:xfrm>
            <a:off x="2781300" y="7346950"/>
            <a:ext cx="467151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48" u="none" cap="none" strike="noStrike">
              <a:solidFill>
                <a:srgbClr val="0812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9893300" y="7632700"/>
            <a:ext cx="334507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78 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88900" y="7632700"/>
            <a:ext cx="2095576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humbnail_fdbd8478-4071-48f9-881e-7f6c58f17549.png" id="322" name="Google Shape;3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16" y="6745312"/>
            <a:ext cx="1335584" cy="11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Naresh Jain</dc:creator>
</cp:coreProperties>
</file>