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7315200" cy="9601200"/>
  <p:embeddedFontLst>
    <p:embeddedFont>
      <p:font typeface="Corbel"/>
      <p:regular r:id="rId52"/>
      <p:bold r:id="rId53"/>
      <p:italic r:id="rId54"/>
      <p:boldItalic r:id="rId55"/>
    </p:embeddedFont>
    <p:embeddedFont>
      <p:font typeface="Tahoma"/>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8" roundtripDataSignature="AMtx7mhiFRb3QA7j+7Ft7867IUdE4yy0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orbel-bold.fntdata"/><Relationship Id="rId52" Type="http://schemas.openxmlformats.org/officeDocument/2006/relationships/font" Target="fonts/Corbel-regular.fntdata"/><Relationship Id="rId11" Type="http://schemas.openxmlformats.org/officeDocument/2006/relationships/slide" Target="slides/slide6.xml"/><Relationship Id="rId55" Type="http://schemas.openxmlformats.org/officeDocument/2006/relationships/font" Target="fonts/Corbel-boldItalic.fntdata"/><Relationship Id="rId10" Type="http://schemas.openxmlformats.org/officeDocument/2006/relationships/slide" Target="slides/slide5.xml"/><Relationship Id="rId54" Type="http://schemas.openxmlformats.org/officeDocument/2006/relationships/font" Target="fonts/Corbel-italic.fntdata"/><Relationship Id="rId13" Type="http://schemas.openxmlformats.org/officeDocument/2006/relationships/slide" Target="slides/slide8.xml"/><Relationship Id="rId57" Type="http://schemas.openxmlformats.org/officeDocument/2006/relationships/font" Target="fonts/Tahoma-bold.fntdata"/><Relationship Id="rId12" Type="http://schemas.openxmlformats.org/officeDocument/2006/relationships/slide" Target="slides/slide7.xml"/><Relationship Id="rId56" Type="http://schemas.openxmlformats.org/officeDocument/2006/relationships/font" Target="fonts/Tahoma-regular.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chisys.co/devops-consultancy-solutions-and-service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51" name="Google Shape;151;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28" name="Google Shape;22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1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38" name="Google Shape;238;p1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Tahoma"/>
                <a:ea typeface="Tahoma"/>
                <a:cs typeface="Tahoma"/>
                <a:sym typeface="Tahoma"/>
              </a:rPr>
              <a:t>‹#›</a:t>
            </a:fld>
            <a:endParaRPr b="0" i="0" sz="1300" u="none" cap="none" strike="noStrike">
              <a:solidFill>
                <a:schemeClr val="dk1"/>
              </a:solidFill>
              <a:latin typeface="Tahoma"/>
              <a:ea typeface="Tahoma"/>
              <a:cs typeface="Tahoma"/>
              <a:sym typeface="Tahom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46" name="Google Shape;246;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56" name="Google Shape;256;p1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65" name="Google Shape;265;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74" name="Google Shape;274;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84" name="Google Shape;284;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90" name="Google Shape;29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99" name="Google Shape;299;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08" name="Google Shape;308;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57" name="Google Shape;15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17" name="Google Shape;31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26" name="Google Shape;326;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35" name="Google Shape;335;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44" name="Google Shape;344;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67" name="Google Shape;367;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76" name="Google Shape;376;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85" name="Google Shape;385;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95" name="Google Shape;395;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01" name="Google Shape;401;p2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just">
              <a:lnSpc>
                <a:spcPct val="100000"/>
              </a:lnSpc>
              <a:spcBef>
                <a:spcPts val="0"/>
              </a:spcBef>
              <a:spcAft>
                <a:spcPts val="0"/>
              </a:spcAft>
              <a:buSzPts val="1400"/>
              <a:buNone/>
            </a:pPr>
            <a:r>
              <a:rPr lang="en-US" sz="1200"/>
              <a:t>Devops is not a tool or a team, it is the process or a methodology of using various tools to solve the problems between Developers and Operations team, hence the term “Dev-Ops”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term “DevOps” was introduced by Patrick Debois in 2007.</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DevOps is a fusion of terms–software development and information technology operations. It’s possible to gain insight over your business’ entire pipeline when incorporating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DevOps</a:t>
            </a:r>
            <a:r>
              <a:rPr b="0" i="0" lang="en-US" sz="1200">
                <a:solidFill>
                  <a:schemeClr val="dk1"/>
                </a:solidFill>
                <a:latin typeface="Calibri"/>
                <a:ea typeface="Calibri"/>
                <a:cs typeface="Calibri"/>
                <a:sym typeface="Calibri"/>
              </a:rPr>
              <a:t> within the way you’re running operations. By doing so, you’re also allowing your teams to work more efficiently with fewer redundancies.</a:t>
            </a:r>
            <a:endParaRPr/>
          </a:p>
        </p:txBody>
      </p:sp>
      <p:sp>
        <p:nvSpPr>
          <p:cNvPr id="412" name="Google Shape;412;p2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66" name="Google Shape;166;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3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24" name="Google Shape;424;p3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30" name="Google Shape;430;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37" name="Google Shape;437;p3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44" name="Google Shape;444;p3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3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60" name="Google Shape;460;p3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66" name="Google Shape;466;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72" name="Google Shape;472;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90000"/>
              </a:lnSpc>
              <a:spcBef>
                <a:spcPts val="0"/>
              </a:spcBef>
              <a:spcAft>
                <a:spcPts val="0"/>
              </a:spcAft>
              <a:buSzPts val="1400"/>
              <a:buNone/>
            </a:pPr>
            <a:r>
              <a:t/>
            </a:r>
            <a:endParaRPr/>
          </a:p>
        </p:txBody>
      </p:sp>
      <p:sp>
        <p:nvSpPr>
          <p:cNvPr id="479" name="Google Shape;479;p3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86" name="Google Shape;486;p3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Tahoma"/>
                <a:ea typeface="Tahoma"/>
                <a:cs typeface="Tahoma"/>
                <a:sym typeface="Tahoma"/>
              </a:rPr>
              <a:t>‹#›</a:t>
            </a:fld>
            <a:endParaRPr b="0" i="0" sz="1300" u="none" cap="none" strike="noStrike">
              <a:solidFill>
                <a:schemeClr val="dk1"/>
              </a:solidFill>
              <a:latin typeface="Tahoma"/>
              <a:ea typeface="Tahoma"/>
              <a:cs typeface="Tahoma"/>
              <a:sym typeface="Tahoma"/>
            </a:endParaRPr>
          </a:p>
        </p:txBody>
      </p:sp>
      <p:sp>
        <p:nvSpPr>
          <p:cNvPr id="175" name="Google Shape;175;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76" name="Google Shape;176;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93" name="Google Shape;493;p4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99" name="Google Shape;499;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04" name="Google Shape;504;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ahoma"/>
                <a:ea typeface="Tahoma"/>
                <a:cs typeface="Tahoma"/>
                <a:sym typeface="Tahoma"/>
              </a:rPr>
              <a:t>‹#›</a:t>
            </a:fld>
            <a:endParaRPr sz="1300">
              <a:solidFill>
                <a:schemeClr val="dk1"/>
              </a:solidFill>
              <a:latin typeface="Tahoma"/>
              <a:ea typeface="Tahoma"/>
              <a:cs typeface="Tahoma"/>
              <a:sym typeface="Tahoma"/>
            </a:endParaRPr>
          </a:p>
        </p:txBody>
      </p:sp>
      <p:sp>
        <p:nvSpPr>
          <p:cNvPr id="509" name="Google Shape;509;p4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10" name="Google Shape;510;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19" name="Google Shape;519;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28" name="Google Shape;528;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37" name="Google Shape;537;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82" name="Google Shape;182;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90" name="Google Shape;19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a:t>Facebook processes 2.5 billion pieces of content and 500+ terabytes of data each day. It’s pulling in 2.7 billion Like actions and 300 million photos per day, and it scans roughly 105 terabytes of data each half hour.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Youtube: 100 million videos watched per day, 65,000 videos added each day, 60% of all videos watched online, At least 45 terabytes of videos</a:t>
            </a:r>
            <a:endParaRPr/>
          </a:p>
          <a:p>
            <a:pPr indent="0" lvl="0" marL="0" rtl="0" algn="l">
              <a:lnSpc>
                <a:spcPct val="100000"/>
              </a:lnSpc>
              <a:spcBef>
                <a:spcPts val="0"/>
              </a:spcBef>
              <a:spcAft>
                <a:spcPts val="0"/>
              </a:spcAft>
              <a:buSzPts val="1400"/>
              <a:buNone/>
            </a:pPr>
            <a:r>
              <a:t/>
            </a:r>
            <a:endParaRPr/>
          </a:p>
        </p:txBody>
      </p:sp>
      <p:sp>
        <p:nvSpPr>
          <p:cNvPr id="200" name="Google Shape;200;p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sz="800">
                <a:solidFill>
                  <a:schemeClr val="dk1"/>
                </a:solidFill>
                <a:latin typeface="Calibri"/>
                <a:ea typeface="Calibri"/>
                <a:cs typeface="Calibri"/>
                <a:sym typeface="Calibri"/>
              </a:rPr>
              <a:t>23,000,000 = </a:t>
            </a:r>
            <a:r>
              <a:rPr b="0" i="0" lang="en-US" sz="1200">
                <a:solidFill>
                  <a:schemeClr val="dk1"/>
                </a:solidFill>
                <a:latin typeface="Calibri"/>
                <a:ea typeface="Calibri"/>
                <a:cs typeface="Calibri"/>
                <a:sym typeface="Calibri"/>
              </a:rPr>
              <a:t>twenty three million</a:t>
            </a:r>
            <a:endParaRPr/>
          </a:p>
          <a:p>
            <a:pPr indent="0" lvl="0" marL="0" marR="0" rtl="0" algn="l">
              <a:lnSpc>
                <a:spcPct val="100000"/>
              </a:lnSpc>
              <a:spcBef>
                <a:spcPts val="0"/>
              </a:spcBef>
              <a:spcAft>
                <a:spcPts val="0"/>
              </a:spcAft>
              <a:buClr>
                <a:schemeClr val="dk1"/>
              </a:buClr>
              <a:buSzPts val="800"/>
              <a:buFont typeface="Calibri"/>
              <a:buNone/>
            </a:pPr>
            <a:r>
              <a:rPr lang="en-US" sz="800">
                <a:solidFill>
                  <a:schemeClr val="dk1"/>
                </a:solidFill>
                <a:latin typeface="Calibri"/>
                <a:ea typeface="Calibri"/>
                <a:cs typeface="Calibri"/>
                <a:sym typeface="Calibri"/>
              </a:rPr>
              <a:t>1,000,000,000 = </a:t>
            </a:r>
            <a:r>
              <a:rPr b="0" i="0" lang="en-US" sz="1200">
                <a:solidFill>
                  <a:schemeClr val="dk1"/>
                </a:solidFill>
                <a:latin typeface="Calibri"/>
                <a:ea typeface="Calibri"/>
                <a:cs typeface="Calibri"/>
                <a:sym typeface="Calibri"/>
              </a:rPr>
              <a:t>one billion</a:t>
            </a:r>
            <a:endParaRPr/>
          </a:p>
          <a:p>
            <a:pPr indent="0" lvl="0" marL="0" marR="0" rtl="0" algn="l">
              <a:lnSpc>
                <a:spcPct val="100000"/>
              </a:lnSpc>
              <a:spcBef>
                <a:spcPts val="0"/>
              </a:spcBef>
              <a:spcAft>
                <a:spcPts val="0"/>
              </a:spcAft>
              <a:buClr>
                <a:srgbClr val="262626"/>
              </a:buClr>
              <a:buSzPts val="800"/>
              <a:buFont typeface="Calibri"/>
              <a:buNone/>
            </a:pPr>
            <a:r>
              <a:rPr lang="en-US" sz="800">
                <a:solidFill>
                  <a:srgbClr val="262626"/>
                </a:solidFill>
                <a:latin typeface="Calibri"/>
                <a:ea typeface="Calibri"/>
                <a:cs typeface="Calibri"/>
                <a:sym typeface="Calibri"/>
              </a:rPr>
              <a:t>500,000,000 = </a:t>
            </a:r>
            <a:r>
              <a:rPr b="0" i="0" lang="en-US" sz="1200">
                <a:solidFill>
                  <a:schemeClr val="dk1"/>
                </a:solidFill>
                <a:latin typeface="Calibri"/>
                <a:ea typeface="Calibri"/>
                <a:cs typeface="Calibri"/>
                <a:sym typeface="Calibri"/>
              </a:rPr>
              <a:t>five hundred million</a:t>
            </a:r>
            <a:endParaRPr sz="8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210" name="Google Shape;210;p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19" name="Google Shape;219;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49"/>
          <p:cNvGrpSpPr/>
          <p:nvPr/>
        </p:nvGrpSpPr>
        <p:grpSpPr>
          <a:xfrm>
            <a:off x="203200" y="0"/>
            <a:ext cx="3778250" cy="6858001"/>
            <a:chOff x="203200" y="0"/>
            <a:chExt cx="3778250" cy="6858001"/>
          </a:xfrm>
        </p:grpSpPr>
        <p:sp>
          <p:nvSpPr>
            <p:cNvPr id="24" name="Google Shape;24;p49"/>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5" name="Google Shape;25;p49"/>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6" name="Google Shape;26;p49"/>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7" name="Google Shape;27;p49"/>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sp>
        <p:sp>
          <p:nvSpPr>
            <p:cNvPr id="28" name="Google Shape;28;p49"/>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sp>
        <p:sp>
          <p:nvSpPr>
            <p:cNvPr id="29" name="Google Shape;29;p49"/>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49"/>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9"/>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49"/>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9"/>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9"/>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9"/>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6" name="Google Shape;36;p49"/>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58"/>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8"/>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8" name="Google Shape;88;p58"/>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9" name="Google Shape;89;p58"/>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8"/>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8"/>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2" name="Shape 92"/>
        <p:cNvGrpSpPr/>
        <p:nvPr/>
      </p:nvGrpSpPr>
      <p:grpSpPr>
        <a:xfrm>
          <a:off x="0" y="0"/>
          <a:ext cx="0" cy="0"/>
          <a:chOff x="0" y="0"/>
          <a:chExt cx="0" cy="0"/>
        </a:xfrm>
      </p:grpSpPr>
      <p:sp>
        <p:nvSpPr>
          <p:cNvPr id="93" name="Google Shape;93;p59"/>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9"/>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5" name="Google Shape;95;p59"/>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6" name="Google Shape;96;p59"/>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9"/>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9"/>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9" name="Shape 99"/>
        <p:cNvGrpSpPr/>
        <p:nvPr/>
      </p:nvGrpSpPr>
      <p:grpSpPr>
        <a:xfrm>
          <a:off x="0" y="0"/>
          <a:ext cx="0" cy="0"/>
          <a:chOff x="0" y="0"/>
          <a:chExt cx="0" cy="0"/>
        </a:xfrm>
      </p:grpSpPr>
      <p:sp>
        <p:nvSpPr>
          <p:cNvPr id="100" name="Google Shape;100;p60"/>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0"/>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2" name="Google Shape;102;p60"/>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0"/>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0"/>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5" name="Shape 105"/>
        <p:cNvGrpSpPr/>
        <p:nvPr/>
      </p:nvGrpSpPr>
      <p:grpSpPr>
        <a:xfrm>
          <a:off x="0" y="0"/>
          <a:ext cx="0" cy="0"/>
          <a:chOff x="0" y="0"/>
          <a:chExt cx="0" cy="0"/>
        </a:xfrm>
      </p:grpSpPr>
      <p:sp>
        <p:nvSpPr>
          <p:cNvPr id="106" name="Google Shape;106;p61"/>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7" name="Google Shape;107;p61"/>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8" name="Google Shape;108;p61"/>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61"/>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0" name="Google Shape;110;p61"/>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61"/>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1"/>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61"/>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4" name="Shape 114"/>
        <p:cNvGrpSpPr/>
        <p:nvPr/>
      </p:nvGrpSpPr>
      <p:grpSpPr>
        <a:xfrm>
          <a:off x="0" y="0"/>
          <a:ext cx="0" cy="0"/>
          <a:chOff x="0" y="0"/>
          <a:chExt cx="0" cy="0"/>
        </a:xfrm>
      </p:grpSpPr>
      <p:sp>
        <p:nvSpPr>
          <p:cNvPr id="115" name="Google Shape;115;p62"/>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2"/>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7" name="Google Shape;117;p62"/>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0" name="Shape 120"/>
        <p:cNvGrpSpPr/>
        <p:nvPr/>
      </p:nvGrpSpPr>
      <p:grpSpPr>
        <a:xfrm>
          <a:off x="0" y="0"/>
          <a:ext cx="0" cy="0"/>
          <a:chOff x="0" y="0"/>
          <a:chExt cx="0" cy="0"/>
        </a:xfrm>
      </p:grpSpPr>
      <p:sp>
        <p:nvSpPr>
          <p:cNvPr id="121" name="Google Shape;121;p63"/>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2" name="Google Shape;122;p63"/>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3" name="Google Shape;123;p63"/>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63"/>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5" name="Google Shape;125;p63"/>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6" name="Google Shape;126;p63"/>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6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63"/>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64"/>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64"/>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2" name="Google Shape;132;p64"/>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33" name="Google Shape;133;p64"/>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64"/>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64"/>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6" name="Shape 136"/>
        <p:cNvGrpSpPr/>
        <p:nvPr/>
      </p:nvGrpSpPr>
      <p:grpSpPr>
        <a:xfrm>
          <a:off x="0" y="0"/>
          <a:ext cx="0" cy="0"/>
          <a:chOff x="0" y="0"/>
          <a:chExt cx="0" cy="0"/>
        </a:xfrm>
      </p:grpSpPr>
      <p:sp>
        <p:nvSpPr>
          <p:cNvPr id="137" name="Google Shape;137;p65"/>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65"/>
          <p:cNvSpPr txBox="1"/>
          <p:nvPr>
            <p:ph idx="1" type="body"/>
          </p:nvPr>
        </p:nvSpPr>
        <p:spPr>
          <a:xfrm rot="5400000">
            <a:off x="2522273" y="274373"/>
            <a:ext cx="4624387" cy="7704666"/>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6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6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66"/>
          <p:cNvSpPr txBox="1"/>
          <p:nvPr>
            <p:ph type="title"/>
          </p:nvPr>
        </p:nvSpPr>
        <p:spPr>
          <a:xfrm rot="5400000">
            <a:off x="5412754" y="2574438"/>
            <a:ext cx="5105400" cy="132812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66"/>
          <p:cNvSpPr txBox="1"/>
          <p:nvPr>
            <p:ph idx="1" type="body"/>
          </p:nvPr>
        </p:nvSpPr>
        <p:spPr>
          <a:xfrm rot="5400000">
            <a:off x="1569010" y="230314"/>
            <a:ext cx="5105400" cy="601637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45" name="Google Shape;145;p66"/>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66"/>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66"/>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50"/>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0"/>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40" name="Google Shape;40;p5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3" name="Shape 43"/>
        <p:cNvGrpSpPr/>
        <p:nvPr/>
      </p:nvGrpSpPr>
      <p:grpSpPr>
        <a:xfrm>
          <a:off x="0" y="0"/>
          <a:ext cx="0" cy="0"/>
          <a:chOff x="0" y="0"/>
          <a:chExt cx="0" cy="0"/>
        </a:xfrm>
      </p:grpSpPr>
      <p:sp>
        <p:nvSpPr>
          <p:cNvPr id="44" name="Google Shape;44;p51"/>
          <p:cNvSpPr txBox="1"/>
          <p:nvPr>
            <p:ph type="title"/>
          </p:nvPr>
        </p:nvSpPr>
        <p:spPr>
          <a:xfrm>
            <a:off x="571500" y="304800"/>
            <a:ext cx="77724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1"/>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1"/>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a:p>
            <a:pPr indent="0" lvl="0" marL="0" rtl="0" algn="r">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52"/>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2"/>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53"/>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3"/>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55" name="Google Shape;55;p53"/>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3"/>
          <p:cNvSpPr txBox="1"/>
          <p:nvPr>
            <p:ph idx="12" type="sldNum"/>
          </p:nvPr>
        </p:nvSpPr>
        <p:spPr>
          <a:xfrm>
            <a:off x="8288557"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54"/>
          <p:cNvSpPr txBox="1"/>
          <p:nvPr>
            <p:ph type="title"/>
          </p:nvPr>
        </p:nvSpPr>
        <p:spPr>
          <a:xfrm>
            <a:off x="964122" y="158376"/>
            <a:ext cx="6790267" cy="1371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4"/>
          <p:cNvSpPr txBox="1"/>
          <p:nvPr>
            <p:ph idx="1" type="body"/>
          </p:nvPr>
        </p:nvSpPr>
        <p:spPr>
          <a:xfrm>
            <a:off x="982133" y="1676400"/>
            <a:ext cx="3739896"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1" name="Google Shape;61;p54"/>
          <p:cNvSpPr txBox="1"/>
          <p:nvPr>
            <p:ph idx="2" type="body"/>
          </p:nvPr>
        </p:nvSpPr>
        <p:spPr>
          <a:xfrm>
            <a:off x="4946904" y="1676400"/>
            <a:ext cx="3739896"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2" name="Google Shape;62;p54"/>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4"/>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4"/>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55"/>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5"/>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8" name="Google Shape;68;p55"/>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9" name="Google Shape;69;p55"/>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70" name="Google Shape;70;p55"/>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71" name="Google Shape;71;p5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56"/>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6"/>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6"/>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57"/>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7"/>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81" name="Google Shape;81;p57"/>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2" name="Google Shape;82;p57"/>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7"/>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7"/>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8"/>
          <p:cNvGrpSpPr/>
          <p:nvPr/>
        </p:nvGrpSpPr>
        <p:grpSpPr>
          <a:xfrm>
            <a:off x="0" y="0"/>
            <a:ext cx="2132013" cy="6858001"/>
            <a:chOff x="0" y="0"/>
            <a:chExt cx="2132013" cy="6858001"/>
          </a:xfrm>
        </p:grpSpPr>
        <p:sp>
          <p:nvSpPr>
            <p:cNvPr id="11" name="Google Shape;11;p48"/>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48"/>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48"/>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48"/>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15" name="Google Shape;15;p48"/>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48"/>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48"/>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48"/>
          <p:cNvSpPr txBox="1"/>
          <p:nvPr>
            <p:ph idx="1" type="body"/>
          </p:nvPr>
        </p:nvSpPr>
        <p:spPr>
          <a:xfrm>
            <a:off x="982134" y="1814513"/>
            <a:ext cx="7704666" cy="4624387"/>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48"/>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48"/>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48"/>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tutorialspoint.com/sdlc/sdlc_waterfall_model.htm#:~:text=The%20Waterfall%20model%20is%20the,the%20previous%20phase%20is%20complete." TargetMode="External"/><Relationship Id="rId4" Type="http://schemas.openxmlformats.org/officeDocument/2006/relationships/hyperlink" Target="https://www.geeksforgeeks.org/software-engineering-prototyping-model/" TargetMode="External"/><Relationship Id="rId9" Type="http://schemas.openxmlformats.org/officeDocument/2006/relationships/image" Target="../media/image4.png"/><Relationship Id="rId5" Type="http://schemas.openxmlformats.org/officeDocument/2006/relationships/hyperlink" Target="https://www.tutorialspoint.com/sdlc/sdlc_agile_model.htm" TargetMode="External"/><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3.jpg"/><Relationship Id="rId5" Type="http://schemas.openxmlformats.org/officeDocument/2006/relationships/image" Target="../media/image13.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
          <p:cNvSpPr txBox="1"/>
          <p:nvPr/>
        </p:nvSpPr>
        <p:spPr>
          <a:xfrm>
            <a:off x="1143000" y="914400"/>
            <a:ext cx="6858000" cy="68125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2432"/>
              <a:buFont typeface="Noto Sans Symbols"/>
              <a:buNone/>
            </a:pPr>
            <a:r>
              <a:rPr b="1" i="0" lang="en-US" sz="3200" u="none" cap="none" strike="noStrike">
                <a:solidFill>
                  <a:schemeClr val="dk1"/>
                </a:solidFill>
                <a:latin typeface="Corbel"/>
                <a:ea typeface="Corbel"/>
                <a:cs typeface="Corbel"/>
                <a:sym typeface="Corbel"/>
              </a:rPr>
              <a:t>Course ID:</a:t>
            </a:r>
            <a:r>
              <a:rPr b="0" i="0" lang="en-US" sz="3200" u="none" cap="none" strike="noStrike">
                <a:solidFill>
                  <a:schemeClr val="dk1"/>
                </a:solidFill>
                <a:latin typeface="Corbel"/>
                <a:ea typeface="Corbel"/>
                <a:cs typeface="Corbel"/>
                <a:sym typeface="Corbel"/>
              </a:rPr>
              <a:t> CSE - 471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2432"/>
              <a:buFont typeface="Noto Sans Symbols"/>
              <a:buNone/>
            </a:pPr>
            <a:r>
              <a:rPr b="1" i="0" lang="en-US" sz="3200" u="none" cap="none" strike="noStrike">
                <a:solidFill>
                  <a:schemeClr val="dk1"/>
                </a:solidFill>
                <a:latin typeface="Corbel"/>
                <a:ea typeface="Corbel"/>
                <a:cs typeface="Corbel"/>
                <a:sym typeface="Corbel"/>
              </a:rPr>
              <a:t>Course Title:</a:t>
            </a:r>
            <a:r>
              <a:rPr b="0" i="0" lang="en-US" sz="3200" u="none" cap="none" strike="noStrike">
                <a:solidFill>
                  <a:schemeClr val="dk1"/>
                </a:solidFill>
                <a:latin typeface="Corbel"/>
                <a:ea typeface="Corbel"/>
                <a:cs typeface="Corbel"/>
                <a:sym typeface="Corbel"/>
              </a:rPr>
              <a:t> System Analysis and Design</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1143000" y="2895600"/>
            <a:ext cx="6858000" cy="335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800" u="sng" cap="none" strike="noStrike">
                <a:solidFill>
                  <a:schemeClr val="dk1"/>
                </a:solidFill>
                <a:latin typeface="Corbel"/>
                <a:ea typeface="Corbel"/>
                <a:cs typeface="Corbel"/>
                <a:sym typeface="Corbel"/>
              </a:rPr>
              <a:t>Course Coordinator:</a:t>
            </a:r>
            <a:br>
              <a:rPr b="0" i="0" lang="en-US" sz="1600" u="none" cap="none" strike="noStrike">
                <a:solidFill>
                  <a:schemeClr val="dk1"/>
                </a:solidFill>
                <a:latin typeface="Corbel"/>
                <a:ea typeface="Corbel"/>
                <a:cs typeface="Corbel"/>
                <a:sym typeface="Corbel"/>
              </a:rPr>
            </a:br>
            <a:br>
              <a:rPr b="0" i="0" lang="en-US" sz="800" u="none" cap="none" strike="noStrike">
                <a:solidFill>
                  <a:schemeClr val="dk1"/>
                </a:solidFill>
                <a:latin typeface="Corbel"/>
                <a:ea typeface="Corbel"/>
                <a:cs typeface="Corbel"/>
                <a:sym typeface="Corbel"/>
              </a:rPr>
            </a:br>
            <a:r>
              <a:rPr b="1" i="0" lang="en-US" sz="1800" u="none" cap="none" strike="noStrike">
                <a:solidFill>
                  <a:schemeClr val="dk1"/>
                </a:solidFill>
                <a:latin typeface="Corbel"/>
                <a:ea typeface="Corbel"/>
                <a:cs typeface="Corbel"/>
                <a:sym typeface="Corbel"/>
              </a:rPr>
              <a:t>Dr. Muhammad Iqbal Hossain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lang="en-US" sz="1800">
                <a:solidFill>
                  <a:schemeClr val="dk1"/>
                </a:solidFill>
                <a:latin typeface="Corbel"/>
                <a:ea typeface="Corbel"/>
                <a:cs typeface="Corbel"/>
                <a:sym typeface="Corbel"/>
              </a:rPr>
              <a:t>Associate </a:t>
            </a:r>
            <a:r>
              <a:rPr b="1" i="0" lang="en-US" sz="1800" u="none" cap="none" strike="noStrike">
                <a:solidFill>
                  <a:schemeClr val="dk1"/>
                </a:solidFill>
                <a:latin typeface="Corbel"/>
                <a:ea typeface="Corbel"/>
                <a:cs typeface="Corbel"/>
                <a:sym typeface="Corbel"/>
              </a:rPr>
              <a:t>professor</a:t>
            </a:r>
            <a:br>
              <a:rPr b="0" i="0" lang="en-US" sz="1600" u="none" cap="none" strike="noStrike">
                <a:solidFill>
                  <a:schemeClr val="dk1"/>
                </a:solidFill>
                <a:latin typeface="Corbel"/>
                <a:ea typeface="Corbel"/>
                <a:cs typeface="Corbel"/>
                <a:sym typeface="Corbel"/>
              </a:rPr>
            </a:br>
            <a:r>
              <a:rPr b="0" i="0" lang="en-US" sz="1600" u="none" cap="none" strike="noStrike">
                <a:solidFill>
                  <a:schemeClr val="dk1"/>
                </a:solidFill>
                <a:latin typeface="Corbel"/>
                <a:ea typeface="Corbel"/>
                <a:cs typeface="Corbel"/>
                <a:sym typeface="Corbel"/>
              </a:rPr>
              <a:t>Department of Computer Science &amp; Engineering</a:t>
            </a:r>
            <a:br>
              <a:rPr b="0" i="0" lang="en-US" sz="1600" u="none" cap="none" strike="noStrike">
                <a:solidFill>
                  <a:schemeClr val="dk1"/>
                </a:solidFill>
                <a:latin typeface="Corbel"/>
                <a:ea typeface="Corbel"/>
                <a:cs typeface="Corbel"/>
                <a:sym typeface="Corbel"/>
              </a:rPr>
            </a:br>
            <a:r>
              <a:rPr b="0" i="0" lang="en-US" sz="1600" u="none" cap="none" strike="noStrike">
                <a:solidFill>
                  <a:schemeClr val="dk1"/>
                </a:solidFill>
                <a:latin typeface="Corbel"/>
                <a:ea typeface="Corbel"/>
                <a:cs typeface="Corbel"/>
                <a:sym typeface="Corbel"/>
              </a:rPr>
              <a:t>BRAC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228600" y="304800"/>
            <a:ext cx="7924800" cy="914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Why is this Course Important?</a:t>
            </a:r>
            <a:endParaRPr/>
          </a:p>
        </p:txBody>
      </p:sp>
      <p:sp>
        <p:nvSpPr>
          <p:cNvPr descr="Rectangle: Click to edit Master text styles&#10;Second level&#10;Third level&#10;Fourth level&#10;Fifth level" id="231" name="Google Shape;231;p10"/>
          <p:cNvSpPr txBox="1"/>
          <p:nvPr>
            <p:ph idx="1" type="body"/>
          </p:nvPr>
        </p:nvSpPr>
        <p:spPr>
          <a:xfrm>
            <a:off x="1079902" y="1676400"/>
            <a:ext cx="7835498" cy="4351338"/>
          </a:xfrm>
          <a:prstGeom prst="rect">
            <a:avLst/>
          </a:prstGeom>
          <a:noFill/>
          <a:ln>
            <a:noFill/>
          </a:ln>
        </p:spPr>
        <p:txBody>
          <a:bodyPr anchorCtr="0" anchor="t" bIns="45700" lIns="91425" spcFirstLastPara="1" rIns="91425" wrap="square" tIns="45700">
            <a:noAutofit/>
          </a:bodyPr>
          <a:lstStyle/>
          <a:p>
            <a:pPr indent="-220980" lvl="0" marL="182880" rtl="0" algn="l">
              <a:lnSpc>
                <a:spcPct val="90000"/>
              </a:lnSpc>
              <a:spcBef>
                <a:spcPts val="0"/>
              </a:spcBef>
              <a:spcAft>
                <a:spcPts val="0"/>
              </a:spcAft>
              <a:buSzPts val="3480"/>
              <a:buChar char="•"/>
            </a:pPr>
            <a:r>
              <a:rPr lang="en-US"/>
              <a:t>Most errors (54%) are detected after coding and testing.</a:t>
            </a:r>
            <a:endParaRPr/>
          </a:p>
          <a:p>
            <a:pPr indent="-220980" lvl="0" marL="182880" rtl="0" algn="l">
              <a:lnSpc>
                <a:spcPct val="90000"/>
              </a:lnSpc>
              <a:spcBef>
                <a:spcPts val="1080"/>
              </a:spcBef>
              <a:spcAft>
                <a:spcPts val="0"/>
              </a:spcAft>
              <a:buSzPts val="3480"/>
              <a:buChar char="•"/>
            </a:pPr>
            <a:r>
              <a:rPr lang="en-US"/>
              <a:t>Almost half of all errors in software (45%) are in requirements and design.</a:t>
            </a:r>
            <a:endParaRPr/>
          </a:p>
          <a:p>
            <a:pPr indent="-220980" lvl="0" marL="182880" rtl="0" algn="l">
              <a:lnSpc>
                <a:spcPct val="90000"/>
              </a:lnSpc>
              <a:spcBef>
                <a:spcPts val="1080"/>
              </a:spcBef>
              <a:spcAft>
                <a:spcPts val="0"/>
              </a:spcAft>
              <a:buSzPts val="3480"/>
              <a:buChar char="•"/>
            </a:pPr>
            <a:r>
              <a:rPr lang="en-US"/>
              <a:t>Most errors made during requirements analysis are non-clerical (77%)</a:t>
            </a:r>
            <a:endParaRPr/>
          </a:p>
          <a:p>
            <a:pPr indent="-220980" lvl="0" marL="182880" rtl="0" algn="l">
              <a:lnSpc>
                <a:spcPct val="90000"/>
              </a:lnSpc>
              <a:spcBef>
                <a:spcPts val="1080"/>
              </a:spcBef>
              <a:spcAft>
                <a:spcPts val="0"/>
              </a:spcAft>
              <a:buSzPts val="3480"/>
              <a:buChar char="•"/>
            </a:pPr>
            <a:r>
              <a:rPr lang="en-US"/>
              <a:t>Requirements errors can cost up to 100 times more to fix than implementation errors</a:t>
            </a:r>
            <a:endParaRPr/>
          </a:p>
          <a:p>
            <a:pPr indent="-220980" lvl="1" marL="742950" rtl="0" algn="l">
              <a:lnSpc>
                <a:spcPct val="100000"/>
              </a:lnSpc>
              <a:spcBef>
                <a:spcPts val="1080"/>
              </a:spcBef>
              <a:spcAft>
                <a:spcPts val="0"/>
              </a:spcAft>
              <a:buSzPts val="3480"/>
              <a:buChar char="•"/>
            </a:pPr>
            <a:r>
              <a:rPr lang="en-US" sz="2400">
                <a:solidFill>
                  <a:schemeClr val="dk1"/>
                </a:solidFill>
              </a:rPr>
              <a:t>if they are not caught early on.</a:t>
            </a:r>
            <a:endParaRPr/>
          </a:p>
          <a:p>
            <a:pPr indent="-182880" lvl="0" marL="182880" rtl="0" algn="ctr">
              <a:lnSpc>
                <a:spcPct val="90000"/>
              </a:lnSpc>
              <a:spcBef>
                <a:spcPts val="960"/>
              </a:spcBef>
              <a:spcAft>
                <a:spcPts val="0"/>
              </a:spcAft>
              <a:buSzPts val="2610"/>
              <a:buFont typeface="Noto Sans Symbols"/>
              <a:buNone/>
            </a:pPr>
            <a:r>
              <a:t/>
            </a:r>
            <a:endParaRPr b="1" i="1" sz="1800">
              <a:solidFill>
                <a:srgbClr val="F01F1D"/>
              </a:solidFill>
            </a:endParaRPr>
          </a:p>
          <a:p>
            <a:pPr indent="-182880" lvl="0" marL="182880" rtl="0" algn="ctr">
              <a:lnSpc>
                <a:spcPct val="90000"/>
              </a:lnSpc>
              <a:spcBef>
                <a:spcPts val="1160"/>
              </a:spcBef>
              <a:spcAft>
                <a:spcPts val="0"/>
              </a:spcAft>
              <a:buSzPts val="4060"/>
              <a:buFont typeface="Noto Sans Symbols"/>
              <a:buNone/>
            </a:pPr>
            <a:r>
              <a:rPr b="1" i="1" lang="en-US" sz="2800" u="sng">
                <a:solidFill>
                  <a:srgbClr val="000099"/>
                </a:solidFill>
              </a:rPr>
              <a:t>Need to do requirements and design right!</a:t>
            </a:r>
            <a:endParaRPr sz="2800"/>
          </a:p>
        </p:txBody>
      </p:sp>
      <p:sp>
        <p:nvSpPr>
          <p:cNvPr id="232" name="Google Shape;232;p1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33" name="Google Shape;233;p1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34" name="Google Shape;234;p1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tree_swing_development_requirements.jpg" id="240" name="Google Shape;240;p11"/>
          <p:cNvPicPr preferRelativeResize="0"/>
          <p:nvPr/>
        </p:nvPicPr>
        <p:blipFill rotWithShape="1">
          <a:blip r:embed="rId3">
            <a:alphaModFix/>
          </a:blip>
          <a:srcRect b="0" l="0" r="0" t="0"/>
          <a:stretch/>
        </p:blipFill>
        <p:spPr>
          <a:xfrm>
            <a:off x="76199" y="250123"/>
            <a:ext cx="8654739" cy="6315620"/>
          </a:xfrm>
          <a:prstGeom prst="rect">
            <a:avLst/>
          </a:prstGeom>
          <a:noFill/>
          <a:ln>
            <a:noFill/>
          </a:ln>
        </p:spPr>
      </p:pic>
      <p:sp>
        <p:nvSpPr>
          <p:cNvPr id="241" name="Google Shape;241;p11"/>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42" name="Google Shape;242;p11"/>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43" name="Google Shape;243;p11"/>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249" name="Google Shape;249;p12"/>
          <p:cNvSpPr txBox="1"/>
          <p:nvPr>
            <p:ph idx="1" type="body"/>
          </p:nvPr>
        </p:nvSpPr>
        <p:spPr>
          <a:xfrm>
            <a:off x="1247859" y="1696394"/>
            <a:ext cx="7269163" cy="4351338"/>
          </a:xfrm>
          <a:prstGeom prst="rect">
            <a:avLst/>
          </a:prstGeom>
          <a:noFill/>
          <a:ln>
            <a:noFill/>
          </a:ln>
        </p:spPr>
        <p:txBody>
          <a:bodyPr anchorCtr="0" anchor="t" bIns="45700" lIns="91425" spcFirstLastPara="1" rIns="91425" wrap="square" tIns="45700">
            <a:normAutofit/>
          </a:bodyPr>
          <a:lstStyle/>
          <a:p>
            <a:pPr indent="-220980" lvl="0" marL="182880" rtl="0" algn="just">
              <a:lnSpc>
                <a:spcPct val="100000"/>
              </a:lnSpc>
              <a:spcBef>
                <a:spcPts val="0"/>
              </a:spcBef>
              <a:spcAft>
                <a:spcPts val="0"/>
              </a:spcAft>
              <a:buSzPts val="3480"/>
              <a:buChar char="•"/>
            </a:pPr>
            <a:r>
              <a:rPr lang="en-US" sz="2400"/>
              <a:t>Many failed systems were abandoned because analysts tried to </a:t>
            </a:r>
            <a:r>
              <a:rPr i="1" lang="en-US" sz="2400"/>
              <a:t>build wonderful systems without understanding the organization</a:t>
            </a:r>
            <a:r>
              <a:rPr lang="en-US" sz="2400"/>
              <a:t>.</a:t>
            </a:r>
            <a:endParaRPr/>
          </a:p>
          <a:p>
            <a:pPr indent="-220980" lvl="0" marL="182880" rtl="0" algn="just">
              <a:lnSpc>
                <a:spcPct val="100000"/>
              </a:lnSpc>
              <a:spcBef>
                <a:spcPts val="1240"/>
              </a:spcBef>
              <a:spcAft>
                <a:spcPts val="0"/>
              </a:spcAft>
              <a:buSzPts val="3480"/>
              <a:buChar char="•"/>
            </a:pPr>
            <a:r>
              <a:rPr lang="en-US" sz="2400"/>
              <a:t>The primary goal is to create </a:t>
            </a:r>
            <a:r>
              <a:rPr b="1" lang="en-US" sz="3200"/>
              <a:t>value</a:t>
            </a:r>
            <a:r>
              <a:rPr lang="en-US" sz="2400"/>
              <a:t> for the organization.</a:t>
            </a:r>
            <a:endParaRPr/>
          </a:p>
        </p:txBody>
      </p:sp>
      <p:sp>
        <p:nvSpPr>
          <p:cNvPr id="250" name="Google Shape;250;p12"/>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51" name="Google Shape;251;p12"/>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52" name="Google Shape;252;p12"/>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259" name="Google Shape;259;p13"/>
          <p:cNvSpPr txBox="1"/>
          <p:nvPr>
            <p:ph idx="1" type="body"/>
          </p:nvPr>
        </p:nvSpPr>
        <p:spPr>
          <a:xfrm>
            <a:off x="609600" y="1676400"/>
            <a:ext cx="7269163" cy="4351338"/>
          </a:xfrm>
          <a:prstGeom prst="rect">
            <a:avLst/>
          </a:prstGeom>
          <a:noFill/>
          <a:ln>
            <a:noFill/>
          </a:ln>
        </p:spPr>
        <p:txBody>
          <a:bodyPr anchorCtr="0" anchor="t" bIns="45700" lIns="91425" spcFirstLastPara="1" rIns="91425" wrap="square" tIns="45700">
            <a:normAutofit/>
          </a:bodyPr>
          <a:lstStyle/>
          <a:p>
            <a:pPr indent="-294640" lvl="0" marL="182880" rtl="0" algn="just">
              <a:lnSpc>
                <a:spcPct val="90000"/>
              </a:lnSpc>
              <a:spcBef>
                <a:spcPts val="0"/>
              </a:spcBef>
              <a:spcAft>
                <a:spcPts val="0"/>
              </a:spcAft>
              <a:buSzPts val="4640"/>
              <a:buChar char="•"/>
            </a:pPr>
            <a:r>
              <a:rPr b="1" lang="en-US" sz="3200"/>
              <a:t>Systems analyst </a:t>
            </a:r>
            <a:r>
              <a:rPr lang="en-US" sz="3200"/>
              <a:t>is a key person </a:t>
            </a:r>
            <a:endParaRPr/>
          </a:p>
          <a:p>
            <a:pPr indent="-257809" lvl="1" marL="742950" rtl="0" algn="just">
              <a:lnSpc>
                <a:spcPct val="100000"/>
              </a:lnSpc>
              <a:spcBef>
                <a:spcPts val="1160"/>
              </a:spcBef>
              <a:spcAft>
                <a:spcPts val="0"/>
              </a:spcAft>
              <a:buSzPts val="4060"/>
              <a:buChar char="•"/>
            </a:pPr>
            <a:r>
              <a:rPr lang="en-US" sz="2800">
                <a:solidFill>
                  <a:srgbClr val="262626"/>
                </a:solidFill>
              </a:rPr>
              <a:t>analyzing the business</a:t>
            </a:r>
            <a:endParaRPr/>
          </a:p>
          <a:p>
            <a:pPr indent="-257809" lvl="1" marL="742950" rtl="0" algn="just">
              <a:lnSpc>
                <a:spcPct val="100000"/>
              </a:lnSpc>
              <a:spcBef>
                <a:spcPts val="1160"/>
              </a:spcBef>
              <a:spcAft>
                <a:spcPts val="0"/>
              </a:spcAft>
              <a:buSzPts val="4060"/>
              <a:buChar char="•"/>
            </a:pPr>
            <a:r>
              <a:rPr lang="en-US" sz="2800">
                <a:solidFill>
                  <a:srgbClr val="262626"/>
                </a:solidFill>
              </a:rPr>
              <a:t>identifying opportunities for improvement</a:t>
            </a:r>
            <a:endParaRPr/>
          </a:p>
          <a:p>
            <a:pPr indent="-257809" lvl="1" marL="742950" rtl="0" algn="just">
              <a:lnSpc>
                <a:spcPct val="100000"/>
              </a:lnSpc>
              <a:spcBef>
                <a:spcPts val="1160"/>
              </a:spcBef>
              <a:spcAft>
                <a:spcPts val="0"/>
              </a:spcAft>
              <a:buSzPts val="4060"/>
              <a:buChar char="•"/>
            </a:pPr>
            <a:r>
              <a:rPr lang="en-US" sz="2800">
                <a:solidFill>
                  <a:srgbClr val="262626"/>
                </a:solidFill>
              </a:rPr>
              <a:t>designing information systems to implement these ideas.</a:t>
            </a:r>
            <a:endParaRPr/>
          </a:p>
        </p:txBody>
      </p:sp>
      <p:sp>
        <p:nvSpPr>
          <p:cNvPr id="260" name="Google Shape;260;p13"/>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61" name="Google Shape;261;p13"/>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62" name="Google Shape;262;p13"/>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4"/>
          <p:cNvSpPr txBox="1"/>
          <p:nvPr>
            <p:ph type="title"/>
          </p:nvPr>
        </p:nvSpPr>
        <p:spPr>
          <a:xfrm>
            <a:off x="609600" y="334963"/>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What is System Analysis?</a:t>
            </a:r>
            <a:endParaRPr/>
          </a:p>
        </p:txBody>
      </p:sp>
      <p:sp>
        <p:nvSpPr>
          <p:cNvPr descr="Rectangle: Click to edit Master text styles&#10;Second level&#10;Third level&#10;Fourth level&#10;Fifth level" id="268" name="Google Shape;268;p14"/>
          <p:cNvSpPr txBox="1"/>
          <p:nvPr>
            <p:ph idx="1" type="body"/>
          </p:nvPr>
        </p:nvSpPr>
        <p:spPr>
          <a:xfrm>
            <a:off x="609600" y="1676400"/>
            <a:ext cx="8382000" cy="4495800"/>
          </a:xfrm>
          <a:prstGeom prst="rect">
            <a:avLst/>
          </a:prstGeom>
          <a:noFill/>
          <a:ln>
            <a:noFill/>
          </a:ln>
        </p:spPr>
        <p:txBody>
          <a:bodyPr anchorCtr="0" anchor="t" bIns="45700" lIns="91425" spcFirstLastPara="1" rIns="91425" wrap="square" tIns="45700">
            <a:normAutofit/>
          </a:bodyPr>
          <a:lstStyle/>
          <a:p>
            <a:pPr indent="-220980" lvl="0" marL="182880" rtl="0" algn="just">
              <a:lnSpc>
                <a:spcPct val="90000"/>
              </a:lnSpc>
              <a:spcBef>
                <a:spcPts val="0"/>
              </a:spcBef>
              <a:spcAft>
                <a:spcPts val="0"/>
              </a:spcAft>
              <a:buSzPts val="3480"/>
              <a:buChar char="•"/>
            </a:pPr>
            <a:r>
              <a:rPr lang="en-US" sz="2400"/>
              <a:t>The collection of </a:t>
            </a:r>
            <a:r>
              <a:rPr lang="en-US" sz="2400" u="sng"/>
              <a:t>notations</a:t>
            </a:r>
            <a:r>
              <a:rPr lang="en-US" sz="2400"/>
              <a:t>, </a:t>
            </a:r>
            <a:r>
              <a:rPr lang="en-US" sz="2400" u="sng"/>
              <a:t>methodologies</a:t>
            </a:r>
            <a:r>
              <a:rPr lang="en-US" sz="2400"/>
              <a:t> and </a:t>
            </a:r>
            <a:r>
              <a:rPr lang="en-US" sz="2400" u="sng"/>
              <a:t>tools</a:t>
            </a:r>
            <a:r>
              <a:rPr lang="en-US" sz="2400"/>
              <a:t> used to gather details and analyze a problem situation prior to information system design and implementation</a:t>
            </a:r>
            <a:endParaRPr/>
          </a:p>
          <a:p>
            <a:pPr indent="0" lvl="0" marL="182880" rtl="0" algn="just">
              <a:lnSpc>
                <a:spcPct val="90000"/>
              </a:lnSpc>
              <a:spcBef>
                <a:spcPts val="1080"/>
              </a:spcBef>
              <a:spcAft>
                <a:spcPts val="0"/>
              </a:spcAft>
              <a:buSzPts val="3480"/>
              <a:buNone/>
            </a:pPr>
            <a:r>
              <a:t/>
            </a:r>
            <a:endParaRPr sz="2400"/>
          </a:p>
          <a:p>
            <a:pPr indent="-220980" lvl="0" marL="182880" rtl="0" algn="just">
              <a:lnSpc>
                <a:spcPct val="90000"/>
              </a:lnSpc>
              <a:spcBef>
                <a:spcPts val="1080"/>
              </a:spcBef>
              <a:spcAft>
                <a:spcPts val="0"/>
              </a:spcAft>
              <a:buSzPts val="3480"/>
              <a:buChar char="•"/>
            </a:pPr>
            <a:r>
              <a:rPr b="1" i="1" lang="en-US" sz="2400"/>
              <a:t>Systems analysis </a:t>
            </a:r>
            <a:r>
              <a:rPr lang="en-US" sz="2400"/>
              <a:t>(or, </a:t>
            </a:r>
            <a:r>
              <a:rPr b="1" i="1" lang="en-US" sz="2400"/>
              <a:t>requirements analysis</a:t>
            </a:r>
            <a:r>
              <a:rPr lang="en-US" sz="2400"/>
              <a:t>) must ensure that the proposed information system meets </a:t>
            </a:r>
            <a:r>
              <a:rPr b="1" lang="en-US" sz="2400" u="sng"/>
              <a:t>user needs</a:t>
            </a:r>
            <a:r>
              <a:rPr lang="en-US" sz="2400"/>
              <a:t>, can be delivered </a:t>
            </a:r>
            <a:r>
              <a:rPr b="1" lang="en-US" sz="2400" u="sng"/>
              <a:t>on time</a:t>
            </a:r>
            <a:r>
              <a:rPr lang="en-US" sz="2400"/>
              <a:t>, and can be updated </a:t>
            </a:r>
            <a:r>
              <a:rPr b="1" lang="en-US" sz="2400" u="sng"/>
              <a:t>inexpensively</a:t>
            </a:r>
            <a:r>
              <a:rPr lang="en-US" sz="2400"/>
              <a:t>.</a:t>
            </a:r>
            <a:endParaRPr/>
          </a:p>
          <a:p>
            <a:pPr indent="0" lvl="0" marL="182880" rtl="0" algn="just">
              <a:lnSpc>
                <a:spcPct val="90000"/>
              </a:lnSpc>
              <a:spcBef>
                <a:spcPts val="1080"/>
              </a:spcBef>
              <a:spcAft>
                <a:spcPts val="0"/>
              </a:spcAft>
              <a:buSzPts val="3480"/>
              <a:buNone/>
            </a:pPr>
            <a:r>
              <a:t/>
            </a:r>
            <a:endParaRPr sz="2400"/>
          </a:p>
          <a:p>
            <a:pPr indent="-220980" lvl="0" marL="182880" rtl="0" algn="just">
              <a:lnSpc>
                <a:spcPct val="90000"/>
              </a:lnSpc>
              <a:spcBef>
                <a:spcPts val="1080"/>
              </a:spcBef>
              <a:spcAft>
                <a:spcPts val="0"/>
              </a:spcAft>
              <a:buSzPts val="3480"/>
              <a:buChar char="•"/>
            </a:pPr>
            <a:r>
              <a:rPr lang="en-US" sz="2400"/>
              <a:t>Problems in "getting the systems analysis right", such as ill-defined situations, ambiguities, inconsistencies, mixing requirements with design</a:t>
            </a:r>
            <a:endParaRPr/>
          </a:p>
          <a:p>
            <a:pPr indent="0" lvl="0" marL="182880" rtl="0" algn="just">
              <a:lnSpc>
                <a:spcPct val="100000"/>
              </a:lnSpc>
              <a:spcBef>
                <a:spcPts val="1080"/>
              </a:spcBef>
              <a:spcAft>
                <a:spcPts val="0"/>
              </a:spcAft>
              <a:buSzPts val="3480"/>
              <a:buNone/>
            </a:pPr>
            <a:r>
              <a:t/>
            </a:r>
            <a:endParaRPr sz="2400"/>
          </a:p>
        </p:txBody>
      </p:sp>
      <p:sp>
        <p:nvSpPr>
          <p:cNvPr id="269" name="Google Shape;269;p1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70" name="Google Shape;270;p1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71" name="Google Shape;271;p1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ph type="title"/>
          </p:nvPr>
        </p:nvSpPr>
        <p:spPr>
          <a:xfrm>
            <a:off x="946150" y="365125"/>
            <a:ext cx="7269163" cy="1006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Need for Systems Analysis?</a:t>
            </a:r>
            <a:endParaRPr/>
          </a:p>
        </p:txBody>
      </p:sp>
      <p:sp>
        <p:nvSpPr>
          <p:cNvPr descr="Rectangle: Click to edit Master text styles&#10;Second level&#10;Third level&#10;Fourth level&#10;Fifth level" id="277" name="Google Shape;277;p15"/>
          <p:cNvSpPr txBox="1"/>
          <p:nvPr>
            <p:ph idx="1" type="body"/>
          </p:nvPr>
        </p:nvSpPr>
        <p:spPr>
          <a:xfrm>
            <a:off x="609600" y="2590800"/>
            <a:ext cx="8121339" cy="3200400"/>
          </a:xfrm>
          <a:prstGeom prst="rect">
            <a:avLst/>
          </a:prstGeom>
          <a:noFill/>
          <a:ln>
            <a:noFill/>
          </a:ln>
        </p:spPr>
        <p:txBody>
          <a:bodyPr anchorCtr="0" anchor="t" bIns="45700" lIns="91425" spcFirstLastPara="1" rIns="91425" wrap="square" tIns="45700">
            <a:normAutofit/>
          </a:bodyPr>
          <a:lstStyle/>
          <a:p>
            <a:pPr indent="-257809" lvl="0" marL="182880" rtl="0" algn="ctr">
              <a:lnSpc>
                <a:spcPct val="100000"/>
              </a:lnSpc>
              <a:spcBef>
                <a:spcPts val="0"/>
              </a:spcBef>
              <a:spcAft>
                <a:spcPts val="0"/>
              </a:spcAft>
              <a:buSzPts val="4060"/>
              <a:buChar char="•"/>
            </a:pPr>
            <a:r>
              <a:rPr b="1" i="1" lang="en-US" sz="2800">
                <a:solidFill>
                  <a:srgbClr val="000066"/>
                </a:solidFill>
              </a:rPr>
              <a:t>Remember, finding and fixing a fault after software delivery is 100x more expensive than finding and fixing it during systems analysis or early design phases</a:t>
            </a:r>
            <a:endParaRPr/>
          </a:p>
          <a:p>
            <a:pPr indent="0" lvl="0" marL="182880" rtl="0" algn="l">
              <a:lnSpc>
                <a:spcPct val="100000"/>
              </a:lnSpc>
              <a:spcBef>
                <a:spcPts val="1160"/>
              </a:spcBef>
              <a:spcAft>
                <a:spcPts val="0"/>
              </a:spcAft>
              <a:buSzPts val="4060"/>
              <a:buNone/>
            </a:pPr>
            <a:r>
              <a:t/>
            </a:r>
            <a:endParaRPr sz="2800"/>
          </a:p>
        </p:txBody>
      </p:sp>
      <p:sp>
        <p:nvSpPr>
          <p:cNvPr id="278" name="Google Shape;278;p1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79" name="Google Shape;279;p1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80" name="Google Shape;280;p1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81" name="Google Shape;281;p15"/>
          <p:cNvSpPr/>
          <p:nvPr/>
        </p:nvSpPr>
        <p:spPr>
          <a:xfrm>
            <a:off x="7599538" y="5464685"/>
            <a:ext cx="15444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1</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6"/>
          <p:cNvSpPr txBox="1"/>
          <p:nvPr>
            <p:ph type="ctrTitle"/>
          </p:nvPr>
        </p:nvSpPr>
        <p:spPr>
          <a:xfrm>
            <a:off x="946150" y="758825"/>
            <a:ext cx="7064375" cy="29749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a:t>Segment 2</a:t>
            </a:r>
            <a:br>
              <a:rPr b="1" lang="en-US" sz="4000"/>
            </a:br>
            <a:r>
              <a:rPr lang="en-US" sz="4000"/>
              <a:t>Software lifecycle</a:t>
            </a:r>
            <a:endParaRPr/>
          </a:p>
        </p:txBody>
      </p:sp>
      <p:sp>
        <p:nvSpPr>
          <p:cNvPr descr="Rectangle: Click to edit Master text styles&#10;Second level&#10;Third level&#10;Fourth level&#10;Fifth level" id="287" name="Google Shape;287;p16"/>
          <p:cNvSpPr txBox="1"/>
          <p:nvPr>
            <p:ph idx="1" type="subTitle"/>
          </p:nvPr>
        </p:nvSpPr>
        <p:spPr>
          <a:xfrm>
            <a:off x="946150" y="4800600"/>
            <a:ext cx="7064375" cy="1692275"/>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2610"/>
              <a:buNone/>
            </a:pP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7"/>
          <p:cNvSpPr txBox="1"/>
          <p:nvPr>
            <p:ph type="title"/>
          </p:nvPr>
        </p:nvSpPr>
        <p:spPr>
          <a:xfrm>
            <a:off x="685800" y="152400"/>
            <a:ext cx="72691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Major Attributes of the Lifecycle</a:t>
            </a:r>
            <a:endParaRPr/>
          </a:p>
        </p:txBody>
      </p:sp>
      <p:sp>
        <p:nvSpPr>
          <p:cNvPr descr="Rectangle: Click to edit Master text styles&#10;Second level&#10;Third level&#10;Fourth level&#10;Fifth level" id="293" name="Google Shape;293;p17"/>
          <p:cNvSpPr txBox="1"/>
          <p:nvPr>
            <p:ph idx="1" type="body"/>
          </p:nvPr>
        </p:nvSpPr>
        <p:spPr>
          <a:xfrm>
            <a:off x="838200" y="1820875"/>
            <a:ext cx="8069100" cy="4099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5800"/>
              <a:buNone/>
            </a:pPr>
            <a:r>
              <a:rPr lang="en-US" sz="4000">
                <a:solidFill>
                  <a:srgbClr val="FF0000"/>
                </a:solidFill>
              </a:rPr>
              <a:t>The project</a:t>
            </a:r>
            <a:endParaRPr/>
          </a:p>
          <a:p>
            <a:pPr indent="-257809" lvl="1" marL="742950" rtl="0" algn="l">
              <a:lnSpc>
                <a:spcPct val="100000"/>
              </a:lnSpc>
              <a:spcBef>
                <a:spcPts val="1160"/>
              </a:spcBef>
              <a:spcAft>
                <a:spcPts val="0"/>
              </a:spcAft>
              <a:buSzPts val="4060"/>
              <a:buChar char="•"/>
            </a:pPr>
            <a:r>
              <a:rPr lang="en-US" sz="2800">
                <a:solidFill>
                  <a:srgbClr val="262626"/>
                </a:solidFill>
              </a:rPr>
              <a:t>Moves systematically through </a:t>
            </a:r>
            <a:r>
              <a:rPr b="1" lang="en-US" sz="2800">
                <a:solidFill>
                  <a:srgbClr val="262626"/>
                </a:solidFill>
              </a:rPr>
              <a:t>phases</a:t>
            </a:r>
            <a:r>
              <a:rPr lang="en-US" sz="2800">
                <a:solidFill>
                  <a:srgbClr val="262626"/>
                </a:solidFill>
              </a:rPr>
              <a:t> where each phase has a standard set of outputs</a:t>
            </a:r>
            <a:endParaRPr/>
          </a:p>
          <a:p>
            <a:pPr indent="-257809" lvl="1" marL="742950" rtl="0" algn="l">
              <a:lnSpc>
                <a:spcPct val="100000"/>
              </a:lnSpc>
              <a:spcBef>
                <a:spcPts val="1160"/>
              </a:spcBef>
              <a:spcAft>
                <a:spcPts val="0"/>
              </a:spcAft>
              <a:buSzPts val="4060"/>
              <a:buChar char="•"/>
            </a:pPr>
            <a:r>
              <a:rPr lang="en-US" sz="2800">
                <a:solidFill>
                  <a:srgbClr val="262626"/>
                </a:solidFill>
              </a:rPr>
              <a:t>Produces project </a:t>
            </a:r>
            <a:r>
              <a:rPr b="1" lang="en-US" sz="2800">
                <a:solidFill>
                  <a:srgbClr val="262626"/>
                </a:solidFill>
              </a:rPr>
              <a:t>deliverables</a:t>
            </a:r>
            <a:endParaRPr/>
          </a:p>
          <a:p>
            <a:pPr indent="-257809" lvl="1" marL="742950" rtl="0" algn="l">
              <a:lnSpc>
                <a:spcPct val="100000"/>
              </a:lnSpc>
              <a:spcBef>
                <a:spcPts val="1160"/>
              </a:spcBef>
              <a:spcAft>
                <a:spcPts val="0"/>
              </a:spcAft>
              <a:buSzPts val="4060"/>
              <a:buChar char="•"/>
            </a:pPr>
            <a:r>
              <a:rPr lang="en-US" sz="2800">
                <a:solidFill>
                  <a:srgbClr val="262626"/>
                </a:solidFill>
              </a:rPr>
              <a:t>Uses deliverables in implementation</a:t>
            </a:r>
            <a:endParaRPr/>
          </a:p>
          <a:p>
            <a:pPr indent="-257809" lvl="1" marL="742950" rtl="0" algn="l">
              <a:lnSpc>
                <a:spcPct val="100000"/>
              </a:lnSpc>
              <a:spcBef>
                <a:spcPts val="1160"/>
              </a:spcBef>
              <a:spcAft>
                <a:spcPts val="0"/>
              </a:spcAft>
              <a:buSzPts val="4060"/>
              <a:buChar char="•"/>
            </a:pPr>
            <a:r>
              <a:rPr lang="en-US" sz="2800">
                <a:solidFill>
                  <a:srgbClr val="262626"/>
                </a:solidFill>
              </a:rPr>
              <a:t>Results in actual information system</a:t>
            </a:r>
            <a:endParaRPr/>
          </a:p>
          <a:p>
            <a:pPr indent="-257809" lvl="1" marL="742950" rtl="0" algn="l">
              <a:lnSpc>
                <a:spcPct val="100000"/>
              </a:lnSpc>
              <a:spcBef>
                <a:spcPts val="1160"/>
              </a:spcBef>
              <a:spcAft>
                <a:spcPts val="0"/>
              </a:spcAft>
              <a:buSzPts val="4060"/>
              <a:buChar char="•"/>
            </a:pPr>
            <a:r>
              <a:rPr lang="en-US" sz="2800">
                <a:solidFill>
                  <a:srgbClr val="262626"/>
                </a:solidFill>
              </a:rPr>
              <a:t>Uses </a:t>
            </a:r>
            <a:r>
              <a:rPr i="1" lang="en-US" sz="2800">
                <a:solidFill>
                  <a:srgbClr val="262626"/>
                </a:solidFill>
              </a:rPr>
              <a:t>gradual refinement</a:t>
            </a:r>
            <a:endParaRPr>
              <a:solidFill>
                <a:srgbClr val="262626"/>
              </a:solidFill>
            </a:endParaRPr>
          </a:p>
        </p:txBody>
      </p:sp>
      <p:sp>
        <p:nvSpPr>
          <p:cNvPr id="294" name="Google Shape;294;p1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95" name="Google Shape;295;p1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96" name="Google Shape;296;p1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title"/>
          </p:nvPr>
        </p:nvSpPr>
        <p:spPr>
          <a:xfrm>
            <a:off x="685800" y="296863"/>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Project Phases</a:t>
            </a:r>
            <a:endParaRPr/>
          </a:p>
        </p:txBody>
      </p:sp>
      <p:sp>
        <p:nvSpPr>
          <p:cNvPr descr="Rectangle: Click to edit Master text styles&#10;Second level&#10;Third level&#10;Fourth level&#10;Fifth level" id="302" name="Google Shape;302;p18"/>
          <p:cNvSpPr txBox="1"/>
          <p:nvPr>
            <p:ph idx="1" type="body"/>
          </p:nvPr>
        </p:nvSpPr>
        <p:spPr>
          <a:xfrm>
            <a:off x="876300" y="1676400"/>
            <a:ext cx="8039100" cy="4166400"/>
          </a:xfrm>
          <a:prstGeom prst="rect">
            <a:avLst/>
          </a:prstGeom>
          <a:noFill/>
          <a:ln>
            <a:noFill/>
          </a:ln>
        </p:spPr>
        <p:txBody>
          <a:bodyPr anchorCtr="0" anchor="t" bIns="45700" lIns="91425" spcFirstLastPara="1" rIns="91425" wrap="square" tIns="45700">
            <a:normAutofit fontScale="70000" lnSpcReduction="20000"/>
          </a:bodyPr>
          <a:lstStyle/>
          <a:p>
            <a:pPr indent="-206248" lvl="0" marL="182880" rtl="0" algn="l">
              <a:lnSpc>
                <a:spcPct val="100000"/>
              </a:lnSpc>
              <a:spcBef>
                <a:spcPts val="0"/>
              </a:spcBef>
              <a:spcAft>
                <a:spcPts val="0"/>
              </a:spcAft>
              <a:buSzPct val="145000"/>
              <a:buChar char="•"/>
            </a:pPr>
            <a:r>
              <a:rPr b="1" lang="en-US" sz="3200">
                <a:solidFill>
                  <a:srgbClr val="FF0000"/>
                </a:solidFill>
              </a:rPr>
              <a:t>Planning</a:t>
            </a:r>
            <a:endParaRPr/>
          </a:p>
          <a:p>
            <a:pPr indent="-154686" lvl="1" marL="742950" rtl="0" algn="l">
              <a:lnSpc>
                <a:spcPct val="100000"/>
              </a:lnSpc>
              <a:spcBef>
                <a:spcPts val="1080"/>
              </a:spcBef>
              <a:spcAft>
                <a:spcPts val="0"/>
              </a:spcAft>
              <a:buSzPct val="145000"/>
              <a:buChar char="•"/>
            </a:pPr>
            <a:r>
              <a:rPr lang="en-US" sz="2400">
                <a:solidFill>
                  <a:srgbClr val="262626"/>
                </a:solidFill>
              </a:rPr>
              <a:t>Why build the system?</a:t>
            </a:r>
            <a:endParaRPr/>
          </a:p>
          <a:p>
            <a:pPr indent="-206248" lvl="0" marL="182880" rtl="0" algn="l">
              <a:lnSpc>
                <a:spcPct val="100000"/>
              </a:lnSpc>
              <a:spcBef>
                <a:spcPts val="1240"/>
              </a:spcBef>
              <a:spcAft>
                <a:spcPts val="0"/>
              </a:spcAft>
              <a:buSzPct val="145000"/>
              <a:buChar char="•"/>
            </a:pPr>
            <a:r>
              <a:rPr b="1" lang="en-US" sz="3200">
                <a:solidFill>
                  <a:srgbClr val="FF0000"/>
                </a:solidFill>
              </a:rPr>
              <a:t>Analysis</a:t>
            </a:r>
            <a:endParaRPr/>
          </a:p>
          <a:p>
            <a:pPr indent="-154686" lvl="1" marL="742950" rtl="0" algn="l">
              <a:lnSpc>
                <a:spcPct val="100000"/>
              </a:lnSpc>
              <a:spcBef>
                <a:spcPts val="1080"/>
              </a:spcBef>
              <a:spcAft>
                <a:spcPts val="0"/>
              </a:spcAft>
              <a:buSzPct val="145000"/>
              <a:buChar char="•"/>
            </a:pPr>
            <a:r>
              <a:rPr lang="en-US" sz="2400">
                <a:solidFill>
                  <a:srgbClr val="262626"/>
                </a:solidFill>
              </a:rPr>
              <a:t>Who, what, when, where will the system be?</a:t>
            </a:r>
            <a:endParaRPr/>
          </a:p>
          <a:p>
            <a:pPr indent="-206248" lvl="0" marL="182880" rtl="0" algn="l">
              <a:lnSpc>
                <a:spcPct val="100000"/>
              </a:lnSpc>
              <a:spcBef>
                <a:spcPts val="1240"/>
              </a:spcBef>
              <a:spcAft>
                <a:spcPts val="0"/>
              </a:spcAft>
              <a:buSzPct val="145000"/>
              <a:buChar char="•"/>
            </a:pPr>
            <a:r>
              <a:rPr b="1" lang="en-US" sz="3200">
                <a:solidFill>
                  <a:srgbClr val="FF0000"/>
                </a:solidFill>
              </a:rPr>
              <a:t>Design</a:t>
            </a:r>
            <a:endParaRPr/>
          </a:p>
          <a:p>
            <a:pPr indent="-154686" lvl="1" marL="742950" rtl="0" algn="l">
              <a:lnSpc>
                <a:spcPct val="100000"/>
              </a:lnSpc>
              <a:spcBef>
                <a:spcPts val="1080"/>
              </a:spcBef>
              <a:spcAft>
                <a:spcPts val="0"/>
              </a:spcAft>
              <a:buSzPct val="145000"/>
              <a:buChar char="•"/>
            </a:pPr>
            <a:r>
              <a:rPr lang="en-US" sz="2400">
                <a:solidFill>
                  <a:srgbClr val="262626"/>
                </a:solidFill>
              </a:rPr>
              <a:t>How will the system work?</a:t>
            </a:r>
            <a:endParaRPr/>
          </a:p>
          <a:p>
            <a:pPr indent="-206248" lvl="0" marL="182880" rtl="0" algn="l">
              <a:lnSpc>
                <a:spcPct val="100000"/>
              </a:lnSpc>
              <a:spcBef>
                <a:spcPts val="1240"/>
              </a:spcBef>
              <a:spcAft>
                <a:spcPts val="0"/>
              </a:spcAft>
              <a:buSzPct val="145000"/>
              <a:buChar char="•"/>
            </a:pPr>
            <a:r>
              <a:rPr b="1" lang="en-US" sz="3200">
                <a:solidFill>
                  <a:srgbClr val="FF0000"/>
                </a:solidFill>
              </a:rPr>
              <a:t>Implementation</a:t>
            </a:r>
            <a:endParaRPr/>
          </a:p>
          <a:p>
            <a:pPr indent="-154686" lvl="1" marL="742950" rtl="0" algn="l">
              <a:lnSpc>
                <a:spcPct val="100000"/>
              </a:lnSpc>
              <a:spcBef>
                <a:spcPts val="1080"/>
              </a:spcBef>
              <a:spcAft>
                <a:spcPts val="0"/>
              </a:spcAft>
              <a:buSzPct val="145000"/>
              <a:buChar char="•"/>
            </a:pPr>
            <a:r>
              <a:rPr lang="en-US" sz="2400">
                <a:solidFill>
                  <a:srgbClr val="262626"/>
                </a:solidFill>
              </a:rPr>
              <a:t>System delivery</a:t>
            </a:r>
            <a:endParaRPr sz="2800">
              <a:solidFill>
                <a:srgbClr val="262626"/>
              </a:solidFill>
            </a:endParaRPr>
          </a:p>
        </p:txBody>
      </p:sp>
      <p:sp>
        <p:nvSpPr>
          <p:cNvPr id="303" name="Google Shape;303;p18"/>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04" name="Google Shape;304;p18"/>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05" name="Google Shape;305;p18"/>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Planning</a:t>
            </a:r>
            <a:endParaRPr>
              <a:solidFill>
                <a:srgbClr val="660066"/>
              </a:solidFill>
            </a:endParaRPr>
          </a:p>
        </p:txBody>
      </p:sp>
      <p:sp>
        <p:nvSpPr>
          <p:cNvPr descr="Rectangle: Click to edit Master text styles&#10;Second level&#10;Third level&#10;Fourth level&#10;Fifth level" id="311" name="Google Shape;311;p19"/>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100000"/>
              </a:lnSpc>
              <a:spcBef>
                <a:spcPts val="0"/>
              </a:spcBef>
              <a:spcAft>
                <a:spcPts val="0"/>
              </a:spcAft>
              <a:buSzPts val="4060"/>
              <a:buChar char="•"/>
            </a:pPr>
            <a:r>
              <a:rPr lang="en-US" sz="2800"/>
              <a:t>Identifying business value</a:t>
            </a:r>
            <a:endParaRPr/>
          </a:p>
          <a:p>
            <a:pPr indent="-257809" lvl="0" marL="182880" rtl="0" algn="l">
              <a:lnSpc>
                <a:spcPct val="100000"/>
              </a:lnSpc>
              <a:spcBef>
                <a:spcPts val="1160"/>
              </a:spcBef>
              <a:spcAft>
                <a:spcPts val="0"/>
              </a:spcAft>
              <a:buSzPts val="4060"/>
              <a:buChar char="•"/>
            </a:pPr>
            <a:r>
              <a:rPr lang="en-US" sz="2800"/>
              <a:t>Analyze feasibility</a:t>
            </a:r>
            <a:endParaRPr/>
          </a:p>
          <a:p>
            <a:pPr indent="-257809" lvl="0" marL="182880" rtl="0" algn="l">
              <a:lnSpc>
                <a:spcPct val="100000"/>
              </a:lnSpc>
              <a:spcBef>
                <a:spcPts val="1160"/>
              </a:spcBef>
              <a:spcAft>
                <a:spcPts val="0"/>
              </a:spcAft>
              <a:buSzPts val="4060"/>
              <a:buChar char="•"/>
            </a:pPr>
            <a:r>
              <a:rPr lang="en-US" sz="2800"/>
              <a:t>Develop work plan</a:t>
            </a:r>
            <a:endParaRPr/>
          </a:p>
          <a:p>
            <a:pPr indent="-257809" lvl="0" marL="182880" rtl="0" algn="l">
              <a:lnSpc>
                <a:spcPct val="100000"/>
              </a:lnSpc>
              <a:spcBef>
                <a:spcPts val="1160"/>
              </a:spcBef>
              <a:spcAft>
                <a:spcPts val="0"/>
              </a:spcAft>
              <a:buSzPts val="4060"/>
              <a:buChar char="•"/>
            </a:pPr>
            <a:r>
              <a:rPr lang="en-US" sz="2800"/>
              <a:t>Staff the project</a:t>
            </a:r>
            <a:endParaRPr/>
          </a:p>
          <a:p>
            <a:pPr indent="-257809" lvl="0" marL="182880" rtl="0" algn="l">
              <a:lnSpc>
                <a:spcPct val="100000"/>
              </a:lnSpc>
              <a:spcBef>
                <a:spcPts val="1160"/>
              </a:spcBef>
              <a:spcAft>
                <a:spcPts val="0"/>
              </a:spcAft>
              <a:buSzPts val="4060"/>
              <a:buChar char="•"/>
            </a:pPr>
            <a:r>
              <a:rPr lang="en-US" sz="2800"/>
              <a:t>Control and direct project</a:t>
            </a:r>
            <a:endParaRPr/>
          </a:p>
        </p:txBody>
      </p:sp>
      <p:sp>
        <p:nvSpPr>
          <p:cNvPr id="312" name="Google Shape;312;p19"/>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13" name="Google Shape;313;p19"/>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14" name="Google Shape;314;p19"/>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type="title"/>
          </p:nvPr>
        </p:nvSpPr>
        <p:spPr>
          <a:xfrm>
            <a:off x="982133" y="20472"/>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Guideline for students</a:t>
            </a:r>
            <a:endParaRPr/>
          </a:p>
        </p:txBody>
      </p:sp>
      <p:sp>
        <p:nvSpPr>
          <p:cNvPr id="160" name="Google Shape;160;p2"/>
          <p:cNvSpPr txBox="1"/>
          <p:nvPr>
            <p:ph idx="1" type="body"/>
          </p:nvPr>
        </p:nvSpPr>
        <p:spPr>
          <a:xfrm>
            <a:off x="985881" y="1399553"/>
            <a:ext cx="7857067" cy="4800599"/>
          </a:xfrm>
          <a:prstGeom prst="rect">
            <a:avLst/>
          </a:prstGeom>
          <a:noFill/>
          <a:ln>
            <a:noFill/>
          </a:ln>
        </p:spPr>
        <p:txBody>
          <a:bodyPr anchorCtr="0" anchor="t" bIns="45700" lIns="91425" spcFirstLastPara="1" rIns="91425" wrap="square" tIns="45700">
            <a:normAutofit fontScale="92500"/>
          </a:bodyPr>
          <a:lstStyle/>
          <a:p>
            <a:pPr indent="-285750" lvl="0" marL="285750" rtl="0" algn="l">
              <a:lnSpc>
                <a:spcPct val="100000"/>
              </a:lnSpc>
              <a:spcBef>
                <a:spcPts val="0"/>
              </a:spcBef>
              <a:spcAft>
                <a:spcPts val="0"/>
              </a:spcAft>
              <a:buSzPct val="145000"/>
              <a:buChar char="•"/>
            </a:pPr>
            <a:r>
              <a:rPr lang="en-US"/>
              <a:t>Every student need to attend the online lectures in every week.</a:t>
            </a:r>
            <a:endParaRPr/>
          </a:p>
          <a:p>
            <a:pPr indent="-285750" lvl="0" marL="285750" rtl="0" algn="l">
              <a:lnSpc>
                <a:spcPct val="100000"/>
              </a:lnSpc>
              <a:spcBef>
                <a:spcPts val="1044"/>
              </a:spcBef>
              <a:spcAft>
                <a:spcPts val="0"/>
              </a:spcAft>
              <a:buSzPct val="145000"/>
              <a:buChar char="•"/>
            </a:pPr>
            <a:r>
              <a:rPr lang="en-US"/>
              <a:t>While proceeding with the video lectures there might be pop-up quizzes, segment quiz etc. You need to participate in those quizzes to proceed to next lecture. </a:t>
            </a:r>
            <a:r>
              <a:rPr b="1" lang="en-US">
                <a:solidFill>
                  <a:srgbClr val="FF0000"/>
                </a:solidFill>
              </a:rPr>
              <a:t>Please note that these quizzes will be used for evaluation</a:t>
            </a:r>
            <a:r>
              <a:rPr lang="en-US"/>
              <a:t>. So listen the lectures carefully and take the quiz.</a:t>
            </a:r>
            <a:endParaRPr/>
          </a:p>
          <a:p>
            <a:pPr indent="-285750" lvl="0" marL="285750" rtl="0" algn="l">
              <a:lnSpc>
                <a:spcPct val="100000"/>
              </a:lnSpc>
              <a:spcBef>
                <a:spcPts val="1044"/>
              </a:spcBef>
              <a:spcAft>
                <a:spcPts val="0"/>
              </a:spcAft>
              <a:buSzPct val="145000"/>
              <a:buChar char="•"/>
            </a:pPr>
            <a:r>
              <a:rPr lang="en-US"/>
              <a:t>Faculties will be available ONLINE (google meets) in the class time (according to the USIS) where students can join and discuss different topics, difficulties etc. You will be provided the link. Make sure you have finished the online lecture before joining the class meeting.</a:t>
            </a:r>
            <a:endParaRPr/>
          </a:p>
          <a:p>
            <a:pPr indent="-285750" lvl="0" marL="285750" rtl="0" algn="l">
              <a:lnSpc>
                <a:spcPct val="100000"/>
              </a:lnSpc>
              <a:spcBef>
                <a:spcPts val="1044"/>
              </a:spcBef>
              <a:spcAft>
                <a:spcPts val="0"/>
              </a:spcAft>
              <a:buSzPct val="145000"/>
              <a:buChar char="•"/>
            </a:pPr>
            <a:r>
              <a:rPr lang="en-US"/>
              <a:t>Assignment needs to be submitted by the provided deadline.</a:t>
            </a:r>
            <a:endParaRPr/>
          </a:p>
          <a:p>
            <a:pPr indent="-81343" lvl="0" marL="285750" rtl="0" algn="l">
              <a:lnSpc>
                <a:spcPct val="100000"/>
              </a:lnSpc>
              <a:spcBef>
                <a:spcPts val="1044"/>
              </a:spcBef>
              <a:spcAft>
                <a:spcPts val="0"/>
              </a:spcAft>
              <a:buSzPct val="145000"/>
              <a:buNone/>
            </a:pPr>
            <a:r>
              <a:t/>
            </a:r>
            <a:endParaRPr/>
          </a:p>
        </p:txBody>
      </p:sp>
      <p:sp>
        <p:nvSpPr>
          <p:cNvPr id="161" name="Google Shape;161;p2"/>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62" name="Google Shape;162;p2"/>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63" name="Google Shape;163;p2"/>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Analysis</a:t>
            </a:r>
            <a:endParaRPr>
              <a:solidFill>
                <a:srgbClr val="660066"/>
              </a:solidFill>
            </a:endParaRPr>
          </a:p>
        </p:txBody>
      </p:sp>
      <p:sp>
        <p:nvSpPr>
          <p:cNvPr descr="Rectangle: Click to edit Master text styles&#10;Second level&#10;Third level&#10;Fourth level&#10;Fifth level" id="320" name="Google Shape;320;p20"/>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100000"/>
              </a:lnSpc>
              <a:spcBef>
                <a:spcPts val="0"/>
              </a:spcBef>
              <a:spcAft>
                <a:spcPts val="0"/>
              </a:spcAft>
              <a:buSzPts val="4060"/>
              <a:buChar char="•"/>
            </a:pPr>
            <a:r>
              <a:rPr lang="en-US" sz="2800"/>
              <a:t>Analysis strategy</a:t>
            </a:r>
            <a:endParaRPr/>
          </a:p>
          <a:p>
            <a:pPr indent="-220980" lvl="1" marL="742950" rtl="0" algn="l">
              <a:lnSpc>
                <a:spcPct val="100000"/>
              </a:lnSpc>
              <a:spcBef>
                <a:spcPts val="1080"/>
              </a:spcBef>
              <a:spcAft>
                <a:spcPts val="0"/>
              </a:spcAft>
              <a:buSzPts val="3480"/>
              <a:buChar char="•"/>
            </a:pPr>
            <a:r>
              <a:rPr lang="en-US" sz="2400">
                <a:solidFill>
                  <a:srgbClr val="262626"/>
                </a:solidFill>
              </a:rPr>
              <a:t>Analysis of </a:t>
            </a:r>
            <a:r>
              <a:rPr i="1" lang="en-US" sz="2400">
                <a:solidFill>
                  <a:srgbClr val="262626"/>
                </a:solidFill>
              </a:rPr>
              <a:t>current system</a:t>
            </a:r>
            <a:endParaRPr/>
          </a:p>
          <a:p>
            <a:pPr indent="-220980" lvl="1" marL="742950" rtl="0" algn="l">
              <a:lnSpc>
                <a:spcPct val="100000"/>
              </a:lnSpc>
              <a:spcBef>
                <a:spcPts val="1080"/>
              </a:spcBef>
              <a:spcAft>
                <a:spcPts val="0"/>
              </a:spcAft>
              <a:buSzPts val="3480"/>
              <a:buChar char="•"/>
            </a:pPr>
            <a:r>
              <a:rPr lang="en-US" sz="2400">
                <a:solidFill>
                  <a:srgbClr val="262626"/>
                </a:solidFill>
              </a:rPr>
              <a:t>Ways to design </a:t>
            </a:r>
            <a:r>
              <a:rPr b="1" lang="en-US" sz="2400">
                <a:solidFill>
                  <a:srgbClr val="262626"/>
                </a:solidFill>
              </a:rPr>
              <a:t>new system</a:t>
            </a:r>
            <a:endParaRPr/>
          </a:p>
          <a:p>
            <a:pPr indent="-257809" lvl="0" marL="182880" rtl="0" algn="l">
              <a:lnSpc>
                <a:spcPct val="100000"/>
              </a:lnSpc>
              <a:spcBef>
                <a:spcPts val="1160"/>
              </a:spcBef>
              <a:spcAft>
                <a:spcPts val="0"/>
              </a:spcAft>
              <a:buSzPts val="4060"/>
              <a:buChar char="•"/>
            </a:pPr>
            <a:r>
              <a:rPr lang="en-US" sz="2800"/>
              <a:t>Requirements gathering</a:t>
            </a:r>
            <a:endParaRPr/>
          </a:p>
          <a:p>
            <a:pPr indent="-220980" lvl="1" marL="742950" rtl="0" algn="l">
              <a:lnSpc>
                <a:spcPct val="100000"/>
              </a:lnSpc>
              <a:spcBef>
                <a:spcPts val="1080"/>
              </a:spcBef>
              <a:spcAft>
                <a:spcPts val="0"/>
              </a:spcAft>
              <a:buSzPts val="3480"/>
              <a:buChar char="•"/>
            </a:pPr>
            <a:r>
              <a:rPr lang="en-US" sz="2400">
                <a:solidFill>
                  <a:srgbClr val="262626"/>
                </a:solidFill>
              </a:rPr>
              <a:t>Interviews, questionnaires etc.</a:t>
            </a:r>
            <a:endParaRPr/>
          </a:p>
          <a:p>
            <a:pPr indent="-257809" lvl="0" marL="182880" rtl="0" algn="l">
              <a:lnSpc>
                <a:spcPct val="100000"/>
              </a:lnSpc>
              <a:spcBef>
                <a:spcPts val="1160"/>
              </a:spcBef>
              <a:spcAft>
                <a:spcPts val="0"/>
              </a:spcAft>
              <a:buSzPts val="4060"/>
              <a:buChar char="•"/>
            </a:pPr>
            <a:r>
              <a:rPr lang="en-US" sz="2800"/>
              <a:t>Process modeling</a:t>
            </a:r>
            <a:endParaRPr/>
          </a:p>
          <a:p>
            <a:pPr indent="-257809" lvl="0" marL="182880" rtl="0" algn="l">
              <a:lnSpc>
                <a:spcPct val="100000"/>
              </a:lnSpc>
              <a:spcBef>
                <a:spcPts val="1160"/>
              </a:spcBef>
              <a:spcAft>
                <a:spcPts val="0"/>
              </a:spcAft>
              <a:buSzPts val="4060"/>
              <a:buChar char="•"/>
            </a:pPr>
            <a:r>
              <a:rPr lang="en-US" sz="2800"/>
              <a:t>Data modeling</a:t>
            </a:r>
            <a:endParaRPr/>
          </a:p>
        </p:txBody>
      </p:sp>
      <p:sp>
        <p:nvSpPr>
          <p:cNvPr id="321" name="Google Shape;321;p2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22" name="Google Shape;322;p2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23" name="Google Shape;323;p2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Design</a:t>
            </a:r>
            <a:endParaRPr>
              <a:solidFill>
                <a:srgbClr val="660066"/>
              </a:solidFill>
            </a:endParaRPr>
          </a:p>
        </p:txBody>
      </p:sp>
      <p:sp>
        <p:nvSpPr>
          <p:cNvPr descr="Rectangle: Click to edit Master text styles&#10;Second level&#10;Third level&#10;Fourth level&#10;Fifth level" id="329" name="Google Shape;329;p21"/>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100000"/>
              </a:lnSpc>
              <a:spcBef>
                <a:spcPts val="0"/>
              </a:spcBef>
              <a:spcAft>
                <a:spcPts val="0"/>
              </a:spcAft>
              <a:buSzPts val="4060"/>
              <a:buChar char="•"/>
            </a:pPr>
            <a:r>
              <a:rPr lang="en-US" sz="2800"/>
              <a:t>Architectural design</a:t>
            </a:r>
            <a:endParaRPr/>
          </a:p>
          <a:p>
            <a:pPr indent="-220980" lvl="1" marL="742950" rtl="0" algn="l">
              <a:lnSpc>
                <a:spcPct val="100000"/>
              </a:lnSpc>
              <a:spcBef>
                <a:spcPts val="1080"/>
              </a:spcBef>
              <a:spcAft>
                <a:spcPts val="0"/>
              </a:spcAft>
              <a:buSzPts val="3480"/>
              <a:buChar char="•"/>
            </a:pPr>
            <a:r>
              <a:rPr b="1" lang="en-US" sz="2400">
                <a:solidFill>
                  <a:srgbClr val="262626"/>
                </a:solidFill>
              </a:rPr>
              <a:t>Hardware</a:t>
            </a:r>
            <a:endParaRPr/>
          </a:p>
          <a:p>
            <a:pPr indent="-220980" lvl="1" marL="742950" rtl="0" algn="l">
              <a:lnSpc>
                <a:spcPct val="100000"/>
              </a:lnSpc>
              <a:spcBef>
                <a:spcPts val="1080"/>
              </a:spcBef>
              <a:spcAft>
                <a:spcPts val="0"/>
              </a:spcAft>
              <a:buSzPts val="3480"/>
              <a:buChar char="•"/>
            </a:pPr>
            <a:r>
              <a:rPr b="1" lang="en-US" sz="2400">
                <a:solidFill>
                  <a:srgbClr val="262626"/>
                </a:solidFill>
              </a:rPr>
              <a:t>Software</a:t>
            </a:r>
            <a:endParaRPr/>
          </a:p>
          <a:p>
            <a:pPr indent="-220980" lvl="1" marL="742950" rtl="0" algn="l">
              <a:lnSpc>
                <a:spcPct val="100000"/>
              </a:lnSpc>
              <a:spcBef>
                <a:spcPts val="1080"/>
              </a:spcBef>
              <a:spcAft>
                <a:spcPts val="0"/>
              </a:spcAft>
              <a:buSzPts val="3480"/>
              <a:buChar char="•"/>
            </a:pPr>
            <a:r>
              <a:rPr b="1" lang="en-US" sz="2400">
                <a:solidFill>
                  <a:srgbClr val="262626"/>
                </a:solidFill>
              </a:rPr>
              <a:t>Network</a:t>
            </a:r>
            <a:r>
              <a:rPr lang="en-US" sz="2400">
                <a:solidFill>
                  <a:srgbClr val="262626"/>
                </a:solidFill>
              </a:rPr>
              <a:t> infrastructure</a:t>
            </a:r>
            <a:endParaRPr/>
          </a:p>
          <a:p>
            <a:pPr indent="-257809" lvl="0" marL="182880" rtl="0" algn="l">
              <a:lnSpc>
                <a:spcPct val="100000"/>
              </a:lnSpc>
              <a:spcBef>
                <a:spcPts val="1160"/>
              </a:spcBef>
              <a:spcAft>
                <a:spcPts val="0"/>
              </a:spcAft>
              <a:buSzPts val="4060"/>
              <a:buChar char="•"/>
            </a:pPr>
            <a:r>
              <a:rPr lang="en-US" sz="2800"/>
              <a:t>Interface design</a:t>
            </a:r>
            <a:endParaRPr/>
          </a:p>
          <a:p>
            <a:pPr indent="-257809" lvl="0" marL="182880" rtl="0" algn="l">
              <a:lnSpc>
                <a:spcPct val="100000"/>
              </a:lnSpc>
              <a:spcBef>
                <a:spcPts val="1160"/>
              </a:spcBef>
              <a:spcAft>
                <a:spcPts val="0"/>
              </a:spcAft>
              <a:buSzPts val="4060"/>
              <a:buChar char="•"/>
            </a:pPr>
            <a:r>
              <a:rPr lang="en-US" sz="2800"/>
              <a:t>Database and file design</a:t>
            </a:r>
            <a:endParaRPr/>
          </a:p>
          <a:p>
            <a:pPr indent="-257809" lvl="0" marL="182880" rtl="0" algn="l">
              <a:lnSpc>
                <a:spcPct val="100000"/>
              </a:lnSpc>
              <a:spcBef>
                <a:spcPts val="1160"/>
              </a:spcBef>
              <a:spcAft>
                <a:spcPts val="0"/>
              </a:spcAft>
              <a:buSzPts val="4060"/>
              <a:buChar char="•"/>
            </a:pPr>
            <a:r>
              <a:rPr lang="en-US" sz="2800"/>
              <a:t>Program design</a:t>
            </a:r>
            <a:endParaRPr/>
          </a:p>
        </p:txBody>
      </p:sp>
      <p:sp>
        <p:nvSpPr>
          <p:cNvPr id="330" name="Google Shape;330;p21"/>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31" name="Google Shape;331;p21"/>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32" name="Google Shape;332;p21"/>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Implementation</a:t>
            </a:r>
            <a:endParaRPr>
              <a:solidFill>
                <a:srgbClr val="660066"/>
              </a:solidFill>
            </a:endParaRPr>
          </a:p>
        </p:txBody>
      </p:sp>
      <p:sp>
        <p:nvSpPr>
          <p:cNvPr descr="Rectangle: Click to edit Master text styles&#10;Second level&#10;Third level&#10;Fourth level&#10;Fifth level" id="338" name="Google Shape;338;p22"/>
          <p:cNvSpPr txBox="1"/>
          <p:nvPr>
            <p:ph idx="1" type="body"/>
          </p:nvPr>
        </p:nvSpPr>
        <p:spPr>
          <a:xfrm>
            <a:off x="946150" y="1524000"/>
            <a:ext cx="7452300" cy="4249200"/>
          </a:xfrm>
          <a:prstGeom prst="rect">
            <a:avLst/>
          </a:prstGeom>
          <a:noFill/>
          <a:ln>
            <a:noFill/>
          </a:ln>
        </p:spPr>
        <p:txBody>
          <a:bodyPr anchorCtr="0" anchor="t" bIns="45700" lIns="91425" spcFirstLastPara="1" rIns="91425" wrap="square" tIns="45700">
            <a:normAutofit fontScale="70000" lnSpcReduction="20000"/>
          </a:bodyPr>
          <a:lstStyle/>
          <a:p>
            <a:pPr indent="-206248" lvl="0" marL="182880" rtl="0" algn="l">
              <a:lnSpc>
                <a:spcPct val="100000"/>
              </a:lnSpc>
              <a:spcBef>
                <a:spcPts val="0"/>
              </a:spcBef>
              <a:spcAft>
                <a:spcPts val="0"/>
              </a:spcAft>
              <a:buSzPct val="145000"/>
              <a:buChar char="•"/>
            </a:pPr>
            <a:r>
              <a:rPr b="1" lang="en-US" sz="3200"/>
              <a:t>Construction</a:t>
            </a:r>
            <a:endParaRPr/>
          </a:p>
          <a:p>
            <a:pPr indent="-180466" lvl="1" marL="742950" rtl="0" algn="l">
              <a:lnSpc>
                <a:spcPct val="100000"/>
              </a:lnSpc>
              <a:spcBef>
                <a:spcPts val="1160"/>
              </a:spcBef>
              <a:spcAft>
                <a:spcPts val="0"/>
              </a:spcAft>
              <a:buSzPct val="145000"/>
              <a:buChar char="•"/>
            </a:pPr>
            <a:r>
              <a:rPr lang="en-US" sz="2800">
                <a:solidFill>
                  <a:srgbClr val="262626"/>
                </a:solidFill>
              </a:rPr>
              <a:t>Writing programs</a:t>
            </a:r>
            <a:endParaRPr/>
          </a:p>
          <a:p>
            <a:pPr indent="-180466" lvl="1" marL="742950" rtl="0" algn="l">
              <a:lnSpc>
                <a:spcPct val="100000"/>
              </a:lnSpc>
              <a:spcBef>
                <a:spcPts val="1160"/>
              </a:spcBef>
              <a:spcAft>
                <a:spcPts val="0"/>
              </a:spcAft>
              <a:buSzPct val="145000"/>
              <a:buChar char="•"/>
            </a:pPr>
            <a:r>
              <a:rPr lang="en-US" sz="2800">
                <a:solidFill>
                  <a:srgbClr val="262626"/>
                </a:solidFill>
              </a:rPr>
              <a:t>Testing</a:t>
            </a:r>
            <a:endParaRPr/>
          </a:p>
          <a:p>
            <a:pPr indent="-206248" lvl="0" marL="182880" rtl="0" algn="l">
              <a:lnSpc>
                <a:spcPct val="100000"/>
              </a:lnSpc>
              <a:spcBef>
                <a:spcPts val="1240"/>
              </a:spcBef>
              <a:spcAft>
                <a:spcPts val="0"/>
              </a:spcAft>
              <a:buSzPct val="145000"/>
              <a:buChar char="•"/>
            </a:pPr>
            <a:r>
              <a:rPr b="1" lang="en-US" sz="3200"/>
              <a:t>Installation</a:t>
            </a:r>
            <a:endParaRPr/>
          </a:p>
          <a:p>
            <a:pPr indent="-180466" lvl="1" marL="742950" rtl="0" algn="l">
              <a:lnSpc>
                <a:spcPct val="100000"/>
              </a:lnSpc>
              <a:spcBef>
                <a:spcPts val="1160"/>
              </a:spcBef>
              <a:spcAft>
                <a:spcPts val="0"/>
              </a:spcAft>
              <a:buSzPct val="145000"/>
              <a:buChar char="•"/>
            </a:pPr>
            <a:r>
              <a:rPr lang="en-US" sz="2800">
                <a:solidFill>
                  <a:srgbClr val="262626"/>
                </a:solidFill>
              </a:rPr>
              <a:t>Replace old with new system</a:t>
            </a:r>
            <a:endParaRPr/>
          </a:p>
          <a:p>
            <a:pPr indent="-180466" lvl="1" marL="742950" rtl="0" algn="l">
              <a:lnSpc>
                <a:spcPct val="100000"/>
              </a:lnSpc>
              <a:spcBef>
                <a:spcPts val="1160"/>
              </a:spcBef>
              <a:spcAft>
                <a:spcPts val="0"/>
              </a:spcAft>
              <a:buSzPct val="145000"/>
              <a:buChar char="•"/>
            </a:pPr>
            <a:r>
              <a:rPr lang="en-US" sz="2800">
                <a:solidFill>
                  <a:srgbClr val="262626"/>
                </a:solidFill>
              </a:rPr>
              <a:t>Training users</a:t>
            </a:r>
            <a:endParaRPr/>
          </a:p>
          <a:p>
            <a:pPr indent="-206248" lvl="0" marL="182880" rtl="0" algn="l">
              <a:lnSpc>
                <a:spcPct val="100000"/>
              </a:lnSpc>
              <a:spcBef>
                <a:spcPts val="1240"/>
              </a:spcBef>
              <a:spcAft>
                <a:spcPts val="0"/>
              </a:spcAft>
              <a:buSzPct val="145000"/>
              <a:buChar char="•"/>
            </a:pPr>
            <a:r>
              <a:rPr lang="en-US" sz="3200"/>
              <a:t>Support Plan</a:t>
            </a:r>
            <a:endParaRPr/>
          </a:p>
          <a:p>
            <a:pPr indent="0" lvl="1" marL="742950" rtl="0" algn="l">
              <a:lnSpc>
                <a:spcPct val="100000"/>
              </a:lnSpc>
              <a:spcBef>
                <a:spcPts val="1160"/>
              </a:spcBef>
              <a:spcAft>
                <a:spcPts val="0"/>
              </a:spcAft>
              <a:buSzPct val="145000"/>
              <a:buNone/>
            </a:pPr>
            <a:r>
              <a:t/>
            </a:r>
            <a:endParaRPr sz="2800">
              <a:solidFill>
                <a:srgbClr val="262626"/>
              </a:solidFill>
            </a:endParaRPr>
          </a:p>
        </p:txBody>
      </p:sp>
      <p:sp>
        <p:nvSpPr>
          <p:cNvPr id="339" name="Google Shape;339;p22"/>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40" name="Google Shape;340;p22"/>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41" name="Google Shape;341;p22"/>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571500" y="304800"/>
            <a:ext cx="77724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Processes and Deliverables</a:t>
            </a:r>
            <a:endParaRPr/>
          </a:p>
        </p:txBody>
      </p:sp>
      <p:grpSp>
        <p:nvGrpSpPr>
          <p:cNvPr id="347" name="Google Shape;347;p23"/>
          <p:cNvGrpSpPr/>
          <p:nvPr/>
        </p:nvGrpSpPr>
        <p:grpSpPr>
          <a:xfrm>
            <a:off x="1676400" y="1523874"/>
            <a:ext cx="6324600" cy="4572000"/>
            <a:chOff x="912" y="1008"/>
            <a:chExt cx="3984" cy="2880"/>
          </a:xfrm>
        </p:grpSpPr>
        <p:sp>
          <p:nvSpPr>
            <p:cNvPr id="348" name="Google Shape;348;p23"/>
            <p:cNvSpPr/>
            <p:nvPr/>
          </p:nvSpPr>
          <p:spPr>
            <a:xfrm>
              <a:off x="912" y="1008"/>
              <a:ext cx="3984" cy="288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49" name="Google Shape;349;p23"/>
            <p:cNvSpPr/>
            <p:nvPr/>
          </p:nvSpPr>
          <p:spPr>
            <a:xfrm>
              <a:off x="912" y="1397"/>
              <a:ext cx="2016" cy="2491"/>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50" name="Google Shape;350;p23"/>
            <p:cNvSpPr/>
            <p:nvPr/>
          </p:nvSpPr>
          <p:spPr>
            <a:xfrm>
              <a:off x="912" y="1008"/>
              <a:ext cx="3984" cy="384"/>
            </a:xfrm>
            <a:prstGeom prst="rect">
              <a:avLst/>
            </a:prstGeom>
            <a:solidFill>
              <a:srgbClr val="EAEAE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51" name="Google Shape;351;p23"/>
            <p:cNvSpPr txBox="1"/>
            <p:nvPr/>
          </p:nvSpPr>
          <p:spPr>
            <a:xfrm>
              <a:off x="1408" y="1104"/>
              <a:ext cx="721"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Verdana"/>
                  <a:ea typeface="Verdana"/>
                  <a:cs typeface="Verdana"/>
                  <a:sym typeface="Verdana"/>
                </a:rPr>
                <a:t>Process</a:t>
              </a:r>
              <a:endParaRPr b="0" i="0" sz="1400" u="none" cap="none" strike="noStrike">
                <a:solidFill>
                  <a:srgbClr val="000000"/>
                </a:solidFill>
                <a:latin typeface="Arial"/>
                <a:ea typeface="Arial"/>
                <a:cs typeface="Arial"/>
                <a:sym typeface="Arial"/>
              </a:endParaRPr>
            </a:p>
          </p:txBody>
        </p:sp>
        <p:sp>
          <p:nvSpPr>
            <p:cNvPr id="352" name="Google Shape;352;p23"/>
            <p:cNvSpPr txBox="1"/>
            <p:nvPr/>
          </p:nvSpPr>
          <p:spPr>
            <a:xfrm>
              <a:off x="3494" y="1104"/>
              <a:ext cx="724"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Verdana"/>
                  <a:ea typeface="Verdana"/>
                  <a:cs typeface="Verdana"/>
                  <a:sym typeface="Verdana"/>
                </a:rPr>
                <a:t>Product</a:t>
              </a:r>
              <a:endParaRPr b="0" i="0" sz="1400" u="none" cap="none" strike="noStrike">
                <a:solidFill>
                  <a:srgbClr val="000000"/>
                </a:solidFill>
                <a:latin typeface="Arial"/>
                <a:ea typeface="Arial"/>
                <a:cs typeface="Arial"/>
                <a:sym typeface="Arial"/>
              </a:endParaRPr>
            </a:p>
          </p:txBody>
        </p:sp>
        <p:sp>
          <p:nvSpPr>
            <p:cNvPr id="353" name="Google Shape;353;p23"/>
            <p:cNvSpPr txBox="1"/>
            <p:nvPr/>
          </p:nvSpPr>
          <p:spPr>
            <a:xfrm>
              <a:off x="1200" y="1488"/>
              <a:ext cx="1394" cy="197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Planning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Implementation</a:t>
              </a:r>
              <a:endParaRPr b="0" i="0" sz="2000" u="none" cap="none" strike="noStrike">
                <a:solidFill>
                  <a:schemeClr val="lt1"/>
                </a:solidFill>
                <a:latin typeface="Verdana"/>
                <a:ea typeface="Verdana"/>
                <a:cs typeface="Verdana"/>
                <a:sym typeface="Verdana"/>
              </a:endParaRPr>
            </a:p>
          </p:txBody>
        </p:sp>
        <p:sp>
          <p:nvSpPr>
            <p:cNvPr id="354" name="Google Shape;354;p23"/>
            <p:cNvSpPr txBox="1"/>
            <p:nvPr/>
          </p:nvSpPr>
          <p:spPr>
            <a:xfrm>
              <a:off x="3264" y="1307"/>
              <a:ext cx="1528" cy="2554"/>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Project Plan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System Proposal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System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Specification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New System and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Maintenance Plan</a:t>
              </a:r>
              <a:endParaRPr b="0" i="0" sz="2000" u="none" cap="none" strike="noStrike">
                <a:solidFill>
                  <a:schemeClr val="lt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Verdana"/>
                <a:ea typeface="Verdana"/>
                <a:cs typeface="Verdana"/>
                <a:sym typeface="Verdana"/>
              </a:endParaRPr>
            </a:p>
          </p:txBody>
        </p:sp>
        <p:cxnSp>
          <p:nvCxnSpPr>
            <p:cNvPr id="355" name="Google Shape;355;p23"/>
            <p:cNvCxnSpPr/>
            <p:nvPr/>
          </p:nvCxnSpPr>
          <p:spPr>
            <a:xfrm>
              <a:off x="912" y="1392"/>
              <a:ext cx="0" cy="2496"/>
            </a:xfrm>
            <a:prstGeom prst="straightConnector1">
              <a:avLst/>
            </a:prstGeom>
            <a:noFill/>
            <a:ln cap="flat" cmpd="sng" w="12700">
              <a:solidFill>
                <a:schemeClr val="dk1"/>
              </a:solidFill>
              <a:prstDash val="solid"/>
              <a:round/>
              <a:headEnd len="sm" w="sm" type="none"/>
              <a:tailEnd len="sm" w="sm" type="none"/>
            </a:ln>
          </p:spPr>
        </p:cxnSp>
        <p:grpSp>
          <p:nvGrpSpPr>
            <p:cNvPr id="356" name="Google Shape;356;p23"/>
            <p:cNvGrpSpPr/>
            <p:nvPr/>
          </p:nvGrpSpPr>
          <p:grpSpPr>
            <a:xfrm>
              <a:off x="2640" y="1392"/>
              <a:ext cx="576" cy="2496"/>
              <a:chOff x="2688" y="1392"/>
              <a:chExt cx="576" cy="2496"/>
            </a:xfrm>
          </p:grpSpPr>
          <p:cxnSp>
            <p:nvCxnSpPr>
              <p:cNvPr id="357" name="Google Shape;357;p23"/>
              <p:cNvCxnSpPr/>
              <p:nvPr/>
            </p:nvCxnSpPr>
            <p:spPr>
              <a:xfrm>
                <a:off x="2928" y="1392"/>
                <a:ext cx="0" cy="2496"/>
              </a:xfrm>
              <a:prstGeom prst="straightConnector1">
                <a:avLst/>
              </a:prstGeom>
              <a:noFill/>
              <a:ln cap="flat" cmpd="sng" w="12700">
                <a:solidFill>
                  <a:schemeClr val="dk1"/>
                </a:solidFill>
                <a:prstDash val="solid"/>
                <a:round/>
                <a:headEnd len="sm" w="sm" type="none"/>
                <a:tailEnd len="sm" w="sm" type="none"/>
              </a:ln>
            </p:spPr>
          </p:cxnSp>
          <p:grpSp>
            <p:nvGrpSpPr>
              <p:cNvPr id="358" name="Google Shape;358;p23"/>
              <p:cNvGrpSpPr/>
              <p:nvPr/>
            </p:nvGrpSpPr>
            <p:grpSpPr>
              <a:xfrm>
                <a:off x="2688" y="1488"/>
                <a:ext cx="576" cy="2016"/>
                <a:chOff x="2688" y="1776"/>
                <a:chExt cx="576" cy="2016"/>
              </a:xfrm>
            </p:grpSpPr>
            <p:sp>
              <p:nvSpPr>
                <p:cNvPr id="359" name="Google Shape;359;p23"/>
                <p:cNvSpPr/>
                <p:nvPr/>
              </p:nvSpPr>
              <p:spPr>
                <a:xfrm>
                  <a:off x="2688" y="2352"/>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60" name="Google Shape;360;p23"/>
                <p:cNvSpPr/>
                <p:nvPr/>
              </p:nvSpPr>
              <p:spPr>
                <a:xfrm>
                  <a:off x="2688" y="1776"/>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61" name="Google Shape;361;p23"/>
                <p:cNvSpPr/>
                <p:nvPr/>
              </p:nvSpPr>
              <p:spPr>
                <a:xfrm>
                  <a:off x="2688" y="2880"/>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62" name="Google Shape;362;p23"/>
                <p:cNvSpPr/>
                <p:nvPr/>
              </p:nvSpPr>
              <p:spPr>
                <a:xfrm>
                  <a:off x="2688" y="3456"/>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grpSp>
        </p:grpSp>
      </p:grpSp>
      <p:sp>
        <p:nvSpPr>
          <p:cNvPr id="363" name="Google Shape;363;p2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64" name="Google Shape;364;p23"/>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a:p>
            <a:pPr indent="0" lvl="0" marL="0" rtl="0" algn="r">
              <a:lnSpc>
                <a:spcPct val="100000"/>
              </a:lnSpc>
              <a:spcBef>
                <a:spcPts val="0"/>
              </a:spcBef>
              <a:spcAft>
                <a:spcPts val="0"/>
              </a:spcAft>
              <a:buSzPts val="1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982133" y="457201"/>
            <a:ext cx="6561667" cy="1142999"/>
          </a:xfrm>
          <a:prstGeom prst="rect">
            <a:avLst/>
          </a:prstGeom>
          <a:noFill/>
          <a:ln>
            <a:noFill/>
          </a:ln>
        </p:spPr>
        <p:txBody>
          <a:bodyPr anchorCtr="0" anchor="ctr" bIns="46025" lIns="92075" spcFirstLastPara="1" rIns="92075" wrap="square" tIns="46025">
            <a:normAutofit/>
          </a:bodyPr>
          <a:lstStyle/>
          <a:p>
            <a:pPr indent="0" lvl="0" marL="0" rtl="0" algn="ctr">
              <a:lnSpc>
                <a:spcPct val="100000"/>
              </a:lnSpc>
              <a:spcBef>
                <a:spcPts val="0"/>
              </a:spcBef>
              <a:spcAft>
                <a:spcPts val="0"/>
              </a:spcAft>
              <a:buClr>
                <a:schemeClr val="dk1"/>
              </a:buClr>
              <a:buSzPts val="4000"/>
              <a:buFont typeface="Corbel"/>
              <a:buNone/>
            </a:pPr>
            <a:r>
              <a:rPr lang="en-US"/>
              <a:t>What Is a Methodology?</a:t>
            </a:r>
            <a:endParaRPr/>
          </a:p>
        </p:txBody>
      </p:sp>
      <p:sp>
        <p:nvSpPr>
          <p:cNvPr descr="Rectangle: Click to edit Master text styles&#10;Second level&#10;Third level&#10;Fourth level&#10;Fifth level" id="370" name="Google Shape;370;p24"/>
          <p:cNvSpPr txBox="1"/>
          <p:nvPr>
            <p:ph idx="1" type="body"/>
          </p:nvPr>
        </p:nvSpPr>
        <p:spPr>
          <a:xfrm>
            <a:off x="1020201" y="1828800"/>
            <a:ext cx="7056600" cy="4038000"/>
          </a:xfrm>
          <a:prstGeom prst="rect">
            <a:avLst/>
          </a:prstGeom>
          <a:noFill/>
          <a:ln>
            <a:noFill/>
          </a:ln>
        </p:spPr>
        <p:txBody>
          <a:bodyPr anchorCtr="0" anchor="t" bIns="46025" lIns="92075" spcFirstLastPara="1" rIns="92075" wrap="square" tIns="46025">
            <a:normAutofit fontScale="92500" lnSpcReduction="20000"/>
          </a:bodyPr>
          <a:lstStyle/>
          <a:p>
            <a:pPr indent="-272542" lvl="0" marL="182880" rtl="0" algn="l">
              <a:lnSpc>
                <a:spcPct val="100000"/>
              </a:lnSpc>
              <a:spcBef>
                <a:spcPts val="0"/>
              </a:spcBef>
              <a:spcAft>
                <a:spcPts val="0"/>
              </a:spcAft>
              <a:buSzPct val="145000"/>
              <a:buChar char="•"/>
            </a:pPr>
            <a:r>
              <a:rPr b="1" lang="en-US" sz="3200"/>
              <a:t>A formalized approach or series of steps to implement SDLC</a:t>
            </a:r>
            <a:endParaRPr/>
          </a:p>
          <a:p>
            <a:pPr indent="0" lvl="0" marL="182880" rtl="0" algn="l">
              <a:lnSpc>
                <a:spcPct val="100000"/>
              </a:lnSpc>
              <a:spcBef>
                <a:spcPts val="1240"/>
              </a:spcBef>
              <a:spcAft>
                <a:spcPts val="0"/>
              </a:spcAft>
              <a:buSzPct val="145000"/>
              <a:buNone/>
            </a:pPr>
            <a:r>
              <a:t/>
            </a:r>
            <a:endParaRPr sz="3200"/>
          </a:p>
          <a:p>
            <a:pPr indent="-272542" lvl="0" marL="182880" rtl="0" algn="l">
              <a:lnSpc>
                <a:spcPct val="100000"/>
              </a:lnSpc>
              <a:spcBef>
                <a:spcPts val="1240"/>
              </a:spcBef>
              <a:spcAft>
                <a:spcPts val="0"/>
              </a:spcAft>
              <a:buSzPct val="145000"/>
              <a:buChar char="•"/>
            </a:pPr>
            <a:r>
              <a:rPr lang="en-US" sz="3200"/>
              <a:t>Methodology categories:</a:t>
            </a:r>
            <a:endParaRPr/>
          </a:p>
          <a:p>
            <a:pPr indent="-238474" lvl="1" marL="742950" rtl="0" algn="l">
              <a:lnSpc>
                <a:spcPct val="100000"/>
              </a:lnSpc>
              <a:spcBef>
                <a:spcPts val="1160"/>
              </a:spcBef>
              <a:spcAft>
                <a:spcPts val="0"/>
              </a:spcAft>
              <a:buSzPct val="145000"/>
              <a:buChar char="•"/>
            </a:pPr>
            <a:r>
              <a:rPr lang="en-US" sz="2800">
                <a:solidFill>
                  <a:srgbClr val="262626"/>
                </a:solidFill>
              </a:rPr>
              <a:t>Process-centered</a:t>
            </a:r>
            <a:endParaRPr/>
          </a:p>
          <a:p>
            <a:pPr indent="-238474" lvl="1" marL="742950" rtl="0" algn="l">
              <a:lnSpc>
                <a:spcPct val="100000"/>
              </a:lnSpc>
              <a:spcBef>
                <a:spcPts val="1160"/>
              </a:spcBef>
              <a:spcAft>
                <a:spcPts val="0"/>
              </a:spcAft>
              <a:buSzPct val="145000"/>
              <a:buChar char="•"/>
            </a:pPr>
            <a:r>
              <a:rPr lang="en-US" sz="2800">
                <a:solidFill>
                  <a:srgbClr val="262626"/>
                </a:solidFill>
              </a:rPr>
              <a:t>Data-centered</a:t>
            </a:r>
            <a:endParaRPr/>
          </a:p>
          <a:p>
            <a:pPr indent="-238474" lvl="1" marL="742950" rtl="0" algn="l">
              <a:lnSpc>
                <a:spcPct val="100000"/>
              </a:lnSpc>
              <a:spcBef>
                <a:spcPts val="1160"/>
              </a:spcBef>
              <a:spcAft>
                <a:spcPts val="0"/>
              </a:spcAft>
              <a:buSzPct val="145000"/>
              <a:buChar char="•"/>
            </a:pPr>
            <a:r>
              <a:rPr lang="en-US" sz="2800">
                <a:solidFill>
                  <a:srgbClr val="262626"/>
                </a:solidFill>
              </a:rPr>
              <a:t>Object-oriented</a:t>
            </a:r>
            <a:endParaRPr/>
          </a:p>
        </p:txBody>
      </p:sp>
      <p:sp>
        <p:nvSpPr>
          <p:cNvPr id="371" name="Google Shape;371;p2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72" name="Google Shape;372;p2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73" name="Google Shape;373;p2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Need for methodology</a:t>
            </a:r>
            <a:endParaRPr/>
          </a:p>
        </p:txBody>
      </p:sp>
      <p:sp>
        <p:nvSpPr>
          <p:cNvPr descr="Rectangle: Click to edit Master text styles&#10;Second level&#10;Third level&#10;Fourth level&#10;Fifth level" id="379" name="Google Shape;379;p25"/>
          <p:cNvSpPr txBox="1"/>
          <p:nvPr>
            <p:ph idx="1" type="body"/>
          </p:nvPr>
        </p:nvSpPr>
        <p:spPr>
          <a:xfrm>
            <a:off x="946150" y="1828800"/>
            <a:ext cx="7969250" cy="4351338"/>
          </a:xfrm>
          <a:prstGeom prst="rect">
            <a:avLst/>
          </a:prstGeom>
          <a:noFill/>
          <a:ln>
            <a:noFill/>
          </a:ln>
        </p:spPr>
        <p:txBody>
          <a:bodyPr anchorCtr="0" anchor="t" bIns="45700" lIns="91425" spcFirstLastPara="1" rIns="91425" wrap="square" tIns="45700">
            <a:normAutofit/>
          </a:bodyPr>
          <a:lstStyle/>
          <a:p>
            <a:pPr indent="-294640" lvl="0" marL="182880" rtl="0" algn="l">
              <a:lnSpc>
                <a:spcPct val="100000"/>
              </a:lnSpc>
              <a:spcBef>
                <a:spcPts val="0"/>
              </a:spcBef>
              <a:spcAft>
                <a:spcPts val="0"/>
              </a:spcAft>
              <a:buSzPts val="4640"/>
              <a:buChar char="•"/>
            </a:pPr>
            <a:r>
              <a:rPr i="1" lang="en-US" sz="3200"/>
              <a:t>Writing code without a well-thought-out system request may work for small programs, but rarely works for large ones.</a:t>
            </a:r>
            <a:endParaRPr/>
          </a:p>
          <a:p>
            <a:pPr indent="0" lvl="0" marL="182880" rtl="0" algn="l">
              <a:lnSpc>
                <a:spcPct val="100000"/>
              </a:lnSpc>
              <a:spcBef>
                <a:spcPts val="1240"/>
              </a:spcBef>
              <a:spcAft>
                <a:spcPts val="0"/>
              </a:spcAft>
              <a:buSzPts val="4640"/>
              <a:buNone/>
            </a:pPr>
            <a:r>
              <a:t/>
            </a:r>
            <a:endParaRPr i="1" sz="3200"/>
          </a:p>
          <a:p>
            <a:pPr indent="-294640" lvl="0" marL="182880" rtl="0" algn="l">
              <a:lnSpc>
                <a:spcPct val="100000"/>
              </a:lnSpc>
              <a:spcBef>
                <a:spcPts val="1240"/>
              </a:spcBef>
              <a:spcAft>
                <a:spcPts val="0"/>
              </a:spcAft>
              <a:buSzPts val="4640"/>
              <a:buChar char="•"/>
            </a:pPr>
            <a:r>
              <a:rPr lang="en-US" sz="3200"/>
              <a:t>Need to have a good </a:t>
            </a:r>
            <a:r>
              <a:rPr b="1" lang="en-US" sz="3200"/>
              <a:t>design</a:t>
            </a:r>
            <a:r>
              <a:rPr lang="en-US" sz="3200"/>
              <a:t> from the requirements before moving on to implementation.</a:t>
            </a:r>
            <a:endParaRPr/>
          </a:p>
        </p:txBody>
      </p:sp>
      <p:sp>
        <p:nvSpPr>
          <p:cNvPr id="380" name="Google Shape;380;p2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81" name="Google Shape;381;p2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82" name="Google Shape;382;p2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6"/>
          <p:cNvSpPr txBox="1"/>
          <p:nvPr>
            <p:ph type="title"/>
          </p:nvPr>
        </p:nvSpPr>
        <p:spPr>
          <a:xfrm>
            <a:off x="457200" y="152400"/>
            <a:ext cx="72691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Systems development methodologies</a:t>
            </a:r>
            <a:endParaRPr/>
          </a:p>
        </p:txBody>
      </p:sp>
      <p:sp>
        <p:nvSpPr>
          <p:cNvPr descr="Rectangle: Click to edit Master text styles&#10;Second level&#10;Third level&#10;Fourth level&#10;Fifth level" id="388" name="Google Shape;388;p26"/>
          <p:cNvSpPr txBox="1"/>
          <p:nvPr>
            <p:ph idx="1" type="body"/>
          </p:nvPr>
        </p:nvSpPr>
        <p:spPr>
          <a:xfrm>
            <a:off x="982125" y="1600200"/>
            <a:ext cx="8085900" cy="5070300"/>
          </a:xfrm>
          <a:prstGeom prst="rect">
            <a:avLst/>
          </a:prstGeom>
          <a:noFill/>
          <a:ln>
            <a:noFill/>
          </a:ln>
        </p:spPr>
        <p:txBody>
          <a:bodyPr anchorCtr="0" anchor="t" bIns="45700" lIns="91425" spcFirstLastPara="1" rIns="91425" wrap="square" tIns="45700">
            <a:normAutofit fontScale="62500" lnSpcReduction="20000"/>
          </a:bodyPr>
          <a:lstStyle/>
          <a:p>
            <a:pPr indent="-161131" lvl="0" marL="182880" rtl="0" algn="l">
              <a:lnSpc>
                <a:spcPct val="100000"/>
              </a:lnSpc>
              <a:spcBef>
                <a:spcPts val="0"/>
              </a:spcBef>
              <a:spcAft>
                <a:spcPts val="0"/>
              </a:spcAft>
              <a:buSzPct val="145000"/>
              <a:buChar char="•"/>
            </a:pPr>
            <a:r>
              <a:rPr b="1" lang="en-US" sz="2800"/>
              <a:t>Structured Design</a:t>
            </a:r>
            <a:endParaRPr/>
          </a:p>
          <a:p>
            <a:pPr indent="-161131" lvl="1" marL="742950" rtl="0" algn="l">
              <a:lnSpc>
                <a:spcPct val="100000"/>
              </a:lnSpc>
              <a:spcBef>
                <a:spcPts val="1118"/>
              </a:spcBef>
              <a:spcAft>
                <a:spcPts val="0"/>
              </a:spcAft>
              <a:buSzPct val="145000"/>
              <a:buChar char="•"/>
            </a:pPr>
            <a:r>
              <a:rPr lang="en-US" sz="2800">
                <a:solidFill>
                  <a:srgbClr val="262626"/>
                </a:solidFill>
              </a:rPr>
              <a:t>Waterfall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Parallel Development</a:t>
            </a:r>
            <a:endParaRPr/>
          </a:p>
          <a:p>
            <a:pPr indent="-161131" lvl="0" marL="182880" rtl="0" algn="l">
              <a:lnSpc>
                <a:spcPct val="100000"/>
              </a:lnSpc>
              <a:spcBef>
                <a:spcPts val="1118"/>
              </a:spcBef>
              <a:spcAft>
                <a:spcPts val="0"/>
              </a:spcAft>
              <a:buSzPct val="145000"/>
              <a:buChar char="•"/>
            </a:pPr>
            <a:r>
              <a:rPr b="1" lang="en-US" sz="2800"/>
              <a:t>Rapid Application Development (RAD)</a:t>
            </a:r>
            <a:endParaRPr/>
          </a:p>
          <a:p>
            <a:pPr indent="-161131" lvl="1" marL="742950" rtl="0" algn="l">
              <a:lnSpc>
                <a:spcPct val="100000"/>
              </a:lnSpc>
              <a:spcBef>
                <a:spcPts val="1118"/>
              </a:spcBef>
              <a:spcAft>
                <a:spcPts val="0"/>
              </a:spcAft>
              <a:buSzPct val="145000"/>
              <a:buChar char="•"/>
            </a:pPr>
            <a:r>
              <a:rPr lang="en-US" sz="2800">
                <a:solidFill>
                  <a:srgbClr val="262626"/>
                </a:solidFill>
              </a:rPr>
              <a:t>Phased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Prototyping</a:t>
            </a:r>
            <a:endParaRPr/>
          </a:p>
          <a:p>
            <a:pPr indent="-161131" lvl="0" marL="182880" rtl="0" algn="l">
              <a:lnSpc>
                <a:spcPct val="100000"/>
              </a:lnSpc>
              <a:spcBef>
                <a:spcPts val="1118"/>
              </a:spcBef>
              <a:spcAft>
                <a:spcPts val="0"/>
              </a:spcAft>
              <a:buSzPct val="145000"/>
              <a:buChar char="•"/>
            </a:pPr>
            <a:r>
              <a:rPr b="1" lang="en-US" sz="2800"/>
              <a:t>Agile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Extreme Programming</a:t>
            </a:r>
            <a:endParaRPr/>
          </a:p>
          <a:p>
            <a:pPr indent="-184150" lvl="0" marL="285750" rtl="0" algn="l">
              <a:lnSpc>
                <a:spcPct val="100000"/>
              </a:lnSpc>
              <a:spcBef>
                <a:spcPts val="1192"/>
              </a:spcBef>
              <a:spcAft>
                <a:spcPts val="0"/>
              </a:spcAft>
              <a:buSzPct val="145000"/>
              <a:buChar char="•"/>
            </a:pPr>
            <a:r>
              <a:rPr b="1" lang="en-US" sz="3200">
                <a:solidFill>
                  <a:srgbClr val="262626"/>
                </a:solidFill>
              </a:rPr>
              <a:t>Devops</a:t>
            </a:r>
            <a:endParaRPr b="1" sz="3200">
              <a:solidFill>
                <a:srgbClr val="262626"/>
              </a:solidFill>
            </a:endParaRPr>
          </a:p>
          <a:p>
            <a:pPr indent="0" lvl="0" marL="182880" rtl="0" algn="l">
              <a:lnSpc>
                <a:spcPct val="100000"/>
              </a:lnSpc>
              <a:spcBef>
                <a:spcPts val="1118"/>
              </a:spcBef>
              <a:spcAft>
                <a:spcPts val="0"/>
              </a:spcAft>
              <a:buSzPct val="145000"/>
              <a:buNone/>
            </a:pPr>
            <a:r>
              <a:t/>
            </a:r>
            <a:endParaRPr sz="2800"/>
          </a:p>
          <a:p>
            <a:pPr indent="0" lvl="0" marL="182880" rtl="0" algn="l">
              <a:lnSpc>
                <a:spcPct val="100000"/>
              </a:lnSpc>
              <a:spcBef>
                <a:spcPts val="1118"/>
              </a:spcBef>
              <a:spcAft>
                <a:spcPts val="0"/>
              </a:spcAft>
              <a:buSzPct val="145000"/>
              <a:buNone/>
            </a:pPr>
            <a:r>
              <a:t/>
            </a:r>
            <a:endParaRPr sz="2800"/>
          </a:p>
        </p:txBody>
      </p:sp>
      <p:sp>
        <p:nvSpPr>
          <p:cNvPr id="389" name="Google Shape;389;p2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90" name="Google Shape;390;p2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91" name="Google Shape;391;p2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92" name="Google Shape;392;p26"/>
          <p:cNvSpPr/>
          <p:nvPr/>
        </p:nvSpPr>
        <p:spPr>
          <a:xfrm>
            <a:off x="7599538" y="5791200"/>
            <a:ext cx="15460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2</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orbel"/>
              <a:buNone/>
            </a:pPr>
            <a:r>
              <a:rPr lang="en-US"/>
              <a:t>Segment 3</a:t>
            </a:r>
            <a:br>
              <a:rPr lang="en-US"/>
            </a:br>
            <a:r>
              <a:rPr lang="en-US"/>
              <a:t>DevOps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Current SDLC methodology</a:t>
            </a:r>
            <a:endParaRPr/>
          </a:p>
        </p:txBody>
      </p:sp>
      <p:sp>
        <p:nvSpPr>
          <p:cNvPr id="404" name="Google Shape;404;p28"/>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u="sng">
                <a:solidFill>
                  <a:schemeClr val="hlink"/>
                </a:solidFill>
                <a:hlinkClick r:id="rId3"/>
              </a:rPr>
              <a:t>Waterfall</a:t>
            </a:r>
            <a:endParaRPr/>
          </a:p>
          <a:p>
            <a:pPr indent="-285750" lvl="0" marL="285750" rtl="0" algn="l">
              <a:lnSpc>
                <a:spcPct val="100000"/>
              </a:lnSpc>
              <a:spcBef>
                <a:spcPts val="1080"/>
              </a:spcBef>
              <a:spcAft>
                <a:spcPts val="0"/>
              </a:spcAft>
              <a:buSzPts val="3480"/>
              <a:buChar char="•"/>
            </a:pPr>
            <a:r>
              <a:rPr lang="en-US" u="sng">
                <a:solidFill>
                  <a:schemeClr val="hlink"/>
                </a:solidFill>
                <a:hlinkClick r:id="rId4"/>
              </a:rPr>
              <a:t>prototyping</a:t>
            </a:r>
            <a:endParaRPr/>
          </a:p>
          <a:p>
            <a:pPr indent="-285750" lvl="0" marL="285750" rtl="0" algn="l">
              <a:lnSpc>
                <a:spcPct val="100000"/>
              </a:lnSpc>
              <a:spcBef>
                <a:spcPts val="1080"/>
              </a:spcBef>
              <a:spcAft>
                <a:spcPts val="0"/>
              </a:spcAft>
              <a:buSzPts val="3480"/>
              <a:buChar char="•"/>
            </a:pPr>
            <a:r>
              <a:rPr lang="en-US" u="sng">
                <a:solidFill>
                  <a:schemeClr val="hlink"/>
                </a:solidFill>
                <a:hlinkClick r:id="rId5"/>
              </a:rPr>
              <a:t>Agile</a:t>
            </a:r>
            <a:endParaRPr/>
          </a:p>
          <a:p>
            <a:pPr indent="-285750" lvl="0" marL="285750" rtl="0" algn="l">
              <a:lnSpc>
                <a:spcPct val="100000"/>
              </a:lnSpc>
              <a:spcBef>
                <a:spcPts val="1080"/>
              </a:spcBef>
              <a:spcAft>
                <a:spcPts val="0"/>
              </a:spcAft>
              <a:buSzPts val="3480"/>
              <a:buChar char="•"/>
            </a:pPr>
            <a:r>
              <a:rPr lang="en-US"/>
              <a:t>DevOps</a:t>
            </a:r>
            <a:endParaRPr/>
          </a:p>
        </p:txBody>
      </p:sp>
      <p:pic>
        <p:nvPicPr>
          <p:cNvPr id="405" name="Google Shape;405;p28"/>
          <p:cNvPicPr preferRelativeResize="0"/>
          <p:nvPr/>
        </p:nvPicPr>
        <p:blipFill rotWithShape="1">
          <a:blip r:embed="rId6">
            <a:alphaModFix/>
          </a:blip>
          <a:srcRect b="0" l="0" r="0" t="0"/>
          <a:stretch/>
        </p:blipFill>
        <p:spPr>
          <a:xfrm>
            <a:off x="2452235" y="790151"/>
            <a:ext cx="5162191" cy="3969374"/>
          </a:xfrm>
          <a:prstGeom prst="rect">
            <a:avLst/>
          </a:prstGeom>
          <a:noFill/>
          <a:ln>
            <a:noFill/>
          </a:ln>
        </p:spPr>
      </p:pic>
      <p:pic>
        <p:nvPicPr>
          <p:cNvPr id="406" name="Google Shape;406;p28"/>
          <p:cNvPicPr preferRelativeResize="0"/>
          <p:nvPr/>
        </p:nvPicPr>
        <p:blipFill rotWithShape="1">
          <a:blip r:embed="rId7">
            <a:alphaModFix/>
          </a:blip>
          <a:srcRect b="0" l="0" r="0" t="0"/>
          <a:stretch/>
        </p:blipFill>
        <p:spPr>
          <a:xfrm>
            <a:off x="2991359" y="789383"/>
            <a:ext cx="5162191" cy="3970916"/>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000"/>
              </a:srgbClr>
            </a:outerShdw>
          </a:effectLst>
        </p:spPr>
      </p:pic>
      <p:pic>
        <p:nvPicPr>
          <p:cNvPr id="407" name="Google Shape;407;p28"/>
          <p:cNvPicPr preferRelativeResize="0"/>
          <p:nvPr/>
        </p:nvPicPr>
        <p:blipFill rotWithShape="1">
          <a:blip r:embed="rId8">
            <a:alphaModFix/>
          </a:blip>
          <a:srcRect b="0" l="0" r="0" t="0"/>
          <a:stretch/>
        </p:blipFill>
        <p:spPr>
          <a:xfrm>
            <a:off x="2546450" y="1142400"/>
            <a:ext cx="7442175" cy="4465275"/>
          </a:xfrm>
          <a:prstGeom prst="rect">
            <a:avLst/>
          </a:prstGeom>
          <a:noFill/>
          <a:ln>
            <a:noFill/>
          </a:ln>
        </p:spPr>
      </p:pic>
      <p:pic>
        <p:nvPicPr>
          <p:cNvPr id="408" name="Google Shape;408;p28"/>
          <p:cNvPicPr preferRelativeResize="0"/>
          <p:nvPr/>
        </p:nvPicPr>
        <p:blipFill rotWithShape="1">
          <a:blip r:embed="rId9">
            <a:alphaModFix/>
          </a:blip>
          <a:srcRect b="0" l="0" r="0" t="0"/>
          <a:stretch/>
        </p:blipFill>
        <p:spPr>
          <a:xfrm>
            <a:off x="2238538" y="1855249"/>
            <a:ext cx="6667800" cy="32760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10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1000"/>
                                        <p:tgtEl>
                                          <p:spTgt spid="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Effect filter="fade" transition="in">
                                      <p:cBhvr>
                                        <p:cTn dur="1000"/>
                                        <p:tgtEl>
                                          <p:spTgt spid="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animEffect filter="fade" transition="in">
                                      <p:cBhvr>
                                        <p:cTn dur="1000"/>
                                        <p:tgtEl>
                                          <p:spTgt spid="4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822"/>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9"/>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What is DevOps?</a:t>
            </a:r>
            <a:endParaRPr/>
          </a:p>
        </p:txBody>
      </p:sp>
      <p:pic>
        <p:nvPicPr>
          <p:cNvPr id="415" name="Google Shape;415;p29"/>
          <p:cNvPicPr preferRelativeResize="0"/>
          <p:nvPr/>
        </p:nvPicPr>
        <p:blipFill rotWithShape="1">
          <a:blip r:embed="rId3">
            <a:alphaModFix/>
          </a:blip>
          <a:srcRect b="0" l="0" r="0" t="0"/>
          <a:stretch/>
        </p:blipFill>
        <p:spPr>
          <a:xfrm>
            <a:off x="884252" y="2057401"/>
            <a:ext cx="1737093" cy="1737093"/>
          </a:xfrm>
          <a:prstGeom prst="rect">
            <a:avLst/>
          </a:prstGeom>
          <a:noFill/>
          <a:ln>
            <a:noFill/>
          </a:ln>
        </p:spPr>
      </p:pic>
      <p:pic>
        <p:nvPicPr>
          <p:cNvPr id="416" name="Google Shape;416;p29"/>
          <p:cNvPicPr preferRelativeResize="0"/>
          <p:nvPr/>
        </p:nvPicPr>
        <p:blipFill rotWithShape="1">
          <a:blip r:embed="rId4">
            <a:alphaModFix/>
          </a:blip>
          <a:srcRect b="0" l="0" r="0" t="0"/>
          <a:stretch/>
        </p:blipFill>
        <p:spPr>
          <a:xfrm>
            <a:off x="484595" y="4134735"/>
            <a:ext cx="2704754" cy="1523114"/>
          </a:xfrm>
          <a:prstGeom prst="rect">
            <a:avLst/>
          </a:prstGeom>
          <a:noFill/>
          <a:ln>
            <a:noFill/>
          </a:ln>
        </p:spPr>
      </p:pic>
      <p:pic>
        <p:nvPicPr>
          <p:cNvPr id="417" name="Google Shape;417;p29"/>
          <p:cNvPicPr preferRelativeResize="0"/>
          <p:nvPr/>
        </p:nvPicPr>
        <p:blipFill rotWithShape="1">
          <a:blip r:embed="rId5">
            <a:alphaModFix/>
          </a:blip>
          <a:srcRect b="0" l="0" r="0" t="0"/>
          <a:stretch/>
        </p:blipFill>
        <p:spPr>
          <a:xfrm>
            <a:off x="4980972" y="2091088"/>
            <a:ext cx="4163029" cy="3566761"/>
          </a:xfrm>
          <a:prstGeom prst="rect">
            <a:avLst/>
          </a:prstGeom>
          <a:noFill/>
          <a:ln>
            <a:noFill/>
          </a:ln>
        </p:spPr>
      </p:pic>
      <p:sp>
        <p:nvSpPr>
          <p:cNvPr id="418" name="Google Shape;418;p29"/>
          <p:cNvSpPr/>
          <p:nvPr/>
        </p:nvSpPr>
        <p:spPr>
          <a:xfrm>
            <a:off x="2335708" y="2320888"/>
            <a:ext cx="1424381" cy="1095818"/>
          </a:xfrm>
          <a:prstGeom prst="mathMultiply">
            <a:avLst>
              <a:gd fmla="val 23520" name="adj1"/>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orbel"/>
              <a:ea typeface="Corbel"/>
              <a:cs typeface="Corbel"/>
              <a:sym typeface="Corbel"/>
            </a:endParaRPr>
          </a:p>
        </p:txBody>
      </p:sp>
      <p:sp>
        <p:nvSpPr>
          <p:cNvPr id="419" name="Google Shape;419;p29"/>
          <p:cNvSpPr/>
          <p:nvPr/>
        </p:nvSpPr>
        <p:spPr>
          <a:xfrm>
            <a:off x="3005262" y="4373137"/>
            <a:ext cx="1424381" cy="1095818"/>
          </a:xfrm>
          <a:prstGeom prst="mathMultiply">
            <a:avLst>
              <a:gd fmla="val 23520" name="adj1"/>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orbel"/>
              <a:ea typeface="Corbel"/>
              <a:cs typeface="Corbel"/>
              <a:sym typeface="Corbel"/>
            </a:endParaRPr>
          </a:p>
        </p:txBody>
      </p:sp>
      <p:pic>
        <p:nvPicPr>
          <p:cNvPr id="420" name="Google Shape;420;p29"/>
          <p:cNvPicPr preferRelativeResize="0"/>
          <p:nvPr/>
        </p:nvPicPr>
        <p:blipFill rotWithShape="1">
          <a:blip r:embed="rId6">
            <a:alphaModFix/>
          </a:blip>
          <a:srcRect b="0" l="0" r="0" t="0"/>
          <a:stretch/>
        </p:blipFill>
        <p:spPr>
          <a:xfrm>
            <a:off x="6475992" y="4896291"/>
            <a:ext cx="1067809" cy="10488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500"/>
                                        <p:tgtEl>
                                          <p:spTgt spid="4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Resources</a:t>
            </a:r>
            <a:endParaRPr/>
          </a:p>
        </p:txBody>
      </p:sp>
      <p:sp>
        <p:nvSpPr>
          <p:cNvPr id="169" name="Google Shape;169;p3"/>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Text book: </a:t>
            </a:r>
            <a:r>
              <a:rPr b="1" lang="en-US"/>
              <a:t>System analysis and design </a:t>
            </a:r>
            <a:r>
              <a:rPr lang="en-US"/>
              <a:t>5</a:t>
            </a:r>
            <a:r>
              <a:rPr baseline="30000" lang="en-US"/>
              <a:t>th</a:t>
            </a:r>
            <a:r>
              <a:rPr lang="en-US"/>
              <a:t> edition, Dennis, Wixom, Roth.</a:t>
            </a:r>
            <a:endParaRPr/>
          </a:p>
          <a:p>
            <a:pPr indent="-285750" lvl="0" marL="285750" rtl="0" algn="l">
              <a:lnSpc>
                <a:spcPct val="100000"/>
              </a:lnSpc>
              <a:spcBef>
                <a:spcPts val="1080"/>
              </a:spcBef>
              <a:spcAft>
                <a:spcPts val="0"/>
              </a:spcAft>
              <a:buSzPts val="3480"/>
              <a:buChar char="•"/>
            </a:pPr>
            <a:r>
              <a:rPr lang="en-US"/>
              <a:t>Presentation slides</a:t>
            </a:r>
            <a:endParaRPr/>
          </a:p>
          <a:p>
            <a:pPr indent="-285750" lvl="0" marL="285750" rtl="0" algn="l">
              <a:lnSpc>
                <a:spcPct val="100000"/>
              </a:lnSpc>
              <a:spcBef>
                <a:spcPts val="1080"/>
              </a:spcBef>
              <a:spcAft>
                <a:spcPts val="0"/>
              </a:spcAft>
              <a:buSzPts val="3480"/>
              <a:buChar char="•"/>
            </a:pPr>
            <a:r>
              <a:rPr lang="en-US"/>
              <a:t>Other resources will be shared between the lecture.</a:t>
            </a:r>
            <a:endParaRPr/>
          </a:p>
        </p:txBody>
      </p:sp>
      <p:sp>
        <p:nvSpPr>
          <p:cNvPr id="170" name="Google Shape;170;p3"/>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71" name="Google Shape;171;p3"/>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72" name="Google Shape;172;p3"/>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0"/>
          <p:cNvSpPr txBox="1"/>
          <p:nvPr>
            <p:ph type="title"/>
          </p:nvPr>
        </p:nvSpPr>
        <p:spPr>
          <a:xfrm>
            <a:off x="803563" y="1100400"/>
            <a:ext cx="7239002"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Why DevOps?</a:t>
            </a:r>
            <a:endParaRPr/>
          </a:p>
        </p:txBody>
      </p:sp>
      <p:sp>
        <p:nvSpPr>
          <p:cNvPr id="427" name="Google Shape;427;p30"/>
          <p:cNvSpPr txBox="1"/>
          <p:nvPr>
            <p:ph idx="1" type="body"/>
          </p:nvPr>
        </p:nvSpPr>
        <p:spPr>
          <a:xfrm>
            <a:off x="1007072" y="2496936"/>
            <a:ext cx="7857067" cy="2712028"/>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3480"/>
              <a:buChar char="•"/>
            </a:pPr>
            <a:r>
              <a:rPr lang="en-US"/>
              <a:t>Before DevOps, operation and development teams were working in an isolated environment.</a:t>
            </a:r>
            <a:endParaRPr/>
          </a:p>
          <a:p>
            <a:pPr indent="-285750" lvl="0" marL="285750" rtl="0" algn="just">
              <a:lnSpc>
                <a:spcPct val="100000"/>
              </a:lnSpc>
              <a:spcBef>
                <a:spcPts val="1080"/>
              </a:spcBef>
              <a:spcAft>
                <a:spcPts val="0"/>
              </a:spcAft>
              <a:buSzPts val="3480"/>
              <a:buChar char="•"/>
            </a:pPr>
            <a:r>
              <a:rPr lang="en-US"/>
              <a:t>Testing and Deployment activities mostly were performed in an isolated manner after design-build step, and they took more time than actual project completion time.</a:t>
            </a:r>
            <a:endParaRPr/>
          </a:p>
          <a:p>
            <a:pPr indent="-285750" lvl="0" marL="285750" rtl="0" algn="just">
              <a:lnSpc>
                <a:spcPct val="100000"/>
              </a:lnSpc>
              <a:spcBef>
                <a:spcPts val="1080"/>
              </a:spcBef>
              <a:spcAft>
                <a:spcPts val="0"/>
              </a:spcAft>
              <a:buSzPts val="3480"/>
              <a:buChar char="•"/>
            </a:pPr>
            <a:r>
              <a:rPr lang="en-US"/>
              <a:t>Team members usually spend a large amount of time in deploying, testing, designing, and building the projects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1"/>
          <p:cNvSpPr txBox="1"/>
          <p:nvPr>
            <p:ph type="title"/>
          </p:nvPr>
        </p:nvSpPr>
        <p:spPr>
          <a:xfrm>
            <a:off x="860368" y="1025584"/>
            <a:ext cx="7020099"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Why DevOps?</a:t>
            </a:r>
            <a:endParaRPr/>
          </a:p>
        </p:txBody>
      </p:sp>
      <p:sp>
        <p:nvSpPr>
          <p:cNvPr id="433" name="Google Shape;433;p31"/>
          <p:cNvSpPr txBox="1"/>
          <p:nvPr>
            <p:ph idx="1" type="body"/>
          </p:nvPr>
        </p:nvSpPr>
        <p:spPr>
          <a:xfrm>
            <a:off x="982134" y="2316134"/>
            <a:ext cx="7857067" cy="3341716"/>
          </a:xfrm>
          <a:prstGeom prst="rect">
            <a:avLst/>
          </a:prstGeom>
          <a:noFill/>
          <a:ln>
            <a:noFill/>
          </a:ln>
        </p:spPr>
        <p:txBody>
          <a:bodyPr anchorCtr="0" anchor="t" bIns="45700" lIns="91425" spcFirstLastPara="1" rIns="91425" wrap="square" tIns="45700">
            <a:normAutofit fontScale="92500" lnSpcReduction="20000"/>
          </a:bodyPr>
          <a:lstStyle/>
          <a:p>
            <a:pPr indent="-285796" lvl="0" marL="285750" rtl="0" algn="just">
              <a:lnSpc>
                <a:spcPct val="100000"/>
              </a:lnSpc>
              <a:spcBef>
                <a:spcPts val="0"/>
              </a:spcBef>
              <a:spcAft>
                <a:spcPts val="0"/>
              </a:spcAft>
              <a:buSzPct val="145000"/>
              <a:buChar char="•"/>
            </a:pPr>
            <a:r>
              <a:rPr lang="en-US" sz="2700"/>
              <a:t>Human production errors were deployed during manual code conduction.</a:t>
            </a:r>
            <a:endParaRPr/>
          </a:p>
          <a:p>
            <a:pPr indent="-285796" lvl="0" marL="285750" rtl="0" algn="just">
              <a:lnSpc>
                <a:spcPct val="100000"/>
              </a:lnSpc>
              <a:spcBef>
                <a:spcPts val="1099"/>
              </a:spcBef>
              <a:spcAft>
                <a:spcPts val="0"/>
              </a:spcAft>
              <a:buSzPct val="145000"/>
              <a:buChar char="•"/>
            </a:pPr>
            <a:r>
              <a:rPr lang="en-US" sz="2700"/>
              <a:t>Operations and coding teams generally had different timelines and did not have proper synchronization that results in further delay.</a:t>
            </a:r>
            <a:endParaRPr/>
          </a:p>
          <a:p>
            <a:pPr indent="-285796" lvl="0" marL="285750" rtl="0" algn="just">
              <a:lnSpc>
                <a:spcPct val="100000"/>
              </a:lnSpc>
              <a:spcBef>
                <a:spcPts val="1099"/>
              </a:spcBef>
              <a:spcAft>
                <a:spcPts val="0"/>
              </a:spcAft>
              <a:buSzPct val="145000"/>
              <a:buChar char="•"/>
            </a:pPr>
            <a:r>
              <a:rPr lang="en-US" sz="2700"/>
              <a:t>To avoid the hassles mentioned above and non-collaborative performance measures, there was an urgent need for robust IT technology like DevOps to satisfy business owners and stakeholders.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2"/>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b="1" lang="en-US"/>
              <a:t>Current relation among Development and Operation team</a:t>
            </a:r>
            <a:endParaRPr/>
          </a:p>
        </p:txBody>
      </p:sp>
      <p:sp>
        <p:nvSpPr>
          <p:cNvPr id="440" name="Google Shape;440;p32"/>
          <p:cNvSpPr txBox="1"/>
          <p:nvPr>
            <p:ph idx="1" type="body"/>
          </p:nvPr>
        </p:nvSpPr>
        <p:spPr>
          <a:xfrm>
            <a:off x="982134" y="2228851"/>
            <a:ext cx="7857067" cy="3428999"/>
          </a:xfrm>
          <a:prstGeom prst="rect">
            <a:avLst/>
          </a:prstGeom>
          <a:noFill/>
          <a:ln>
            <a:noFill/>
          </a:ln>
        </p:spPr>
        <p:txBody>
          <a:bodyPr anchorCtr="0" anchor="t" bIns="45700" lIns="91425" spcFirstLastPara="1" rIns="91425" wrap="square" tIns="45700">
            <a:normAutofit fontScale="92500"/>
          </a:bodyPr>
          <a:lstStyle/>
          <a:p>
            <a:pPr indent="-285750" lvl="0" marL="285750" rtl="0" algn="just">
              <a:lnSpc>
                <a:spcPct val="100000"/>
              </a:lnSpc>
              <a:spcBef>
                <a:spcPts val="0"/>
              </a:spcBef>
              <a:spcAft>
                <a:spcPts val="0"/>
              </a:spcAft>
              <a:buSzPct val="145000"/>
              <a:buChar char="•"/>
            </a:pPr>
            <a:r>
              <a:rPr lang="en-US"/>
              <a:t>The development team worked on the software, developing it and making sure that the code worked perfectly.</a:t>
            </a:r>
            <a:endParaRPr/>
          </a:p>
          <a:p>
            <a:pPr indent="-285750" lvl="0" marL="285750" rtl="0" algn="just">
              <a:lnSpc>
                <a:spcPct val="100000"/>
              </a:lnSpc>
              <a:spcBef>
                <a:spcPts val="1044"/>
              </a:spcBef>
              <a:spcAft>
                <a:spcPts val="0"/>
              </a:spcAft>
              <a:buSzPct val="145000"/>
              <a:buChar char="•"/>
            </a:pPr>
            <a:r>
              <a:rPr lang="en-US"/>
              <a:t>After hours of hardwork and a lot of trial and error, the team releases a code which has to be executed by the Operations team which is responsible for the release and operation of the code.</a:t>
            </a:r>
            <a:endParaRPr/>
          </a:p>
          <a:p>
            <a:pPr indent="-285750" lvl="0" marL="285750" rtl="0" algn="just">
              <a:lnSpc>
                <a:spcPct val="100000"/>
              </a:lnSpc>
              <a:spcBef>
                <a:spcPts val="1044"/>
              </a:spcBef>
              <a:spcAft>
                <a:spcPts val="0"/>
              </a:spcAft>
              <a:buSzPct val="145000"/>
              <a:buChar char="•"/>
            </a:pPr>
            <a:r>
              <a:rPr lang="en-US"/>
              <a:t>The operations team will be checking the application and its performance and reporting back any bugs, if present.</a:t>
            </a:r>
            <a:endParaRPr/>
          </a:p>
          <a:p>
            <a:pPr indent="-81343" lvl="0" marL="285750" rtl="0" algn="just">
              <a:lnSpc>
                <a:spcPct val="100000"/>
              </a:lnSpc>
              <a:spcBef>
                <a:spcPts val="1044"/>
              </a:spcBef>
              <a:spcAft>
                <a:spcPts val="0"/>
              </a:spcAft>
              <a:buSzPct val="145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3"/>
          <p:cNvSpPr txBox="1"/>
          <p:nvPr>
            <p:ph type="title"/>
          </p:nvPr>
        </p:nvSpPr>
        <p:spPr>
          <a:xfrm>
            <a:off x="1291166" y="457202"/>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What DevOps can do?</a:t>
            </a:r>
            <a:endParaRPr/>
          </a:p>
        </p:txBody>
      </p:sp>
      <p:sp>
        <p:nvSpPr>
          <p:cNvPr id="447" name="Google Shape;447;p33"/>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0"/>
              </a:spcBef>
              <a:spcAft>
                <a:spcPts val="0"/>
              </a:spcAft>
              <a:buSzPts val="3480"/>
              <a:buChar char="•"/>
            </a:pPr>
            <a:r>
              <a:rPr lang="en-US"/>
              <a:t>To bridge this gap, Development(‘Dev’) team and Operations (‘Ops’) team collaborated giving rise to DevOps.</a:t>
            </a:r>
            <a:endParaRPr/>
          </a:p>
          <a:p>
            <a:pPr indent="-285750" lvl="0" marL="285750" rtl="0" algn="just">
              <a:lnSpc>
                <a:spcPct val="100000"/>
              </a:lnSpc>
              <a:spcBef>
                <a:spcPts val="1080"/>
              </a:spcBef>
              <a:spcAft>
                <a:spcPts val="0"/>
              </a:spcAft>
              <a:buSzPts val="3480"/>
              <a:buChar char="•"/>
            </a:pPr>
            <a:r>
              <a:rPr lang="en-US"/>
              <a:t>The Development team encapsulated their code in a</a:t>
            </a:r>
            <a:r>
              <a:rPr b="1" lang="en-US"/>
              <a:t> container</a:t>
            </a:r>
            <a:r>
              <a:rPr lang="en-US"/>
              <a:t> which is a lightweight software environment.</a:t>
            </a:r>
            <a:endParaRPr/>
          </a:p>
          <a:p>
            <a:pPr indent="-285750" lvl="0" marL="285750" rtl="0" algn="just">
              <a:lnSpc>
                <a:spcPct val="100000"/>
              </a:lnSpc>
              <a:spcBef>
                <a:spcPts val="1080"/>
              </a:spcBef>
              <a:spcAft>
                <a:spcPts val="0"/>
              </a:spcAft>
              <a:buSzPts val="3480"/>
              <a:buChar char="•"/>
            </a:pPr>
            <a:r>
              <a:rPr lang="en-US"/>
              <a:t>When the developers were done with their work, they would simply pass on this container along with the code to the operations team. The Ops will run this container, along with the code, and it worked as expected!</a:t>
            </a:r>
            <a:endParaRPr/>
          </a:p>
        </p:txBody>
      </p:sp>
      <p:sp>
        <p:nvSpPr>
          <p:cNvPr id="448" name="Google Shape;448;p33"/>
          <p:cNvSpPr/>
          <p:nvPr/>
        </p:nvSpPr>
        <p:spPr>
          <a:xfrm>
            <a:off x="7599538" y="5791200"/>
            <a:ext cx="15460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3</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txBox="1"/>
          <p:nvPr>
            <p:ph type="title"/>
          </p:nvPr>
        </p:nvSpPr>
        <p:spPr>
          <a:xfrm>
            <a:off x="1696008" y="2667000"/>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Segment 4</a:t>
            </a:r>
            <a:br>
              <a:rPr lang="en-US"/>
            </a:br>
            <a:r>
              <a:rPr lang="en-US"/>
              <a:t>DevOps (cont.)</a:t>
            </a:r>
            <a:endParaRPr/>
          </a:p>
        </p:txBody>
      </p:sp>
      <p:sp>
        <p:nvSpPr>
          <p:cNvPr id="454" name="Google Shape;454;p3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455" name="Google Shape;455;p3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456" name="Google Shape;456;p3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Steps of DevOps</a:t>
            </a:r>
            <a:endParaRPr/>
          </a:p>
        </p:txBody>
      </p:sp>
      <p:pic>
        <p:nvPicPr>
          <p:cNvPr id="463" name="Google Shape;463;p35"/>
          <p:cNvPicPr preferRelativeResize="0"/>
          <p:nvPr>
            <p:ph idx="1" type="body"/>
          </p:nvPr>
        </p:nvPicPr>
        <p:blipFill rotWithShape="1">
          <a:blip r:embed="rId3">
            <a:alphaModFix/>
          </a:blip>
          <a:srcRect b="0" l="0" r="0" t="0"/>
          <a:stretch/>
        </p:blipFill>
        <p:spPr>
          <a:xfrm>
            <a:off x="1557731" y="2571833"/>
            <a:ext cx="5410473" cy="265818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6"/>
          <p:cNvSpPr txBox="1"/>
          <p:nvPr>
            <p:ph type="title"/>
          </p:nvPr>
        </p:nvSpPr>
        <p:spPr>
          <a:xfrm>
            <a:off x="982134" y="913073"/>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of DevOps</a:t>
            </a:r>
            <a:endParaRPr/>
          </a:p>
        </p:txBody>
      </p:sp>
      <p:sp>
        <p:nvSpPr>
          <p:cNvPr id="469" name="Google Shape;469;p36"/>
          <p:cNvSpPr txBox="1"/>
          <p:nvPr>
            <p:ph idx="1" type="body"/>
          </p:nvPr>
        </p:nvSpPr>
        <p:spPr>
          <a:xfrm>
            <a:off x="1061878" y="1957720"/>
            <a:ext cx="7857067" cy="4043030"/>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3480"/>
              <a:buChar char="•"/>
            </a:pPr>
            <a:r>
              <a:rPr b="1" lang="en-US"/>
              <a:t>Code: </a:t>
            </a:r>
            <a:r>
              <a:rPr lang="en-US"/>
              <a:t>The first step in the DevOps life cycle is coding, where developers build the code on any platform</a:t>
            </a:r>
            <a:endParaRPr/>
          </a:p>
          <a:p>
            <a:pPr indent="-285750" lvl="0" marL="285750" rtl="0" algn="just">
              <a:lnSpc>
                <a:spcPct val="100000"/>
              </a:lnSpc>
              <a:spcBef>
                <a:spcPts val="1080"/>
              </a:spcBef>
              <a:spcAft>
                <a:spcPts val="0"/>
              </a:spcAft>
              <a:buSzPts val="3480"/>
              <a:buChar char="•"/>
            </a:pPr>
            <a:r>
              <a:rPr b="1" lang="en-US"/>
              <a:t>Build: </a:t>
            </a:r>
            <a:r>
              <a:rPr lang="en-US"/>
              <a:t>Developers build the version of their program in any extension depending upon the language they are using</a:t>
            </a:r>
            <a:endParaRPr/>
          </a:p>
          <a:p>
            <a:pPr indent="-285750" lvl="0" marL="285750" rtl="0" algn="just">
              <a:lnSpc>
                <a:spcPct val="100000"/>
              </a:lnSpc>
              <a:spcBef>
                <a:spcPts val="1080"/>
              </a:spcBef>
              <a:spcAft>
                <a:spcPts val="0"/>
              </a:spcAft>
              <a:buSzPts val="3480"/>
              <a:buChar char="•"/>
            </a:pPr>
            <a:r>
              <a:rPr b="1" lang="en-US"/>
              <a:t>Test: </a:t>
            </a:r>
            <a:r>
              <a:rPr lang="en-US"/>
              <a:t>For DevOps to be successful, the testing process must be automated using any automation tool like Selenium</a:t>
            </a:r>
            <a:endParaRPr/>
          </a:p>
          <a:p>
            <a:pPr indent="-285750" lvl="0" marL="285750" rtl="0" algn="just">
              <a:lnSpc>
                <a:spcPct val="100000"/>
              </a:lnSpc>
              <a:spcBef>
                <a:spcPts val="1080"/>
              </a:spcBef>
              <a:spcAft>
                <a:spcPts val="0"/>
              </a:spcAft>
              <a:buSzPts val="3480"/>
              <a:buChar char="•"/>
            </a:pPr>
            <a:r>
              <a:rPr b="1" lang="en-US"/>
              <a:t>Release: </a:t>
            </a:r>
            <a:r>
              <a:rPr lang="en-US"/>
              <a:t>A process for managing, planning, scheduling, and controlling the build in different environments after testing and before deployment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7"/>
          <p:cNvSpPr txBox="1"/>
          <p:nvPr>
            <p:ph type="title"/>
          </p:nvPr>
        </p:nvSpPr>
        <p:spPr>
          <a:xfrm>
            <a:off x="982134" y="913073"/>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of DevOps</a:t>
            </a:r>
            <a:endParaRPr/>
          </a:p>
        </p:txBody>
      </p:sp>
      <p:sp>
        <p:nvSpPr>
          <p:cNvPr id="475" name="Google Shape;475;p37"/>
          <p:cNvSpPr txBox="1"/>
          <p:nvPr>
            <p:ph idx="1" type="body"/>
          </p:nvPr>
        </p:nvSpPr>
        <p:spPr>
          <a:xfrm>
            <a:off x="1141622" y="1770322"/>
            <a:ext cx="7857067" cy="404303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SzPts val="3480"/>
              <a:buChar char="•"/>
            </a:pPr>
            <a:r>
              <a:rPr b="1" lang="en-US"/>
              <a:t>Deploy: </a:t>
            </a:r>
            <a:r>
              <a:rPr lang="en-US"/>
              <a:t>This phase gets all artifacts/code files of the application ready and deploys/executes them on the server</a:t>
            </a:r>
            <a:endParaRPr/>
          </a:p>
          <a:p>
            <a:pPr indent="-285750" lvl="0" marL="285750" rtl="0" algn="just">
              <a:lnSpc>
                <a:spcPct val="100000"/>
              </a:lnSpc>
              <a:spcBef>
                <a:spcPts val="1080"/>
              </a:spcBef>
              <a:spcAft>
                <a:spcPts val="0"/>
              </a:spcAft>
              <a:buSzPts val="3480"/>
              <a:buChar char="•"/>
            </a:pPr>
            <a:r>
              <a:rPr b="1" lang="en-US"/>
              <a:t>Operate: </a:t>
            </a:r>
            <a:r>
              <a:rPr lang="en-US"/>
              <a:t>The application is run after its deployment, where clients use it in real-world scenarios.</a:t>
            </a:r>
            <a:endParaRPr/>
          </a:p>
          <a:p>
            <a:pPr indent="-285750" lvl="0" marL="285750" rtl="0" algn="just">
              <a:lnSpc>
                <a:spcPct val="100000"/>
              </a:lnSpc>
              <a:spcBef>
                <a:spcPts val="1080"/>
              </a:spcBef>
              <a:spcAft>
                <a:spcPts val="0"/>
              </a:spcAft>
              <a:buSzPts val="3480"/>
              <a:buChar char="•"/>
            </a:pPr>
            <a:r>
              <a:rPr b="1" lang="en-US"/>
              <a:t>Monitor: </a:t>
            </a:r>
            <a:r>
              <a:rPr lang="en-US"/>
              <a:t>This phase helps in providing crucial information that basically helps ensure service uptime and optimal performance</a:t>
            </a:r>
            <a:endParaRPr/>
          </a:p>
          <a:p>
            <a:pPr indent="-285750" lvl="0" marL="285750" rtl="0" algn="just">
              <a:lnSpc>
                <a:spcPct val="100000"/>
              </a:lnSpc>
              <a:spcBef>
                <a:spcPts val="1080"/>
              </a:spcBef>
              <a:spcAft>
                <a:spcPts val="0"/>
              </a:spcAft>
              <a:buSzPts val="3480"/>
              <a:buChar char="•"/>
            </a:pPr>
            <a:r>
              <a:rPr b="1" lang="en-US"/>
              <a:t>Plan: </a:t>
            </a:r>
            <a:r>
              <a:rPr lang="en-US"/>
              <a:t>The planning stage gathers information from the monitoring stage and, as per feedback, implements the changes for better performance</a:t>
            </a:r>
            <a:endParaRPr/>
          </a:p>
          <a:p>
            <a:pPr indent="-64770" lvl="0" marL="285750" rtl="0" algn="just">
              <a:lnSpc>
                <a:spcPct val="100000"/>
              </a:lnSpc>
              <a:spcBef>
                <a:spcPts val="1080"/>
              </a:spcBef>
              <a:spcAft>
                <a:spcPts val="0"/>
              </a:spcAft>
              <a:buSzPts val="3480"/>
              <a:buNone/>
            </a:pPr>
            <a:r>
              <a:t/>
            </a:r>
            <a:endParaRPr/>
          </a:p>
          <a:p>
            <a:pPr indent="-64770" lvl="0" marL="285750" rtl="0" algn="just">
              <a:lnSpc>
                <a:spcPct val="100000"/>
              </a:lnSpc>
              <a:spcBef>
                <a:spcPts val="1080"/>
              </a:spcBef>
              <a:spcAft>
                <a:spcPts val="0"/>
              </a:spcAft>
              <a:buSzPts val="348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8"/>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Everything should be Continuous</a:t>
            </a:r>
            <a:endParaRPr/>
          </a:p>
        </p:txBody>
      </p:sp>
      <p:sp>
        <p:nvSpPr>
          <p:cNvPr id="482" name="Google Shape;482;p38"/>
          <p:cNvSpPr txBox="1"/>
          <p:nvPr>
            <p:ph idx="1" type="body"/>
          </p:nvPr>
        </p:nvSpPr>
        <p:spPr>
          <a:xfrm>
            <a:off x="982134" y="2074211"/>
            <a:ext cx="7857067" cy="360044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b="1" lang="en-US"/>
              <a:t>Continuous Development</a:t>
            </a:r>
            <a:endParaRPr/>
          </a:p>
          <a:p>
            <a:pPr indent="-285750" lvl="0" marL="285750" rtl="0" algn="l">
              <a:lnSpc>
                <a:spcPct val="100000"/>
              </a:lnSpc>
              <a:spcBef>
                <a:spcPts val="1080"/>
              </a:spcBef>
              <a:spcAft>
                <a:spcPts val="0"/>
              </a:spcAft>
              <a:buSzPts val="3480"/>
              <a:buChar char="•"/>
            </a:pPr>
            <a:r>
              <a:rPr b="1" lang="en-US"/>
              <a:t>Continuous Testing</a:t>
            </a:r>
            <a:endParaRPr/>
          </a:p>
          <a:p>
            <a:pPr indent="-285750" lvl="0" marL="285750" rtl="0" algn="l">
              <a:lnSpc>
                <a:spcPct val="100000"/>
              </a:lnSpc>
              <a:spcBef>
                <a:spcPts val="1080"/>
              </a:spcBef>
              <a:spcAft>
                <a:spcPts val="0"/>
              </a:spcAft>
              <a:buSzPts val="3480"/>
              <a:buChar char="•"/>
            </a:pPr>
            <a:r>
              <a:rPr b="1" lang="en-US"/>
              <a:t>Continuous Integration</a:t>
            </a:r>
            <a:endParaRPr/>
          </a:p>
          <a:p>
            <a:pPr indent="-285750" lvl="0" marL="285750" rtl="0" algn="l">
              <a:lnSpc>
                <a:spcPct val="100000"/>
              </a:lnSpc>
              <a:spcBef>
                <a:spcPts val="1080"/>
              </a:spcBef>
              <a:spcAft>
                <a:spcPts val="0"/>
              </a:spcAft>
              <a:buSzPts val="3480"/>
              <a:buChar char="•"/>
            </a:pPr>
            <a:r>
              <a:rPr b="1" lang="en-US"/>
              <a:t>Continuous Deployment</a:t>
            </a:r>
            <a:endParaRPr/>
          </a:p>
          <a:p>
            <a:pPr indent="-285750" lvl="0" marL="285750" rtl="0" algn="l">
              <a:lnSpc>
                <a:spcPct val="100000"/>
              </a:lnSpc>
              <a:spcBef>
                <a:spcPts val="1080"/>
              </a:spcBef>
              <a:spcAft>
                <a:spcPts val="0"/>
              </a:spcAft>
              <a:buSzPts val="3480"/>
              <a:buChar char="•"/>
            </a:pPr>
            <a:r>
              <a:rPr b="1" lang="en-US"/>
              <a:t>Continuous Monitoring</a:t>
            </a:r>
            <a:endParaRPr/>
          </a:p>
          <a:p>
            <a:pPr indent="-64770" lvl="0" marL="285750" rtl="0" algn="l">
              <a:lnSpc>
                <a:spcPct val="100000"/>
              </a:lnSpc>
              <a:spcBef>
                <a:spcPts val="1080"/>
              </a:spcBef>
              <a:spcAft>
                <a:spcPts val="0"/>
              </a:spcAft>
              <a:buSzPts val="348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9"/>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The advantage of DevOps</a:t>
            </a:r>
            <a:endParaRPr/>
          </a:p>
        </p:txBody>
      </p:sp>
      <p:sp>
        <p:nvSpPr>
          <p:cNvPr id="489" name="Google Shape;489;p39"/>
          <p:cNvSpPr txBox="1"/>
          <p:nvPr>
            <p:ph idx="1" type="body"/>
          </p:nvPr>
        </p:nvSpPr>
        <p:spPr>
          <a:xfrm>
            <a:off x="982134" y="2340493"/>
            <a:ext cx="7857067" cy="3317357"/>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915"/>
              <a:buChar char="•"/>
            </a:pPr>
            <a:r>
              <a:rPr lang="en-US" sz="2700"/>
              <a:t>Reduced chance of product failure</a:t>
            </a:r>
            <a:endParaRPr/>
          </a:p>
          <a:p>
            <a:pPr indent="-285750" lvl="0" marL="285750" rtl="0" algn="l">
              <a:lnSpc>
                <a:spcPct val="100000"/>
              </a:lnSpc>
              <a:spcBef>
                <a:spcPts val="1140"/>
              </a:spcBef>
              <a:spcAft>
                <a:spcPts val="0"/>
              </a:spcAft>
              <a:buSzPts val="3915"/>
              <a:buChar char="•"/>
            </a:pPr>
            <a:r>
              <a:rPr lang="en-US" sz="2700"/>
              <a:t>Improved flexibility and support.</a:t>
            </a:r>
            <a:endParaRPr/>
          </a:p>
          <a:p>
            <a:pPr indent="-285750" lvl="0" marL="285750" rtl="0" algn="l">
              <a:lnSpc>
                <a:spcPct val="100000"/>
              </a:lnSpc>
              <a:spcBef>
                <a:spcPts val="1140"/>
              </a:spcBef>
              <a:spcAft>
                <a:spcPts val="0"/>
              </a:spcAft>
              <a:buSzPts val="3915"/>
              <a:buChar char="•"/>
            </a:pPr>
            <a:r>
              <a:rPr lang="en-US" sz="2700"/>
              <a:t>Faster time to market. </a:t>
            </a:r>
            <a:endParaRPr/>
          </a:p>
          <a:p>
            <a:pPr indent="-285750" lvl="0" marL="285750" rtl="0" algn="l">
              <a:lnSpc>
                <a:spcPct val="100000"/>
              </a:lnSpc>
              <a:spcBef>
                <a:spcPts val="1140"/>
              </a:spcBef>
              <a:spcAft>
                <a:spcPts val="0"/>
              </a:spcAft>
              <a:buSzPts val="3915"/>
              <a:buChar char="•"/>
            </a:pPr>
            <a:r>
              <a:rPr lang="en-US" sz="2700"/>
              <a:t>Better team efficiency. </a:t>
            </a:r>
            <a:endParaRPr/>
          </a:p>
          <a:p>
            <a:pPr indent="-285750" lvl="0" marL="285750" rtl="0" algn="l">
              <a:lnSpc>
                <a:spcPct val="100000"/>
              </a:lnSpc>
              <a:spcBef>
                <a:spcPts val="1140"/>
              </a:spcBef>
              <a:spcAft>
                <a:spcPts val="0"/>
              </a:spcAft>
              <a:buSzPts val="3915"/>
              <a:buChar char="•"/>
            </a:pPr>
            <a:r>
              <a:rPr lang="en-US" sz="2700"/>
              <a:t>Clear product vision within the team.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descr="Rectangle: Click to edit Master text styles&#10;Second level&#10;Third level&#10;Fourth level&#10;Fifth level" id="178" name="Google Shape;178;p4"/>
          <p:cNvSpPr txBox="1"/>
          <p:nvPr>
            <p:ph idx="1" type="subTitle"/>
          </p:nvPr>
        </p:nvSpPr>
        <p:spPr>
          <a:xfrm>
            <a:off x="1470025" y="1676400"/>
            <a:ext cx="7673975" cy="3521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60"/>
              <a:buNone/>
            </a:pPr>
            <a:r>
              <a:rPr b="1" lang="en-US" sz="2800"/>
              <a:t>Segment 1:</a:t>
            </a:r>
            <a:r>
              <a:rPr lang="en-US" sz="2800"/>
              <a:t>What is System analysis and design</a:t>
            </a:r>
            <a:endParaRPr/>
          </a:p>
          <a:p>
            <a:pPr indent="0" lvl="0" marL="0" rtl="0" algn="l">
              <a:lnSpc>
                <a:spcPct val="100000"/>
              </a:lnSpc>
              <a:spcBef>
                <a:spcPts val="1160"/>
              </a:spcBef>
              <a:spcAft>
                <a:spcPts val="0"/>
              </a:spcAft>
              <a:buSzPts val="4060"/>
              <a:buNone/>
            </a:pPr>
            <a:r>
              <a:rPr b="1" lang="en-US" sz="2800"/>
              <a:t>Segment 2: </a:t>
            </a:r>
            <a:r>
              <a:rPr lang="en-US" sz="2800"/>
              <a:t>Software lifecycle</a:t>
            </a:r>
            <a:endParaRPr/>
          </a:p>
          <a:p>
            <a:pPr indent="0" lvl="0" marL="0" rtl="0" algn="l">
              <a:lnSpc>
                <a:spcPct val="100000"/>
              </a:lnSpc>
              <a:spcBef>
                <a:spcPts val="1160"/>
              </a:spcBef>
              <a:spcAft>
                <a:spcPts val="0"/>
              </a:spcAft>
              <a:buSzPts val="4060"/>
              <a:buNone/>
            </a:pPr>
            <a:r>
              <a:rPr b="1" lang="en-US" sz="2800"/>
              <a:t>Segment 3: </a:t>
            </a:r>
            <a:r>
              <a:rPr lang="en-US" sz="2800"/>
              <a:t>DevOps</a:t>
            </a:r>
            <a:endParaRPr/>
          </a:p>
          <a:p>
            <a:pPr indent="0" lvl="0" marL="0" rtl="0" algn="l">
              <a:lnSpc>
                <a:spcPct val="100000"/>
              </a:lnSpc>
              <a:spcBef>
                <a:spcPts val="1160"/>
              </a:spcBef>
              <a:spcAft>
                <a:spcPts val="0"/>
              </a:spcAft>
              <a:buSzPts val="4060"/>
              <a:buNone/>
            </a:pPr>
            <a:r>
              <a:rPr b="1" lang="en-US" sz="2800"/>
              <a:t>Segment 4: </a:t>
            </a:r>
            <a:r>
              <a:rPr lang="en-US" sz="2800"/>
              <a:t>DevOps (cont.)</a:t>
            </a:r>
            <a:endParaRPr/>
          </a:p>
          <a:p>
            <a:pPr indent="0" lvl="0" marL="0" rtl="0" algn="l">
              <a:lnSpc>
                <a:spcPct val="100000"/>
              </a:lnSpc>
              <a:spcBef>
                <a:spcPts val="1160"/>
              </a:spcBef>
              <a:spcAft>
                <a:spcPts val="0"/>
              </a:spcAft>
              <a:buSzPts val="4060"/>
              <a:buNone/>
            </a:pPr>
            <a:r>
              <a:rPr b="1" lang="en-US" sz="2800"/>
              <a:t>Segment 5:  </a:t>
            </a:r>
            <a:r>
              <a:rPr lang="en-US" sz="2800"/>
              <a:t>Project Team Roles and Skills</a:t>
            </a:r>
            <a:endParaRPr/>
          </a:p>
        </p:txBody>
      </p:sp>
      <p:sp>
        <p:nvSpPr>
          <p:cNvPr id="179" name="Google Shape;179;p4"/>
          <p:cNvSpPr txBox="1"/>
          <p:nvPr/>
        </p:nvSpPr>
        <p:spPr>
          <a:xfrm>
            <a:off x="982133" y="457201"/>
            <a:ext cx="6561667" cy="914399"/>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orbel"/>
              <a:buNone/>
            </a:pPr>
            <a:r>
              <a:rPr b="0" i="0" lang="en-US" sz="4400" u="none" cap="none" strike="noStrike">
                <a:solidFill>
                  <a:schemeClr val="dk1"/>
                </a:solidFill>
                <a:latin typeface="Corbel"/>
                <a:ea typeface="Corbel"/>
                <a:cs typeface="Corbel"/>
                <a:sym typeface="Corbel"/>
              </a:rPr>
              <a:t>Lecture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0"/>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DevOps Challenges</a:t>
            </a:r>
            <a:endParaRPr/>
          </a:p>
        </p:txBody>
      </p:sp>
      <p:sp>
        <p:nvSpPr>
          <p:cNvPr id="496" name="Google Shape;496;p40"/>
          <p:cNvSpPr txBox="1"/>
          <p:nvPr>
            <p:ph idx="1" type="body"/>
          </p:nvPr>
        </p:nvSpPr>
        <p:spPr>
          <a:xfrm>
            <a:off x="982134" y="2292646"/>
            <a:ext cx="7857067" cy="3365204"/>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915"/>
              <a:buChar char="•"/>
            </a:pPr>
            <a:r>
              <a:rPr lang="en-US" sz="2700"/>
              <a:t>Difficulties with Integration</a:t>
            </a:r>
            <a:endParaRPr/>
          </a:p>
          <a:p>
            <a:pPr indent="-285750" lvl="0" marL="285750" rtl="0" algn="l">
              <a:lnSpc>
                <a:spcPct val="100000"/>
              </a:lnSpc>
              <a:spcBef>
                <a:spcPts val="1140"/>
              </a:spcBef>
              <a:spcAft>
                <a:spcPts val="0"/>
              </a:spcAft>
              <a:buSzPts val="3915"/>
              <a:buChar char="•"/>
            </a:pPr>
            <a:r>
              <a:rPr lang="en-US" sz="2700"/>
              <a:t>Automated Testing</a:t>
            </a:r>
            <a:endParaRPr/>
          </a:p>
          <a:p>
            <a:pPr indent="-285750" lvl="0" marL="285750" rtl="0" algn="l">
              <a:lnSpc>
                <a:spcPct val="100000"/>
              </a:lnSpc>
              <a:spcBef>
                <a:spcPts val="1140"/>
              </a:spcBef>
              <a:spcAft>
                <a:spcPts val="0"/>
              </a:spcAft>
              <a:buSzPts val="3915"/>
              <a:buChar char="•"/>
            </a:pPr>
            <a:r>
              <a:rPr lang="en-US" sz="2700"/>
              <a:t>Relatively High Costs</a:t>
            </a:r>
            <a:endParaRPr/>
          </a:p>
          <a:p>
            <a:pPr indent="-285750" lvl="0" marL="285750" rtl="0" algn="l">
              <a:lnSpc>
                <a:spcPct val="100000"/>
              </a:lnSpc>
              <a:spcBef>
                <a:spcPts val="1140"/>
              </a:spcBef>
              <a:spcAft>
                <a:spcPts val="0"/>
              </a:spcAft>
              <a:buSzPts val="3915"/>
              <a:buChar char="•"/>
            </a:pPr>
            <a:r>
              <a:rPr lang="en-US" sz="2700"/>
              <a:t>Toolset Choice</a:t>
            </a:r>
            <a:endParaRPr/>
          </a:p>
          <a:p>
            <a:pPr indent="-285750" lvl="0" marL="285750" rtl="0" algn="l">
              <a:lnSpc>
                <a:spcPct val="100000"/>
              </a:lnSpc>
              <a:spcBef>
                <a:spcPts val="1140"/>
              </a:spcBef>
              <a:spcAft>
                <a:spcPts val="0"/>
              </a:spcAft>
              <a:buSzPts val="3915"/>
              <a:buChar char="•"/>
            </a:pPr>
            <a:r>
              <a:rPr lang="en-US" sz="2700"/>
              <a:t>Lack of Talent</a:t>
            </a:r>
            <a:endParaRPr/>
          </a:p>
          <a:p>
            <a:pPr indent="-37147" lvl="0" marL="285750" rtl="0" algn="l">
              <a:lnSpc>
                <a:spcPct val="100000"/>
              </a:lnSpc>
              <a:spcBef>
                <a:spcPts val="1140"/>
              </a:spcBef>
              <a:spcAft>
                <a:spcPts val="0"/>
              </a:spcAft>
              <a:buSzPts val="3915"/>
              <a:buNone/>
            </a:pPr>
            <a:r>
              <a:t/>
            </a:r>
            <a:endParaRPr sz="2700"/>
          </a:p>
          <a:p>
            <a:pPr indent="-37147" lvl="0" marL="285750" rtl="0" algn="l">
              <a:lnSpc>
                <a:spcPct val="100000"/>
              </a:lnSpc>
              <a:spcBef>
                <a:spcPts val="1140"/>
              </a:spcBef>
              <a:spcAft>
                <a:spcPts val="0"/>
              </a:spcAft>
              <a:buSzPts val="3915"/>
              <a:buNone/>
            </a:pPr>
            <a:r>
              <a:t/>
            </a:r>
            <a:endParaRPr sz="2700"/>
          </a:p>
          <a:p>
            <a:pPr indent="-37147" lvl="0" marL="285750" rtl="0" algn="l">
              <a:lnSpc>
                <a:spcPct val="100000"/>
              </a:lnSpc>
              <a:spcBef>
                <a:spcPts val="1140"/>
              </a:spcBef>
              <a:spcAft>
                <a:spcPts val="0"/>
              </a:spcAft>
              <a:buSzPts val="3915"/>
              <a:buNone/>
            </a:pPr>
            <a:r>
              <a:t/>
            </a:r>
            <a:endParaRPr sz="2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1"/>
          <p:cNvPicPr preferRelativeResize="0"/>
          <p:nvPr>
            <p:ph idx="1" type="body"/>
          </p:nvPr>
        </p:nvPicPr>
        <p:blipFill rotWithShape="1">
          <a:blip r:embed="rId3">
            <a:alphaModFix/>
          </a:blip>
          <a:srcRect b="0" l="0" r="0" t="0"/>
          <a:stretch/>
        </p:blipFill>
        <p:spPr>
          <a:xfrm>
            <a:off x="272459" y="845558"/>
            <a:ext cx="8599082" cy="516688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3"/>
          <p:cNvSpPr txBox="1"/>
          <p:nvPr>
            <p:ph type="ctrTitle"/>
          </p:nvPr>
        </p:nvSpPr>
        <p:spPr>
          <a:xfrm>
            <a:off x="1408724" y="990600"/>
            <a:ext cx="7064375" cy="26701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a:t>Segment 5</a:t>
            </a:r>
            <a:br>
              <a:rPr lang="en-US" sz="4000"/>
            </a:br>
            <a:r>
              <a:rPr lang="en-US" sz="4000"/>
              <a:t>Project Team Roles and Skills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4"/>
          <p:cNvSpPr txBox="1"/>
          <p:nvPr>
            <p:ph type="title"/>
          </p:nvPr>
        </p:nvSpPr>
        <p:spPr>
          <a:xfrm>
            <a:off x="982133" y="457201"/>
            <a:ext cx="6561667" cy="1142999"/>
          </a:xfrm>
          <a:prstGeom prst="rect">
            <a:avLst/>
          </a:prstGeom>
          <a:noFill/>
          <a:ln>
            <a:noFill/>
          </a:ln>
        </p:spPr>
        <p:txBody>
          <a:bodyPr anchorCtr="0" anchor="ctr" bIns="46025" lIns="92075" spcFirstLastPara="1" rIns="92075" wrap="square" tIns="46025">
            <a:normAutofit/>
          </a:bodyPr>
          <a:lstStyle/>
          <a:p>
            <a:pPr indent="0" lvl="0" marL="0" rtl="0" algn="ctr">
              <a:lnSpc>
                <a:spcPct val="100000"/>
              </a:lnSpc>
              <a:spcBef>
                <a:spcPts val="0"/>
              </a:spcBef>
              <a:spcAft>
                <a:spcPts val="0"/>
              </a:spcAft>
              <a:buClr>
                <a:schemeClr val="dk1"/>
              </a:buClr>
              <a:buSzPts val="4000"/>
              <a:buFont typeface="Corbel"/>
              <a:buNone/>
            </a:pPr>
            <a:r>
              <a:rPr lang="en-US"/>
              <a:t>Information Systems Roles</a:t>
            </a:r>
            <a:endParaRPr/>
          </a:p>
        </p:txBody>
      </p:sp>
      <p:sp>
        <p:nvSpPr>
          <p:cNvPr descr="Rectangle: Click to edit Master text styles&#10;Second level&#10;Third level&#10;Fourth level&#10;Fifth level" id="513" name="Google Shape;513;p44"/>
          <p:cNvSpPr txBox="1"/>
          <p:nvPr>
            <p:ph idx="1" type="body"/>
          </p:nvPr>
        </p:nvSpPr>
        <p:spPr>
          <a:xfrm>
            <a:off x="1143000" y="1979350"/>
            <a:ext cx="5875867" cy="4114798"/>
          </a:xfrm>
          <a:prstGeom prst="rect">
            <a:avLst/>
          </a:prstGeom>
          <a:noFill/>
          <a:ln>
            <a:noFill/>
          </a:ln>
        </p:spPr>
        <p:txBody>
          <a:bodyPr anchorCtr="0" anchor="t" bIns="45700" lIns="91425" spcFirstLastPara="1" rIns="91425" wrap="square" tIns="45700">
            <a:normAutofit/>
          </a:bodyPr>
          <a:lstStyle/>
          <a:p>
            <a:pPr indent="-294640" lvl="0" marL="182880" rtl="0" algn="l">
              <a:lnSpc>
                <a:spcPct val="100000"/>
              </a:lnSpc>
              <a:spcBef>
                <a:spcPts val="0"/>
              </a:spcBef>
              <a:spcAft>
                <a:spcPts val="0"/>
              </a:spcAft>
              <a:buSzPts val="4640"/>
              <a:buChar char="•"/>
            </a:pPr>
            <a:r>
              <a:rPr lang="en-US" sz="3200"/>
              <a:t>Business analyst</a:t>
            </a:r>
            <a:endParaRPr/>
          </a:p>
          <a:p>
            <a:pPr indent="-294640" lvl="0" marL="182880" rtl="0" algn="l">
              <a:lnSpc>
                <a:spcPct val="100000"/>
              </a:lnSpc>
              <a:spcBef>
                <a:spcPts val="1240"/>
              </a:spcBef>
              <a:spcAft>
                <a:spcPts val="0"/>
              </a:spcAft>
              <a:buSzPts val="4640"/>
              <a:buChar char="•"/>
            </a:pPr>
            <a:r>
              <a:rPr lang="en-US" sz="3200"/>
              <a:t>System analyst</a:t>
            </a:r>
            <a:endParaRPr/>
          </a:p>
          <a:p>
            <a:pPr indent="-294640" lvl="0" marL="182880" rtl="0" algn="l">
              <a:lnSpc>
                <a:spcPct val="100000"/>
              </a:lnSpc>
              <a:spcBef>
                <a:spcPts val="1240"/>
              </a:spcBef>
              <a:spcAft>
                <a:spcPts val="0"/>
              </a:spcAft>
              <a:buSzPts val="4640"/>
              <a:buChar char="•"/>
            </a:pPr>
            <a:r>
              <a:rPr lang="en-US" sz="3200"/>
              <a:t>Infrastructure analyst</a:t>
            </a:r>
            <a:endParaRPr/>
          </a:p>
          <a:p>
            <a:pPr indent="-294640" lvl="0" marL="182880" rtl="0" algn="l">
              <a:lnSpc>
                <a:spcPct val="100000"/>
              </a:lnSpc>
              <a:spcBef>
                <a:spcPts val="1240"/>
              </a:spcBef>
              <a:spcAft>
                <a:spcPts val="0"/>
              </a:spcAft>
              <a:buSzPts val="4640"/>
              <a:buChar char="•"/>
            </a:pPr>
            <a:r>
              <a:rPr lang="en-US" sz="3200"/>
              <a:t>Change management analyst</a:t>
            </a:r>
            <a:endParaRPr/>
          </a:p>
          <a:p>
            <a:pPr indent="-294640" lvl="0" marL="182880" rtl="0" algn="l">
              <a:lnSpc>
                <a:spcPct val="100000"/>
              </a:lnSpc>
              <a:spcBef>
                <a:spcPts val="1240"/>
              </a:spcBef>
              <a:spcAft>
                <a:spcPts val="0"/>
              </a:spcAft>
              <a:buSzPts val="4640"/>
              <a:buChar char="•"/>
            </a:pPr>
            <a:r>
              <a:rPr lang="en-US" sz="3200"/>
              <a:t>Project manager</a:t>
            </a:r>
            <a:endParaRPr/>
          </a:p>
        </p:txBody>
      </p:sp>
      <p:sp>
        <p:nvSpPr>
          <p:cNvPr id="514" name="Google Shape;514;p4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15" name="Google Shape;515;p4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16" name="Google Shape;516;p4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5"/>
          <p:cNvSpPr txBox="1"/>
          <p:nvPr>
            <p:ph type="title"/>
          </p:nvPr>
        </p:nvSpPr>
        <p:spPr>
          <a:xfrm>
            <a:off x="358297" y="0"/>
            <a:ext cx="77724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Project Team Roles</a:t>
            </a:r>
            <a:endParaRPr/>
          </a:p>
        </p:txBody>
      </p:sp>
      <p:pic>
        <p:nvPicPr>
          <p:cNvPr id="522" name="Google Shape;522;p45"/>
          <p:cNvPicPr preferRelativeResize="0"/>
          <p:nvPr/>
        </p:nvPicPr>
        <p:blipFill rotWithShape="1">
          <a:blip r:embed="rId3">
            <a:alphaModFix/>
          </a:blip>
          <a:srcRect b="0" l="0" r="0" t="0"/>
          <a:stretch/>
        </p:blipFill>
        <p:spPr>
          <a:xfrm>
            <a:off x="2281" y="974066"/>
            <a:ext cx="8922122" cy="5701371"/>
          </a:xfrm>
          <a:prstGeom prst="rect">
            <a:avLst/>
          </a:prstGeom>
          <a:noFill/>
          <a:ln>
            <a:noFill/>
          </a:ln>
        </p:spPr>
      </p:pic>
      <p:sp>
        <p:nvSpPr>
          <p:cNvPr id="523" name="Google Shape;523;p4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24" name="Google Shape;524;p4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25" name="Google Shape;525;p4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6"/>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Summary -- Part 1</a:t>
            </a:r>
            <a:endParaRPr/>
          </a:p>
        </p:txBody>
      </p:sp>
      <p:sp>
        <p:nvSpPr>
          <p:cNvPr descr="Rectangle: Click to edit Master text styles&#10;Second level&#10;Third level&#10;Fourth level&#10;Fifth level" id="531" name="Google Shape;531;p46"/>
          <p:cNvSpPr txBox="1"/>
          <p:nvPr>
            <p:ph idx="1" type="body"/>
          </p:nvPr>
        </p:nvSpPr>
        <p:spPr>
          <a:xfrm>
            <a:off x="1087125" y="1828800"/>
            <a:ext cx="7780200" cy="4453200"/>
          </a:xfrm>
          <a:prstGeom prst="rect">
            <a:avLst/>
          </a:prstGeom>
          <a:noFill/>
          <a:ln>
            <a:noFill/>
          </a:ln>
        </p:spPr>
        <p:txBody>
          <a:bodyPr anchorCtr="0" anchor="t" bIns="45700" lIns="91425" spcFirstLastPara="1" rIns="91425" wrap="square" tIns="45700">
            <a:normAutofit fontScale="92500" lnSpcReduction="20000"/>
          </a:bodyPr>
          <a:lstStyle/>
          <a:p>
            <a:pPr indent="-246991" lvl="0" marL="182880" rtl="0" algn="l">
              <a:lnSpc>
                <a:spcPct val="80000"/>
              </a:lnSpc>
              <a:spcBef>
                <a:spcPts val="0"/>
              </a:spcBef>
              <a:spcAft>
                <a:spcPts val="0"/>
              </a:spcAft>
              <a:buSzPct val="145000"/>
              <a:buChar char="•"/>
            </a:pPr>
            <a:r>
              <a:rPr i="1" lang="en-US" sz="2900">
                <a:solidFill>
                  <a:srgbClr val="FF0000"/>
                </a:solidFill>
              </a:rPr>
              <a:t>The Systems Development Life Cycle</a:t>
            </a:r>
            <a:r>
              <a:rPr lang="en-US" sz="2900"/>
              <a:t> consists of four stages: Planning, Analysis, Design, and Implementation</a:t>
            </a:r>
            <a:endParaRPr/>
          </a:p>
          <a:p>
            <a:pPr indent="-246991" lvl="0" marL="182880" rtl="0" algn="l">
              <a:lnSpc>
                <a:spcPct val="80000"/>
              </a:lnSpc>
              <a:spcBef>
                <a:spcPts val="1136"/>
              </a:spcBef>
              <a:spcAft>
                <a:spcPts val="0"/>
              </a:spcAft>
              <a:buSzPct val="145000"/>
              <a:buChar char="•"/>
            </a:pPr>
            <a:r>
              <a:rPr lang="en-US" sz="2900"/>
              <a:t>The </a:t>
            </a:r>
            <a:r>
              <a:rPr i="1" lang="en-US" sz="2900">
                <a:solidFill>
                  <a:srgbClr val="FF0000"/>
                </a:solidFill>
              </a:rPr>
              <a:t>major development</a:t>
            </a:r>
            <a:r>
              <a:rPr i="1" lang="en-US" sz="2900">
                <a:solidFill>
                  <a:srgbClr val="660066"/>
                </a:solidFill>
              </a:rPr>
              <a:t> </a:t>
            </a:r>
            <a:r>
              <a:rPr i="1" lang="en-US" sz="2900">
                <a:solidFill>
                  <a:srgbClr val="FF0000"/>
                </a:solidFill>
              </a:rPr>
              <a:t>methodologies</a:t>
            </a:r>
            <a:r>
              <a:rPr lang="en-US" sz="2900"/>
              <a:t>: </a:t>
            </a:r>
            <a:endParaRPr/>
          </a:p>
          <a:p>
            <a:pPr indent="-212923" lvl="1" marL="742950" rtl="0" algn="l">
              <a:lnSpc>
                <a:spcPct val="80000"/>
              </a:lnSpc>
              <a:spcBef>
                <a:spcPts val="1062"/>
              </a:spcBef>
              <a:spcAft>
                <a:spcPts val="0"/>
              </a:spcAft>
              <a:buSzPct val="145000"/>
              <a:buChar char="•"/>
            </a:pPr>
            <a:r>
              <a:rPr lang="en-US" sz="2500">
                <a:solidFill>
                  <a:srgbClr val="262626"/>
                </a:solidFill>
              </a:rPr>
              <a:t>Structured design</a:t>
            </a:r>
            <a:endParaRPr/>
          </a:p>
          <a:p>
            <a:pPr indent="-178855" lvl="2" marL="731520" rtl="0" algn="l">
              <a:lnSpc>
                <a:spcPct val="80000"/>
              </a:lnSpc>
              <a:spcBef>
                <a:spcPts val="988"/>
              </a:spcBef>
              <a:spcAft>
                <a:spcPts val="0"/>
              </a:spcAft>
              <a:buSzPct val="145000"/>
              <a:buChar char="•"/>
            </a:pPr>
            <a:r>
              <a:rPr lang="en-US" sz="2100">
                <a:solidFill>
                  <a:srgbClr val="262626"/>
                </a:solidFill>
              </a:rPr>
              <a:t>the waterfall method</a:t>
            </a:r>
            <a:endParaRPr/>
          </a:p>
          <a:p>
            <a:pPr indent="-178855" lvl="2" marL="731520" rtl="0" algn="l">
              <a:lnSpc>
                <a:spcPct val="80000"/>
              </a:lnSpc>
              <a:spcBef>
                <a:spcPts val="988"/>
              </a:spcBef>
              <a:spcAft>
                <a:spcPts val="0"/>
              </a:spcAft>
              <a:buSzPct val="145000"/>
              <a:buChar char="•"/>
            </a:pPr>
            <a:r>
              <a:rPr lang="en-US" sz="2100">
                <a:solidFill>
                  <a:srgbClr val="262626"/>
                </a:solidFill>
              </a:rPr>
              <a:t>Parallel development</a:t>
            </a:r>
            <a:endParaRPr/>
          </a:p>
          <a:p>
            <a:pPr indent="-212923" lvl="1" marL="742950" rtl="0" algn="l">
              <a:lnSpc>
                <a:spcPct val="80000"/>
              </a:lnSpc>
              <a:spcBef>
                <a:spcPts val="1062"/>
              </a:spcBef>
              <a:spcAft>
                <a:spcPts val="0"/>
              </a:spcAft>
              <a:buSzPct val="145000"/>
              <a:buChar char="•"/>
            </a:pPr>
            <a:r>
              <a:rPr lang="en-US" sz="2500">
                <a:solidFill>
                  <a:srgbClr val="262626"/>
                </a:solidFill>
              </a:rPr>
              <a:t>RAD development</a:t>
            </a:r>
            <a:endParaRPr/>
          </a:p>
          <a:p>
            <a:pPr indent="-178855" lvl="2" marL="731520" rtl="0" algn="l">
              <a:lnSpc>
                <a:spcPct val="80000"/>
              </a:lnSpc>
              <a:spcBef>
                <a:spcPts val="988"/>
              </a:spcBef>
              <a:spcAft>
                <a:spcPts val="0"/>
              </a:spcAft>
              <a:buSzPct val="145000"/>
              <a:buChar char="•"/>
            </a:pPr>
            <a:r>
              <a:rPr lang="en-US" sz="2100">
                <a:solidFill>
                  <a:srgbClr val="262626"/>
                </a:solidFill>
              </a:rPr>
              <a:t>Prototyping (regular and throwaway)</a:t>
            </a:r>
            <a:endParaRPr/>
          </a:p>
          <a:p>
            <a:pPr indent="-221440" lvl="1" marL="742950" rtl="0" algn="l">
              <a:lnSpc>
                <a:spcPct val="80000"/>
              </a:lnSpc>
              <a:spcBef>
                <a:spcPts val="1081"/>
              </a:spcBef>
              <a:spcAft>
                <a:spcPts val="0"/>
              </a:spcAft>
              <a:buSzPct val="145000"/>
              <a:buChar char="•"/>
            </a:pPr>
            <a:r>
              <a:rPr lang="en-US" sz="2600">
                <a:solidFill>
                  <a:srgbClr val="262626"/>
                </a:solidFill>
              </a:rPr>
              <a:t>Agile development</a:t>
            </a:r>
            <a:endParaRPr/>
          </a:p>
          <a:p>
            <a:pPr indent="-187372" lvl="2" marL="731520" rtl="0" algn="l">
              <a:lnSpc>
                <a:spcPct val="80000"/>
              </a:lnSpc>
              <a:spcBef>
                <a:spcPts val="1007"/>
              </a:spcBef>
              <a:spcAft>
                <a:spcPts val="0"/>
              </a:spcAft>
              <a:buSzPct val="145000"/>
              <a:buChar char="•"/>
            </a:pPr>
            <a:r>
              <a:rPr lang="en-US" sz="2200">
                <a:solidFill>
                  <a:srgbClr val="262626"/>
                </a:solidFill>
              </a:rPr>
              <a:t>XP streamline SDLC</a:t>
            </a:r>
            <a:endParaRPr/>
          </a:p>
        </p:txBody>
      </p:sp>
      <p:sp>
        <p:nvSpPr>
          <p:cNvPr id="532" name="Google Shape;532;p4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33" name="Google Shape;533;p4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34" name="Google Shape;534;p4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7"/>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Summary -- Part 2</a:t>
            </a:r>
            <a:endParaRPr sz="3200"/>
          </a:p>
        </p:txBody>
      </p:sp>
      <p:sp>
        <p:nvSpPr>
          <p:cNvPr descr="Rectangle: Click to edit Master text styles&#10;Second level&#10;Third level&#10;Fourth level&#10;Fifth level" id="540" name="Google Shape;540;p47"/>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90000"/>
              </a:lnSpc>
              <a:spcBef>
                <a:spcPts val="0"/>
              </a:spcBef>
              <a:spcAft>
                <a:spcPts val="0"/>
              </a:spcAft>
              <a:buSzPts val="4060"/>
              <a:buChar char="•"/>
            </a:pPr>
            <a:r>
              <a:rPr lang="en-US" sz="2800"/>
              <a:t>There are five </a:t>
            </a:r>
            <a:r>
              <a:rPr i="1" lang="en-US" sz="2800">
                <a:solidFill>
                  <a:srgbClr val="FF0000"/>
                </a:solidFill>
              </a:rPr>
              <a:t>major team roles</a:t>
            </a:r>
            <a:r>
              <a:rPr lang="en-US" sz="2800"/>
              <a:t>: business analyst, systems analyst, infrastructure analyst, change management analyst and project manager.</a:t>
            </a:r>
            <a:endParaRPr/>
          </a:p>
        </p:txBody>
      </p:sp>
      <p:sp>
        <p:nvSpPr>
          <p:cNvPr id="541" name="Google Shape;541;p4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42" name="Google Shape;542;p4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43" name="Google Shape;543;p4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idx="1" type="body"/>
          </p:nvPr>
        </p:nvSpPr>
        <p:spPr>
          <a:xfrm>
            <a:off x="1584613" y="2286000"/>
            <a:ext cx="6218768" cy="91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640"/>
              <a:buNone/>
            </a:pPr>
            <a:r>
              <a:rPr b="1" lang="en-US" sz="3200"/>
              <a:t>Segment 1</a:t>
            </a:r>
            <a:endParaRPr/>
          </a:p>
          <a:p>
            <a:pPr indent="0" lvl="0" marL="0" rtl="0" algn="ctr">
              <a:lnSpc>
                <a:spcPct val="100000"/>
              </a:lnSpc>
              <a:spcBef>
                <a:spcPts val="1240"/>
              </a:spcBef>
              <a:spcAft>
                <a:spcPts val="0"/>
              </a:spcAft>
              <a:buSzPts val="4640"/>
              <a:buNone/>
            </a:pPr>
            <a:r>
              <a:rPr lang="en-US" sz="3200"/>
              <a:t>What is System analysis and design</a:t>
            </a:r>
            <a:endParaRPr/>
          </a:p>
          <a:p>
            <a:pPr indent="0" lvl="0" marL="0" rtl="0" algn="ctr">
              <a:lnSpc>
                <a:spcPct val="100000"/>
              </a:lnSpc>
              <a:spcBef>
                <a:spcPts val="1240"/>
              </a:spcBef>
              <a:spcAft>
                <a:spcPts val="0"/>
              </a:spcAft>
              <a:buSzPts val="4640"/>
              <a:buNone/>
            </a:pPr>
            <a:r>
              <a:t/>
            </a:r>
            <a:endParaRPr sz="3200"/>
          </a:p>
        </p:txBody>
      </p:sp>
      <p:sp>
        <p:nvSpPr>
          <p:cNvPr id="185" name="Google Shape;185;p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86" name="Google Shape;186;p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87" name="Google Shape;187;p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Information System</a:t>
            </a:r>
            <a:endParaRPr/>
          </a:p>
        </p:txBody>
      </p:sp>
      <p:sp>
        <p:nvSpPr>
          <p:cNvPr descr="Rectangle: Click to edit Master text styles&#10;Second level&#10;Third level&#10;Fourth level&#10;Fifth level" id="193" name="Google Shape;193;p6"/>
          <p:cNvSpPr txBox="1"/>
          <p:nvPr>
            <p:ph idx="1" type="body"/>
          </p:nvPr>
        </p:nvSpPr>
        <p:spPr>
          <a:xfrm>
            <a:off x="946150" y="1580088"/>
            <a:ext cx="7881900" cy="4351200"/>
          </a:xfrm>
          <a:prstGeom prst="rect">
            <a:avLst/>
          </a:prstGeom>
          <a:noFill/>
          <a:ln>
            <a:noFill/>
          </a:ln>
        </p:spPr>
        <p:txBody>
          <a:bodyPr anchorCtr="0" anchor="t" bIns="45700" lIns="91425" spcFirstLastPara="1" rIns="91425" wrap="square" tIns="45700">
            <a:normAutofit lnSpcReduction="20000"/>
          </a:bodyPr>
          <a:lstStyle/>
          <a:p>
            <a:pPr indent="-294640" lvl="0" marL="182880" rtl="0" algn="just">
              <a:lnSpc>
                <a:spcPct val="100000"/>
              </a:lnSpc>
              <a:spcBef>
                <a:spcPts val="0"/>
              </a:spcBef>
              <a:spcAft>
                <a:spcPts val="0"/>
              </a:spcAft>
              <a:buSzPts val="4640"/>
              <a:buChar char="•"/>
            </a:pPr>
            <a:r>
              <a:rPr lang="en-US" sz="3200"/>
              <a:t>Information systems are software applications which manage large amounts of data, share information etc.</a:t>
            </a:r>
            <a:endParaRPr/>
          </a:p>
          <a:p>
            <a:pPr indent="-294640" lvl="0" marL="182880" rtl="0" algn="just">
              <a:lnSpc>
                <a:spcPct val="100000"/>
              </a:lnSpc>
              <a:spcBef>
                <a:spcPts val="1240"/>
              </a:spcBef>
              <a:spcAft>
                <a:spcPts val="0"/>
              </a:spcAft>
              <a:buSzPts val="4640"/>
              <a:buChar char="•"/>
            </a:pPr>
            <a:r>
              <a:rPr lang="en-US" sz="3200"/>
              <a:t>Most of the software out there is information systems software, </a:t>
            </a:r>
            <a:endParaRPr/>
          </a:p>
          <a:p>
            <a:pPr indent="-294640" lvl="1" marL="742950" rtl="0" algn="just">
              <a:lnSpc>
                <a:spcPct val="100000"/>
              </a:lnSpc>
              <a:spcBef>
                <a:spcPts val="1240"/>
              </a:spcBef>
              <a:spcAft>
                <a:spcPts val="0"/>
              </a:spcAft>
              <a:buSzPts val="4640"/>
              <a:buChar char="•"/>
            </a:pPr>
            <a:r>
              <a:rPr lang="en-US" sz="3200">
                <a:solidFill>
                  <a:srgbClr val="262626"/>
                </a:solidFill>
              </a:rPr>
              <a:t>written in languages such as Java, C++, .NET and the like.</a:t>
            </a:r>
            <a:endParaRPr/>
          </a:p>
          <a:p>
            <a:pPr indent="0" lvl="0" marL="182880" rtl="0" algn="just">
              <a:lnSpc>
                <a:spcPct val="100000"/>
              </a:lnSpc>
              <a:spcBef>
                <a:spcPts val="1240"/>
              </a:spcBef>
              <a:spcAft>
                <a:spcPts val="0"/>
              </a:spcAft>
              <a:buSzPts val="4640"/>
              <a:buNone/>
            </a:pPr>
            <a:r>
              <a:t/>
            </a:r>
            <a:endParaRPr sz="3200"/>
          </a:p>
        </p:txBody>
      </p:sp>
      <p:sp>
        <p:nvSpPr>
          <p:cNvPr id="194" name="Google Shape;194;p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95" name="Google Shape;195;p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96" name="Google Shape;196;p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944684" y="-94042"/>
            <a:ext cx="7772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1" lang="en-US" sz="3600"/>
              <a:t>Components of IS</a:t>
            </a:r>
            <a:endParaRPr/>
          </a:p>
        </p:txBody>
      </p:sp>
      <p:sp>
        <p:nvSpPr>
          <p:cNvPr id="203" name="Google Shape;203;p7"/>
          <p:cNvSpPr txBox="1"/>
          <p:nvPr>
            <p:ph idx="1" type="body"/>
          </p:nvPr>
        </p:nvSpPr>
        <p:spPr>
          <a:xfrm>
            <a:off x="944664" y="825950"/>
            <a:ext cx="7772400" cy="4351200"/>
          </a:xfrm>
          <a:prstGeom prst="rect">
            <a:avLst/>
          </a:prstGeom>
          <a:noFill/>
          <a:ln>
            <a:noFill/>
          </a:ln>
        </p:spPr>
        <p:txBody>
          <a:bodyPr anchorCtr="0" anchor="t" bIns="45700" lIns="91425" spcFirstLastPara="1" rIns="91425" wrap="square" tIns="45700">
            <a:noAutofit/>
          </a:bodyPr>
          <a:lstStyle/>
          <a:p>
            <a:pPr indent="-220980" lvl="0" marL="182880" rtl="0" algn="just">
              <a:lnSpc>
                <a:spcPct val="100000"/>
              </a:lnSpc>
              <a:spcBef>
                <a:spcPts val="0"/>
              </a:spcBef>
              <a:spcAft>
                <a:spcPts val="0"/>
              </a:spcAft>
              <a:buSzPts val="3480"/>
              <a:buChar char="•"/>
            </a:pPr>
            <a:r>
              <a:rPr lang="en-US"/>
              <a:t>Hardware- these are the devices like the monitor, processor, printer and keyboard, all of which work together to accept, process, show data and information.</a:t>
            </a:r>
            <a:endParaRPr/>
          </a:p>
          <a:p>
            <a:pPr indent="-220980" lvl="0" marL="182880" rtl="0" algn="just">
              <a:lnSpc>
                <a:spcPct val="100000"/>
              </a:lnSpc>
              <a:spcBef>
                <a:spcPts val="1080"/>
              </a:spcBef>
              <a:spcAft>
                <a:spcPts val="0"/>
              </a:spcAft>
              <a:buSzPts val="3480"/>
              <a:buChar char="•"/>
            </a:pPr>
            <a:r>
              <a:rPr lang="en-US"/>
              <a:t>Software- are the programs that allow the hardware to process the data.</a:t>
            </a:r>
            <a:endParaRPr/>
          </a:p>
          <a:p>
            <a:pPr indent="-220980" lvl="0" marL="182880" rtl="0" algn="just">
              <a:lnSpc>
                <a:spcPct val="100000"/>
              </a:lnSpc>
              <a:spcBef>
                <a:spcPts val="1080"/>
              </a:spcBef>
              <a:spcAft>
                <a:spcPts val="0"/>
              </a:spcAft>
              <a:buSzPts val="3480"/>
              <a:buChar char="•"/>
            </a:pPr>
            <a:r>
              <a:rPr lang="en-US"/>
              <a:t>Databases- are the gathering of associated files or tables containing related data.</a:t>
            </a:r>
            <a:endParaRPr/>
          </a:p>
          <a:p>
            <a:pPr indent="-220980" lvl="0" marL="182880" rtl="0" algn="just">
              <a:lnSpc>
                <a:spcPct val="100000"/>
              </a:lnSpc>
              <a:spcBef>
                <a:spcPts val="1080"/>
              </a:spcBef>
              <a:spcAft>
                <a:spcPts val="0"/>
              </a:spcAft>
              <a:buSzPts val="3480"/>
              <a:buChar char="•"/>
            </a:pPr>
            <a:r>
              <a:rPr lang="en-US"/>
              <a:t>Networks- are a connecting system that allows diverse computers to distribute resources.</a:t>
            </a:r>
            <a:endParaRPr/>
          </a:p>
          <a:p>
            <a:pPr indent="-220980" lvl="0" marL="182880" rtl="0" algn="just">
              <a:lnSpc>
                <a:spcPct val="100000"/>
              </a:lnSpc>
              <a:spcBef>
                <a:spcPts val="1080"/>
              </a:spcBef>
              <a:spcAft>
                <a:spcPts val="0"/>
              </a:spcAft>
              <a:buSzPts val="3480"/>
              <a:buChar char="•"/>
            </a:pPr>
            <a:r>
              <a:rPr lang="en-US"/>
              <a:t>Procedures- are the commands for combining the components above to process information and produce the preferred output.</a:t>
            </a:r>
            <a:endParaRPr/>
          </a:p>
        </p:txBody>
      </p:sp>
      <p:sp>
        <p:nvSpPr>
          <p:cNvPr id="204" name="Google Shape;204;p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05" name="Google Shape;205;p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06" name="Google Shape;206;p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type="title"/>
          </p:nvPr>
        </p:nvSpPr>
        <p:spPr>
          <a:xfrm>
            <a:off x="571500" y="373063"/>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Software Horror Stories</a:t>
            </a:r>
            <a:endParaRPr/>
          </a:p>
        </p:txBody>
      </p:sp>
      <p:sp>
        <p:nvSpPr>
          <p:cNvPr descr="Rectangle: Click to edit Master text styles&#10;Second level&#10;Third level&#10;Fourth level&#10;Fifth level" id="213" name="Google Shape;213;p8"/>
          <p:cNvSpPr txBox="1"/>
          <p:nvPr>
            <p:ph idx="1" type="body"/>
          </p:nvPr>
        </p:nvSpPr>
        <p:spPr>
          <a:xfrm>
            <a:off x="990600" y="1600200"/>
            <a:ext cx="8001000" cy="4495800"/>
          </a:xfrm>
          <a:prstGeom prst="rect">
            <a:avLst/>
          </a:prstGeom>
          <a:noFill/>
          <a:ln>
            <a:noFill/>
          </a:ln>
        </p:spPr>
        <p:txBody>
          <a:bodyPr anchorCtr="0" anchor="t" bIns="45700" lIns="91425" spcFirstLastPara="1" rIns="91425" wrap="square" tIns="45700">
            <a:noAutofit/>
          </a:bodyPr>
          <a:lstStyle/>
          <a:p>
            <a:pPr indent="-220980" lvl="0" marL="182880" rtl="0" algn="just">
              <a:lnSpc>
                <a:spcPct val="80000"/>
              </a:lnSpc>
              <a:spcBef>
                <a:spcPts val="0"/>
              </a:spcBef>
              <a:spcAft>
                <a:spcPts val="0"/>
              </a:spcAft>
              <a:buSzPts val="3480"/>
              <a:buChar char="•"/>
            </a:pPr>
            <a:r>
              <a:rPr lang="en-US">
                <a:solidFill>
                  <a:srgbClr val="FF0000"/>
                </a:solidFill>
                <a:latin typeface="Corbel"/>
                <a:ea typeface="Corbel"/>
                <a:cs typeface="Corbel"/>
                <a:sym typeface="Corbel"/>
              </a:rPr>
              <a:t>Bank of America</a:t>
            </a:r>
            <a:r>
              <a:rPr lang="en-US">
                <a:latin typeface="Corbel"/>
                <a:ea typeface="Corbel"/>
                <a:cs typeface="Corbel"/>
                <a:sym typeface="Corbel"/>
              </a:rPr>
              <a:t> spent $23,000,000 on a 5-year project to develop a new accounting system. Spent over $60,000,000 trying to make new system work, finally abandoned it. Loss of business estimated in excess of $1,000,000,000</a:t>
            </a:r>
            <a:endParaRPr/>
          </a:p>
          <a:p>
            <a:pPr indent="0" lvl="0" marL="182880" rtl="0" algn="just">
              <a:lnSpc>
                <a:spcPct val="80000"/>
              </a:lnSpc>
              <a:spcBef>
                <a:spcPts val="1080"/>
              </a:spcBef>
              <a:spcAft>
                <a:spcPts val="0"/>
              </a:spcAft>
              <a:buSzPts val="3480"/>
              <a:buNone/>
            </a:pPr>
            <a:r>
              <a:t/>
            </a:r>
            <a:endParaRPr>
              <a:latin typeface="Corbel"/>
              <a:ea typeface="Corbel"/>
              <a:cs typeface="Corbel"/>
              <a:sym typeface="Corbel"/>
            </a:endParaRPr>
          </a:p>
          <a:p>
            <a:pPr indent="-220980" lvl="0" marL="182880" rtl="0" algn="just">
              <a:lnSpc>
                <a:spcPct val="80000"/>
              </a:lnSpc>
              <a:spcBef>
                <a:spcPts val="1080"/>
              </a:spcBef>
              <a:spcAft>
                <a:spcPts val="0"/>
              </a:spcAft>
              <a:buSzPts val="3480"/>
              <a:buChar char="•"/>
            </a:pPr>
            <a:r>
              <a:rPr lang="en-US">
                <a:solidFill>
                  <a:srgbClr val="FF0000"/>
                </a:solidFill>
                <a:latin typeface="Corbel"/>
                <a:ea typeface="Corbel"/>
                <a:cs typeface="Corbel"/>
                <a:sym typeface="Corbel"/>
              </a:rPr>
              <a:t>The B1 Bomber</a:t>
            </a:r>
            <a:r>
              <a:rPr lang="en-US">
                <a:latin typeface="Corbel"/>
                <a:ea typeface="Corbel"/>
                <a:cs typeface="Corbel"/>
                <a:sym typeface="Corbel"/>
              </a:rPr>
              <a:t> required an additional $1,000,000,000 to improve its air defense software, but the software still isn’t working to specification</a:t>
            </a:r>
            <a:endParaRPr/>
          </a:p>
          <a:p>
            <a:pPr indent="0" lvl="0" marL="182880" rtl="0" algn="just">
              <a:lnSpc>
                <a:spcPct val="80000"/>
              </a:lnSpc>
              <a:spcBef>
                <a:spcPts val="1080"/>
              </a:spcBef>
              <a:spcAft>
                <a:spcPts val="0"/>
              </a:spcAft>
              <a:buSzPts val="3480"/>
              <a:buNone/>
            </a:pPr>
            <a:r>
              <a:t/>
            </a:r>
            <a:endParaRPr>
              <a:latin typeface="Corbel"/>
              <a:ea typeface="Corbel"/>
              <a:cs typeface="Corbel"/>
              <a:sym typeface="Corbel"/>
            </a:endParaRPr>
          </a:p>
          <a:p>
            <a:pPr indent="-220980" lvl="0" marL="182880" rtl="0" algn="just">
              <a:lnSpc>
                <a:spcPct val="80000"/>
              </a:lnSpc>
              <a:spcBef>
                <a:spcPts val="1080"/>
              </a:spcBef>
              <a:spcAft>
                <a:spcPts val="0"/>
              </a:spcAft>
              <a:buSzPts val="3480"/>
              <a:buChar char="•"/>
            </a:pPr>
            <a:r>
              <a:rPr lang="en-US">
                <a:solidFill>
                  <a:srgbClr val="FF0000"/>
                </a:solidFill>
                <a:latin typeface="Corbel"/>
                <a:ea typeface="Corbel"/>
                <a:cs typeface="Corbel"/>
                <a:sym typeface="Corbel"/>
              </a:rPr>
              <a:t>Ariane 5, Flight 501 </a:t>
            </a:r>
            <a:r>
              <a:rPr lang="en-US" sz="2400">
                <a:solidFill>
                  <a:srgbClr val="262626"/>
                </a:solidFill>
                <a:latin typeface="Corbel"/>
                <a:ea typeface="Corbel"/>
                <a:cs typeface="Corbel"/>
                <a:sym typeface="Corbel"/>
              </a:rPr>
              <a:t>The loss of a $500,000,000 spacecraft was ultimately attributed to errors in requirements, specifications and inadequate software reuse practices.</a:t>
            </a:r>
            <a:endParaRPr/>
          </a:p>
          <a:p>
            <a:pPr indent="0" lvl="0" marL="182880" rtl="0" algn="just">
              <a:lnSpc>
                <a:spcPct val="100000"/>
              </a:lnSpc>
              <a:spcBef>
                <a:spcPts val="1080"/>
              </a:spcBef>
              <a:spcAft>
                <a:spcPts val="0"/>
              </a:spcAft>
              <a:buSzPts val="3480"/>
              <a:buNone/>
            </a:pPr>
            <a:r>
              <a:t/>
            </a:r>
            <a:endParaRPr>
              <a:latin typeface="Corbel"/>
              <a:ea typeface="Corbel"/>
              <a:cs typeface="Corbel"/>
              <a:sym typeface="Corbel"/>
            </a:endParaRPr>
          </a:p>
        </p:txBody>
      </p:sp>
      <p:sp>
        <p:nvSpPr>
          <p:cNvPr id="214" name="Google Shape;214;p8"/>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15" name="Google Shape;215;p8"/>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16" name="Google Shape;216;p8"/>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The Bad News</a:t>
            </a:r>
            <a:endParaRPr/>
          </a:p>
        </p:txBody>
      </p:sp>
      <p:sp>
        <p:nvSpPr>
          <p:cNvPr descr="Rectangle: Click to edit Master text styles&#10;Second level&#10;Third level&#10;Fourth level&#10;Fifth level" id="222" name="Google Shape;222;p9"/>
          <p:cNvSpPr txBox="1"/>
          <p:nvPr>
            <p:ph idx="1" type="body"/>
          </p:nvPr>
        </p:nvSpPr>
        <p:spPr>
          <a:xfrm>
            <a:off x="1049422" y="1600200"/>
            <a:ext cx="7467600" cy="4351338"/>
          </a:xfrm>
          <a:prstGeom prst="rect">
            <a:avLst/>
          </a:prstGeom>
          <a:noFill/>
          <a:ln>
            <a:noFill/>
          </a:ln>
        </p:spPr>
        <p:txBody>
          <a:bodyPr anchorCtr="0" anchor="t" bIns="45700" lIns="91425" spcFirstLastPara="1" rIns="91425" wrap="square" tIns="45700">
            <a:noAutofit/>
          </a:bodyPr>
          <a:lstStyle/>
          <a:p>
            <a:pPr indent="-220980" lvl="0" marL="182880" rtl="0" algn="l">
              <a:lnSpc>
                <a:spcPct val="100000"/>
              </a:lnSpc>
              <a:spcBef>
                <a:spcPts val="0"/>
              </a:spcBef>
              <a:spcAft>
                <a:spcPts val="0"/>
              </a:spcAft>
              <a:buSzPts val="3480"/>
              <a:buChar char="•"/>
            </a:pPr>
            <a:r>
              <a:rPr lang="en-US" sz="2400"/>
              <a:t>30% of large IT projects are </a:t>
            </a:r>
            <a:r>
              <a:rPr b="1" lang="en-US" sz="2400"/>
              <a:t>cancelled</a:t>
            </a:r>
            <a:r>
              <a:rPr lang="en-US" sz="2400"/>
              <a:t> before completion</a:t>
            </a:r>
            <a:endParaRPr/>
          </a:p>
          <a:p>
            <a:pPr indent="-220980" lvl="0" marL="182880" rtl="0" algn="l">
              <a:lnSpc>
                <a:spcPct val="100000"/>
              </a:lnSpc>
              <a:spcBef>
                <a:spcPts val="1080"/>
              </a:spcBef>
              <a:spcAft>
                <a:spcPts val="0"/>
              </a:spcAft>
              <a:buSzPts val="3480"/>
              <a:buChar char="•"/>
            </a:pPr>
            <a:r>
              <a:rPr lang="en-US" sz="2400"/>
              <a:t>50% of IT projects are </a:t>
            </a:r>
            <a:r>
              <a:rPr b="1" lang="en-US" sz="2400"/>
              <a:t>over-budget </a:t>
            </a:r>
            <a:r>
              <a:rPr lang="en-US" sz="2400"/>
              <a:t>by more than 200%</a:t>
            </a:r>
            <a:endParaRPr/>
          </a:p>
          <a:p>
            <a:pPr indent="-220980" lvl="0" marL="182880" rtl="0" algn="l">
              <a:lnSpc>
                <a:spcPct val="100000"/>
              </a:lnSpc>
              <a:spcBef>
                <a:spcPts val="1080"/>
              </a:spcBef>
              <a:spcAft>
                <a:spcPts val="0"/>
              </a:spcAft>
              <a:buSzPts val="3480"/>
              <a:buChar char="•"/>
            </a:pPr>
            <a:r>
              <a:rPr lang="en-US" sz="2400"/>
              <a:t>The majority of completed projects deliver </a:t>
            </a:r>
            <a:r>
              <a:rPr i="1" lang="en-US" sz="2400"/>
              <a:t>60% or less of prescribed functionality</a:t>
            </a:r>
            <a:endParaRPr/>
          </a:p>
          <a:p>
            <a:pPr indent="-220980" lvl="0" marL="182880" rtl="0" algn="l">
              <a:lnSpc>
                <a:spcPct val="100000"/>
              </a:lnSpc>
              <a:spcBef>
                <a:spcPts val="1080"/>
              </a:spcBef>
              <a:spcAft>
                <a:spcPts val="0"/>
              </a:spcAft>
              <a:buSzPts val="3480"/>
              <a:buChar char="•"/>
            </a:pPr>
            <a:r>
              <a:rPr lang="en-US" sz="2400"/>
              <a:t>Many delivered information systems are </a:t>
            </a:r>
            <a:r>
              <a:rPr b="1" lang="en-US" sz="2400"/>
              <a:t>under-used</a:t>
            </a:r>
            <a:r>
              <a:rPr lang="en-US" sz="2400"/>
              <a:t> because they don’t meet user needs and/or expectations</a:t>
            </a:r>
            <a:endParaRPr/>
          </a:p>
          <a:p>
            <a:pPr indent="-220980" lvl="0" marL="182880" rtl="0" algn="l">
              <a:lnSpc>
                <a:spcPct val="100000"/>
              </a:lnSpc>
              <a:spcBef>
                <a:spcPts val="1080"/>
              </a:spcBef>
              <a:spcAft>
                <a:spcPts val="0"/>
              </a:spcAft>
              <a:buSzPts val="3480"/>
              <a:buChar char="•"/>
            </a:pPr>
            <a:r>
              <a:rPr lang="en-US" sz="2400"/>
              <a:t>Legacy systems are a serious and growing </a:t>
            </a:r>
            <a:r>
              <a:rPr b="1" lang="en-US" sz="2400"/>
              <a:t>bottleneck</a:t>
            </a:r>
            <a:r>
              <a:rPr lang="en-US" sz="2400"/>
              <a:t> to organizational evolution</a:t>
            </a:r>
            <a:endParaRPr/>
          </a:p>
          <a:p>
            <a:pPr indent="0" lvl="0" marL="182880" rtl="0" algn="l">
              <a:lnSpc>
                <a:spcPct val="100000"/>
              </a:lnSpc>
              <a:spcBef>
                <a:spcPts val="1080"/>
              </a:spcBef>
              <a:spcAft>
                <a:spcPts val="0"/>
              </a:spcAft>
              <a:buSzPts val="3480"/>
              <a:buNone/>
            </a:pPr>
            <a:r>
              <a:t/>
            </a:r>
            <a:endParaRPr sz="2400"/>
          </a:p>
        </p:txBody>
      </p:sp>
      <p:sp>
        <p:nvSpPr>
          <p:cNvPr id="223" name="Google Shape;223;p9"/>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24" name="Google Shape;224;p9"/>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25" name="Google Shape;225;p9"/>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Rupam</dc:creator>
</cp:coreProperties>
</file>