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 id="2147483650" r:id="rId5"/>
    <p:sldMasterId id="2147483652" r:id="rId6"/>
    <p:sldMasterId id="2147483654" r:id="rId7"/>
    <p:sldMasterId id="2147483666" r:id="rId8"/>
    <p:sldMasterId id="2147483668" r:id="rId9"/>
    <p:sldMasterId id="2147483670"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Lst>
  <p:sldSz cy="6858000" cx="9144000"/>
  <p:notesSz cx="6858000" cy="9144000"/>
  <p:embeddedFontLst>
    <p:embeddedFont>
      <p:font typeface="Arial Narrow"/>
      <p:regular r:id="rId53"/>
      <p:bold r:id="rId54"/>
      <p:italic r:id="rId55"/>
      <p:boldItalic r:id="rId56"/>
    </p:embeddedFont>
    <p:embeddedFont>
      <p:font typeface="Corbel"/>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1" roundtripDataSignature="AMtx7miju2AHd2klaX79pPYjkw87KtIV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1" Type="http://customschemas.google.com/relationships/presentationmetadata" Target="metadata"/><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60" Type="http://schemas.openxmlformats.org/officeDocument/2006/relationships/font" Target="fonts/Corbel-boldItalic.fntdata"/><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font" Target="fonts/ArialNarrow-regular.fntdata"/><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font" Target="fonts/ArialNarrow-italic.fntdata"/><Relationship Id="rId10" Type="http://schemas.openxmlformats.org/officeDocument/2006/relationships/slideMaster" Target="slideMasters/slideMaster7.xml"/><Relationship Id="rId54" Type="http://schemas.openxmlformats.org/officeDocument/2006/relationships/font" Target="fonts/ArialNarrow-bold.fntdata"/><Relationship Id="rId13" Type="http://schemas.openxmlformats.org/officeDocument/2006/relationships/slide" Target="slides/slide2.xml"/><Relationship Id="rId57" Type="http://schemas.openxmlformats.org/officeDocument/2006/relationships/font" Target="fonts/Corbel-regular.fntdata"/><Relationship Id="rId12" Type="http://schemas.openxmlformats.org/officeDocument/2006/relationships/slide" Target="slides/slide1.xml"/><Relationship Id="rId56" Type="http://schemas.openxmlformats.org/officeDocument/2006/relationships/font" Target="fonts/ArialNarrow-boldItalic.fntdata"/><Relationship Id="rId15" Type="http://schemas.openxmlformats.org/officeDocument/2006/relationships/slide" Target="slides/slide4.xml"/><Relationship Id="rId59" Type="http://schemas.openxmlformats.org/officeDocument/2006/relationships/font" Target="fonts/Corbel-italic.fntdata"/><Relationship Id="rId14" Type="http://schemas.openxmlformats.org/officeDocument/2006/relationships/slide" Target="slides/slide3.xml"/><Relationship Id="rId58" Type="http://schemas.openxmlformats.org/officeDocument/2006/relationships/font" Target="fonts/Corbel-bold.fntdata"/><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5" name="Google Shape;325;p11: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6" name="Google Shape;326;p11: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0" marL="0" rtl="0" algn="l">
              <a:lnSpc>
                <a:spcPct val="100000"/>
              </a:lnSpc>
              <a:spcBef>
                <a:spcPts val="600"/>
              </a:spcBef>
              <a:spcAft>
                <a:spcPts val="0"/>
              </a:spcAft>
              <a:buSzPts val="1400"/>
              <a:buNone/>
            </a:pPr>
            <a:r>
              <a:rPr lang="en-US">
                <a:latin typeface="Arial"/>
                <a:ea typeface="Arial"/>
                <a:cs typeface="Arial"/>
                <a:sym typeface="Arial"/>
              </a:rPr>
              <a:t>Idea: Correct this diagram as an in-class exercise.</a:t>
            </a:r>
            <a:endParaRPr/>
          </a:p>
          <a:p>
            <a:pPr indent="0" lvl="1" marL="0" rtl="0" algn="l">
              <a:lnSpc>
                <a:spcPct val="100000"/>
              </a:lnSpc>
              <a:spcBef>
                <a:spcPts val="600"/>
              </a:spcBef>
              <a:spcAft>
                <a:spcPts val="0"/>
              </a:spcAft>
              <a:buSzPts val="1800"/>
              <a:buFont typeface="Arial"/>
              <a:buNone/>
            </a:pPr>
            <a:r>
              <a:rPr lang="en-US">
                <a:latin typeface="Arial"/>
                <a:ea typeface="Arial"/>
                <a:cs typeface="Arial"/>
                <a:sym typeface="Arial"/>
              </a:rPr>
              <a:t>3.1.1:  To correct the diagram, a data flow, ACCOUNTING DATA, should be added from the data store, MEMBER ACCOUNTS, to process 3.1.1.</a:t>
            </a:r>
            <a:endParaRPr/>
          </a:p>
          <a:p>
            <a:pPr indent="0" lvl="1" marL="0" rtl="0" algn="l">
              <a:lnSpc>
                <a:spcPct val="100000"/>
              </a:lnSpc>
              <a:spcBef>
                <a:spcPts val="600"/>
              </a:spcBef>
              <a:spcAft>
                <a:spcPts val="0"/>
              </a:spcAft>
              <a:buSzPts val="1800"/>
              <a:buFont typeface="Arial"/>
              <a:buNone/>
            </a:pPr>
            <a:r>
              <a:rPr lang="en-US">
                <a:latin typeface="Arial"/>
                <a:ea typeface="Arial"/>
                <a:cs typeface="Arial"/>
                <a:sym typeface="Arial"/>
              </a:rPr>
              <a:t>3.1.2:  To fix the black hole, we might add an output data flow called NEW MEMBER ACCOUNT from process 3.1.2 to the data store MEMBER ACCOUNTS.</a:t>
            </a:r>
            <a:endParaRPr/>
          </a:p>
          <a:p>
            <a:pPr indent="0" lvl="1" marL="0" rtl="0" algn="l">
              <a:lnSpc>
                <a:spcPct val="100000"/>
              </a:lnSpc>
              <a:spcBef>
                <a:spcPts val="300"/>
              </a:spcBef>
              <a:spcAft>
                <a:spcPts val="0"/>
              </a:spcAft>
              <a:buSzPts val="1800"/>
              <a:buFont typeface="Arial"/>
              <a:buNone/>
            </a:pPr>
            <a:r>
              <a:rPr lang="en-US">
                <a:latin typeface="Arial"/>
                <a:ea typeface="Arial"/>
                <a:cs typeface="Arial"/>
                <a:sym typeface="Arial"/>
              </a:rPr>
              <a:t>3.1.3:  To fix the miracle, you would need to at least add a data flow such as ACCOUNTING DATA from the data store, MEMBER ACCOUNTS, to process 3.1.3.  In all likelihood, you also need some type of triggering data flow, such as ACCOUNT FREEZE AUTHORIZATION, from a new external agent, such ACCOUNTING DEPARTMENT, to process 3.1 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3" name="Google Shape;343;p13: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4" name="Google Shape;344;p13: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0" marL="0" rtl="0" algn="l">
              <a:lnSpc>
                <a:spcPct val="100000"/>
              </a:lnSpc>
              <a:spcBef>
                <a:spcPts val="600"/>
              </a:spcBef>
              <a:spcAft>
                <a:spcPts val="0"/>
              </a:spcAft>
              <a:buSzPts val="1400"/>
              <a:buNone/>
            </a:pPr>
            <a:r>
              <a:rPr lang="en-US">
                <a:latin typeface="Arial"/>
                <a:ea typeface="Arial"/>
                <a:cs typeface="Arial"/>
                <a:sym typeface="Arial"/>
              </a:rPr>
              <a:t>Some DFD methodologies suggest that data flows to and from data stores </a:t>
            </a:r>
            <a:r>
              <a:rPr lang="en-US" u="sng">
                <a:latin typeface="Arial"/>
                <a:ea typeface="Arial"/>
                <a:cs typeface="Arial"/>
                <a:sym typeface="Arial"/>
              </a:rPr>
              <a:t>not</a:t>
            </a:r>
            <a:r>
              <a:rPr lang="en-US">
                <a:latin typeface="Arial"/>
                <a:ea typeface="Arial"/>
                <a:cs typeface="Arial"/>
                <a:sym typeface="Arial"/>
              </a:rPr>
              <a:t> be named.  We think this confuses the end-users when they try to read the diagrams.  Also, we believe that it is easier to have DFD errors of omission if the rules state that some flows are named while others are not.</a:t>
            </a:r>
            <a:endParaRPr/>
          </a:p>
          <a:p>
            <a:pPr indent="0" lvl="0" marL="0" rtl="0" algn="l">
              <a:lnSpc>
                <a:spcPct val="100000"/>
              </a:lnSpc>
              <a:spcBef>
                <a:spcPts val="300"/>
              </a:spcBef>
              <a:spcAft>
                <a:spcPts val="0"/>
              </a:spcAft>
              <a:buSzPts val="1400"/>
              <a:buNone/>
            </a:pPr>
            <a:r>
              <a:rPr lang="en-US">
                <a:latin typeface="Arial"/>
                <a:ea typeface="Arial"/>
                <a:cs typeface="Arial"/>
                <a:sym typeface="Arial"/>
              </a:rPr>
              <a:t>Some DFD notations actually use the CRUD letters only to name flows to and from data stores.  We consider this an acceptable alternative.  CRUD is a useful acronym from the database world to remember the basic data flows as they relate to data stores: </a:t>
            </a:r>
            <a:r>
              <a:rPr lang="en-US" u="sng">
                <a:latin typeface="Arial"/>
                <a:ea typeface="Arial"/>
                <a:cs typeface="Arial"/>
                <a:sym typeface="Arial"/>
              </a:rPr>
              <a:t>C</a:t>
            </a:r>
            <a:r>
              <a:rPr lang="en-US">
                <a:latin typeface="Arial"/>
                <a:ea typeface="Arial"/>
                <a:cs typeface="Arial"/>
                <a:sym typeface="Arial"/>
              </a:rPr>
              <a:t>reate, </a:t>
            </a:r>
            <a:r>
              <a:rPr lang="en-US" u="sng">
                <a:latin typeface="Arial"/>
                <a:ea typeface="Arial"/>
                <a:cs typeface="Arial"/>
                <a:sym typeface="Arial"/>
              </a:rPr>
              <a:t>R</a:t>
            </a:r>
            <a:r>
              <a:rPr lang="en-US">
                <a:latin typeface="Arial"/>
                <a:ea typeface="Arial"/>
                <a:cs typeface="Arial"/>
                <a:sym typeface="Arial"/>
              </a:rPr>
              <a:t>ead, </a:t>
            </a:r>
            <a:r>
              <a:rPr lang="en-US" u="sng">
                <a:latin typeface="Arial"/>
                <a:ea typeface="Arial"/>
                <a:cs typeface="Arial"/>
                <a:sym typeface="Arial"/>
              </a:rPr>
              <a:t>U</a:t>
            </a:r>
            <a:r>
              <a:rPr lang="en-US">
                <a:latin typeface="Arial"/>
                <a:ea typeface="Arial"/>
                <a:cs typeface="Arial"/>
                <a:sym typeface="Arial"/>
              </a:rPr>
              <a:t>pdate (or change), and </a:t>
            </a:r>
            <a:r>
              <a:rPr lang="en-US" u="sng">
                <a:latin typeface="Arial"/>
                <a:ea typeface="Arial"/>
                <a:cs typeface="Arial"/>
                <a:sym typeface="Arial"/>
              </a:rPr>
              <a:t>D</a:t>
            </a:r>
            <a:r>
              <a:rPr lang="en-US">
                <a:latin typeface="Arial"/>
                <a:ea typeface="Arial"/>
                <a:cs typeface="Arial"/>
                <a:sym typeface="Arial"/>
              </a:rPr>
              <a:t>elete.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2" name="Google Shape;35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3" name="Google Shape;35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2" name="Google Shape;362;p15: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3" name="Google Shape;363;p15: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1" name="Google Shape;371;p16: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2" name="Google Shape;372;p16: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Different CASE tools use different notations to illustrate converging and diverging data flows.  In fact, some CASE tools do not even support this concept.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1" name="Google Shape;231;p2: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2" name="Google Shape;232;p2: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0" marL="0" rtl="0" algn="l">
              <a:lnSpc>
                <a:spcPct val="90000"/>
              </a:lnSpc>
              <a:spcBef>
                <a:spcPts val="600"/>
              </a:spcBef>
              <a:spcAft>
                <a:spcPts val="0"/>
              </a:spcAft>
              <a:buSzPts val="1400"/>
              <a:buNone/>
            </a:pPr>
            <a:r>
              <a:rPr lang="en-US">
                <a:latin typeface="Arial"/>
                <a:ea typeface="Arial"/>
                <a:cs typeface="Arial"/>
                <a:sym typeface="Arial"/>
              </a:rPr>
              <a:t>In some books, the term </a:t>
            </a:r>
            <a:r>
              <a:rPr i="1" lang="en-US">
                <a:latin typeface="Arial"/>
                <a:ea typeface="Arial"/>
                <a:cs typeface="Arial"/>
                <a:sym typeface="Arial"/>
              </a:rPr>
              <a:t>logical</a:t>
            </a:r>
            <a:r>
              <a:rPr lang="en-US">
                <a:latin typeface="Arial"/>
                <a:ea typeface="Arial"/>
                <a:cs typeface="Arial"/>
                <a:sym typeface="Arial"/>
              </a:rPr>
              <a:t>  is called a </a:t>
            </a:r>
            <a:r>
              <a:rPr i="1" lang="en-US">
                <a:latin typeface="Arial"/>
                <a:ea typeface="Arial"/>
                <a:cs typeface="Arial"/>
                <a:sym typeface="Arial"/>
              </a:rPr>
              <a:t>conceptual</a:t>
            </a:r>
            <a:r>
              <a:rPr lang="en-US">
                <a:latin typeface="Arial"/>
                <a:ea typeface="Arial"/>
                <a:cs typeface="Arial"/>
                <a:sym typeface="Arial"/>
              </a:rPr>
              <a:t> or </a:t>
            </a:r>
            <a:r>
              <a:rPr i="1" lang="en-US">
                <a:latin typeface="Arial"/>
                <a:ea typeface="Arial"/>
                <a:cs typeface="Arial"/>
                <a:sym typeface="Arial"/>
              </a:rPr>
              <a:t>essential</a:t>
            </a:r>
            <a:r>
              <a:rPr lang="en-US">
                <a:latin typeface="Arial"/>
                <a:ea typeface="Arial"/>
                <a:cs typeface="Arial"/>
                <a:sym typeface="Arial"/>
              </a:rPr>
              <a:t>.  The term </a:t>
            </a:r>
            <a:r>
              <a:rPr i="1" lang="en-US">
                <a:latin typeface="Arial"/>
                <a:ea typeface="Arial"/>
                <a:cs typeface="Arial"/>
                <a:sym typeface="Arial"/>
              </a:rPr>
              <a:t>essential</a:t>
            </a:r>
            <a:r>
              <a:rPr lang="en-US">
                <a:latin typeface="Arial"/>
                <a:ea typeface="Arial"/>
                <a:cs typeface="Arial"/>
                <a:sym typeface="Arial"/>
              </a:rPr>
              <a:t> comes from the notion that the model represents the “essence” of the system.</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For database-oriented instructors, the term </a:t>
            </a:r>
            <a:r>
              <a:rPr i="1" lang="en-US">
                <a:latin typeface="Arial"/>
                <a:ea typeface="Arial"/>
                <a:cs typeface="Arial"/>
                <a:sym typeface="Arial"/>
              </a:rPr>
              <a:t>logical</a:t>
            </a:r>
            <a:r>
              <a:rPr lang="en-US">
                <a:latin typeface="Arial"/>
                <a:ea typeface="Arial"/>
                <a:cs typeface="Arial"/>
                <a:sym typeface="Arial"/>
              </a:rPr>
              <a:t> in the world of systems analysis is NOT equivalent to the term </a:t>
            </a:r>
            <a:r>
              <a:rPr i="1" lang="en-US">
                <a:latin typeface="Arial"/>
                <a:ea typeface="Arial"/>
                <a:cs typeface="Arial"/>
                <a:sym typeface="Arial"/>
              </a:rPr>
              <a:t>logical</a:t>
            </a:r>
            <a:r>
              <a:rPr lang="en-US">
                <a:latin typeface="Arial"/>
                <a:ea typeface="Arial"/>
                <a:cs typeface="Arial"/>
                <a:sym typeface="Arial"/>
              </a:rPr>
              <a:t> in the world of database. In the database world, a “logical schema” is already constrained by the choice of a database technology, which runs contrary to the systems analysis expectation that a logical model is technology-</a:t>
            </a:r>
            <a:r>
              <a:rPr lang="en-US" u="sng">
                <a:latin typeface="Arial"/>
                <a:ea typeface="Arial"/>
                <a:cs typeface="Arial"/>
                <a:sym typeface="Arial"/>
              </a:rPr>
              <a:t>in</a:t>
            </a:r>
            <a:r>
              <a:rPr lang="en-US">
                <a:latin typeface="Arial"/>
                <a:ea typeface="Arial"/>
                <a:cs typeface="Arial"/>
                <a:sym typeface="Arial"/>
              </a:rPr>
              <a:t>dependent.</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In some books, the term </a:t>
            </a:r>
            <a:r>
              <a:rPr i="1" lang="en-US">
                <a:latin typeface="Arial"/>
                <a:ea typeface="Arial"/>
                <a:cs typeface="Arial"/>
                <a:sym typeface="Arial"/>
              </a:rPr>
              <a:t>physical</a:t>
            </a:r>
            <a:r>
              <a:rPr lang="en-US">
                <a:latin typeface="Arial"/>
                <a:ea typeface="Arial"/>
                <a:cs typeface="Arial"/>
                <a:sym typeface="Arial"/>
              </a:rPr>
              <a:t> is called </a:t>
            </a:r>
            <a:r>
              <a:rPr i="1" lang="en-US">
                <a:latin typeface="Arial"/>
                <a:ea typeface="Arial"/>
                <a:cs typeface="Arial"/>
                <a:sym typeface="Arial"/>
              </a:rPr>
              <a:t>implementation</a:t>
            </a:r>
            <a:r>
              <a:rPr lang="en-US">
                <a:latin typeface="Arial"/>
                <a:ea typeface="Arial"/>
                <a:cs typeface="Arial"/>
                <a:sym typeface="Arial"/>
              </a:rPr>
              <a:t> or </a:t>
            </a:r>
            <a:r>
              <a:rPr i="1" lang="en-US">
                <a:latin typeface="Arial"/>
                <a:ea typeface="Arial"/>
                <a:cs typeface="Arial"/>
                <a:sym typeface="Arial"/>
              </a:rPr>
              <a:t>technical</a:t>
            </a:r>
            <a:r>
              <a:rPr lang="en-US">
                <a:latin typeface="Arial"/>
                <a:ea typeface="Arial"/>
                <a:cs typeface="Arial"/>
                <a:sym typeface="Arial"/>
              </a:rPr>
              <a:t>.</a:t>
            </a:r>
            <a:endParaRPr/>
          </a:p>
          <a:p>
            <a:pPr indent="0" lvl="0" marL="0" rtl="0" algn="l">
              <a:lnSpc>
                <a:spcPct val="90000"/>
              </a:lnSpc>
              <a:spcBef>
                <a:spcPts val="300"/>
              </a:spcBef>
              <a:spcAft>
                <a:spcPts val="0"/>
              </a:spcAft>
              <a:buSzPts val="1400"/>
              <a:buNone/>
            </a:pPr>
            <a:r>
              <a:rPr lang="en-US">
                <a:latin typeface="Arial"/>
                <a:ea typeface="Arial"/>
                <a:cs typeface="Arial"/>
                <a:sym typeface="Arial"/>
              </a:rPr>
              <a:t>Emphasize that there are nearly always </a:t>
            </a:r>
            <a:r>
              <a:rPr lang="en-US" u="sng">
                <a:latin typeface="Arial"/>
                <a:ea typeface="Arial"/>
                <a:cs typeface="Arial"/>
                <a:sym typeface="Arial"/>
              </a:rPr>
              <a:t>multiple</a:t>
            </a:r>
            <a:r>
              <a:rPr lang="en-US">
                <a:latin typeface="Arial"/>
                <a:ea typeface="Arial"/>
                <a:cs typeface="Arial"/>
                <a:sym typeface="Arial"/>
              </a:rPr>
              <a:t> technical solutions for any given set of business requirements.  In most projects, there is </a:t>
            </a:r>
            <a:r>
              <a:rPr lang="en-US" u="sng">
                <a:latin typeface="Arial"/>
                <a:ea typeface="Arial"/>
                <a:cs typeface="Arial"/>
                <a:sym typeface="Arial"/>
              </a:rPr>
              <a:t>one</a:t>
            </a:r>
            <a:r>
              <a:rPr lang="en-US">
                <a:latin typeface="Arial"/>
                <a:ea typeface="Arial"/>
                <a:cs typeface="Arial"/>
                <a:sym typeface="Arial"/>
              </a:rPr>
              <a:t> logical model that represents the mandatory and desirable business requirements, </a:t>
            </a:r>
            <a:r>
              <a:rPr lang="en-US" u="sng">
                <a:latin typeface="Arial"/>
                <a:ea typeface="Arial"/>
                <a:cs typeface="Arial"/>
                <a:sym typeface="Arial"/>
              </a:rPr>
              <a:t>regardless</a:t>
            </a:r>
            <a:r>
              <a:rPr lang="en-US">
                <a:latin typeface="Arial"/>
                <a:ea typeface="Arial"/>
                <a:cs typeface="Arial"/>
                <a:sym typeface="Arial"/>
              </a:rPr>
              <a:t> of how those requirements might be implemented. On the other hand, given that </a:t>
            </a:r>
            <a:r>
              <a:rPr lang="en-US" u="sng">
                <a:latin typeface="Arial"/>
                <a:ea typeface="Arial"/>
                <a:cs typeface="Arial"/>
                <a:sym typeface="Arial"/>
              </a:rPr>
              <a:t>one</a:t>
            </a:r>
            <a:r>
              <a:rPr lang="en-US">
                <a:latin typeface="Arial"/>
                <a:ea typeface="Arial"/>
                <a:cs typeface="Arial"/>
                <a:sym typeface="Arial"/>
              </a:rPr>
              <a:t> logical model, there are multiple candidate physical models that could represent alternative, technical implementations that could fulfill the business requirements (although analysts rarely draw more than one or two of those physical models).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28" name="Google Shape;428;p23: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9" name="Google Shape;429;p23: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8" name="Google Shape;438;p24: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9" name="Google Shape;439;p24: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600"/>
              </a:spcBef>
              <a:spcAft>
                <a:spcPts val="0"/>
              </a:spcAft>
              <a:buSzPts val="1400"/>
              <a:buNone/>
            </a:pPr>
            <a:r>
              <a:rPr lang="en-US">
                <a:latin typeface="Arial"/>
                <a:ea typeface="Arial"/>
                <a:cs typeface="Arial"/>
                <a:sym typeface="Arial"/>
              </a:rPr>
              <a:t>Decomposition is a top-down problem-solving approach.  </a:t>
            </a:r>
            <a:endParaRPr/>
          </a:p>
          <a:p>
            <a:pPr indent="0" lvl="0" marL="0" rtl="0" algn="l">
              <a:lnSpc>
                <a:spcPct val="100000"/>
              </a:lnSpc>
              <a:spcBef>
                <a:spcPts val="600"/>
              </a:spcBef>
              <a:spcAft>
                <a:spcPts val="0"/>
              </a:spcAft>
              <a:buSzPts val="1400"/>
              <a:buNone/>
            </a:pPr>
            <a:r>
              <a:rPr lang="en-US">
                <a:latin typeface="Arial"/>
                <a:ea typeface="Arial"/>
                <a:cs typeface="Arial"/>
                <a:sym typeface="Arial"/>
              </a:rPr>
              <a:t>It might be useful to point out the numbering scheme.  This scheme is common, but we do not like it because if the system is restructured, it forces renumbering all processes.</a:t>
            </a:r>
            <a:endParaRPr/>
          </a:p>
          <a:p>
            <a:pPr indent="0" lvl="0" marL="0" rtl="0" algn="l">
              <a:lnSpc>
                <a:spcPct val="100000"/>
              </a:lnSpc>
              <a:spcBef>
                <a:spcPts val="300"/>
              </a:spcBef>
              <a:spcAft>
                <a:spcPts val="0"/>
              </a:spcAft>
              <a:buSzPts val="1400"/>
              <a:buNone/>
            </a:pPr>
            <a:r>
              <a:rPr lang="en-US">
                <a:latin typeface="Arial"/>
                <a:ea typeface="Arial"/>
                <a:cs typeface="Arial"/>
                <a:sym typeface="Arial"/>
              </a:rPr>
              <a:t>Some instructors like to do a quick example using a small but realistic problem.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48" name="Google Shape;448;p25: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9" name="Google Shape;449;p25: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7" name="Google Shape;457;p26: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8" name="Google Shape;458;p26: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6" name="Google Shape;466;p27: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7" name="Google Shape;467;p27: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75" name="Google Shape;475;p28: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6" name="Google Shape;476;p28: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400"/>
              <a:buNone/>
            </a:pPr>
            <a:r>
              <a:rPr lang="en-US">
                <a:latin typeface="Arial"/>
                <a:ea typeface="Arial"/>
                <a:cs typeface="Arial"/>
                <a:sym typeface="Arial"/>
              </a:rPr>
              <a:t>Although this process may not be as familiar to some adopters as the top-down, fully leveled, classical “physical-logical-logical-physical” approach in the 1976 DeMarco methodology, this is the more contemporary approach and is taught in our book.  The original approach is rarely, if ever, practiced because it is so labor intensive and time consuming.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84" name="Google Shape;484;p29: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5" name="Google Shape;485;p29: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previous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2" name="Google Shape;242;p3: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3" name="Google Shape;243;p3: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93" name="Google Shape;493;p30: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4" name="Google Shape;494;p30: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slide 33.</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02" name="Google Shape;502;p31: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3" name="Google Shape;503;p31: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slide 33.</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18" name="Google Shape;51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9" name="Google Shape;51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This may be review from chapter 5.</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27" name="Google Shape;52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8" name="Google Shape;52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400"/>
              <a:buNone/>
            </a:pPr>
            <a:r>
              <a:rPr lang="en-US">
                <a:latin typeface="Arial"/>
                <a:ea typeface="Arial"/>
                <a:cs typeface="Arial"/>
                <a:sym typeface="Arial"/>
              </a:rPr>
              <a:t>Discuss balancing with the class, the concept that requires that data flow diagrams at different levels of detail reflect consistency and completeness.</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1" name="Google Shape;251;p4: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2" name="Google Shape;252;p4: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It is very important to emphasize the external agents on DFDs are not the same as entities on ERDs (from Chapter 7)—especially if the instructor prefers the more traditional term “external entity.”</a:t>
            </a:r>
            <a:endParaRPr/>
          </a:p>
          <a:p>
            <a:pPr indent="0" lvl="3" marL="0" rtl="0" algn="l">
              <a:lnSpc>
                <a:spcPct val="100000"/>
              </a:lnSpc>
              <a:spcBef>
                <a:spcPts val="0"/>
              </a:spcBef>
              <a:spcAft>
                <a:spcPts val="0"/>
              </a:spcAft>
              <a:buSzPts val="1800"/>
              <a:buFont typeface="Arial"/>
              <a:buNone/>
            </a:pPr>
            <a:r>
              <a:rPr lang="en-US">
                <a:latin typeface="Arial"/>
                <a:ea typeface="Arial"/>
                <a:cs typeface="Arial"/>
                <a:sym typeface="Arial"/>
              </a:rPr>
              <a:t>This is true even though you could have both an entity (on an ERD) with the same name as an external agent/entity on a DFD.  Consider the entity CUSTOMER and the external agent CUSTOMER:</a:t>
            </a:r>
            <a:endParaRPr/>
          </a:p>
          <a:p>
            <a:pPr indent="0" lvl="4" marL="0" rtl="0" algn="l">
              <a:lnSpc>
                <a:spcPct val="100000"/>
              </a:lnSpc>
              <a:spcBef>
                <a:spcPts val="0"/>
              </a:spcBef>
              <a:spcAft>
                <a:spcPts val="0"/>
              </a:spcAft>
              <a:buSzPts val="1800"/>
              <a:buFont typeface="Arial"/>
              <a:buNone/>
            </a:pPr>
            <a:r>
              <a:rPr lang="en-US">
                <a:latin typeface="Arial"/>
                <a:ea typeface="Arial"/>
                <a:cs typeface="Arial"/>
                <a:sym typeface="Arial"/>
              </a:rPr>
              <a:t>The entity CUSTOMER indicates the requirement to store data about customers.</a:t>
            </a:r>
            <a:endParaRPr/>
          </a:p>
          <a:p>
            <a:pPr indent="0" lvl="4" marL="0" rtl="0" algn="l">
              <a:lnSpc>
                <a:spcPct val="100000"/>
              </a:lnSpc>
              <a:spcBef>
                <a:spcPts val="0"/>
              </a:spcBef>
              <a:spcAft>
                <a:spcPts val="0"/>
              </a:spcAft>
              <a:buSzPts val="1800"/>
              <a:buFont typeface="Arial"/>
              <a:buNone/>
            </a:pPr>
            <a:r>
              <a:rPr lang="en-US">
                <a:latin typeface="Arial"/>
                <a:ea typeface="Arial"/>
                <a:cs typeface="Arial"/>
                <a:sym typeface="Arial"/>
              </a:rPr>
              <a:t>The external agent CUSTOMER indicates the requirement for an interaction (inputs and/or outputs) with customers.</a:t>
            </a:r>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It is very important for students to understand that external agents are “processes” outside of the scope of the system or business.  As such, as scope “increases,” external agents can become processes.  Conversely, if scope “decreases,” processes can become external agents.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5" name="Google Shape;57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4" name="Google Shape;264;p5: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5" name="Google Shape;265;p5: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Emphasize that a data store contains all instances of a data entity (from the data model).  That is why data store names are plurals (as contrasted to data entity names that are singular).</a:t>
            </a:r>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Although we don’t prefer it, some analysts designate a data store to contain all instances of several entities and relationships from a data model.  For example, an ORDERS data store might include all instances of the data entities ORDER and ORDERED PRODUCT, and all instances of the relationship between ORDER and ORDERED PRODUCT—We prefer the simplicity of representing each data entity from the data model as its own data store on the process models.</a:t>
            </a:r>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Emphasize that because data stores are shared resources available to many processes, it is acceptable to duplicate them on several DFDs—The duplication does NOT indicate redundant storage (on </a:t>
            </a:r>
            <a:r>
              <a:rPr lang="en-US" u="sng">
                <a:latin typeface="Arial"/>
                <a:ea typeface="Arial"/>
                <a:cs typeface="Arial"/>
                <a:sym typeface="Arial"/>
              </a:rPr>
              <a:t>logical</a:t>
            </a:r>
            <a:r>
              <a:rPr lang="en-US">
                <a:latin typeface="Arial"/>
                <a:ea typeface="Arial"/>
                <a:cs typeface="Arial"/>
                <a:sym typeface="Arial"/>
              </a:rPr>
              <a:t> DFDs); it merely represents the sharing of the data store by several processes.</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7" name="Google Shape;27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8" name="Google Shape;27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8" name="Google Shape;288;p7: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9" name="Google Shape;289;p7: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Most books do not teach “control flows.”  The were initially proposed by Paul Ward in his books that extended structured analysis techniques to cover real-time systems.  They are especially useful in contemporary information systems analysis because they are as close as structured analysis gets to illustrating “messages” in an object-oriented world.</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Make sure students do not confuse data flows with flowchart arrows.  Flowchart arrows are not named because they merely indicate “the next step.”  Data flows pass actual data attributes to and from processes.</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CRUD is a useful acronym from the database world to remember the basic data flows as they relate to data stores: </a:t>
            </a:r>
            <a:r>
              <a:rPr lang="en-US" u="sng">
                <a:latin typeface="Arial"/>
                <a:ea typeface="Arial"/>
                <a:cs typeface="Arial"/>
                <a:sym typeface="Arial"/>
              </a:rPr>
              <a:t>C</a:t>
            </a:r>
            <a:r>
              <a:rPr lang="en-US">
                <a:latin typeface="Arial"/>
                <a:ea typeface="Arial"/>
                <a:cs typeface="Arial"/>
                <a:sym typeface="Arial"/>
              </a:rPr>
              <a:t>reate, </a:t>
            </a:r>
            <a:r>
              <a:rPr lang="en-US" u="sng">
                <a:latin typeface="Arial"/>
                <a:ea typeface="Arial"/>
                <a:cs typeface="Arial"/>
                <a:sym typeface="Arial"/>
              </a:rPr>
              <a:t>R</a:t>
            </a:r>
            <a:r>
              <a:rPr lang="en-US">
                <a:latin typeface="Arial"/>
                <a:ea typeface="Arial"/>
                <a:cs typeface="Arial"/>
                <a:sym typeface="Arial"/>
              </a:rPr>
              <a:t>ead, </a:t>
            </a:r>
            <a:r>
              <a:rPr lang="en-US" u="sng">
                <a:latin typeface="Arial"/>
                <a:ea typeface="Arial"/>
                <a:cs typeface="Arial"/>
                <a:sym typeface="Arial"/>
              </a:rPr>
              <a:t>U</a:t>
            </a:r>
            <a:r>
              <a:rPr lang="en-US">
                <a:latin typeface="Arial"/>
                <a:ea typeface="Arial"/>
                <a:cs typeface="Arial"/>
                <a:sym typeface="Arial"/>
              </a:rPr>
              <a:t>pdate (or change), and </a:t>
            </a:r>
            <a:r>
              <a:rPr lang="en-US" u="sng">
                <a:latin typeface="Arial"/>
                <a:ea typeface="Arial"/>
                <a:cs typeface="Arial"/>
                <a:sym typeface="Arial"/>
              </a:rPr>
              <a:t>D</a:t>
            </a:r>
            <a:r>
              <a:rPr lang="en-US">
                <a:latin typeface="Arial"/>
                <a:ea typeface="Arial"/>
                <a:cs typeface="Arial"/>
                <a:sym typeface="Arial"/>
              </a:rPr>
              <a:t>elete.</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One of the most common uses of composite data flows is to combine many reports into a single data flow on a high-level DFD.  They can also be used to combine similar transactions on a higher level DFD before differentiating between those flows on lower-level DFDs.</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Use case diagrams, an object-oriented analysis tool that also describes interfaces are taught in Chapter 7.</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9" name="Google Shape;309;p9: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0" name="Google Shape;310;p9: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0" marL="0" rtl="0" algn="l">
              <a:lnSpc>
                <a:spcPct val="100000"/>
              </a:lnSpc>
              <a:spcBef>
                <a:spcPts val="300"/>
              </a:spcBef>
              <a:spcAft>
                <a:spcPts val="0"/>
              </a:spcAft>
              <a:buSzPts val="1400"/>
              <a:buNone/>
            </a:pPr>
            <a:r>
              <a:rPr lang="en-US">
                <a:latin typeface="Arial"/>
                <a:ea typeface="Arial"/>
                <a:cs typeface="Arial"/>
                <a:sym typeface="Arial"/>
              </a:rPr>
              <a:t>We have found it useful to walk through this first DFD.  Don’t be alarmed if students take exception to some of the oversimplification of the illustrated problem—it can actually contribute to the learning experience.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3"/>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SzPts val="1400"/>
              <a:buNone/>
              <a:defRPr sz="5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3"/>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28" name="Google Shape;28;p43"/>
          <p:cNvSpPr txBox="1"/>
          <p:nvPr>
            <p:ph idx="10" type="dt"/>
          </p:nvPr>
        </p:nvSpPr>
        <p:spPr>
          <a:xfrm>
            <a:off x="7326312" y="611663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1" type="ftr"/>
          </p:nvPr>
        </p:nvSpPr>
        <p:spPr>
          <a:xfrm>
            <a:off x="3624262" y="6116637"/>
            <a:ext cx="36083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3"/>
          <p:cNvSpPr txBox="1"/>
          <p:nvPr>
            <p:ph idx="12" type="sldNum"/>
          </p:nvPr>
        </p:nvSpPr>
        <p:spPr>
          <a:xfrm>
            <a:off x="8275637" y="6116637"/>
            <a:ext cx="4111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55"/>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SzPts val="1400"/>
              <a:buNone/>
              <a:defRPr b="0" sz="2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5"/>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128" name="Google Shape;128;p55"/>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129" name="Google Shape;129;p55"/>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5"/>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5"/>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56"/>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SzPts val="1400"/>
              <a:buNone/>
              <a:defRPr b="0"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6"/>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135" name="Google Shape;135;p56"/>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136" name="Google Shape;136;p56"/>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56"/>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6"/>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57"/>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7"/>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57"/>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3" name="Shape 143"/>
        <p:cNvGrpSpPr/>
        <p:nvPr/>
      </p:nvGrpSpPr>
      <p:grpSpPr>
        <a:xfrm>
          <a:off x="0" y="0"/>
          <a:ext cx="0" cy="0"/>
          <a:chOff x="0" y="0"/>
          <a:chExt cx="0" cy="0"/>
        </a:xfrm>
      </p:grpSpPr>
      <p:sp>
        <p:nvSpPr>
          <p:cNvPr id="144" name="Google Shape;144;p58"/>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58"/>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8"/>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8"/>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8" name="Shape 148"/>
        <p:cNvGrpSpPr/>
        <p:nvPr/>
      </p:nvGrpSpPr>
      <p:grpSpPr>
        <a:xfrm>
          <a:off x="0" y="0"/>
          <a:ext cx="0" cy="0"/>
          <a:chOff x="0" y="0"/>
          <a:chExt cx="0" cy="0"/>
        </a:xfrm>
      </p:grpSpPr>
      <p:sp>
        <p:nvSpPr>
          <p:cNvPr id="149" name="Google Shape;149;p59"/>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9"/>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151" name="Google Shape;151;p59"/>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152" name="Google Shape;152;p59"/>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153" name="Google Shape;153;p59"/>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154" name="Google Shape;154;p59"/>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9"/>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59"/>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sp>
        <p:nvSpPr>
          <p:cNvPr id="172" name="Google Shape;172;p61"/>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b="0"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61"/>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74" name="Google Shape;174;p61"/>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61"/>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61"/>
          <p:cNvSpPr txBox="1"/>
          <p:nvPr>
            <p:ph idx="12" type="sldNum"/>
          </p:nvPr>
        </p:nvSpPr>
        <p:spPr>
          <a:xfrm>
            <a:off x="8288337"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93" name="Shape 193"/>
        <p:cNvGrpSpPr/>
        <p:nvPr/>
      </p:nvGrpSpPr>
      <p:grpSpPr>
        <a:xfrm>
          <a:off x="0" y="0"/>
          <a:ext cx="0" cy="0"/>
          <a:chOff x="0" y="0"/>
          <a:chExt cx="0" cy="0"/>
        </a:xfrm>
      </p:grpSpPr>
      <p:sp>
        <p:nvSpPr>
          <p:cNvPr id="194" name="Google Shape;194;p63"/>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b="0" sz="3200" cap="none">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63"/>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96" name="Google Shape;196;p63"/>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97" name="Google Shape;197;p63"/>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63"/>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63"/>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16" name="Shape 216"/>
        <p:cNvGrpSpPr/>
        <p:nvPr/>
      </p:nvGrpSpPr>
      <p:grpSpPr>
        <a:xfrm>
          <a:off x="0" y="0"/>
          <a:ext cx="0" cy="0"/>
          <a:chOff x="0" y="0"/>
          <a:chExt cx="0" cy="0"/>
        </a:xfrm>
      </p:grpSpPr>
      <p:sp>
        <p:nvSpPr>
          <p:cNvPr id="217" name="Google Shape;217;p65"/>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b="0" sz="3200" cap="none">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65"/>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219" name="Google Shape;219;p65"/>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220" name="Google Shape;220;p65"/>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5"/>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65"/>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45"/>
          <p:cNvSpPr txBox="1"/>
          <p:nvPr>
            <p:ph type="title"/>
          </p:nvPr>
        </p:nvSpPr>
        <p:spPr>
          <a:xfrm>
            <a:off x="964122" y="158376"/>
            <a:ext cx="6790267"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 type="body"/>
          </p:nvPr>
        </p:nvSpPr>
        <p:spPr>
          <a:xfrm>
            <a:off x="982133" y="1676400"/>
            <a:ext cx="3739896" cy="43592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48" name="Google Shape;48;p45"/>
          <p:cNvSpPr txBox="1"/>
          <p:nvPr>
            <p:ph idx="2" type="body"/>
          </p:nvPr>
        </p:nvSpPr>
        <p:spPr>
          <a:xfrm>
            <a:off x="4946904" y="1676400"/>
            <a:ext cx="3739896" cy="43374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49" name="Google Shape;49;p45"/>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5"/>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5"/>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47"/>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7"/>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70" name="Google Shape;70;p47"/>
          <p:cNvSpPr txBox="1"/>
          <p:nvPr>
            <p:ph idx="10" type="dt"/>
          </p:nvPr>
        </p:nvSpPr>
        <p:spPr>
          <a:xfrm>
            <a:off x="7400925" y="6492875"/>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7"/>
          <p:cNvSpPr txBox="1"/>
          <p:nvPr>
            <p:ph idx="11" type="ftr"/>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7"/>
          <p:cNvSpPr txBox="1"/>
          <p:nvPr>
            <p:ph idx="12" type="sldNum"/>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9"/>
          <p:cNvSpPr txBox="1"/>
          <p:nvPr>
            <p:ph type="title"/>
          </p:nvPr>
        </p:nvSpPr>
        <p:spPr>
          <a:xfrm rot="5400000">
            <a:off x="5412754" y="2574439"/>
            <a:ext cx="5105400" cy="13281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9"/>
          <p:cNvSpPr txBox="1"/>
          <p:nvPr>
            <p:ph idx="1" type="body"/>
          </p:nvPr>
        </p:nvSpPr>
        <p:spPr>
          <a:xfrm rot="5400000">
            <a:off x="1569011" y="230314"/>
            <a:ext cx="5105400" cy="6016373"/>
          </a:xfrm>
          <a:prstGeom prst="rect">
            <a:avLst/>
          </a:prstGeom>
          <a:noFill/>
          <a:ln>
            <a:noFill/>
          </a:ln>
        </p:spPr>
        <p:txBody>
          <a:bodyPr anchorCtr="0" anchor="t" bIns="45700" lIns="91425" spcFirstLastPara="1" rIns="91425" wrap="square" tIns="45700">
            <a:no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90" name="Google Shape;90;p49"/>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9"/>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9"/>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50"/>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0"/>
          <p:cNvSpPr txBox="1"/>
          <p:nvPr>
            <p:ph idx="1" type="body"/>
          </p:nvPr>
        </p:nvSpPr>
        <p:spPr>
          <a:xfrm rot="5400000">
            <a:off x="2522537" y="274637"/>
            <a:ext cx="4624387" cy="7704137"/>
          </a:xfrm>
          <a:prstGeom prst="rect">
            <a:avLst/>
          </a:prstGeom>
          <a:noFill/>
          <a:ln>
            <a:noFill/>
          </a:ln>
        </p:spPr>
        <p:txBody>
          <a:bodyPr anchorCtr="0" anchor="t" bIns="45700" lIns="91425" spcFirstLastPara="1" rIns="91425" wrap="square" tIns="45700">
            <a:no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96" name="Google Shape;96;p50"/>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0"/>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0"/>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99" name="Shape 99"/>
        <p:cNvGrpSpPr/>
        <p:nvPr/>
      </p:nvGrpSpPr>
      <p:grpSpPr>
        <a:xfrm>
          <a:off x="0" y="0"/>
          <a:ext cx="0" cy="0"/>
          <a:chOff x="0" y="0"/>
          <a:chExt cx="0" cy="0"/>
        </a:xfrm>
      </p:grpSpPr>
      <p:sp>
        <p:nvSpPr>
          <p:cNvPr id="100" name="Google Shape;100;p51"/>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1"/>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2" name="Google Shape;102;p51"/>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3" name="Google Shape;103;p51"/>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1"/>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1"/>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52"/>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SzPts val="1400"/>
              <a:buNone/>
              <a:defRPr b="0" sz="32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52"/>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9" name="Google Shape;109;p52"/>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2"/>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2"/>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2" name="Shape 112"/>
        <p:cNvGrpSpPr/>
        <p:nvPr/>
      </p:nvGrpSpPr>
      <p:grpSpPr>
        <a:xfrm>
          <a:off x="0" y="0"/>
          <a:ext cx="0" cy="0"/>
          <a:chOff x="0" y="0"/>
          <a:chExt cx="0" cy="0"/>
        </a:xfrm>
      </p:grpSpPr>
      <p:sp>
        <p:nvSpPr>
          <p:cNvPr id="113" name="Google Shape;113;p53"/>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b="0" sz="32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3"/>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5" name="Google Shape;115;p53"/>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53"/>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53"/>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8" name="Shape 118"/>
        <p:cNvGrpSpPr/>
        <p:nvPr/>
      </p:nvGrpSpPr>
      <p:grpSpPr>
        <a:xfrm>
          <a:off x="0" y="0"/>
          <a:ext cx="0" cy="0"/>
          <a:chOff x="0" y="0"/>
          <a:chExt cx="0" cy="0"/>
        </a:xfrm>
      </p:grpSpPr>
      <p:sp>
        <p:nvSpPr>
          <p:cNvPr id="119" name="Google Shape;119;p54"/>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SzPts val="1400"/>
              <a:buNone/>
              <a:defRPr b="0"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54"/>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121" name="Google Shape;121;p54"/>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122" name="Google Shape;122;p54"/>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54"/>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4"/>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6.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5.xml"/><Relationship Id="rId4"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6.xml"/><Relationship Id="rId4"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2"/>
          <p:cNvGrpSpPr/>
          <p:nvPr/>
        </p:nvGrpSpPr>
        <p:grpSpPr>
          <a:xfrm>
            <a:off x="203200" y="0"/>
            <a:ext cx="3778250" cy="6858000"/>
            <a:chOff x="203200" y="0"/>
            <a:chExt cx="3778250" cy="6858001"/>
          </a:xfrm>
        </p:grpSpPr>
        <p:sp>
          <p:nvSpPr>
            <p:cNvPr id="11" name="Google Shape;11;p42"/>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 name="Google Shape;12;p42"/>
            <p:cNvSpPr/>
            <p:nvPr/>
          </p:nvSpPr>
          <p:spPr>
            <a:xfrm>
              <a:off x="203200" y="0"/>
              <a:ext cx="1336675" cy="3862389"/>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3" name="Google Shape;13;p42"/>
            <p:cNvSpPr/>
            <p:nvPr/>
          </p:nvSpPr>
          <p:spPr>
            <a:xfrm>
              <a:off x="207963" y="3776664"/>
              <a:ext cx="1936750" cy="3081337"/>
            </a:xfrm>
            <a:custGeom>
              <a:rect b="b" l="l" r="r" t="t"/>
              <a:pathLst>
                <a:path extrusionOk="0" h="1941" w="1220">
                  <a:moveTo>
                    <a:pt x="0" y="0"/>
                  </a:moveTo>
                  <a:lnTo>
                    <a:pt x="1166" y="1941"/>
                  </a:lnTo>
                  <a:lnTo>
                    <a:pt x="1220" y="1941"/>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4" name="Google Shape;14;p42"/>
            <p:cNvSpPr/>
            <p:nvPr/>
          </p:nvSpPr>
          <p:spPr>
            <a:xfrm>
              <a:off x="646113" y="3886201"/>
              <a:ext cx="2373312" cy="2971800"/>
            </a:xfrm>
            <a:custGeom>
              <a:rect b="b" l="l" r="r" t="t"/>
              <a:pathLst>
                <a:path extrusionOk="0" h="1872" w="1495">
                  <a:moveTo>
                    <a:pt x="1495" y="1872"/>
                  </a:moveTo>
                  <a:lnTo>
                    <a:pt x="0" y="0"/>
                  </a:lnTo>
                  <a:lnTo>
                    <a:pt x="1442" y="1872"/>
                  </a:lnTo>
                  <a:lnTo>
                    <a:pt x="1495" y="1872"/>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5" name="Google Shape;15;p42"/>
            <p:cNvSpPr/>
            <p:nvPr/>
          </p:nvSpPr>
          <p:spPr>
            <a:xfrm>
              <a:off x="641350" y="3881439"/>
              <a:ext cx="3340100" cy="2976562"/>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6" name="Google Shape;16;p42"/>
            <p:cNvSpPr/>
            <p:nvPr/>
          </p:nvSpPr>
          <p:spPr>
            <a:xfrm>
              <a:off x="203200" y="3771901"/>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sp>
        <p:nvSpPr>
          <p:cNvPr id="17" name="Google Shape;17;p42"/>
          <p:cNvSpPr/>
          <p:nvPr/>
        </p:nvSpPr>
        <p:spPr>
          <a:xfrm>
            <a:off x="203200" y="3771900"/>
            <a:ext cx="361950" cy="90487"/>
          </a:xfrm>
          <a:custGeom>
            <a:rect b="b" l="l" r="r" t="t"/>
            <a:pathLst>
              <a:path extrusionOk="0" h="57" w="228">
                <a:moveTo>
                  <a:pt x="228" y="57"/>
                </a:moveTo>
                <a:lnTo>
                  <a:pt x="0" y="0"/>
                </a:lnTo>
                <a:lnTo>
                  <a:pt x="222" y="54"/>
                </a:lnTo>
                <a:lnTo>
                  <a:pt x="228" y="57"/>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8" name="Google Shape;18;p42"/>
          <p:cNvSpPr/>
          <p:nvPr/>
        </p:nvSpPr>
        <p:spPr>
          <a:xfrm>
            <a:off x="560387" y="3867150"/>
            <a:ext cx="61912" cy="80962"/>
          </a:xfrm>
          <a:custGeom>
            <a:rect b="b" l="l" r="r" t="t"/>
            <a:pathLst>
              <a:path extrusionOk="0" h="51" w="39">
                <a:moveTo>
                  <a:pt x="0" y="0"/>
                </a:moveTo>
                <a:lnTo>
                  <a:pt x="39" y="51"/>
                </a:lnTo>
                <a:lnTo>
                  <a:pt x="3" y="0"/>
                </a:lnTo>
                <a:lnTo>
                  <a:pt x="0" y="0"/>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pic>
        <p:nvPicPr>
          <p:cNvPr id="19" name="Google Shape;19;p42"/>
          <p:cNvPicPr preferRelativeResize="0"/>
          <p:nvPr/>
        </p:nvPicPr>
        <p:blipFill rotWithShape="1">
          <a:blip r:embed="rId2">
            <a:alphaModFix/>
          </a:blip>
          <a:srcRect b="0" l="0" r="0" t="0"/>
          <a:stretch/>
        </p:blipFill>
        <p:spPr>
          <a:xfrm>
            <a:off x="7754937" y="76200"/>
            <a:ext cx="1295400" cy="1189037"/>
          </a:xfrm>
          <a:prstGeom prst="rect">
            <a:avLst/>
          </a:prstGeom>
          <a:noFill/>
          <a:ln>
            <a:noFill/>
          </a:ln>
        </p:spPr>
      </p:pic>
      <p:sp>
        <p:nvSpPr>
          <p:cNvPr id="20" name="Google Shape;20;p42"/>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1" name="Google Shape;21;p42"/>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2" name="Google Shape;22;p42"/>
          <p:cNvSpPr txBox="1"/>
          <p:nvPr>
            <p:ph idx="10" type="dt"/>
          </p:nvPr>
        </p:nvSpPr>
        <p:spPr>
          <a:xfrm>
            <a:off x="7326312" y="611663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3" name="Google Shape;23;p42"/>
          <p:cNvSpPr txBox="1"/>
          <p:nvPr>
            <p:ph idx="11" type="ftr"/>
          </p:nvPr>
        </p:nvSpPr>
        <p:spPr>
          <a:xfrm>
            <a:off x="3624262" y="6116637"/>
            <a:ext cx="36083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4" name="Google Shape;24;p42"/>
          <p:cNvSpPr txBox="1"/>
          <p:nvPr>
            <p:ph idx="12" type="sldNum"/>
          </p:nvPr>
        </p:nvSpPr>
        <p:spPr>
          <a:xfrm>
            <a:off x="8275637" y="6116637"/>
            <a:ext cx="4111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 name="Shape 31"/>
        <p:cNvGrpSpPr/>
        <p:nvPr/>
      </p:nvGrpSpPr>
      <p:grpSpPr>
        <a:xfrm>
          <a:off x="0" y="0"/>
          <a:ext cx="0" cy="0"/>
          <a:chOff x="0" y="0"/>
          <a:chExt cx="0" cy="0"/>
        </a:xfrm>
      </p:grpSpPr>
      <p:grpSp>
        <p:nvGrpSpPr>
          <p:cNvPr id="32" name="Google Shape;32;p44"/>
          <p:cNvGrpSpPr/>
          <p:nvPr/>
        </p:nvGrpSpPr>
        <p:grpSpPr>
          <a:xfrm>
            <a:off x="0" y="0"/>
            <a:ext cx="2132012" cy="6858000"/>
            <a:chOff x="0" y="0"/>
            <a:chExt cx="2132013" cy="6858001"/>
          </a:xfrm>
        </p:grpSpPr>
        <p:sp>
          <p:nvSpPr>
            <p:cNvPr id="33" name="Google Shape;33;p44"/>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4" name="Google Shape;34;p44"/>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5" name="Google Shape;35;p44"/>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6" name="Google Shape;36;p44"/>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7" name="Google Shape;37;p44"/>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8" name="Google Shape;38;p44"/>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id="39" name="Google Shape;39;p44"/>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40" name="Google Shape;40;p44"/>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1" name="Google Shape;41;p44"/>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42" name="Google Shape;42;p44"/>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3" name="Google Shape;43;p44"/>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4" name="Google Shape;44;p44"/>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2" name="Shape 52"/>
        <p:cNvGrpSpPr/>
        <p:nvPr/>
      </p:nvGrpSpPr>
      <p:grpSpPr>
        <a:xfrm>
          <a:off x="0" y="0"/>
          <a:ext cx="0" cy="0"/>
          <a:chOff x="0" y="0"/>
          <a:chExt cx="0" cy="0"/>
        </a:xfrm>
      </p:grpSpPr>
      <p:grpSp>
        <p:nvGrpSpPr>
          <p:cNvPr id="53" name="Google Shape;53;p46"/>
          <p:cNvGrpSpPr/>
          <p:nvPr/>
        </p:nvGrpSpPr>
        <p:grpSpPr>
          <a:xfrm>
            <a:off x="0" y="0"/>
            <a:ext cx="2132012" cy="6858000"/>
            <a:chOff x="0" y="0"/>
            <a:chExt cx="2132013" cy="6858001"/>
          </a:xfrm>
        </p:grpSpPr>
        <p:sp>
          <p:nvSpPr>
            <p:cNvPr id="54" name="Google Shape;54;p46"/>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 name="Google Shape;55;p46"/>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6" name="Google Shape;56;p46"/>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7" name="Google Shape;57;p46"/>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8" name="Google Shape;58;p46"/>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9" name="Google Shape;59;p46"/>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id="60" name="Google Shape;60;p46"/>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cxnSp>
        <p:nvCxnSpPr>
          <p:cNvPr id="61" name="Google Shape;61;p46"/>
          <p:cNvCxnSpPr/>
          <p:nvPr/>
        </p:nvCxnSpPr>
        <p:spPr>
          <a:xfrm>
            <a:off x="381000" y="1447800"/>
            <a:ext cx="8305800" cy="0"/>
          </a:xfrm>
          <a:prstGeom prst="straightConnector1">
            <a:avLst/>
          </a:prstGeom>
          <a:noFill/>
          <a:ln cap="flat" cmpd="sng" w="76200">
            <a:solidFill>
              <a:srgbClr val="558ED5"/>
            </a:solidFill>
            <a:prstDash val="solid"/>
            <a:miter lim="800000"/>
            <a:headEnd len="sm" w="sm" type="none"/>
            <a:tailEnd len="sm" w="sm" type="none"/>
          </a:ln>
        </p:spPr>
      </p:cxnSp>
      <p:sp>
        <p:nvSpPr>
          <p:cNvPr id="62" name="Google Shape;62;p46"/>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63" name="Google Shape;63;p46"/>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64" name="Google Shape;64;p46"/>
          <p:cNvSpPr txBox="1"/>
          <p:nvPr>
            <p:ph idx="10" type="dt"/>
          </p:nvPr>
        </p:nvSpPr>
        <p:spPr>
          <a:xfrm>
            <a:off x="7400925" y="6492875"/>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65" name="Google Shape;65;p46"/>
          <p:cNvSpPr txBox="1"/>
          <p:nvPr>
            <p:ph idx="11" type="ftr"/>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66" name="Google Shape;66;p46"/>
          <p:cNvSpPr txBox="1"/>
          <p:nvPr>
            <p:ph idx="12" type="sldNum"/>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3" name="Shape 73"/>
        <p:cNvGrpSpPr/>
        <p:nvPr/>
      </p:nvGrpSpPr>
      <p:grpSpPr>
        <a:xfrm>
          <a:off x="0" y="0"/>
          <a:ext cx="0" cy="0"/>
          <a:chOff x="0" y="0"/>
          <a:chExt cx="0" cy="0"/>
        </a:xfrm>
      </p:grpSpPr>
      <p:grpSp>
        <p:nvGrpSpPr>
          <p:cNvPr id="74" name="Google Shape;74;p48"/>
          <p:cNvGrpSpPr/>
          <p:nvPr/>
        </p:nvGrpSpPr>
        <p:grpSpPr>
          <a:xfrm>
            <a:off x="0" y="0"/>
            <a:ext cx="2132012" cy="6858000"/>
            <a:chOff x="0" y="0"/>
            <a:chExt cx="2132013" cy="6858001"/>
          </a:xfrm>
        </p:grpSpPr>
        <p:sp>
          <p:nvSpPr>
            <p:cNvPr id="75" name="Google Shape;75;p48"/>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6" name="Google Shape;76;p48"/>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7" name="Google Shape;77;p48"/>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8" name="Google Shape;78;p48"/>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9" name="Google Shape;79;p48"/>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80" name="Google Shape;80;p48"/>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sp>
        <p:nvSpPr>
          <p:cNvPr id="81" name="Google Shape;81;p48"/>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82" name="Google Shape;82;p48"/>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83" name="Google Shape;83;p48"/>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84" name="Google Shape;84;p48"/>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85" name="Google Shape;85;p48"/>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pic>
        <p:nvPicPr>
          <p:cNvPr id="86" name="Google Shape;86;p48"/>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7" name="Shape 157"/>
        <p:cNvGrpSpPr/>
        <p:nvPr/>
      </p:nvGrpSpPr>
      <p:grpSpPr>
        <a:xfrm>
          <a:off x="0" y="0"/>
          <a:ext cx="0" cy="0"/>
          <a:chOff x="0" y="0"/>
          <a:chExt cx="0" cy="0"/>
        </a:xfrm>
      </p:grpSpPr>
      <p:grpSp>
        <p:nvGrpSpPr>
          <p:cNvPr id="158" name="Google Shape;158;p60"/>
          <p:cNvGrpSpPr/>
          <p:nvPr/>
        </p:nvGrpSpPr>
        <p:grpSpPr>
          <a:xfrm>
            <a:off x="0" y="0"/>
            <a:ext cx="2132012" cy="6858000"/>
            <a:chOff x="0" y="0"/>
            <a:chExt cx="2132013" cy="6858001"/>
          </a:xfrm>
        </p:grpSpPr>
        <p:sp>
          <p:nvSpPr>
            <p:cNvPr id="159" name="Google Shape;159;p60"/>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60" name="Google Shape;160;p60"/>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61" name="Google Shape;161;p60"/>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62" name="Google Shape;162;p60"/>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63" name="Google Shape;163;p60"/>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64" name="Google Shape;164;p60"/>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id="165" name="Google Shape;165;p60"/>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166" name="Google Shape;166;p60"/>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67" name="Google Shape;167;p60"/>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68" name="Google Shape;168;p60"/>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69" name="Google Shape;169;p60"/>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70" name="Google Shape;170;p60"/>
          <p:cNvSpPr txBox="1"/>
          <p:nvPr>
            <p:ph idx="12" type="sldNum"/>
          </p:nvPr>
        </p:nvSpPr>
        <p:spPr>
          <a:xfrm>
            <a:off x="8288337"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7" name="Shape 177"/>
        <p:cNvGrpSpPr/>
        <p:nvPr/>
      </p:nvGrpSpPr>
      <p:grpSpPr>
        <a:xfrm>
          <a:off x="0" y="0"/>
          <a:ext cx="0" cy="0"/>
          <a:chOff x="0" y="0"/>
          <a:chExt cx="0" cy="0"/>
        </a:xfrm>
      </p:grpSpPr>
      <p:grpSp>
        <p:nvGrpSpPr>
          <p:cNvPr id="178" name="Google Shape;178;p62"/>
          <p:cNvGrpSpPr/>
          <p:nvPr/>
        </p:nvGrpSpPr>
        <p:grpSpPr>
          <a:xfrm>
            <a:off x="0" y="0"/>
            <a:ext cx="2132012" cy="6858000"/>
            <a:chOff x="0" y="0"/>
            <a:chExt cx="2132013" cy="6858001"/>
          </a:xfrm>
        </p:grpSpPr>
        <p:sp>
          <p:nvSpPr>
            <p:cNvPr id="179" name="Google Shape;179;p62"/>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80" name="Google Shape;180;p62"/>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81" name="Google Shape;181;p62"/>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82" name="Google Shape;182;p62"/>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83" name="Google Shape;183;p62"/>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84" name="Google Shape;184;p62"/>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id="185" name="Google Shape;185;p62"/>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186" name="Google Shape;186;p62"/>
          <p:cNvSpPr txBox="1"/>
          <p:nvPr/>
        </p:nvSpPr>
        <p:spPr>
          <a:xfrm>
            <a:off x="969962" y="863600"/>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87" name="Google Shape;187;p62"/>
          <p:cNvSpPr txBox="1"/>
          <p:nvPr/>
        </p:nvSpPr>
        <p:spPr>
          <a:xfrm>
            <a:off x="8172450" y="2819400"/>
            <a:ext cx="457200" cy="584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88" name="Google Shape;188;p62"/>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9" name="Google Shape;189;p62"/>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0" name="Google Shape;190;p62"/>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91" name="Google Shape;191;p62"/>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92" name="Google Shape;192;p62"/>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0" name="Shape 200"/>
        <p:cNvGrpSpPr/>
        <p:nvPr/>
      </p:nvGrpSpPr>
      <p:grpSpPr>
        <a:xfrm>
          <a:off x="0" y="0"/>
          <a:ext cx="0" cy="0"/>
          <a:chOff x="0" y="0"/>
          <a:chExt cx="0" cy="0"/>
        </a:xfrm>
      </p:grpSpPr>
      <p:grpSp>
        <p:nvGrpSpPr>
          <p:cNvPr id="201" name="Google Shape;201;p64"/>
          <p:cNvGrpSpPr/>
          <p:nvPr/>
        </p:nvGrpSpPr>
        <p:grpSpPr>
          <a:xfrm>
            <a:off x="0" y="0"/>
            <a:ext cx="2132012" cy="6858000"/>
            <a:chOff x="0" y="0"/>
            <a:chExt cx="2132013" cy="6858001"/>
          </a:xfrm>
        </p:grpSpPr>
        <p:sp>
          <p:nvSpPr>
            <p:cNvPr id="202" name="Google Shape;202;p64"/>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03" name="Google Shape;203;p64"/>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04" name="Google Shape;204;p64"/>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05" name="Google Shape;205;p64"/>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06" name="Google Shape;206;p64"/>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207" name="Google Shape;207;p64"/>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id="208" name="Google Shape;208;p64"/>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209" name="Google Shape;209;p64"/>
          <p:cNvSpPr txBox="1"/>
          <p:nvPr/>
        </p:nvSpPr>
        <p:spPr>
          <a:xfrm>
            <a:off x="969962" y="863600"/>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210" name="Google Shape;210;p64"/>
          <p:cNvSpPr txBox="1"/>
          <p:nvPr/>
        </p:nvSpPr>
        <p:spPr>
          <a:xfrm>
            <a:off x="8172450" y="2819400"/>
            <a:ext cx="457200" cy="584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211" name="Google Shape;211;p64"/>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12" name="Google Shape;212;p64"/>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13" name="Google Shape;213;p64"/>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4" name="Google Shape;214;p64"/>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5" name="Google Shape;215;p64"/>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2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
          <p:cNvSpPr txBox="1"/>
          <p:nvPr>
            <p:ph type="ctrTitle"/>
          </p:nvPr>
        </p:nvSpPr>
        <p:spPr>
          <a:xfrm>
            <a:off x="685800" y="1066800"/>
            <a:ext cx="7772400" cy="281940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2"/>
              </a:buClr>
              <a:buSzPts val="2800"/>
              <a:buFont typeface="Corbel"/>
              <a:buNone/>
            </a:pPr>
            <a:br>
              <a:rPr b="0" i="0" lang="en-US" sz="2800" u="none">
                <a:solidFill>
                  <a:schemeClr val="dk2"/>
                </a:solidFill>
                <a:latin typeface="Corbel"/>
                <a:ea typeface="Corbel"/>
                <a:cs typeface="Corbel"/>
                <a:sym typeface="Corbel"/>
              </a:rPr>
            </a:br>
            <a:br>
              <a:rPr b="0" i="0" lang="en-US" sz="2800" u="none">
                <a:solidFill>
                  <a:schemeClr val="dk2"/>
                </a:solidFill>
                <a:latin typeface="Corbel"/>
                <a:ea typeface="Corbel"/>
                <a:cs typeface="Corbel"/>
                <a:sym typeface="Corbel"/>
              </a:rPr>
            </a:br>
            <a:r>
              <a:rPr b="0" i="0" lang="en-US" sz="4000" u="none">
                <a:solidFill>
                  <a:schemeClr val="dk2"/>
                </a:solidFill>
                <a:latin typeface="Corbel"/>
                <a:ea typeface="Corbel"/>
                <a:cs typeface="Corbel"/>
                <a:sym typeface="Corbel"/>
              </a:rPr>
              <a:t>Chapter 6. Data Modeling</a:t>
            </a:r>
            <a:br>
              <a:rPr b="0" i="0" lang="en-US" sz="4000" u="none">
                <a:solidFill>
                  <a:schemeClr val="dk2"/>
                </a:solidFill>
                <a:latin typeface="Corbel"/>
                <a:ea typeface="Corbel"/>
                <a:cs typeface="Corbel"/>
                <a:sym typeface="Corbel"/>
              </a:rPr>
            </a:br>
            <a:r>
              <a:rPr b="0" i="0" lang="en-US" sz="4000" u="none">
                <a:solidFill>
                  <a:schemeClr val="dk2"/>
                </a:solidFill>
                <a:latin typeface="Corbel"/>
                <a:ea typeface="Corbel"/>
                <a:cs typeface="Corbel"/>
                <a:sym typeface="Corbel"/>
              </a:rPr>
              <a:t>Data Flow Diagram</a:t>
            </a:r>
            <a:br>
              <a:rPr b="0" i="0" lang="en-US" sz="4000" u="none">
                <a:solidFill>
                  <a:schemeClr val="dk2"/>
                </a:solidFill>
                <a:latin typeface="Corbel"/>
                <a:ea typeface="Corbel"/>
                <a:cs typeface="Corbel"/>
                <a:sym typeface="Corbel"/>
              </a:rPr>
            </a:br>
            <a:endParaRPr/>
          </a:p>
        </p:txBody>
      </p:sp>
      <p:sp>
        <p:nvSpPr>
          <p:cNvPr id="228" name="Google Shape;228;p1"/>
          <p:cNvSpPr txBox="1"/>
          <p:nvPr>
            <p:ph idx="1" type="subTitle"/>
          </p:nvPr>
        </p:nvSpPr>
        <p:spPr>
          <a:xfrm>
            <a:off x="2924175" y="4114800"/>
            <a:ext cx="5762625" cy="1365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900"/>
              <a:buNone/>
            </a:pPr>
            <a:r>
              <a:rPr b="1" i="0" lang="en-US" sz="2000" u="none">
                <a:solidFill>
                  <a:schemeClr val="dk1"/>
                </a:solidFill>
                <a:latin typeface="Corbel"/>
                <a:ea typeface="Corbel"/>
                <a:cs typeface="Corbel"/>
                <a:sym typeface="Corbel"/>
              </a:rPr>
              <a:t>Prepared by:</a:t>
            </a:r>
            <a:endParaRPr/>
          </a:p>
          <a:p>
            <a:pPr indent="0" lvl="0" marL="0" rtl="0" algn="l">
              <a:lnSpc>
                <a:spcPct val="100000"/>
              </a:lnSpc>
              <a:spcBef>
                <a:spcPts val="1000"/>
              </a:spcBef>
              <a:spcAft>
                <a:spcPts val="0"/>
              </a:spcAft>
              <a:buSzPts val="2900"/>
              <a:buNone/>
            </a:pPr>
            <a:r>
              <a:rPr b="1" i="0" lang="en-US" sz="2000" u="none">
                <a:solidFill>
                  <a:schemeClr val="dk1"/>
                </a:solidFill>
                <a:latin typeface="Corbel"/>
                <a:ea typeface="Corbel"/>
                <a:cs typeface="Corbel"/>
                <a:sym typeface="Corbel"/>
              </a:rPr>
              <a:t>Dr. Muhammad Iqbal Hossain</a:t>
            </a:r>
            <a:endParaRPr/>
          </a:p>
          <a:p>
            <a:pPr indent="0" lvl="0" marL="0" rtl="0" algn="l">
              <a:lnSpc>
                <a:spcPct val="100000"/>
              </a:lnSpc>
              <a:spcBef>
                <a:spcPts val="1000"/>
              </a:spcBef>
              <a:spcAft>
                <a:spcPts val="0"/>
              </a:spcAft>
              <a:buSzPts val="2900"/>
              <a:buNone/>
            </a:pPr>
            <a:r>
              <a:rPr b="1" i="0" lang="en-US" sz="2000" u="none">
                <a:solidFill>
                  <a:schemeClr val="dk1"/>
                </a:solidFill>
                <a:latin typeface="Corbel"/>
                <a:ea typeface="Corbel"/>
                <a:cs typeface="Corbel"/>
                <a:sym typeface="Corbel"/>
              </a:rPr>
              <a:t>Assistant Professor,</a:t>
            </a:r>
            <a:endParaRPr/>
          </a:p>
          <a:p>
            <a:pPr indent="0" lvl="0" marL="0" rtl="0" algn="l">
              <a:lnSpc>
                <a:spcPct val="100000"/>
              </a:lnSpc>
              <a:spcBef>
                <a:spcPts val="1000"/>
              </a:spcBef>
              <a:spcAft>
                <a:spcPts val="0"/>
              </a:spcAft>
              <a:buSzPts val="2900"/>
              <a:buNone/>
            </a:pPr>
            <a:r>
              <a:rPr b="1" i="0" lang="en-US" sz="2000" u="none">
                <a:solidFill>
                  <a:schemeClr val="dk1"/>
                </a:solidFill>
                <a:latin typeface="Corbel"/>
                <a:ea typeface="Corbel"/>
                <a:cs typeface="Corbel"/>
                <a:sym typeface="Corbel"/>
              </a:rPr>
              <a:t>Dept. of CSE, BRAC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
          <p:cNvSpPr txBox="1"/>
          <p:nvPr>
            <p:ph type="title"/>
          </p:nvPr>
        </p:nvSpPr>
        <p:spPr>
          <a:xfrm>
            <a:off x="1600200" y="28575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Common Process Errors on DFDs</a:t>
            </a:r>
            <a:endParaRPr/>
          </a:p>
        </p:txBody>
      </p:sp>
      <p:sp>
        <p:nvSpPr>
          <p:cNvPr id="321" name="Google Shape;321;p1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
        <p:nvSpPr>
          <p:cNvPr id="322" name="Google Shape;322;p10"/>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1"/>
          <p:cNvSpPr txBox="1"/>
          <p:nvPr>
            <p:ph type="title"/>
          </p:nvPr>
        </p:nvSpPr>
        <p:spPr>
          <a:xfrm>
            <a:off x="457200" y="274637"/>
            <a:ext cx="8229600" cy="9112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Common Process Errors on DFDs</a:t>
            </a:r>
            <a:endParaRPr/>
          </a:p>
        </p:txBody>
      </p:sp>
      <p:sp>
        <p:nvSpPr>
          <p:cNvPr id="329" name="Google Shape;329;p1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05" id="330" name="Google Shape;330;p11"/>
          <p:cNvPicPr preferRelativeResize="0"/>
          <p:nvPr/>
        </p:nvPicPr>
        <p:blipFill rotWithShape="1">
          <a:blip r:embed="rId3">
            <a:alphaModFix/>
          </a:blip>
          <a:srcRect b="0" l="0" r="0" t="0"/>
          <a:stretch/>
        </p:blipFill>
        <p:spPr>
          <a:xfrm>
            <a:off x="990600" y="1333500"/>
            <a:ext cx="7162800" cy="5537200"/>
          </a:xfrm>
          <a:prstGeom prst="rect">
            <a:avLst/>
          </a:prstGeom>
          <a:noFill/>
          <a:ln>
            <a:noFill/>
          </a:ln>
        </p:spPr>
      </p:pic>
      <p:sp>
        <p:nvSpPr>
          <p:cNvPr id="331" name="Google Shape;331;p11"/>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2"/>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Data Flow Packet Concept</a:t>
            </a:r>
            <a:endParaRPr/>
          </a:p>
        </p:txBody>
      </p:sp>
      <p:sp>
        <p:nvSpPr>
          <p:cNvPr id="337" name="Google Shape;337;p12"/>
          <p:cNvSpPr txBox="1"/>
          <p:nvPr>
            <p:ph idx="1" type="body"/>
          </p:nvPr>
        </p:nvSpPr>
        <p:spPr>
          <a:xfrm>
            <a:off x="914400" y="1600200"/>
            <a:ext cx="8153400" cy="1336675"/>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rgbClr val="376092"/>
              </a:buClr>
              <a:buSzPts val="4060"/>
              <a:buFont typeface="Arial"/>
              <a:buChar char="•"/>
            </a:pPr>
            <a:r>
              <a:rPr b="0" i="0" lang="en-US" sz="2800" u="none" cap="none" strike="noStrike">
                <a:solidFill>
                  <a:schemeClr val="dk1"/>
                </a:solidFill>
                <a:latin typeface="Corbel"/>
                <a:ea typeface="Corbel"/>
                <a:cs typeface="Corbel"/>
                <a:sym typeface="Corbel"/>
              </a:rPr>
              <a:t>Data that should travel together should be shown as a single data flow, no matter how many physical documents might be included.</a:t>
            </a:r>
            <a:endParaRPr/>
          </a:p>
        </p:txBody>
      </p:sp>
      <p:sp>
        <p:nvSpPr>
          <p:cNvPr id="338" name="Google Shape;338;p1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10" id="339" name="Google Shape;339;p12"/>
          <p:cNvPicPr preferRelativeResize="0"/>
          <p:nvPr/>
        </p:nvPicPr>
        <p:blipFill rotWithShape="1">
          <a:blip r:embed="rId3">
            <a:alphaModFix/>
          </a:blip>
          <a:srcRect b="0" l="0" r="0" t="0"/>
          <a:stretch/>
        </p:blipFill>
        <p:spPr>
          <a:xfrm>
            <a:off x="457200" y="3108325"/>
            <a:ext cx="8229600" cy="3457575"/>
          </a:xfrm>
          <a:prstGeom prst="rect">
            <a:avLst/>
          </a:prstGeom>
          <a:noFill/>
          <a:ln>
            <a:noFill/>
          </a:ln>
        </p:spPr>
      </p:pic>
      <p:sp>
        <p:nvSpPr>
          <p:cNvPr id="340" name="Google Shape;340;p12"/>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3"/>
          <p:cNvSpPr txBox="1"/>
          <p:nvPr>
            <p:ph type="title"/>
          </p:nvPr>
        </p:nvSpPr>
        <p:spPr>
          <a:xfrm>
            <a:off x="3810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Data Flows to and from Data Stores</a:t>
            </a:r>
            <a:endParaRPr/>
          </a:p>
        </p:txBody>
      </p:sp>
      <p:sp>
        <p:nvSpPr>
          <p:cNvPr id="347" name="Google Shape;347;p1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whi74173_0912" id="348" name="Google Shape;348;p13"/>
          <p:cNvPicPr preferRelativeResize="0"/>
          <p:nvPr/>
        </p:nvPicPr>
        <p:blipFill rotWithShape="1">
          <a:blip r:embed="rId3">
            <a:alphaModFix/>
          </a:blip>
          <a:srcRect b="0" l="0" r="0" t="0"/>
          <a:stretch/>
        </p:blipFill>
        <p:spPr>
          <a:xfrm>
            <a:off x="2057400" y="1495425"/>
            <a:ext cx="5124450" cy="5286375"/>
          </a:xfrm>
          <a:prstGeom prst="rect">
            <a:avLst/>
          </a:prstGeom>
          <a:noFill/>
          <a:ln>
            <a:noFill/>
          </a:ln>
        </p:spPr>
      </p:pic>
      <p:sp>
        <p:nvSpPr>
          <p:cNvPr id="349" name="Google Shape;349;p13"/>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4"/>
          <p:cNvSpPr txBox="1"/>
          <p:nvPr>
            <p:ph type="title"/>
          </p:nvPr>
        </p:nvSpPr>
        <p:spPr>
          <a:xfrm>
            <a:off x="990600" y="319087"/>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Rules for Data Flows</a:t>
            </a:r>
            <a:endParaRPr/>
          </a:p>
        </p:txBody>
      </p:sp>
      <p:sp>
        <p:nvSpPr>
          <p:cNvPr id="356" name="Google Shape;356;p14"/>
          <p:cNvSpPr txBox="1"/>
          <p:nvPr>
            <p:ph idx="1" type="body"/>
          </p:nvPr>
        </p:nvSpPr>
        <p:spPr>
          <a:xfrm>
            <a:off x="571500" y="1539875"/>
            <a:ext cx="2514600" cy="5181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A data flow should never go unnamed.</a:t>
            </a:r>
            <a:endParaRPr/>
          </a:p>
          <a:p>
            <a:pPr indent="-285750" lvl="0" marL="285750" marR="0" rtl="0" algn="l">
              <a:lnSpc>
                <a:spcPct val="100000"/>
              </a:lnSpc>
              <a:spcBef>
                <a:spcPts val="60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In logical modeling, data flow names should describe the data flow without describing the implementation</a:t>
            </a:r>
            <a:endParaRPr/>
          </a:p>
          <a:p>
            <a:pPr indent="-285750" lvl="0" marL="285750" marR="0" rtl="0" algn="l">
              <a:lnSpc>
                <a:spcPct val="100000"/>
              </a:lnSpc>
              <a:spcBef>
                <a:spcPts val="60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All data flows must begin and/or end at a process.</a:t>
            </a:r>
            <a:endParaRPr/>
          </a:p>
        </p:txBody>
      </p:sp>
      <p:sp>
        <p:nvSpPr>
          <p:cNvPr id="357" name="Google Shape;357;p1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whi74173_0913" id="358" name="Google Shape;358;p14"/>
          <p:cNvPicPr preferRelativeResize="0"/>
          <p:nvPr/>
        </p:nvPicPr>
        <p:blipFill rotWithShape="1">
          <a:blip r:embed="rId3">
            <a:alphaModFix/>
          </a:blip>
          <a:srcRect b="0" l="0" r="0" t="0"/>
          <a:stretch/>
        </p:blipFill>
        <p:spPr>
          <a:xfrm>
            <a:off x="3581400" y="1468437"/>
            <a:ext cx="5562600" cy="4932362"/>
          </a:xfrm>
          <a:prstGeom prst="rect">
            <a:avLst/>
          </a:prstGeom>
          <a:noFill/>
          <a:ln>
            <a:noFill/>
          </a:ln>
        </p:spPr>
      </p:pic>
      <p:sp>
        <p:nvSpPr>
          <p:cNvPr id="359" name="Google Shape;359;p14"/>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5"/>
          <p:cNvSpPr txBox="1"/>
          <p:nvPr>
            <p:ph type="title"/>
          </p:nvPr>
        </p:nvSpPr>
        <p:spPr>
          <a:xfrm>
            <a:off x="982662" y="214312"/>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Diverging and Converging </a:t>
            </a:r>
            <a:br>
              <a:rPr b="0" i="0" lang="en-US" sz="3600" u="none">
                <a:solidFill>
                  <a:schemeClr val="dk1"/>
                </a:solidFill>
                <a:latin typeface="Corbel"/>
                <a:ea typeface="Corbel"/>
                <a:cs typeface="Corbel"/>
                <a:sym typeface="Corbel"/>
              </a:rPr>
            </a:br>
            <a:r>
              <a:rPr b="0" i="0" lang="en-US" sz="3600" u="none">
                <a:solidFill>
                  <a:schemeClr val="dk1"/>
                </a:solidFill>
                <a:latin typeface="Corbel"/>
                <a:ea typeface="Corbel"/>
                <a:cs typeface="Corbel"/>
                <a:sym typeface="Corbel"/>
              </a:rPr>
              <a:t>Data Flows</a:t>
            </a:r>
            <a:endParaRPr/>
          </a:p>
        </p:txBody>
      </p:sp>
      <p:sp>
        <p:nvSpPr>
          <p:cNvPr id="366" name="Google Shape;366;p15"/>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rmAutofit/>
          </a:bodyPr>
          <a:lstStyle/>
          <a:p>
            <a:pPr indent="-285750" lvl="0" marL="285750" marR="0" rtl="0" algn="just">
              <a:lnSpc>
                <a:spcPct val="80000"/>
              </a:lnSpc>
              <a:spcBef>
                <a:spcPts val="0"/>
              </a:spcBef>
              <a:spcAft>
                <a:spcPts val="0"/>
              </a:spcAft>
              <a:buClr>
                <a:srgbClr val="376092"/>
              </a:buClr>
              <a:buSzPts val="4060"/>
              <a:buFont typeface="Arial"/>
              <a:buNone/>
            </a:pPr>
            <a:r>
              <a:rPr b="0" i="0" lang="en-US" sz="2800" u="none" cap="none" strike="noStrike">
                <a:solidFill>
                  <a:schemeClr val="dk1"/>
                </a:solidFill>
                <a:latin typeface="Corbel"/>
                <a:ea typeface="Corbel"/>
                <a:cs typeface="Corbel"/>
                <a:sym typeface="Corbel"/>
              </a:rPr>
              <a:t>	</a:t>
            </a:r>
            <a:r>
              <a:rPr b="1" i="0" lang="en-US" sz="2800" u="none" cap="none" strike="noStrike">
                <a:solidFill>
                  <a:schemeClr val="dk1"/>
                </a:solidFill>
                <a:latin typeface="Corbel"/>
                <a:ea typeface="Corbel"/>
                <a:cs typeface="Corbel"/>
                <a:sym typeface="Corbel"/>
              </a:rPr>
              <a:t>Diverging data flow</a:t>
            </a:r>
            <a:r>
              <a:rPr b="0" i="0" lang="en-US" sz="2800" u="none" cap="none" strike="noStrike">
                <a:solidFill>
                  <a:schemeClr val="dk1"/>
                </a:solidFill>
                <a:latin typeface="Corbel"/>
                <a:ea typeface="Corbel"/>
                <a:cs typeface="Corbel"/>
                <a:sym typeface="Corbel"/>
              </a:rPr>
              <a:t> – a data flow that splits into multiple data flows.</a:t>
            </a:r>
            <a:endParaRPr/>
          </a:p>
          <a:p>
            <a:pPr indent="-285750" lvl="1" marL="742950" marR="0" rtl="0" algn="just">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Indicates data that starts out naturally as one flow, but is routed to different destinations.</a:t>
            </a:r>
            <a:endParaRPr/>
          </a:p>
          <a:p>
            <a:pPr indent="-285750" lvl="1" marL="742950" marR="0" rtl="0" algn="just">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Also useful to indicate multiple copies of the same output going to different destinations.</a:t>
            </a:r>
            <a:endParaRPr/>
          </a:p>
          <a:p>
            <a:pPr indent="-285750" lvl="0" marL="285750" marR="0" rtl="0" algn="just">
              <a:lnSpc>
                <a:spcPct val="80000"/>
              </a:lnSpc>
              <a:spcBef>
                <a:spcPts val="600"/>
              </a:spcBef>
              <a:spcAft>
                <a:spcPts val="0"/>
              </a:spcAft>
              <a:buClr>
                <a:srgbClr val="376092"/>
              </a:buClr>
              <a:buSzPts val="4060"/>
              <a:buFont typeface="Arial"/>
              <a:buNone/>
            </a:pPr>
            <a:br>
              <a:rPr b="0" i="0" lang="en-US" sz="2800" u="none" cap="none" strike="noStrike">
                <a:solidFill>
                  <a:schemeClr val="dk1"/>
                </a:solidFill>
                <a:latin typeface="Corbel"/>
                <a:ea typeface="Corbel"/>
                <a:cs typeface="Corbel"/>
                <a:sym typeface="Corbel"/>
              </a:rPr>
            </a:br>
            <a:r>
              <a:rPr b="1" i="0" lang="en-US" sz="2800" u="none" cap="none" strike="noStrike">
                <a:solidFill>
                  <a:schemeClr val="dk1"/>
                </a:solidFill>
                <a:latin typeface="Corbel"/>
                <a:ea typeface="Corbel"/>
                <a:cs typeface="Corbel"/>
                <a:sym typeface="Corbel"/>
              </a:rPr>
              <a:t>Converging data flow</a:t>
            </a:r>
            <a:r>
              <a:rPr b="0" i="0" lang="en-US" sz="2800" u="none" cap="none" strike="noStrike">
                <a:solidFill>
                  <a:schemeClr val="dk1"/>
                </a:solidFill>
                <a:latin typeface="Corbel"/>
                <a:ea typeface="Corbel"/>
                <a:cs typeface="Corbel"/>
                <a:sym typeface="Corbel"/>
              </a:rPr>
              <a:t> – the merger of multiple data flows into a single packet.</a:t>
            </a:r>
            <a:endParaRPr/>
          </a:p>
          <a:p>
            <a:pPr indent="-285750" lvl="1" marL="742950" marR="0" rtl="0" algn="just">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Indicates data from multiple sources that can (must) come together as a single packet for subsequent processing.</a:t>
            </a:r>
            <a:endParaRPr/>
          </a:p>
        </p:txBody>
      </p:sp>
      <p:sp>
        <p:nvSpPr>
          <p:cNvPr id="367" name="Google Shape;367;p1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8" name="Google Shape;368;p15"/>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6"/>
          <p:cNvSpPr txBox="1"/>
          <p:nvPr>
            <p:ph type="title"/>
          </p:nvPr>
        </p:nvSpPr>
        <p:spPr>
          <a:xfrm>
            <a:off x="990600" y="315912"/>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Diverging and Converging </a:t>
            </a:r>
            <a:br>
              <a:rPr b="0" i="0" lang="en-US" sz="3600" u="none">
                <a:solidFill>
                  <a:schemeClr val="dk1"/>
                </a:solidFill>
                <a:latin typeface="Corbel"/>
                <a:ea typeface="Corbel"/>
                <a:cs typeface="Corbel"/>
                <a:sym typeface="Corbel"/>
              </a:rPr>
            </a:br>
            <a:r>
              <a:rPr b="0" i="0" lang="en-US" sz="3600" u="none">
                <a:solidFill>
                  <a:schemeClr val="dk1"/>
                </a:solidFill>
                <a:latin typeface="Corbel"/>
                <a:ea typeface="Corbel"/>
                <a:cs typeface="Corbel"/>
                <a:sym typeface="Corbel"/>
              </a:rPr>
              <a:t>Data Flows</a:t>
            </a:r>
            <a:endParaRPr/>
          </a:p>
        </p:txBody>
      </p:sp>
      <p:sp>
        <p:nvSpPr>
          <p:cNvPr id="375" name="Google Shape;375;p1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whi74173_0916" id="376" name="Google Shape;376;p16"/>
          <p:cNvPicPr preferRelativeResize="0"/>
          <p:nvPr/>
        </p:nvPicPr>
        <p:blipFill rotWithShape="1">
          <a:blip r:embed="rId3">
            <a:alphaModFix/>
          </a:blip>
          <a:srcRect b="0" l="0" r="0" t="0"/>
          <a:stretch/>
        </p:blipFill>
        <p:spPr>
          <a:xfrm>
            <a:off x="457200" y="1824037"/>
            <a:ext cx="8229600" cy="4532312"/>
          </a:xfrm>
          <a:prstGeom prst="rect">
            <a:avLst/>
          </a:prstGeom>
          <a:noFill/>
          <a:ln>
            <a:noFill/>
          </a:ln>
        </p:spPr>
      </p:pic>
      <p:sp>
        <p:nvSpPr>
          <p:cNvPr id="377" name="Google Shape;377;p16"/>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Exercise: Order food</a:t>
            </a:r>
            <a:endParaRPr/>
          </a:p>
        </p:txBody>
      </p:sp>
      <p:sp>
        <p:nvSpPr>
          <p:cNvPr id="383" name="Google Shape;383;p17"/>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190"/>
              <a:buFont typeface="Arial"/>
              <a:buChar char="•"/>
            </a:pPr>
            <a:r>
              <a:rPr b="0" i="0" lang="en-US" sz="2200" u="none" cap="none" strike="noStrike">
                <a:solidFill>
                  <a:schemeClr val="dk1"/>
                </a:solidFill>
                <a:latin typeface="Corbel"/>
                <a:ea typeface="Corbel"/>
                <a:cs typeface="Corbel"/>
                <a:sym typeface="Corbel"/>
              </a:rPr>
              <a:t>Draw a Data Flow Diagram (DFD) for “</a:t>
            </a:r>
            <a:r>
              <a:rPr b="1" i="1" lang="en-US" sz="2200" u="none" cap="none" strike="noStrike">
                <a:solidFill>
                  <a:schemeClr val="dk1"/>
                </a:solidFill>
                <a:latin typeface="Corbel"/>
                <a:ea typeface="Corbel"/>
                <a:cs typeface="Corbel"/>
                <a:sym typeface="Corbel"/>
              </a:rPr>
              <a:t>Food Ordering System”</a:t>
            </a:r>
            <a:r>
              <a:rPr b="0" i="0" lang="en-US" sz="2200" u="none" cap="none" strike="noStrike">
                <a:solidFill>
                  <a:schemeClr val="dk1"/>
                </a:solidFill>
                <a:latin typeface="Corbel"/>
                <a:ea typeface="Corbel"/>
                <a:cs typeface="Corbel"/>
                <a:sym typeface="Corbel"/>
              </a:rPr>
              <a:t> considering the following scenarios:</a:t>
            </a:r>
            <a:endParaRPr/>
          </a:p>
          <a:p>
            <a:pPr indent="-285750" lvl="0" marL="285750" marR="0" rtl="0" algn="l">
              <a:lnSpc>
                <a:spcPct val="100000"/>
              </a:lnSpc>
              <a:spcBef>
                <a:spcPts val="600"/>
              </a:spcBef>
              <a:spcAft>
                <a:spcPts val="0"/>
              </a:spcAft>
              <a:buClr>
                <a:srgbClr val="376092"/>
              </a:buClr>
              <a:buSzPts val="2900"/>
              <a:buFont typeface="Arial"/>
              <a:buChar char="•"/>
            </a:pPr>
            <a:br>
              <a:rPr b="0" i="0" lang="en-US" sz="2000" u="none" cap="none" strike="noStrike">
                <a:solidFill>
                  <a:schemeClr val="dk1"/>
                </a:solidFill>
                <a:latin typeface="Corbel"/>
                <a:ea typeface="Corbel"/>
                <a:cs typeface="Corbel"/>
                <a:sym typeface="Corbel"/>
              </a:rPr>
            </a:br>
            <a:r>
              <a:rPr b="1" i="0" lang="en-US" sz="2000" u="none" cap="none" strike="noStrike">
                <a:solidFill>
                  <a:schemeClr val="dk1"/>
                </a:solidFill>
                <a:latin typeface="Corbel"/>
                <a:ea typeface="Corbel"/>
                <a:cs typeface="Corbel"/>
                <a:sym typeface="Corbel"/>
              </a:rPr>
              <a:t>Customer</a:t>
            </a:r>
            <a:r>
              <a:rPr b="0" i="0" lang="en-US" sz="2000" u="none" cap="none" strike="noStrike">
                <a:solidFill>
                  <a:schemeClr val="dk1"/>
                </a:solidFill>
                <a:latin typeface="Corbel"/>
                <a:ea typeface="Corbel"/>
                <a:cs typeface="Corbel"/>
                <a:sym typeface="Corbel"/>
              </a:rPr>
              <a:t> place an </a:t>
            </a:r>
            <a:r>
              <a:rPr b="0" i="1" lang="en-US" sz="2000" u="none" cap="none" strike="noStrike">
                <a:solidFill>
                  <a:schemeClr val="dk1"/>
                </a:solidFill>
                <a:latin typeface="Corbel"/>
                <a:ea typeface="Corbel"/>
                <a:cs typeface="Corbel"/>
                <a:sym typeface="Corbel"/>
              </a:rPr>
              <a:t>Order</a:t>
            </a:r>
            <a:r>
              <a:rPr b="0" i="0" lang="en-US" sz="2000" u="none" cap="none" strike="noStrike">
                <a:solidFill>
                  <a:schemeClr val="dk1"/>
                </a:solidFill>
                <a:latin typeface="Corbel"/>
                <a:ea typeface="Corbel"/>
                <a:cs typeface="Corbel"/>
                <a:sym typeface="Corbel"/>
              </a:rPr>
              <a:t>. The Order Food process receives the </a:t>
            </a:r>
            <a:r>
              <a:rPr b="0" i="1" lang="en-US" sz="2000" u="none" cap="none" strike="noStrike">
                <a:solidFill>
                  <a:schemeClr val="dk1"/>
                </a:solidFill>
                <a:latin typeface="Corbel"/>
                <a:ea typeface="Corbel"/>
                <a:cs typeface="Corbel"/>
                <a:sym typeface="Corbel"/>
              </a:rPr>
              <a:t>Order</a:t>
            </a:r>
            <a:r>
              <a:rPr b="0" i="0" lang="en-US" sz="2000" u="none" cap="none" strike="noStrike">
                <a:solidFill>
                  <a:schemeClr val="dk1"/>
                </a:solidFill>
                <a:latin typeface="Corbel"/>
                <a:ea typeface="Corbel"/>
                <a:cs typeface="Corbel"/>
                <a:sym typeface="Corbel"/>
              </a:rPr>
              <a:t>, forwards it to the </a:t>
            </a:r>
            <a:r>
              <a:rPr b="1" i="0" lang="en-US" sz="2000" u="none" cap="none" strike="noStrike">
                <a:solidFill>
                  <a:schemeClr val="dk1"/>
                </a:solidFill>
                <a:latin typeface="Corbel"/>
                <a:ea typeface="Corbel"/>
                <a:cs typeface="Corbel"/>
                <a:sym typeface="Corbel"/>
              </a:rPr>
              <a:t>Kitchen</a:t>
            </a:r>
            <a:r>
              <a:rPr b="0" i="0" lang="en-US" sz="2000" u="none" cap="none" strike="noStrike">
                <a:solidFill>
                  <a:schemeClr val="dk1"/>
                </a:solidFill>
                <a:latin typeface="Corbel"/>
                <a:ea typeface="Corbel"/>
                <a:cs typeface="Corbel"/>
                <a:sym typeface="Corbel"/>
              </a:rPr>
              <a:t>, store it in the </a:t>
            </a:r>
            <a:r>
              <a:rPr b="1" i="1" lang="en-US" sz="2000" u="none" cap="none" strike="noStrike">
                <a:solidFill>
                  <a:schemeClr val="dk1"/>
                </a:solidFill>
                <a:latin typeface="Corbel"/>
                <a:ea typeface="Corbel"/>
                <a:cs typeface="Corbel"/>
                <a:sym typeface="Corbel"/>
              </a:rPr>
              <a:t>Order</a:t>
            </a:r>
            <a:r>
              <a:rPr b="0" i="0" lang="en-US" sz="2000" u="none" cap="none" strike="noStrike">
                <a:solidFill>
                  <a:schemeClr val="dk1"/>
                </a:solidFill>
                <a:latin typeface="Corbel"/>
                <a:ea typeface="Corbel"/>
                <a:cs typeface="Corbel"/>
                <a:sym typeface="Corbel"/>
              </a:rPr>
              <a:t> data store, and store the updated </a:t>
            </a:r>
            <a:r>
              <a:rPr b="0" i="1" lang="en-US" sz="2000" u="none" cap="none" strike="noStrike">
                <a:solidFill>
                  <a:schemeClr val="dk1"/>
                </a:solidFill>
                <a:latin typeface="Corbel"/>
                <a:ea typeface="Corbel"/>
                <a:cs typeface="Corbel"/>
                <a:sym typeface="Corbel"/>
              </a:rPr>
              <a:t>Inventory details</a:t>
            </a:r>
            <a:r>
              <a:rPr b="0" i="0" lang="en-US" sz="2000" u="none" cap="none" strike="noStrike">
                <a:solidFill>
                  <a:schemeClr val="dk1"/>
                </a:solidFill>
                <a:latin typeface="Corbel"/>
                <a:ea typeface="Corbel"/>
                <a:cs typeface="Corbel"/>
                <a:sym typeface="Corbel"/>
              </a:rPr>
              <a:t> in the </a:t>
            </a:r>
            <a:r>
              <a:rPr b="1" i="1" lang="en-US" sz="2000" u="none" cap="none" strike="noStrike">
                <a:solidFill>
                  <a:schemeClr val="dk1"/>
                </a:solidFill>
                <a:latin typeface="Corbel"/>
                <a:ea typeface="Corbel"/>
                <a:cs typeface="Corbel"/>
                <a:sym typeface="Corbel"/>
              </a:rPr>
              <a:t>Inventory</a:t>
            </a:r>
            <a:r>
              <a:rPr b="0" i="0" lang="en-US" sz="2000" u="none" cap="none" strike="noStrike">
                <a:solidFill>
                  <a:schemeClr val="dk1"/>
                </a:solidFill>
                <a:latin typeface="Corbel"/>
                <a:ea typeface="Corbel"/>
                <a:cs typeface="Corbel"/>
                <a:sym typeface="Corbel"/>
              </a:rPr>
              <a:t> data store. The process also delivers a </a:t>
            </a:r>
            <a:r>
              <a:rPr b="0" i="1" lang="en-US" sz="2000" u="none" cap="none" strike="noStrike">
                <a:solidFill>
                  <a:schemeClr val="dk1"/>
                </a:solidFill>
                <a:latin typeface="Corbel"/>
                <a:ea typeface="Corbel"/>
                <a:cs typeface="Corbel"/>
                <a:sym typeface="Corbel"/>
              </a:rPr>
              <a:t>Bill</a:t>
            </a:r>
            <a:r>
              <a:rPr b="0" i="0" lang="en-US" sz="2000" u="none" cap="none" strike="noStrike">
                <a:solidFill>
                  <a:schemeClr val="dk1"/>
                </a:solidFill>
                <a:latin typeface="Corbel"/>
                <a:ea typeface="Corbel"/>
                <a:cs typeface="Corbel"/>
                <a:sym typeface="Corbel"/>
              </a:rPr>
              <a:t> to the </a:t>
            </a:r>
            <a:r>
              <a:rPr b="1" i="0" lang="en-US" sz="2000" u="none" cap="none" strike="noStrike">
                <a:solidFill>
                  <a:schemeClr val="dk1"/>
                </a:solidFill>
                <a:latin typeface="Corbel"/>
                <a:ea typeface="Corbel"/>
                <a:cs typeface="Corbel"/>
                <a:sym typeface="Corbel"/>
              </a:rPr>
              <a:t>Customer</a:t>
            </a:r>
            <a:r>
              <a:rPr b="0" i="0" lang="en-US" sz="2000" u="none" cap="none" strike="noStrike">
                <a:solidFill>
                  <a:schemeClr val="dk1"/>
                </a:solidFill>
                <a:latin typeface="Corbel"/>
                <a:ea typeface="Corbel"/>
                <a:cs typeface="Corbel"/>
                <a:sym typeface="Corbel"/>
              </a:rPr>
              <a:t>. </a:t>
            </a:r>
            <a:r>
              <a:rPr b="1" i="0" lang="en-US" sz="2000" u="none" cap="none" strike="noStrike">
                <a:solidFill>
                  <a:schemeClr val="dk1"/>
                </a:solidFill>
                <a:latin typeface="Corbel"/>
                <a:ea typeface="Corbel"/>
                <a:cs typeface="Corbel"/>
                <a:sym typeface="Corbel"/>
              </a:rPr>
              <a:t>Manager</a:t>
            </a:r>
            <a:r>
              <a:rPr b="0" i="0" lang="en-US" sz="2000" u="none" cap="none" strike="noStrike">
                <a:solidFill>
                  <a:schemeClr val="dk1"/>
                </a:solidFill>
                <a:latin typeface="Corbel"/>
                <a:ea typeface="Corbel"/>
                <a:cs typeface="Corbel"/>
                <a:sym typeface="Corbel"/>
              </a:rPr>
              <a:t> can receive </a:t>
            </a:r>
            <a:r>
              <a:rPr b="0" i="1" lang="en-US" sz="2000" u="none" cap="none" strike="noStrike">
                <a:solidFill>
                  <a:schemeClr val="dk1"/>
                </a:solidFill>
                <a:latin typeface="Corbel"/>
                <a:ea typeface="Corbel"/>
                <a:cs typeface="Corbel"/>
                <a:sym typeface="Corbel"/>
              </a:rPr>
              <a:t>Reports</a:t>
            </a:r>
            <a:r>
              <a:rPr b="0" i="0" lang="en-US" sz="2000" u="none" cap="none" strike="noStrike">
                <a:solidFill>
                  <a:schemeClr val="dk1"/>
                </a:solidFill>
                <a:latin typeface="Corbel"/>
                <a:ea typeface="Corbel"/>
                <a:cs typeface="Corbel"/>
                <a:sym typeface="Corbel"/>
              </a:rPr>
              <a:t> through the Generate Reports process, which takes </a:t>
            </a:r>
            <a:r>
              <a:rPr b="0" i="1" lang="en-US" sz="2000" u="none" cap="none" strike="noStrike">
                <a:solidFill>
                  <a:schemeClr val="dk1"/>
                </a:solidFill>
                <a:latin typeface="Corbel"/>
                <a:ea typeface="Corbel"/>
                <a:cs typeface="Corbel"/>
                <a:sym typeface="Corbel"/>
              </a:rPr>
              <a:t>Inventory details</a:t>
            </a:r>
            <a:r>
              <a:rPr b="0" i="0" lang="en-US" sz="2000" u="none" cap="none" strike="noStrike">
                <a:solidFill>
                  <a:schemeClr val="dk1"/>
                </a:solidFill>
                <a:latin typeface="Corbel"/>
                <a:ea typeface="Corbel"/>
                <a:cs typeface="Corbel"/>
                <a:sym typeface="Corbel"/>
              </a:rPr>
              <a:t> and </a:t>
            </a:r>
            <a:r>
              <a:rPr b="0" i="1" lang="en-US" sz="2000" u="none" cap="none" strike="noStrike">
                <a:solidFill>
                  <a:schemeClr val="dk1"/>
                </a:solidFill>
                <a:latin typeface="Corbel"/>
                <a:ea typeface="Corbel"/>
                <a:cs typeface="Corbel"/>
                <a:sym typeface="Corbel"/>
              </a:rPr>
              <a:t>Orders</a:t>
            </a:r>
            <a:r>
              <a:rPr b="0" i="0" lang="en-US" sz="2000" u="none" cap="none" strike="noStrike">
                <a:solidFill>
                  <a:schemeClr val="dk1"/>
                </a:solidFill>
                <a:latin typeface="Corbel"/>
                <a:ea typeface="Corbel"/>
                <a:cs typeface="Corbel"/>
                <a:sym typeface="Corbel"/>
              </a:rPr>
              <a:t> as input from the </a:t>
            </a:r>
            <a:r>
              <a:rPr b="1" i="1" lang="en-US" sz="2000" u="none" cap="none" strike="noStrike">
                <a:solidFill>
                  <a:schemeClr val="dk1"/>
                </a:solidFill>
                <a:latin typeface="Corbel"/>
                <a:ea typeface="Corbel"/>
                <a:cs typeface="Corbel"/>
                <a:sym typeface="Corbel"/>
              </a:rPr>
              <a:t>Inventory</a:t>
            </a:r>
            <a:r>
              <a:rPr b="0" i="0" lang="en-US" sz="2000" u="none" cap="none" strike="noStrike">
                <a:solidFill>
                  <a:schemeClr val="dk1"/>
                </a:solidFill>
                <a:latin typeface="Corbel"/>
                <a:ea typeface="Corbel"/>
                <a:cs typeface="Corbel"/>
                <a:sym typeface="Corbel"/>
              </a:rPr>
              <a:t> and </a:t>
            </a:r>
            <a:r>
              <a:rPr b="1" i="1" lang="en-US" sz="2000" u="none" cap="none" strike="noStrike">
                <a:solidFill>
                  <a:schemeClr val="dk1"/>
                </a:solidFill>
                <a:latin typeface="Corbel"/>
                <a:ea typeface="Corbel"/>
                <a:cs typeface="Corbel"/>
                <a:sym typeface="Corbel"/>
              </a:rPr>
              <a:t>Order</a:t>
            </a:r>
            <a:r>
              <a:rPr b="0" i="0" lang="en-US" sz="2000" u="none" cap="none" strike="noStrike">
                <a:solidFill>
                  <a:schemeClr val="dk1"/>
                </a:solidFill>
                <a:latin typeface="Corbel"/>
                <a:ea typeface="Corbel"/>
                <a:cs typeface="Corbel"/>
                <a:sym typeface="Corbel"/>
              </a:rPr>
              <a:t> data store respectively. </a:t>
            </a:r>
            <a:r>
              <a:rPr b="1" i="0" lang="en-US" sz="2000" u="none" cap="none" strike="noStrike">
                <a:solidFill>
                  <a:schemeClr val="dk1"/>
                </a:solidFill>
                <a:latin typeface="Corbel"/>
                <a:ea typeface="Corbel"/>
                <a:cs typeface="Corbel"/>
                <a:sym typeface="Corbel"/>
              </a:rPr>
              <a:t>Manager</a:t>
            </a:r>
            <a:r>
              <a:rPr b="0" i="0" lang="en-US" sz="2000" u="none" cap="none" strike="noStrike">
                <a:solidFill>
                  <a:schemeClr val="dk1"/>
                </a:solidFill>
                <a:latin typeface="Corbel"/>
                <a:ea typeface="Corbel"/>
                <a:cs typeface="Corbel"/>
                <a:sym typeface="Corbel"/>
              </a:rPr>
              <a:t> can also initiate the Order Inventory process by providing </a:t>
            </a:r>
            <a:r>
              <a:rPr b="0" i="1" lang="en-US" sz="2000" u="none" cap="none" strike="noStrike">
                <a:solidFill>
                  <a:schemeClr val="dk1"/>
                </a:solidFill>
                <a:latin typeface="Corbel"/>
                <a:ea typeface="Corbel"/>
                <a:cs typeface="Corbel"/>
                <a:sym typeface="Corbel"/>
              </a:rPr>
              <a:t>Inventory order</a:t>
            </a:r>
            <a:r>
              <a:rPr b="0" i="0" lang="en-US" sz="2000" u="none" cap="none" strike="noStrike">
                <a:solidFill>
                  <a:schemeClr val="dk1"/>
                </a:solidFill>
                <a:latin typeface="Corbel"/>
                <a:ea typeface="Corbel"/>
                <a:cs typeface="Corbel"/>
                <a:sym typeface="Corbel"/>
              </a:rPr>
              <a:t>. The process forwards the </a:t>
            </a:r>
            <a:r>
              <a:rPr b="0" i="1" lang="en-US" sz="2000" u="none" cap="none" strike="noStrike">
                <a:solidFill>
                  <a:schemeClr val="dk1"/>
                </a:solidFill>
                <a:latin typeface="Corbel"/>
                <a:ea typeface="Corbel"/>
                <a:cs typeface="Corbel"/>
                <a:sym typeface="Corbel"/>
              </a:rPr>
              <a:t>Inventory order</a:t>
            </a:r>
            <a:r>
              <a:rPr b="0" i="0" lang="en-US" sz="2000" u="none" cap="none" strike="noStrike">
                <a:solidFill>
                  <a:schemeClr val="dk1"/>
                </a:solidFill>
                <a:latin typeface="Corbel"/>
                <a:ea typeface="Corbel"/>
                <a:cs typeface="Corbel"/>
                <a:sym typeface="Corbel"/>
              </a:rPr>
              <a:t> to the </a:t>
            </a:r>
            <a:r>
              <a:rPr b="1" i="0" lang="en-US" sz="2000" u="none" cap="none" strike="noStrike">
                <a:solidFill>
                  <a:schemeClr val="dk1"/>
                </a:solidFill>
                <a:latin typeface="Corbel"/>
                <a:ea typeface="Corbel"/>
                <a:cs typeface="Corbel"/>
                <a:sym typeface="Corbel"/>
              </a:rPr>
              <a:t>Supplier</a:t>
            </a:r>
            <a:r>
              <a:rPr b="0" i="0" lang="en-US" sz="2000" u="none" cap="none" strike="noStrike">
                <a:solidFill>
                  <a:schemeClr val="dk1"/>
                </a:solidFill>
                <a:latin typeface="Corbel"/>
                <a:ea typeface="Corbel"/>
                <a:cs typeface="Corbel"/>
                <a:sym typeface="Corbel"/>
              </a:rPr>
              <a:t> and stores the updated </a:t>
            </a:r>
            <a:r>
              <a:rPr b="0" i="1" lang="en-US" sz="2000" u="none" cap="none" strike="noStrike">
                <a:solidFill>
                  <a:schemeClr val="dk1"/>
                </a:solidFill>
                <a:latin typeface="Corbel"/>
                <a:ea typeface="Corbel"/>
                <a:cs typeface="Corbel"/>
                <a:sym typeface="Corbel"/>
              </a:rPr>
              <a:t>Inventory details</a:t>
            </a:r>
            <a:r>
              <a:rPr b="0" i="0" lang="en-US" sz="2000" u="none" cap="none" strike="noStrike">
                <a:solidFill>
                  <a:schemeClr val="dk1"/>
                </a:solidFill>
                <a:latin typeface="Corbel"/>
                <a:ea typeface="Corbel"/>
                <a:cs typeface="Corbel"/>
                <a:sym typeface="Corbel"/>
              </a:rPr>
              <a:t> in the </a:t>
            </a:r>
            <a:r>
              <a:rPr b="1" i="1" lang="en-US" sz="2000" u="none" cap="none" strike="noStrike">
                <a:solidFill>
                  <a:schemeClr val="dk1"/>
                </a:solidFill>
                <a:latin typeface="Corbel"/>
                <a:ea typeface="Corbel"/>
                <a:cs typeface="Corbel"/>
                <a:sym typeface="Corbel"/>
              </a:rPr>
              <a:t>Inventory</a:t>
            </a:r>
            <a:r>
              <a:rPr b="0" i="0" lang="en-US" sz="2000" u="none" cap="none" strike="noStrike">
                <a:solidFill>
                  <a:schemeClr val="dk1"/>
                </a:solidFill>
                <a:latin typeface="Corbel"/>
                <a:ea typeface="Corbel"/>
                <a:cs typeface="Corbel"/>
                <a:sym typeface="Corbel"/>
              </a:rPr>
              <a:t> data store.</a:t>
            </a:r>
            <a:endParaRPr/>
          </a:p>
        </p:txBody>
      </p:sp>
      <p:sp>
        <p:nvSpPr>
          <p:cNvPr id="384" name="Google Shape;384;p1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85" name="Google Shape;385;p17"/>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8"/>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000">
              <a:solidFill>
                <a:schemeClr val="dk1"/>
              </a:solidFill>
              <a:latin typeface="Corbel"/>
              <a:ea typeface="Corbel"/>
              <a:cs typeface="Corbel"/>
              <a:sym typeface="Corbel"/>
            </a:endParaRPr>
          </a:p>
        </p:txBody>
      </p:sp>
      <p:pic>
        <p:nvPicPr>
          <p:cNvPr id="391" name="Google Shape;391;p18"/>
          <p:cNvPicPr preferRelativeResize="0"/>
          <p:nvPr>
            <p:ph idx="1" type="body"/>
          </p:nvPr>
        </p:nvPicPr>
        <p:blipFill rotWithShape="1">
          <a:blip r:embed="rId3">
            <a:alphaModFix/>
          </a:blip>
          <a:srcRect b="0" l="0" r="0" t="0"/>
          <a:stretch/>
        </p:blipFill>
        <p:spPr>
          <a:xfrm>
            <a:off x="1282925" y="629375"/>
            <a:ext cx="7404000" cy="5771400"/>
          </a:xfrm>
          <a:prstGeom prst="rect">
            <a:avLst/>
          </a:prstGeom>
          <a:noFill/>
          <a:ln>
            <a:noFill/>
          </a:ln>
        </p:spPr>
      </p:pic>
      <p:sp>
        <p:nvSpPr>
          <p:cNvPr id="392" name="Google Shape;392;p18"/>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393" name="Google Shape;393;p1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9"/>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000">
              <a:solidFill>
                <a:schemeClr val="dk1"/>
              </a:solidFill>
              <a:latin typeface="Corbel"/>
              <a:ea typeface="Corbel"/>
              <a:cs typeface="Corbel"/>
              <a:sym typeface="Corbel"/>
            </a:endParaRPr>
          </a:p>
        </p:txBody>
      </p:sp>
      <p:pic>
        <p:nvPicPr>
          <p:cNvPr id="399" name="Google Shape;399;p19"/>
          <p:cNvPicPr preferRelativeResize="0"/>
          <p:nvPr>
            <p:ph idx="1" type="body"/>
          </p:nvPr>
        </p:nvPicPr>
        <p:blipFill rotWithShape="1">
          <a:blip r:embed="rId3">
            <a:alphaModFix/>
          </a:blip>
          <a:srcRect b="0" l="0" r="0" t="0"/>
          <a:stretch/>
        </p:blipFill>
        <p:spPr>
          <a:xfrm>
            <a:off x="609600" y="304800"/>
            <a:ext cx="7469187" cy="5745162"/>
          </a:xfrm>
          <a:prstGeom prst="rect">
            <a:avLst/>
          </a:prstGeom>
          <a:noFill/>
          <a:ln>
            <a:noFill/>
          </a:ln>
        </p:spPr>
      </p:pic>
      <p:sp>
        <p:nvSpPr>
          <p:cNvPr id="400" name="Google Shape;400;p19"/>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01" name="Google Shape;401;p19"/>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02" name="Google Shape;402;p19"/>
          <p:cNvSpPr txBox="1"/>
          <p:nvPr/>
        </p:nvSpPr>
        <p:spPr>
          <a:xfrm>
            <a:off x="0" y="74612"/>
            <a:ext cx="43434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Payroll management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
          <p:cNvSpPr txBox="1"/>
          <p:nvPr>
            <p:ph type="title"/>
          </p:nvPr>
        </p:nvSpPr>
        <p:spPr>
          <a:xfrm>
            <a:off x="963612" y="158750"/>
            <a:ext cx="6791325"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Models: Logical and Physical</a:t>
            </a:r>
            <a:endParaRPr/>
          </a:p>
        </p:txBody>
      </p:sp>
      <p:sp>
        <p:nvSpPr>
          <p:cNvPr id="235" name="Google Shape;235;p2"/>
          <p:cNvSpPr txBox="1"/>
          <p:nvPr>
            <p:ph idx="1" type="body"/>
          </p:nvPr>
        </p:nvSpPr>
        <p:spPr>
          <a:xfrm>
            <a:off x="1025525" y="3505200"/>
            <a:ext cx="3787775" cy="29114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76092"/>
              </a:buClr>
              <a:buSzPts val="3480"/>
              <a:buFont typeface="Arial"/>
              <a:buNone/>
            </a:pPr>
            <a:r>
              <a:rPr b="1" i="0" lang="en-US" sz="2400" u="none" cap="none" strike="noStrike">
                <a:solidFill>
                  <a:schemeClr val="dk1"/>
                </a:solidFill>
                <a:latin typeface="Corbel"/>
                <a:ea typeface="Corbel"/>
                <a:cs typeface="Corbel"/>
                <a:sym typeface="Corbel"/>
              </a:rPr>
              <a:t>Logical model</a:t>
            </a:r>
            <a:r>
              <a:rPr b="0" i="0" lang="en-US" sz="2400" u="none" cap="none" strike="noStrike">
                <a:solidFill>
                  <a:schemeClr val="dk1"/>
                </a:solidFill>
                <a:latin typeface="Corbel"/>
                <a:ea typeface="Corbel"/>
                <a:cs typeface="Corbel"/>
                <a:sym typeface="Corbel"/>
              </a:rPr>
              <a:t> – a nontechnical pictorial representation that depicts what a system is or does. Synonyms or </a:t>
            </a:r>
            <a:r>
              <a:rPr b="0" i="1" lang="en-US" sz="2400" u="none" cap="none" strike="noStrike">
                <a:solidFill>
                  <a:schemeClr val="dk1"/>
                </a:solidFill>
                <a:latin typeface="Corbel"/>
                <a:ea typeface="Corbel"/>
                <a:cs typeface="Corbel"/>
                <a:sym typeface="Corbel"/>
              </a:rPr>
              <a:t>essential model</a:t>
            </a:r>
            <a:r>
              <a:rPr b="0" i="0" lang="en-US" sz="2400" u="none" cap="none" strike="noStrike">
                <a:solidFill>
                  <a:schemeClr val="dk1"/>
                </a:solidFill>
                <a:latin typeface="Corbel"/>
                <a:ea typeface="Corbel"/>
                <a:cs typeface="Corbel"/>
                <a:sym typeface="Corbel"/>
              </a:rPr>
              <a:t>, </a:t>
            </a:r>
            <a:r>
              <a:rPr b="0" i="1" lang="en-US" sz="2400" u="none" cap="none" strike="noStrike">
                <a:solidFill>
                  <a:schemeClr val="dk1"/>
                </a:solidFill>
                <a:latin typeface="Corbel"/>
                <a:ea typeface="Corbel"/>
                <a:cs typeface="Corbel"/>
                <a:sym typeface="Corbel"/>
              </a:rPr>
              <a:t>conceptual model</a:t>
            </a:r>
            <a:r>
              <a:rPr b="0" i="0" lang="en-US" sz="2400" u="none" cap="none" strike="noStrike">
                <a:solidFill>
                  <a:schemeClr val="dk1"/>
                </a:solidFill>
                <a:latin typeface="Corbel"/>
                <a:ea typeface="Corbel"/>
                <a:cs typeface="Corbel"/>
                <a:sym typeface="Corbel"/>
              </a:rPr>
              <a:t>, and </a:t>
            </a:r>
            <a:r>
              <a:rPr b="0" i="1" lang="en-US" sz="2400" u="none" cap="none" strike="noStrike">
                <a:solidFill>
                  <a:schemeClr val="dk1"/>
                </a:solidFill>
                <a:latin typeface="Corbel"/>
                <a:ea typeface="Corbel"/>
                <a:cs typeface="Corbel"/>
                <a:sym typeface="Corbel"/>
              </a:rPr>
              <a:t>business model</a:t>
            </a:r>
            <a:r>
              <a:rPr b="0" i="0" lang="en-US" sz="2400" u="none" cap="none" strike="noStrike">
                <a:solidFill>
                  <a:schemeClr val="dk1"/>
                </a:solidFill>
                <a:latin typeface="Corbel"/>
                <a:ea typeface="Corbel"/>
                <a:cs typeface="Corbel"/>
                <a:sym typeface="Corbel"/>
              </a:rPr>
              <a:t>.</a:t>
            </a:r>
            <a:endParaRPr/>
          </a:p>
        </p:txBody>
      </p:sp>
      <p:sp>
        <p:nvSpPr>
          <p:cNvPr id="236" name="Google Shape;236;p2"/>
          <p:cNvSpPr txBox="1"/>
          <p:nvPr>
            <p:ph idx="2" type="body"/>
          </p:nvPr>
        </p:nvSpPr>
        <p:spPr>
          <a:xfrm>
            <a:off x="4886325" y="3516312"/>
            <a:ext cx="4181475" cy="296068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76092"/>
              </a:buClr>
              <a:buSzPts val="3480"/>
              <a:buFont typeface="Arial"/>
              <a:buNone/>
            </a:pPr>
            <a:r>
              <a:rPr b="1" i="0" lang="en-US" sz="2400" u="none" cap="none" strike="noStrike">
                <a:solidFill>
                  <a:schemeClr val="dk1"/>
                </a:solidFill>
                <a:latin typeface="Corbel"/>
                <a:ea typeface="Corbel"/>
                <a:cs typeface="Corbel"/>
                <a:sym typeface="Corbel"/>
              </a:rPr>
              <a:t>Physical model</a:t>
            </a:r>
            <a:r>
              <a:rPr b="0" i="0" lang="en-US" sz="2400" u="none" cap="none" strike="noStrike">
                <a:solidFill>
                  <a:schemeClr val="dk1"/>
                </a:solidFill>
                <a:latin typeface="Corbel"/>
                <a:ea typeface="Corbel"/>
                <a:cs typeface="Corbel"/>
                <a:sym typeface="Corbel"/>
              </a:rPr>
              <a:t> – a technical pictorial representation that depicts what a system is or does and how the system is implemented. Synonyms are </a:t>
            </a:r>
            <a:r>
              <a:rPr b="0" i="1" lang="en-US" sz="2400" u="none" cap="none" strike="noStrike">
                <a:solidFill>
                  <a:schemeClr val="dk1"/>
                </a:solidFill>
                <a:latin typeface="Corbel"/>
                <a:ea typeface="Corbel"/>
                <a:cs typeface="Corbel"/>
                <a:sym typeface="Corbel"/>
              </a:rPr>
              <a:t>implementation model</a:t>
            </a:r>
            <a:r>
              <a:rPr b="0" i="0" lang="en-US" sz="2400" u="none" cap="none" strike="noStrike">
                <a:solidFill>
                  <a:schemeClr val="dk1"/>
                </a:solidFill>
                <a:latin typeface="Corbel"/>
                <a:ea typeface="Corbel"/>
                <a:cs typeface="Corbel"/>
                <a:sym typeface="Corbel"/>
              </a:rPr>
              <a:t> and </a:t>
            </a:r>
            <a:r>
              <a:rPr b="0" i="1" lang="en-US" sz="2400" u="none" cap="none" strike="noStrike">
                <a:solidFill>
                  <a:schemeClr val="dk1"/>
                </a:solidFill>
                <a:latin typeface="Corbel"/>
                <a:ea typeface="Corbel"/>
                <a:cs typeface="Corbel"/>
                <a:sym typeface="Corbel"/>
              </a:rPr>
              <a:t>technical model</a:t>
            </a:r>
            <a:r>
              <a:rPr b="0" i="0" lang="en-US" sz="2400" u="none" cap="none" strike="noStrike">
                <a:solidFill>
                  <a:schemeClr val="dk1"/>
                </a:solidFill>
                <a:latin typeface="Corbel"/>
                <a:ea typeface="Corbel"/>
                <a:cs typeface="Corbel"/>
                <a:sym typeface="Corbel"/>
              </a:rPr>
              <a:t>.</a:t>
            </a:r>
            <a:endParaRPr/>
          </a:p>
        </p:txBody>
      </p:sp>
      <p:sp>
        <p:nvSpPr>
          <p:cNvPr id="237" name="Google Shape;237;p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8" name="Google Shape;238;p2"/>
          <p:cNvSpPr txBox="1"/>
          <p:nvPr/>
        </p:nvSpPr>
        <p:spPr>
          <a:xfrm>
            <a:off x="1104900" y="1600200"/>
            <a:ext cx="7810500" cy="16002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Model</a:t>
            </a:r>
            <a:r>
              <a:rPr b="0" i="0" lang="en-US" sz="2800" u="none" cap="none" strike="noStrike">
                <a:solidFill>
                  <a:schemeClr val="dk1"/>
                </a:solidFill>
                <a:latin typeface="Arial"/>
                <a:ea typeface="Arial"/>
                <a:cs typeface="Arial"/>
                <a:sym typeface="Arial"/>
              </a:rPr>
              <a:t> – a pictorial representation of reality.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Just as a picture is worth a thousand words, most models are pictorial representations of reality.</a:t>
            </a:r>
            <a:endParaRPr b="0" i="0" sz="1400" u="none" cap="none" strike="noStrike">
              <a:solidFill>
                <a:srgbClr val="000000"/>
              </a:solidFill>
              <a:latin typeface="Arial"/>
              <a:ea typeface="Arial"/>
              <a:cs typeface="Arial"/>
              <a:sym typeface="Arial"/>
            </a:endParaRPr>
          </a:p>
        </p:txBody>
      </p:sp>
      <p:sp>
        <p:nvSpPr>
          <p:cNvPr id="239" name="Google Shape;239;p2"/>
          <p:cNvSpPr txBox="1"/>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0"/>
          <p:cNvSpPr txBox="1"/>
          <p:nvPr>
            <p:ph type="title"/>
          </p:nvPr>
        </p:nvSpPr>
        <p:spPr>
          <a:xfrm>
            <a:off x="447675"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Patient Information system</a:t>
            </a:r>
            <a:br>
              <a:rPr b="0" i="0" lang="en-US" sz="3600" u="none">
                <a:solidFill>
                  <a:schemeClr val="dk1"/>
                </a:solidFill>
                <a:latin typeface="Corbel"/>
                <a:ea typeface="Corbel"/>
                <a:cs typeface="Corbel"/>
                <a:sym typeface="Corbel"/>
              </a:rPr>
            </a:br>
            <a:endParaRPr/>
          </a:p>
        </p:txBody>
      </p:sp>
      <p:pic>
        <p:nvPicPr>
          <p:cNvPr id="408" name="Google Shape;408;p20"/>
          <p:cNvPicPr preferRelativeResize="0"/>
          <p:nvPr>
            <p:ph idx="1" type="body"/>
          </p:nvPr>
        </p:nvPicPr>
        <p:blipFill rotWithShape="1">
          <a:blip r:embed="rId3">
            <a:alphaModFix/>
          </a:blip>
          <a:srcRect b="9653" l="8583" r="5584" t="9606"/>
          <a:stretch/>
        </p:blipFill>
        <p:spPr>
          <a:xfrm>
            <a:off x="203200" y="701675"/>
            <a:ext cx="8737600" cy="6019800"/>
          </a:xfrm>
          <a:prstGeom prst="rect">
            <a:avLst/>
          </a:prstGeom>
          <a:noFill/>
          <a:ln>
            <a:noFill/>
          </a:ln>
        </p:spPr>
      </p:pic>
      <p:sp>
        <p:nvSpPr>
          <p:cNvPr id="409" name="Google Shape;409;p20"/>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10" name="Google Shape;410;p2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1"/>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000">
              <a:solidFill>
                <a:schemeClr val="dk1"/>
              </a:solidFill>
              <a:latin typeface="Corbel"/>
              <a:ea typeface="Corbel"/>
              <a:cs typeface="Corbel"/>
              <a:sym typeface="Corbel"/>
            </a:endParaRPr>
          </a:p>
        </p:txBody>
      </p:sp>
      <p:pic>
        <p:nvPicPr>
          <p:cNvPr id="416" name="Google Shape;416;p21"/>
          <p:cNvPicPr preferRelativeResize="0"/>
          <p:nvPr>
            <p:ph idx="1" type="body"/>
          </p:nvPr>
        </p:nvPicPr>
        <p:blipFill rotWithShape="1">
          <a:blip r:embed="rId3">
            <a:alphaModFix/>
          </a:blip>
          <a:srcRect b="0" l="0" r="0" t="0"/>
          <a:stretch/>
        </p:blipFill>
        <p:spPr>
          <a:xfrm>
            <a:off x="1451800" y="848276"/>
            <a:ext cx="7057200" cy="5354100"/>
          </a:xfrm>
          <a:prstGeom prst="rect">
            <a:avLst/>
          </a:prstGeom>
          <a:noFill/>
          <a:ln>
            <a:noFill/>
          </a:ln>
        </p:spPr>
      </p:pic>
      <p:sp>
        <p:nvSpPr>
          <p:cNvPr id="417" name="Google Shape;417;p21"/>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18" name="Google Shape;418;p21"/>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2"/>
          <p:cNvSpPr txBox="1"/>
          <p:nvPr>
            <p:ph type="title"/>
          </p:nvPr>
        </p:nvSpPr>
        <p:spPr>
          <a:xfrm>
            <a:off x="1290637" y="2514600"/>
            <a:ext cx="65627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Process Decomposition</a:t>
            </a:r>
            <a:endParaRPr/>
          </a:p>
        </p:txBody>
      </p:sp>
      <p:sp>
        <p:nvSpPr>
          <p:cNvPr id="424" name="Google Shape;424;p22"/>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25" name="Google Shape;425;p22"/>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Process Decomposition</a:t>
            </a:r>
            <a:endParaRPr/>
          </a:p>
        </p:txBody>
      </p:sp>
      <p:sp>
        <p:nvSpPr>
          <p:cNvPr id="432" name="Google Shape;432;p23"/>
          <p:cNvSpPr txBox="1"/>
          <p:nvPr>
            <p:ph idx="1" type="body"/>
          </p:nvPr>
        </p:nvSpPr>
        <p:spPr>
          <a:xfrm>
            <a:off x="838200" y="1447800"/>
            <a:ext cx="80772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76092"/>
              </a:buClr>
              <a:buSzPts val="4060"/>
              <a:buFont typeface="Arial"/>
              <a:buNone/>
            </a:pPr>
            <a:r>
              <a:rPr b="1" i="0" lang="en-US" sz="2800" u="none" cap="none" strike="noStrike">
                <a:solidFill>
                  <a:schemeClr val="dk1"/>
                </a:solidFill>
                <a:latin typeface="Corbel"/>
                <a:ea typeface="Corbel"/>
                <a:cs typeface="Corbel"/>
                <a:sym typeface="Corbel"/>
              </a:rPr>
              <a:t>Decomposition</a:t>
            </a:r>
            <a:r>
              <a:rPr b="0" i="0" lang="en-US" sz="2800" u="none" cap="none" strike="noStrike">
                <a:solidFill>
                  <a:schemeClr val="dk1"/>
                </a:solidFill>
                <a:latin typeface="Corbel"/>
                <a:ea typeface="Corbel"/>
                <a:cs typeface="Corbel"/>
                <a:sym typeface="Corbel"/>
              </a:rPr>
              <a:t> – the act of breaking a system into sub-components. Each level of abstraction reveals more or less detail.</a:t>
            </a:r>
            <a:endParaRPr/>
          </a:p>
        </p:txBody>
      </p:sp>
      <p:sp>
        <p:nvSpPr>
          <p:cNvPr id="433" name="Google Shape;433;p2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03" id="434" name="Google Shape;434;p23"/>
          <p:cNvPicPr preferRelativeResize="0"/>
          <p:nvPr/>
        </p:nvPicPr>
        <p:blipFill rotWithShape="1">
          <a:blip r:embed="rId3">
            <a:alphaModFix/>
          </a:blip>
          <a:srcRect b="0" l="0" r="0" t="0"/>
          <a:stretch/>
        </p:blipFill>
        <p:spPr>
          <a:xfrm>
            <a:off x="1962150" y="2732087"/>
            <a:ext cx="5219700" cy="3989387"/>
          </a:xfrm>
          <a:prstGeom prst="rect">
            <a:avLst/>
          </a:prstGeom>
          <a:noFill/>
          <a:ln>
            <a:noFill/>
          </a:ln>
        </p:spPr>
      </p:pic>
      <p:sp>
        <p:nvSpPr>
          <p:cNvPr id="435" name="Google Shape;435;p23"/>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4"/>
          <p:cNvSpPr txBox="1"/>
          <p:nvPr>
            <p:ph type="title"/>
          </p:nvPr>
        </p:nvSpPr>
        <p:spPr>
          <a:xfrm>
            <a:off x="984250" y="60325"/>
            <a:ext cx="65627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Decomposition Diagrams</a:t>
            </a:r>
            <a:endParaRPr/>
          </a:p>
        </p:txBody>
      </p:sp>
      <p:sp>
        <p:nvSpPr>
          <p:cNvPr id="442" name="Google Shape;442;p24"/>
          <p:cNvSpPr txBox="1"/>
          <p:nvPr>
            <p:ph idx="1" type="body"/>
          </p:nvPr>
        </p:nvSpPr>
        <p:spPr>
          <a:xfrm>
            <a:off x="457200" y="1538287"/>
            <a:ext cx="3808412" cy="484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76092"/>
              </a:buClr>
              <a:buSzPts val="4060"/>
              <a:buFont typeface="Arial"/>
              <a:buNone/>
            </a:pPr>
            <a:r>
              <a:rPr b="1" i="0" lang="en-US" sz="2800" u="none" cap="none" strike="noStrike">
                <a:solidFill>
                  <a:schemeClr val="dk1"/>
                </a:solidFill>
                <a:latin typeface="Corbel"/>
                <a:ea typeface="Corbel"/>
                <a:cs typeface="Corbel"/>
                <a:sym typeface="Corbel"/>
              </a:rPr>
              <a:t>Decomposition diagram</a:t>
            </a:r>
            <a:r>
              <a:rPr b="0" i="0" lang="en-US" sz="2800" u="none" cap="none" strike="noStrike">
                <a:solidFill>
                  <a:schemeClr val="dk1"/>
                </a:solidFill>
                <a:latin typeface="Corbel"/>
                <a:ea typeface="Corbel"/>
                <a:cs typeface="Corbel"/>
                <a:sym typeface="Corbel"/>
              </a:rPr>
              <a:t> – a tool used to depict the decomposition of a system. Also called hierarchy chart.</a:t>
            </a:r>
            <a:endParaRPr/>
          </a:p>
        </p:txBody>
      </p:sp>
      <p:sp>
        <p:nvSpPr>
          <p:cNvPr id="443" name="Google Shape;443;p2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04" id="444" name="Google Shape;444;p24"/>
          <p:cNvPicPr preferRelativeResize="0"/>
          <p:nvPr/>
        </p:nvPicPr>
        <p:blipFill rotWithShape="1">
          <a:blip r:embed="rId3">
            <a:alphaModFix/>
          </a:blip>
          <a:srcRect b="0" l="0" r="0" t="0"/>
          <a:stretch/>
        </p:blipFill>
        <p:spPr>
          <a:xfrm>
            <a:off x="4265612" y="1257300"/>
            <a:ext cx="4775200" cy="5464175"/>
          </a:xfrm>
          <a:prstGeom prst="rect">
            <a:avLst/>
          </a:prstGeom>
          <a:noFill/>
          <a:ln>
            <a:noFill/>
          </a:ln>
        </p:spPr>
      </p:pic>
      <p:sp>
        <p:nvSpPr>
          <p:cNvPr id="445" name="Google Shape;445;p24"/>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Level 0 Diagram</a:t>
            </a:r>
            <a:endParaRPr/>
          </a:p>
        </p:txBody>
      </p:sp>
      <p:sp>
        <p:nvSpPr>
          <p:cNvPr id="452" name="Google Shape;452;p25"/>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Shows all the processes that comprise the overall system</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Shows how information moves from and to each process</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Adds data stores</a:t>
            </a:r>
            <a:endParaRPr/>
          </a:p>
        </p:txBody>
      </p:sp>
      <p:sp>
        <p:nvSpPr>
          <p:cNvPr id="453" name="Google Shape;453;p2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4" name="Google Shape;454;p25"/>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6"/>
          <p:cNvSpPr txBox="1"/>
          <p:nvPr>
            <p:ph type="title"/>
          </p:nvPr>
        </p:nvSpPr>
        <p:spPr>
          <a:xfrm>
            <a:off x="1630362" y="457200"/>
            <a:ext cx="6561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Level 1 Diagrams</a:t>
            </a:r>
            <a:endParaRPr/>
          </a:p>
        </p:txBody>
      </p:sp>
      <p:sp>
        <p:nvSpPr>
          <p:cNvPr id="461" name="Google Shape;461;p26"/>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74320" lvl="0" marL="285750" marR="0" rtl="0" algn="l">
              <a:lnSpc>
                <a:spcPct val="100000"/>
              </a:lnSpc>
              <a:spcBef>
                <a:spcPts val="0"/>
              </a:spcBef>
              <a:spcAft>
                <a:spcPts val="0"/>
              </a:spcAft>
              <a:buClr>
                <a:srgbClr val="376092"/>
              </a:buClr>
              <a:buSzPts val="4320"/>
              <a:buFont typeface="Arial"/>
              <a:buChar char="•"/>
            </a:pPr>
            <a:r>
              <a:rPr b="0" i="0" lang="en-US" sz="2700" u="none" cap="none" strike="noStrike">
                <a:solidFill>
                  <a:schemeClr val="dk1"/>
                </a:solidFill>
                <a:latin typeface="Corbel"/>
                <a:ea typeface="Corbel"/>
                <a:cs typeface="Corbel"/>
                <a:sym typeface="Corbel"/>
              </a:rPr>
              <a:t>Shows all the processes that comprise a single process on the level </a:t>
            </a:r>
            <a:r>
              <a:rPr lang="en-US" sz="2700"/>
              <a:t>0</a:t>
            </a:r>
            <a:r>
              <a:rPr b="0" i="0" lang="en-US" sz="2700" u="none" cap="none" strike="noStrike">
                <a:solidFill>
                  <a:schemeClr val="dk1"/>
                </a:solidFill>
                <a:latin typeface="Corbel"/>
                <a:ea typeface="Corbel"/>
                <a:cs typeface="Corbel"/>
                <a:sym typeface="Corbel"/>
              </a:rPr>
              <a:t> diagram</a:t>
            </a:r>
            <a:endParaRPr sz="1500"/>
          </a:p>
          <a:p>
            <a:pPr indent="-274320" lvl="0" marL="285750" marR="0" rtl="0" algn="l">
              <a:lnSpc>
                <a:spcPct val="100000"/>
              </a:lnSpc>
              <a:spcBef>
                <a:spcPts val="600"/>
              </a:spcBef>
              <a:spcAft>
                <a:spcPts val="0"/>
              </a:spcAft>
              <a:buClr>
                <a:srgbClr val="376092"/>
              </a:buClr>
              <a:buSzPts val="4320"/>
              <a:buFont typeface="Arial"/>
              <a:buChar char="•"/>
            </a:pPr>
            <a:r>
              <a:rPr b="0" i="0" lang="en-US" sz="2700" u="none" cap="none" strike="noStrike">
                <a:solidFill>
                  <a:schemeClr val="dk1"/>
                </a:solidFill>
                <a:latin typeface="Corbel"/>
                <a:ea typeface="Corbel"/>
                <a:cs typeface="Corbel"/>
                <a:sym typeface="Corbel"/>
              </a:rPr>
              <a:t>Shows how information moves from and to each of these processes</a:t>
            </a:r>
            <a:endParaRPr sz="1500"/>
          </a:p>
          <a:p>
            <a:pPr indent="-274320" lvl="0" marL="285750" marR="0" rtl="0" algn="l">
              <a:lnSpc>
                <a:spcPct val="100000"/>
              </a:lnSpc>
              <a:spcBef>
                <a:spcPts val="600"/>
              </a:spcBef>
              <a:spcAft>
                <a:spcPts val="0"/>
              </a:spcAft>
              <a:buClr>
                <a:srgbClr val="376092"/>
              </a:buClr>
              <a:buSzPts val="4320"/>
              <a:buFont typeface="Arial"/>
              <a:buChar char="•"/>
            </a:pPr>
            <a:r>
              <a:rPr b="0" i="0" lang="en-US" sz="2700" u="none" cap="none" strike="noStrike">
                <a:solidFill>
                  <a:schemeClr val="dk1"/>
                </a:solidFill>
                <a:latin typeface="Corbel"/>
                <a:ea typeface="Corbel"/>
                <a:cs typeface="Corbel"/>
                <a:sym typeface="Corbel"/>
              </a:rPr>
              <a:t>Shows in more detail the content of higher level process</a:t>
            </a:r>
            <a:endParaRPr sz="1500"/>
          </a:p>
          <a:p>
            <a:pPr indent="-274320" lvl="0" marL="285750" marR="0" rtl="0" algn="l">
              <a:lnSpc>
                <a:spcPct val="100000"/>
              </a:lnSpc>
              <a:spcBef>
                <a:spcPts val="600"/>
              </a:spcBef>
              <a:spcAft>
                <a:spcPts val="0"/>
              </a:spcAft>
              <a:buClr>
                <a:srgbClr val="376092"/>
              </a:buClr>
              <a:buSzPts val="4320"/>
              <a:buFont typeface="Arial"/>
              <a:buChar char="•"/>
            </a:pPr>
            <a:r>
              <a:rPr b="0" i="0" lang="en-US" sz="2700" u="none" cap="none" strike="noStrike">
                <a:solidFill>
                  <a:schemeClr val="dk1"/>
                </a:solidFill>
                <a:latin typeface="Corbel"/>
                <a:ea typeface="Corbel"/>
                <a:cs typeface="Corbel"/>
                <a:sym typeface="Corbel"/>
              </a:rPr>
              <a:t>Level 1 diagrams may not be needed for all level 0 processes</a:t>
            </a:r>
            <a:endParaRPr sz="1500"/>
          </a:p>
        </p:txBody>
      </p:sp>
      <p:sp>
        <p:nvSpPr>
          <p:cNvPr id="462" name="Google Shape;462;p2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3" name="Google Shape;463;p26"/>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Level 2 Diagrams</a:t>
            </a:r>
            <a:endParaRPr/>
          </a:p>
        </p:txBody>
      </p:sp>
      <p:sp>
        <p:nvSpPr>
          <p:cNvPr id="470" name="Google Shape;470;p27"/>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7020" lvl="0" marL="285750" marR="0" rtl="0" algn="l">
              <a:lnSpc>
                <a:spcPct val="90000"/>
              </a:lnSpc>
              <a:spcBef>
                <a:spcPts val="0"/>
              </a:spcBef>
              <a:spcAft>
                <a:spcPts val="0"/>
              </a:spcAft>
              <a:buClr>
                <a:srgbClr val="376092"/>
              </a:buClr>
              <a:buSzPts val="4520"/>
              <a:buFont typeface="Arial"/>
              <a:buChar char="•"/>
            </a:pPr>
            <a:r>
              <a:rPr b="0" i="0" lang="en-US" sz="2900" u="none" cap="none" strike="noStrike">
                <a:solidFill>
                  <a:schemeClr val="dk1"/>
                </a:solidFill>
                <a:latin typeface="Corbel"/>
                <a:ea typeface="Corbel"/>
                <a:cs typeface="Corbel"/>
                <a:sym typeface="Corbel"/>
              </a:rPr>
              <a:t>Shows all processes that comprise a single process on the level 1 diagram</a:t>
            </a:r>
            <a:endParaRPr sz="1700"/>
          </a:p>
          <a:p>
            <a:pPr indent="-287020" lvl="0" marL="285750" marR="0" rtl="0" algn="l">
              <a:lnSpc>
                <a:spcPct val="90000"/>
              </a:lnSpc>
              <a:spcBef>
                <a:spcPts val="600"/>
              </a:spcBef>
              <a:spcAft>
                <a:spcPts val="0"/>
              </a:spcAft>
              <a:buClr>
                <a:srgbClr val="376092"/>
              </a:buClr>
              <a:buSzPts val="4520"/>
              <a:buFont typeface="Arial"/>
              <a:buChar char="•"/>
            </a:pPr>
            <a:r>
              <a:rPr b="0" i="0" lang="en-US" sz="2900" u="none" cap="none" strike="noStrike">
                <a:solidFill>
                  <a:schemeClr val="dk1"/>
                </a:solidFill>
                <a:latin typeface="Corbel"/>
                <a:ea typeface="Corbel"/>
                <a:cs typeface="Corbel"/>
                <a:sym typeface="Corbel"/>
              </a:rPr>
              <a:t>Shows how information moves from and to each of these processes</a:t>
            </a:r>
            <a:endParaRPr sz="1700"/>
          </a:p>
          <a:p>
            <a:pPr indent="-287020" lvl="0" marL="285750" marR="0" rtl="0" algn="l">
              <a:lnSpc>
                <a:spcPct val="90000"/>
              </a:lnSpc>
              <a:spcBef>
                <a:spcPts val="600"/>
              </a:spcBef>
              <a:spcAft>
                <a:spcPts val="0"/>
              </a:spcAft>
              <a:buClr>
                <a:srgbClr val="376092"/>
              </a:buClr>
              <a:buSzPts val="4520"/>
              <a:buFont typeface="Arial"/>
              <a:buChar char="•"/>
            </a:pPr>
            <a:r>
              <a:rPr b="0" i="0" lang="en-US" sz="2900" u="none" cap="none" strike="noStrike">
                <a:solidFill>
                  <a:schemeClr val="dk1"/>
                </a:solidFill>
                <a:latin typeface="Corbel"/>
                <a:ea typeface="Corbel"/>
                <a:cs typeface="Corbel"/>
                <a:sym typeface="Corbel"/>
              </a:rPr>
              <a:t>Level 2 diagrams may not be needed for all level 1 processes</a:t>
            </a:r>
            <a:endParaRPr sz="1700"/>
          </a:p>
          <a:p>
            <a:pPr indent="-287020" lvl="0" marL="285750" marR="0" rtl="0" algn="l">
              <a:lnSpc>
                <a:spcPct val="90000"/>
              </a:lnSpc>
              <a:spcBef>
                <a:spcPts val="600"/>
              </a:spcBef>
              <a:spcAft>
                <a:spcPts val="0"/>
              </a:spcAft>
              <a:buClr>
                <a:srgbClr val="376092"/>
              </a:buClr>
              <a:buSzPts val="4520"/>
              <a:buFont typeface="Arial"/>
              <a:buChar char="•"/>
            </a:pPr>
            <a:r>
              <a:rPr b="0" i="0" lang="en-US" sz="2900" u="none" cap="none" strike="noStrike">
                <a:solidFill>
                  <a:schemeClr val="dk1"/>
                </a:solidFill>
                <a:latin typeface="Corbel"/>
                <a:ea typeface="Corbel"/>
                <a:cs typeface="Corbel"/>
                <a:sym typeface="Corbel"/>
              </a:rPr>
              <a:t>Correctly numbering each process helps the user understand where the process fits into the overall system</a:t>
            </a:r>
            <a:endParaRPr sz="1700"/>
          </a:p>
        </p:txBody>
      </p:sp>
      <p:sp>
        <p:nvSpPr>
          <p:cNvPr id="471" name="Google Shape;471;p2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72" name="Google Shape;472;p27"/>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8"/>
          <p:cNvSpPr txBox="1"/>
          <p:nvPr>
            <p:ph type="title"/>
          </p:nvPr>
        </p:nvSpPr>
        <p:spPr>
          <a:xfrm>
            <a:off x="990600" y="339725"/>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Modern Structured Analysis</a:t>
            </a:r>
            <a:br>
              <a:rPr b="0" i="0" lang="en-US" sz="3600" u="none">
                <a:solidFill>
                  <a:schemeClr val="dk1"/>
                </a:solidFill>
                <a:latin typeface="Corbel"/>
                <a:ea typeface="Corbel"/>
                <a:cs typeface="Corbel"/>
                <a:sym typeface="Corbel"/>
              </a:rPr>
            </a:br>
            <a:r>
              <a:rPr b="0" i="0" lang="en-US" sz="2900" u="none">
                <a:solidFill>
                  <a:schemeClr val="dk1"/>
                </a:solidFill>
                <a:latin typeface="Corbel"/>
                <a:ea typeface="Corbel"/>
                <a:cs typeface="Corbel"/>
                <a:sym typeface="Corbel"/>
              </a:rPr>
              <a:t>(More Commonly Practiced)</a:t>
            </a:r>
            <a:endParaRPr/>
          </a:p>
        </p:txBody>
      </p:sp>
      <p:sp>
        <p:nvSpPr>
          <p:cNvPr id="479" name="Google Shape;479;p28"/>
          <p:cNvSpPr txBox="1"/>
          <p:nvPr>
            <p:ph idx="1" type="body"/>
          </p:nvPr>
        </p:nvSpPr>
        <p:spPr>
          <a:xfrm>
            <a:off x="571500" y="1585912"/>
            <a:ext cx="8001000" cy="4953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5000"/>
              </a:lnSpc>
              <a:spcBef>
                <a:spcPts val="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Draw context DFD to establish initial project scope.</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Draw functional decomposition diagram to partition the system into subsystems.</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Create event-response or use-case list for the system to define events for which the system must have a response.</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Draw an event DFD (or event handler) for each event.</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Merge event DFDs into a system diagram (or, for larger systems, subsystem diagrams).</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Draw detailed, primitive DFDs for the more complex event handlers.</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Document data flows and processes in data dictionary.</a:t>
            </a:r>
            <a:endParaRPr/>
          </a:p>
        </p:txBody>
      </p:sp>
      <p:sp>
        <p:nvSpPr>
          <p:cNvPr id="480" name="Google Shape;480;p2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81" name="Google Shape;481;p28"/>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9"/>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Structured Analysis Diagram Progression  </a:t>
            </a:r>
            <a:r>
              <a:rPr b="0" i="0" lang="en-US" sz="3400" u="none">
                <a:solidFill>
                  <a:schemeClr val="dk1"/>
                </a:solidFill>
                <a:latin typeface="Corbel"/>
                <a:ea typeface="Corbel"/>
                <a:cs typeface="Corbel"/>
                <a:sym typeface="Corbel"/>
              </a:rPr>
              <a:t>(1 of 3)</a:t>
            </a:r>
            <a:endParaRPr/>
          </a:p>
        </p:txBody>
      </p:sp>
      <p:sp>
        <p:nvSpPr>
          <p:cNvPr id="488" name="Google Shape;488;p2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Untitled-1" id="489" name="Google Shape;489;p29"/>
          <p:cNvPicPr preferRelativeResize="0"/>
          <p:nvPr/>
        </p:nvPicPr>
        <p:blipFill rotWithShape="1">
          <a:blip r:embed="rId3">
            <a:alphaModFix/>
          </a:blip>
          <a:srcRect b="0" l="0" r="0" t="0"/>
          <a:stretch/>
        </p:blipFill>
        <p:spPr>
          <a:xfrm>
            <a:off x="914400" y="1611312"/>
            <a:ext cx="8229600" cy="4484687"/>
          </a:xfrm>
          <a:prstGeom prst="rect">
            <a:avLst/>
          </a:prstGeom>
          <a:noFill/>
          <a:ln>
            <a:noFill/>
          </a:ln>
        </p:spPr>
      </p:pic>
      <p:sp>
        <p:nvSpPr>
          <p:cNvPr id="490" name="Google Shape;490;p29"/>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What is a Data Flow Diagram?</a:t>
            </a:r>
            <a:endParaRPr/>
          </a:p>
        </p:txBody>
      </p:sp>
      <p:sp>
        <p:nvSpPr>
          <p:cNvPr id="246" name="Google Shape;246;p3"/>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376092"/>
              </a:buClr>
              <a:buSzPts val="4060"/>
              <a:buFont typeface="Arial"/>
              <a:buChar char="•"/>
            </a:pPr>
            <a:r>
              <a:rPr b="0" i="0" lang="en-US" sz="2800" u="none" cap="none" strike="noStrike">
                <a:solidFill>
                  <a:schemeClr val="dk1"/>
                </a:solidFill>
                <a:latin typeface="Times New Roman"/>
                <a:ea typeface="Times New Roman"/>
                <a:cs typeface="Times New Roman"/>
                <a:sym typeface="Times New Roman"/>
              </a:rPr>
              <a:t>A data flow diagram (DFD) is a graphical representation of the movement of data between external entities, processes and data stores within a system. </a:t>
            </a:r>
            <a:endParaRPr/>
          </a:p>
          <a:p>
            <a:pPr indent="-27940" lvl="0" marL="285750" marR="0" rtl="0" algn="just">
              <a:lnSpc>
                <a:spcPct val="100000"/>
              </a:lnSpc>
              <a:spcBef>
                <a:spcPts val="600"/>
              </a:spcBef>
              <a:spcAft>
                <a:spcPts val="0"/>
              </a:spcAft>
              <a:buClr>
                <a:srgbClr val="376092"/>
              </a:buClr>
              <a:buSzPts val="406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600"/>
              </a:spcBef>
              <a:spcAft>
                <a:spcPts val="0"/>
              </a:spcAft>
              <a:buClr>
                <a:srgbClr val="376092"/>
              </a:buClr>
              <a:buSzPts val="4060"/>
              <a:buFont typeface="Arial"/>
              <a:buChar char="•"/>
            </a:pPr>
            <a:r>
              <a:rPr b="0" i="0" lang="en-US" sz="2800" u="none" cap="none" strike="noStrike">
                <a:solidFill>
                  <a:schemeClr val="dk1"/>
                </a:solidFill>
                <a:latin typeface="Times New Roman"/>
                <a:ea typeface="Times New Roman"/>
                <a:cs typeface="Times New Roman"/>
                <a:sym typeface="Times New Roman"/>
              </a:rPr>
              <a:t>Simply put, DFD’s show how data moves through an information system. </a:t>
            </a:r>
            <a:endParaRPr/>
          </a:p>
        </p:txBody>
      </p:sp>
      <p:sp>
        <p:nvSpPr>
          <p:cNvPr id="247" name="Google Shape;247;p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8" name="Google Shape;248;p3"/>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0"/>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Structured Analysis Diagram Progression   </a:t>
            </a:r>
            <a:r>
              <a:rPr b="0" i="0" lang="en-US" sz="3400" u="none">
                <a:solidFill>
                  <a:schemeClr val="dk1"/>
                </a:solidFill>
                <a:latin typeface="Corbel"/>
                <a:ea typeface="Corbel"/>
                <a:cs typeface="Corbel"/>
                <a:sym typeface="Corbel"/>
              </a:rPr>
              <a:t>(2 of 3)</a:t>
            </a:r>
            <a:endParaRPr/>
          </a:p>
        </p:txBody>
      </p:sp>
      <p:sp>
        <p:nvSpPr>
          <p:cNvPr id="497" name="Google Shape;497;p3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Untitled-1" id="498" name="Google Shape;498;p30"/>
          <p:cNvPicPr preferRelativeResize="0"/>
          <p:nvPr/>
        </p:nvPicPr>
        <p:blipFill rotWithShape="1">
          <a:blip r:embed="rId3">
            <a:alphaModFix/>
          </a:blip>
          <a:srcRect b="0" l="0" r="0" t="0"/>
          <a:stretch/>
        </p:blipFill>
        <p:spPr>
          <a:xfrm>
            <a:off x="914400" y="1676400"/>
            <a:ext cx="8229600" cy="4349750"/>
          </a:xfrm>
          <a:prstGeom prst="rect">
            <a:avLst/>
          </a:prstGeom>
          <a:noFill/>
          <a:ln>
            <a:noFill/>
          </a:ln>
        </p:spPr>
      </p:pic>
      <p:sp>
        <p:nvSpPr>
          <p:cNvPr id="499" name="Google Shape;499;p30"/>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1"/>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Structured Analysis Diagram Progression   </a:t>
            </a:r>
            <a:r>
              <a:rPr b="0" i="0" lang="en-US" sz="3400" u="none">
                <a:solidFill>
                  <a:schemeClr val="dk1"/>
                </a:solidFill>
                <a:latin typeface="Corbel"/>
                <a:ea typeface="Corbel"/>
                <a:cs typeface="Corbel"/>
                <a:sym typeface="Corbel"/>
              </a:rPr>
              <a:t>(3 of 3)</a:t>
            </a:r>
            <a:endParaRPr/>
          </a:p>
        </p:txBody>
      </p:sp>
      <p:sp>
        <p:nvSpPr>
          <p:cNvPr id="506" name="Google Shape;506;p3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Untitled-1" id="507" name="Google Shape;507;p31"/>
          <p:cNvPicPr preferRelativeResize="0"/>
          <p:nvPr/>
        </p:nvPicPr>
        <p:blipFill rotWithShape="1">
          <a:blip r:embed="rId3">
            <a:alphaModFix/>
          </a:blip>
          <a:srcRect b="0" l="0" r="0" t="0"/>
          <a:stretch/>
        </p:blipFill>
        <p:spPr>
          <a:xfrm>
            <a:off x="914400" y="2373312"/>
            <a:ext cx="8177212" cy="2527300"/>
          </a:xfrm>
          <a:prstGeom prst="rect">
            <a:avLst/>
          </a:prstGeom>
          <a:noFill/>
          <a:ln>
            <a:noFill/>
          </a:ln>
        </p:spPr>
      </p:pic>
      <p:sp>
        <p:nvSpPr>
          <p:cNvPr id="508" name="Google Shape;508;p31"/>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2"/>
          <p:cNvSpPr txBox="1"/>
          <p:nvPr>
            <p:ph type="title"/>
          </p:nvPr>
        </p:nvSpPr>
        <p:spPr>
          <a:xfrm>
            <a:off x="1290637" y="2857500"/>
            <a:ext cx="65627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Context Data Flow Diagram</a:t>
            </a:r>
            <a:endParaRPr/>
          </a:p>
        </p:txBody>
      </p:sp>
      <p:sp>
        <p:nvSpPr>
          <p:cNvPr id="514" name="Google Shape;514;p32"/>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515" name="Google Shape;515;p32"/>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3"/>
          <p:cNvSpPr txBox="1"/>
          <p:nvPr>
            <p:ph type="title"/>
          </p:nvPr>
        </p:nvSpPr>
        <p:spPr>
          <a:xfrm>
            <a:off x="990600" y="339725"/>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Context Data Flow Diagram</a:t>
            </a:r>
            <a:endParaRPr/>
          </a:p>
        </p:txBody>
      </p:sp>
      <p:sp>
        <p:nvSpPr>
          <p:cNvPr id="522" name="Google Shape;522;p33"/>
          <p:cNvSpPr txBox="1"/>
          <p:nvPr>
            <p:ph idx="1" type="body"/>
          </p:nvPr>
        </p:nvSpPr>
        <p:spPr>
          <a:xfrm>
            <a:off x="762000" y="1676400"/>
            <a:ext cx="8229600" cy="4724400"/>
          </a:xfrm>
          <a:prstGeom prst="rect">
            <a:avLst/>
          </a:prstGeom>
          <a:noFill/>
          <a:ln>
            <a:noFill/>
          </a:ln>
        </p:spPr>
        <p:txBody>
          <a:bodyPr anchorCtr="0" anchor="t" bIns="45700" lIns="91425" spcFirstLastPara="1" rIns="91425" wrap="square" tIns="45700">
            <a:normAutofit/>
          </a:bodyPr>
          <a:lstStyle/>
          <a:p>
            <a:pPr indent="-533400" lvl="0" marL="533400" marR="0" rtl="0" algn="l">
              <a:lnSpc>
                <a:spcPct val="90000"/>
              </a:lnSpc>
              <a:spcBef>
                <a:spcPts val="0"/>
              </a:spcBef>
              <a:spcAft>
                <a:spcPts val="0"/>
              </a:spcAft>
              <a:buClr>
                <a:srgbClr val="376092"/>
              </a:buClr>
              <a:buSzPts val="3770"/>
              <a:buFont typeface="Arial"/>
              <a:buChar char="•"/>
            </a:pPr>
            <a:r>
              <a:rPr b="1" i="0" lang="en-US" sz="2600" u="none" cap="none" strike="noStrike">
                <a:solidFill>
                  <a:schemeClr val="dk1"/>
                </a:solidFill>
                <a:latin typeface="Corbel"/>
                <a:ea typeface="Corbel"/>
                <a:cs typeface="Corbel"/>
                <a:sym typeface="Corbel"/>
              </a:rPr>
              <a:t>Context data flow diagram</a:t>
            </a:r>
            <a:r>
              <a:rPr b="0" i="0" lang="en-US" sz="2600" u="none" cap="none" strike="noStrike">
                <a:solidFill>
                  <a:schemeClr val="dk1"/>
                </a:solidFill>
                <a:latin typeface="Corbel"/>
                <a:ea typeface="Corbel"/>
                <a:cs typeface="Corbel"/>
                <a:sym typeface="Corbel"/>
              </a:rPr>
              <a:t> - a process model used to document the scope for a system. Also called the environmental model.</a:t>
            </a:r>
            <a:br>
              <a:rPr b="0" i="0" lang="en-US" sz="2600" u="none" cap="none" strike="noStrike">
                <a:solidFill>
                  <a:schemeClr val="dk1"/>
                </a:solidFill>
                <a:latin typeface="Corbel"/>
                <a:ea typeface="Corbel"/>
                <a:cs typeface="Corbel"/>
                <a:sym typeface="Corbel"/>
              </a:rPr>
            </a:b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Think of the system as a "black box."</a:t>
            </a: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Ask users what business transactions the system must respond to. These are inputs, and the sources are external agents.</a:t>
            </a: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Ask users what responses must be produced by the system. These are outputs, and the destinations are external agents.</a:t>
            </a: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Identify any external data stores, if any.</a:t>
            </a: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Draw a context diagram.</a:t>
            </a:r>
            <a:endParaRPr/>
          </a:p>
        </p:txBody>
      </p:sp>
      <p:sp>
        <p:nvSpPr>
          <p:cNvPr id="523" name="Google Shape;523;p3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24" name="Google Shape;524;p33"/>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4"/>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Balancing</a:t>
            </a:r>
            <a:endParaRPr/>
          </a:p>
        </p:txBody>
      </p:sp>
      <p:sp>
        <p:nvSpPr>
          <p:cNvPr id="531" name="Google Shape;531;p34"/>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76092"/>
              </a:buClr>
              <a:buSzPts val="3480"/>
              <a:buFont typeface="Arial"/>
              <a:buNone/>
            </a:pPr>
            <a:r>
              <a:rPr b="1" i="0" lang="en-US" sz="2400" u="none" cap="none" strike="noStrike">
                <a:solidFill>
                  <a:schemeClr val="dk1"/>
                </a:solidFill>
                <a:latin typeface="Corbel"/>
                <a:ea typeface="Corbel"/>
                <a:cs typeface="Corbel"/>
                <a:sym typeface="Corbel"/>
              </a:rPr>
              <a:t>Balancing</a:t>
            </a:r>
            <a:r>
              <a:rPr b="0" i="0" lang="en-US" sz="2400" u="none" cap="none" strike="noStrike">
                <a:solidFill>
                  <a:schemeClr val="dk1"/>
                </a:solidFill>
                <a:latin typeface="Corbel"/>
                <a:ea typeface="Corbel"/>
                <a:cs typeface="Corbel"/>
                <a:sym typeface="Corbel"/>
              </a:rPr>
              <a:t> - a concept that requires that data flow diagrams at different levels of detail reflect consistency and completeness</a:t>
            </a:r>
            <a:endParaRPr/>
          </a:p>
          <a:p>
            <a:pPr indent="0" lvl="0" marL="0" marR="0" rtl="0" algn="l">
              <a:lnSpc>
                <a:spcPct val="100000"/>
              </a:lnSpc>
              <a:spcBef>
                <a:spcPts val="600"/>
              </a:spcBef>
              <a:spcAft>
                <a:spcPts val="0"/>
              </a:spcAft>
              <a:buClr>
                <a:srgbClr val="376092"/>
              </a:buClr>
              <a:buSzPts val="3480"/>
              <a:buFont typeface="Arial"/>
              <a:buNone/>
            </a:pPr>
            <a:r>
              <a:t/>
            </a:r>
            <a:endParaRPr b="0" i="0" sz="2400" u="none" cap="none" strike="noStrike">
              <a:solidFill>
                <a:schemeClr val="dk1"/>
              </a:solidFill>
              <a:latin typeface="Corbel"/>
              <a:ea typeface="Corbel"/>
              <a:cs typeface="Corbel"/>
              <a:sym typeface="Corbel"/>
            </a:endParaRPr>
          </a:p>
          <a:p>
            <a:pPr indent="-285750" lvl="1" marL="742950" marR="0" rtl="0" algn="l">
              <a:lnSpc>
                <a:spcPct val="100000"/>
              </a:lnSpc>
              <a:spcBef>
                <a:spcPts val="100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Quality assurance technique</a:t>
            </a:r>
            <a:endParaRPr/>
          </a:p>
          <a:p>
            <a:pPr indent="-285750" lvl="1" marL="742950" marR="0" rtl="0" algn="l">
              <a:lnSpc>
                <a:spcPct val="100000"/>
              </a:lnSpc>
              <a:spcBef>
                <a:spcPts val="100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Requires that if you explode a process to another DFD to reveal more detail, you must include the same dta flows and data stores</a:t>
            </a:r>
            <a:endParaRPr/>
          </a:p>
        </p:txBody>
      </p:sp>
      <p:sp>
        <p:nvSpPr>
          <p:cNvPr id="532" name="Google Shape;532;p3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33" name="Google Shape;533;p34"/>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Manage Robot</a:t>
            </a:r>
            <a:endParaRPr/>
          </a:p>
        </p:txBody>
      </p:sp>
      <p:pic>
        <p:nvPicPr>
          <p:cNvPr id="539" name="Google Shape;539;p35"/>
          <p:cNvPicPr preferRelativeResize="0"/>
          <p:nvPr>
            <p:ph idx="1" type="body"/>
          </p:nvPr>
        </p:nvPicPr>
        <p:blipFill rotWithShape="1">
          <a:blip r:embed="rId3">
            <a:alphaModFix/>
          </a:blip>
          <a:srcRect b="0" l="0" r="0" t="0"/>
          <a:stretch/>
        </p:blipFill>
        <p:spPr>
          <a:xfrm>
            <a:off x="2481262" y="1857375"/>
            <a:ext cx="4857750" cy="4286250"/>
          </a:xfrm>
          <a:prstGeom prst="rect">
            <a:avLst/>
          </a:prstGeom>
          <a:noFill/>
          <a:ln>
            <a:noFill/>
          </a:ln>
        </p:spPr>
      </p:pic>
      <p:sp>
        <p:nvSpPr>
          <p:cNvPr id="540" name="Google Shape;540;p35"/>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541" name="Google Shape;541;p35"/>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000"/>
              <a:buFont typeface="Calibri"/>
              <a:buNone/>
            </a:pPr>
            <a:r>
              <a:rPr b="0" i="0" lang="en-US" sz="1000" u="none" cap="none" strike="noStrike">
                <a:solidFill>
                  <a:srgbClr val="898989"/>
                </a:solidFill>
                <a:latin typeface="Calibri"/>
                <a:ea typeface="Calibri"/>
                <a:cs typeface="Calibri"/>
                <a:sym typeface="Calibri"/>
              </a:rPr>
              <a:t>6-</a:t>
            </a:r>
            <a:fld id="{00000000-1234-1234-1234-123412341234}" type="slidenum">
              <a:rPr b="0" i="0" lang="en-US" sz="10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6"/>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Manage Robot decomposed</a:t>
            </a:r>
            <a:endParaRPr/>
          </a:p>
        </p:txBody>
      </p:sp>
      <p:pic>
        <p:nvPicPr>
          <p:cNvPr id="547" name="Google Shape;547;p36"/>
          <p:cNvPicPr preferRelativeResize="0"/>
          <p:nvPr>
            <p:ph idx="1" type="body"/>
          </p:nvPr>
        </p:nvPicPr>
        <p:blipFill rotWithShape="1">
          <a:blip r:embed="rId3">
            <a:alphaModFix/>
          </a:blip>
          <a:srcRect b="0" l="0" r="0" t="0"/>
          <a:stretch/>
        </p:blipFill>
        <p:spPr>
          <a:xfrm>
            <a:off x="2292350" y="1600200"/>
            <a:ext cx="5237162" cy="4800600"/>
          </a:xfrm>
          <a:prstGeom prst="rect">
            <a:avLst/>
          </a:prstGeom>
          <a:noFill/>
          <a:ln>
            <a:noFill/>
          </a:ln>
        </p:spPr>
      </p:pic>
      <p:sp>
        <p:nvSpPr>
          <p:cNvPr id="548" name="Google Shape;548;p36"/>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549" name="Google Shape;549;p36"/>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000"/>
              <a:buFont typeface="Calibri"/>
              <a:buNone/>
            </a:pPr>
            <a:r>
              <a:rPr b="0" i="0" lang="en-US" sz="1000" u="none" cap="none" strike="noStrike">
                <a:solidFill>
                  <a:srgbClr val="898989"/>
                </a:solidFill>
                <a:latin typeface="Calibri"/>
                <a:ea typeface="Calibri"/>
                <a:cs typeface="Calibri"/>
                <a:sym typeface="Calibri"/>
              </a:rPr>
              <a:t>6-</a:t>
            </a:r>
            <a:fld id="{00000000-1234-1234-1234-123412341234}" type="slidenum">
              <a:rPr b="0" i="0" lang="en-US" sz="10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37"/>
          <p:cNvPicPr preferRelativeResize="0"/>
          <p:nvPr/>
        </p:nvPicPr>
        <p:blipFill rotWithShape="1">
          <a:blip r:embed="rId3">
            <a:alphaModFix/>
          </a:blip>
          <a:srcRect b="0" l="0" r="0" t="0"/>
          <a:stretch/>
        </p:blipFill>
        <p:spPr>
          <a:xfrm>
            <a:off x="-228600" y="533400"/>
            <a:ext cx="9144000" cy="6088062"/>
          </a:xfrm>
          <a:prstGeom prst="rect">
            <a:avLst/>
          </a:prstGeom>
          <a:noFill/>
          <a:ln>
            <a:noFill/>
          </a:ln>
        </p:spPr>
      </p:pic>
      <p:sp>
        <p:nvSpPr>
          <p:cNvPr id="555" name="Google Shape;555;p37"/>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556" name="Google Shape;556;p37"/>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8"/>
          <p:cNvSpPr txBox="1"/>
          <p:nvPr/>
        </p:nvSpPr>
        <p:spPr>
          <a:xfrm>
            <a:off x="304800" y="1676400"/>
            <a:ext cx="8305800" cy="1200150"/>
          </a:xfrm>
          <a:prstGeom prst="rect">
            <a:avLst/>
          </a:prstGeom>
          <a:noFill/>
          <a:ln>
            <a:noFill/>
          </a:ln>
        </p:spPr>
        <p:txBody>
          <a:bodyPr anchorCtr="0" anchor="t" bIns="45700" lIns="91425" spcFirstLastPara="1" rIns="91425" wrap="square" tIns="45700">
            <a:spAutoFit/>
          </a:bodyPr>
          <a:lstStyle/>
          <a:p>
            <a:pPr indent="0" lvl="0" marL="2286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Here passenger input current location and destination address to set up destination and estimate fare process and the process send estimate fare to the passenger. The same process gather map information from Google map and rate from taxi rate data base.</a:t>
            </a:r>
            <a:endParaRPr b="0" i="0" sz="1400" u="none" cap="none" strike="noStrike">
              <a:solidFill>
                <a:srgbClr val="000000"/>
              </a:solidFill>
              <a:latin typeface="Arial"/>
              <a:ea typeface="Arial"/>
              <a:cs typeface="Arial"/>
              <a:sym typeface="Arial"/>
            </a:endParaRPr>
          </a:p>
        </p:txBody>
      </p:sp>
      <p:pic>
        <p:nvPicPr>
          <p:cNvPr id="562" name="Google Shape;562;p38"/>
          <p:cNvPicPr preferRelativeResize="0"/>
          <p:nvPr/>
        </p:nvPicPr>
        <p:blipFill rotWithShape="1">
          <a:blip r:embed="rId3">
            <a:alphaModFix/>
          </a:blip>
          <a:srcRect b="0" l="0" r="0" t="0"/>
          <a:stretch/>
        </p:blipFill>
        <p:spPr>
          <a:xfrm>
            <a:off x="914400" y="3352800"/>
            <a:ext cx="6678612" cy="2697162"/>
          </a:xfrm>
          <a:prstGeom prst="rect">
            <a:avLst/>
          </a:prstGeom>
          <a:noFill/>
          <a:ln>
            <a:noFill/>
          </a:ln>
        </p:spPr>
      </p:pic>
      <p:sp>
        <p:nvSpPr>
          <p:cNvPr id="563" name="Google Shape;563;p38"/>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 </a:t>
            </a:r>
            <a:endParaRPr b="0" i="0" sz="12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1200"/>
              <a:buFont typeface="Corbel"/>
              <a:buNone/>
            </a:pPr>
            <a:r>
              <a:rPr lang="en-US" sz="1200">
                <a:solidFill>
                  <a:schemeClr val="dk1"/>
                </a:solidFill>
                <a:latin typeface="Corbel"/>
                <a:ea typeface="Corbel"/>
                <a:cs typeface="Corbel"/>
                <a:sym typeface="Corbel"/>
              </a:rPr>
              <a:t>\\\</a:t>
            </a:r>
            <a:endParaRPr sz="1200">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1200"/>
              <a:buFont typeface="Corbel"/>
              <a:buNone/>
            </a:pPr>
            <a:r>
              <a:rPr lang="en-US" sz="1200">
                <a:solidFill>
                  <a:schemeClr val="dk1"/>
                </a:solidFill>
                <a:latin typeface="Corbel"/>
                <a:ea typeface="Corbel"/>
                <a:cs typeface="Corbel"/>
                <a:sym typeface="Corbel"/>
              </a:rPr>
              <a:t>\\\\\\\</a:t>
            </a:r>
            <a:endParaRPr sz="1200">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1200"/>
              <a:buFont typeface="Corbel"/>
              <a:buNone/>
            </a:pPr>
            <a:r>
              <a:rPr lang="en-US" sz="1200">
                <a:solidFill>
                  <a:schemeClr val="dk1"/>
                </a:solidFill>
                <a:latin typeface="Corbel"/>
                <a:ea typeface="Corbel"/>
                <a:cs typeface="Corbel"/>
                <a:sym typeface="Corbel"/>
              </a:rPr>
              <a:t>\\\\</a:t>
            </a:r>
            <a:endParaRPr sz="1200">
              <a:solidFill>
                <a:schemeClr val="dk1"/>
              </a:solidFill>
              <a:latin typeface="Corbel"/>
              <a:ea typeface="Corbel"/>
              <a:cs typeface="Corbel"/>
              <a:sym typeface="Corbel"/>
            </a:endParaRPr>
          </a:p>
        </p:txBody>
      </p:sp>
      <p:sp>
        <p:nvSpPr>
          <p:cNvPr id="564" name="Google Shape;564;p3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9"/>
          <p:cNvSpPr txBox="1"/>
          <p:nvPr/>
        </p:nvSpPr>
        <p:spPr>
          <a:xfrm>
            <a:off x="228600" y="1676400"/>
            <a:ext cx="8610600" cy="347821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romanLcPeriod"/>
            </a:pPr>
            <a:r>
              <a:rPr b="1" i="0" lang="en-US" sz="2000" u="none" cap="none" strike="noStrike">
                <a:solidFill>
                  <a:schemeClr val="dk1"/>
                </a:solidFill>
                <a:latin typeface="Corbel"/>
                <a:ea typeface="Corbel"/>
                <a:cs typeface="Corbel"/>
                <a:sym typeface="Corbel"/>
              </a:rPr>
              <a:t>Draw level 1 DFD</a:t>
            </a:r>
            <a:r>
              <a:rPr b="0" i="0" lang="en-US" sz="2000" u="none" cap="none" strike="noStrike">
                <a:solidFill>
                  <a:schemeClr val="dk1"/>
                </a:solidFill>
                <a:latin typeface="Corbel"/>
                <a:ea typeface="Corbel"/>
                <a:cs typeface="Corbel"/>
                <a:sym typeface="Corbel"/>
              </a:rPr>
              <a:t> where set up destination and estimate fare process is decomposed into two sub process as get distance and calculate fare. Data of distance will sent from get distance to calculate fare.</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rbel"/>
              <a:ea typeface="Corbel"/>
              <a:cs typeface="Corbel"/>
              <a:sym typeface="Corbe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rbel"/>
              <a:ea typeface="Corbel"/>
              <a:cs typeface="Corbel"/>
              <a:sym typeface="Corbe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rbel"/>
              <a:ea typeface="Corbel"/>
              <a:cs typeface="Corbel"/>
              <a:sym typeface="Corbe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rbel"/>
              <a:ea typeface="Corbel"/>
              <a:cs typeface="Corbel"/>
              <a:sym typeface="Corbel"/>
            </a:endParaRPr>
          </a:p>
          <a:p>
            <a:pPr indent="-342900" lvl="0" marL="342900" marR="0" rtl="0" algn="just">
              <a:lnSpc>
                <a:spcPct val="100000"/>
              </a:lnSpc>
              <a:spcBef>
                <a:spcPts val="0"/>
              </a:spcBef>
              <a:spcAft>
                <a:spcPts val="0"/>
              </a:spcAft>
              <a:buClr>
                <a:schemeClr val="dk1"/>
              </a:buClr>
              <a:buSzPts val="2000"/>
              <a:buFont typeface="Calibri"/>
              <a:buAutoNum type="romanLcPeriod"/>
            </a:pPr>
            <a:r>
              <a:rPr b="1" i="0" lang="en-US" sz="2000" u="none" cap="none" strike="noStrike">
                <a:solidFill>
                  <a:schemeClr val="dk1"/>
                </a:solidFill>
                <a:latin typeface="Corbel"/>
                <a:ea typeface="Corbel"/>
                <a:cs typeface="Corbel"/>
                <a:sym typeface="Corbel"/>
              </a:rPr>
              <a:t>Draw Level 2 DFD</a:t>
            </a:r>
            <a:r>
              <a:rPr b="0" i="0" lang="en-US" sz="2000" u="none" cap="none" strike="noStrike">
                <a:solidFill>
                  <a:schemeClr val="dk1"/>
                </a:solidFill>
                <a:latin typeface="Corbel"/>
                <a:ea typeface="Corbel"/>
                <a:cs typeface="Corbel"/>
                <a:sym typeface="Corbel"/>
              </a:rPr>
              <a:t> for get distance sub process. Decompose get distance in two sub process as get route and calculate distance. Data of route will sent from get route to calculate distance.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rbel"/>
              <a:ea typeface="Corbel"/>
              <a:cs typeface="Corbel"/>
              <a:sym typeface="Corbel"/>
            </a:endParaRPr>
          </a:p>
        </p:txBody>
      </p:sp>
      <p:sp>
        <p:nvSpPr>
          <p:cNvPr id="570" name="Google Shape;570;p39"/>
          <p:cNvSpPr txBox="1"/>
          <p:nvPr/>
        </p:nvSpPr>
        <p:spPr>
          <a:xfrm>
            <a:off x="3276600" y="533400"/>
            <a:ext cx="219075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Class work</a:t>
            </a:r>
            <a:endParaRPr b="0" i="0" sz="1400" u="none" cap="none" strike="noStrike">
              <a:solidFill>
                <a:srgbClr val="000000"/>
              </a:solidFill>
              <a:latin typeface="Arial"/>
              <a:ea typeface="Arial"/>
              <a:cs typeface="Arial"/>
              <a:sym typeface="Arial"/>
            </a:endParaRPr>
          </a:p>
        </p:txBody>
      </p:sp>
      <p:sp>
        <p:nvSpPr>
          <p:cNvPr id="571" name="Google Shape;571;p39"/>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572" name="Google Shape;572;p39"/>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External Agents</a:t>
            </a:r>
            <a:endParaRPr/>
          </a:p>
        </p:txBody>
      </p:sp>
      <p:sp>
        <p:nvSpPr>
          <p:cNvPr id="255" name="Google Shape;255;p4"/>
          <p:cNvSpPr txBox="1"/>
          <p:nvPr>
            <p:ph idx="1" type="body"/>
          </p:nvPr>
        </p:nvSpPr>
        <p:spPr>
          <a:xfrm>
            <a:off x="685800" y="1463675"/>
            <a:ext cx="8001000" cy="5257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rgbClr val="376092"/>
              </a:buClr>
              <a:buSzPts val="4060"/>
              <a:buFont typeface="Arial"/>
              <a:buNone/>
            </a:pP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External agent</a:t>
            </a:r>
            <a:r>
              <a:rPr b="0" i="0" lang="en-US" sz="2800" u="none" cap="none" strike="noStrike">
                <a:solidFill>
                  <a:schemeClr val="dk1"/>
                </a:solidFill>
                <a:latin typeface="Times New Roman"/>
                <a:ea typeface="Times New Roman"/>
                <a:cs typeface="Times New Roman"/>
                <a:sym typeface="Times New Roman"/>
              </a:rPr>
              <a:t> – an outside person, unit, system, or organization that interacts with a system. Also called an </a:t>
            </a:r>
            <a:r>
              <a:rPr b="0" i="1" lang="en-US" sz="2800" u="none" cap="none" strike="noStrike">
                <a:solidFill>
                  <a:schemeClr val="dk1"/>
                </a:solidFill>
                <a:latin typeface="Times New Roman"/>
                <a:ea typeface="Times New Roman"/>
                <a:cs typeface="Times New Roman"/>
                <a:sym typeface="Times New Roman"/>
              </a:rPr>
              <a:t>external entity</a:t>
            </a:r>
            <a:r>
              <a:rPr b="0" i="0" lang="en-US" sz="2800" u="none" cap="none" strike="noStrike">
                <a:solidFill>
                  <a:schemeClr val="dk1"/>
                </a:solidFill>
                <a:latin typeface="Times New Roman"/>
                <a:ea typeface="Times New Roman"/>
                <a:cs typeface="Times New Roman"/>
                <a:sym typeface="Times New Roman"/>
              </a:rPr>
              <a:t>. </a:t>
            </a:r>
            <a:endParaRPr/>
          </a:p>
          <a:p>
            <a:pPr indent="-285750" lvl="0" marL="285750" marR="0" rtl="0" algn="l">
              <a:lnSpc>
                <a:spcPct val="90000"/>
              </a:lnSpc>
              <a:spcBef>
                <a:spcPts val="600"/>
              </a:spcBef>
              <a:spcAft>
                <a:spcPts val="0"/>
              </a:spcAft>
              <a:buClr>
                <a:srgbClr val="376092"/>
              </a:buClr>
              <a:buSzPts val="406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108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External agents define the “boundary” or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scope of a system being modeled.</a:t>
            </a:r>
            <a:endParaRPr/>
          </a:p>
          <a:p>
            <a:pPr indent="-285750" lvl="1" marL="742950" marR="0" rtl="0" algn="l">
              <a:lnSpc>
                <a:spcPct val="90000"/>
              </a:lnSpc>
              <a:spcBef>
                <a:spcPts val="108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As scope changes, external agents can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become processes, and vice versa.</a:t>
            </a:r>
            <a:endParaRPr/>
          </a:p>
        </p:txBody>
      </p:sp>
      <p:sp>
        <p:nvSpPr>
          <p:cNvPr id="256" name="Google Shape;256;p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whi74173_ta0905" id="257" name="Google Shape;257;p4"/>
          <p:cNvPicPr preferRelativeResize="0"/>
          <p:nvPr/>
        </p:nvPicPr>
        <p:blipFill rotWithShape="1">
          <a:blip r:embed="rId3">
            <a:alphaModFix/>
          </a:blip>
          <a:srcRect b="16999" l="8639" r="9598" t="0"/>
          <a:stretch/>
        </p:blipFill>
        <p:spPr>
          <a:xfrm>
            <a:off x="1851025" y="4829175"/>
            <a:ext cx="1160462" cy="1128712"/>
          </a:xfrm>
          <a:prstGeom prst="rect">
            <a:avLst/>
          </a:prstGeom>
          <a:noFill/>
          <a:ln>
            <a:noFill/>
          </a:ln>
        </p:spPr>
      </p:pic>
      <p:pic>
        <p:nvPicPr>
          <p:cNvPr descr="whi74173_ta0906" id="258" name="Google Shape;258;p4"/>
          <p:cNvPicPr preferRelativeResize="0"/>
          <p:nvPr/>
        </p:nvPicPr>
        <p:blipFill rotWithShape="1">
          <a:blip r:embed="rId4">
            <a:alphaModFix/>
          </a:blip>
          <a:srcRect b="19783" l="0" r="0" t="0"/>
          <a:stretch/>
        </p:blipFill>
        <p:spPr>
          <a:xfrm>
            <a:off x="6248400" y="4867275"/>
            <a:ext cx="1577975" cy="1038225"/>
          </a:xfrm>
          <a:prstGeom prst="rect">
            <a:avLst/>
          </a:prstGeom>
          <a:noFill/>
          <a:ln>
            <a:noFill/>
          </a:ln>
        </p:spPr>
      </p:pic>
      <p:sp>
        <p:nvSpPr>
          <p:cNvPr id="259" name="Google Shape;259;p4"/>
          <p:cNvSpPr txBox="1"/>
          <p:nvPr/>
        </p:nvSpPr>
        <p:spPr>
          <a:xfrm>
            <a:off x="1301750" y="5991225"/>
            <a:ext cx="22240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Gane and Sarson shape</a:t>
            </a:r>
            <a:endParaRPr b="0" i="0" sz="1400" u="none" cap="none" strike="noStrike">
              <a:solidFill>
                <a:srgbClr val="000000"/>
              </a:solidFill>
              <a:latin typeface="Arial"/>
              <a:ea typeface="Arial"/>
              <a:cs typeface="Arial"/>
              <a:sym typeface="Arial"/>
            </a:endParaRPr>
          </a:p>
        </p:txBody>
      </p:sp>
      <p:sp>
        <p:nvSpPr>
          <p:cNvPr id="260" name="Google Shape;260;p4"/>
          <p:cNvSpPr txBox="1"/>
          <p:nvPr/>
        </p:nvSpPr>
        <p:spPr>
          <a:xfrm>
            <a:off x="5867400" y="5919787"/>
            <a:ext cx="2273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DeMarco/Yourdon shape</a:t>
            </a:r>
            <a:endParaRPr b="0" i="0" sz="1400" u="none" cap="none" strike="noStrike">
              <a:solidFill>
                <a:srgbClr val="000000"/>
              </a:solidFill>
              <a:latin typeface="Arial"/>
              <a:ea typeface="Arial"/>
              <a:cs typeface="Arial"/>
              <a:sym typeface="Arial"/>
            </a:endParaRPr>
          </a:p>
        </p:txBody>
      </p:sp>
      <p:sp>
        <p:nvSpPr>
          <p:cNvPr id="261" name="Google Shape;261;p4"/>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0"/>
          <p:cNvSpPr txBox="1"/>
          <p:nvPr/>
        </p:nvSpPr>
        <p:spPr>
          <a:xfrm>
            <a:off x="228600" y="1676400"/>
            <a:ext cx="8610600" cy="9239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1800"/>
              <a:buFont typeface="Calibri"/>
              <a:buAutoNum type="romanLcPeriod"/>
            </a:pPr>
            <a:r>
              <a:rPr b="1" i="0" lang="en-US" sz="1800" u="none" cap="none" strike="noStrike">
                <a:solidFill>
                  <a:schemeClr val="dk1"/>
                </a:solidFill>
                <a:latin typeface="Times New Roman"/>
                <a:ea typeface="Times New Roman"/>
                <a:cs typeface="Times New Roman"/>
                <a:sym typeface="Times New Roman"/>
              </a:rPr>
              <a:t>Draw level 1 DFD</a:t>
            </a:r>
            <a:r>
              <a:rPr b="0" i="0" lang="en-US" sz="1800" u="none" cap="none" strike="noStrike">
                <a:solidFill>
                  <a:schemeClr val="dk1"/>
                </a:solidFill>
                <a:latin typeface="Times New Roman"/>
                <a:ea typeface="Times New Roman"/>
                <a:cs typeface="Times New Roman"/>
                <a:sym typeface="Times New Roman"/>
              </a:rPr>
              <a:t> where set up destination and estimate fare process is decomposed into two sub process as get distance and calculate fare. Data of distance will sent from get distance to calculate fare.</a:t>
            </a:r>
            <a:endParaRPr b="0" i="0" sz="1400" u="none" cap="none" strike="noStrike">
              <a:solidFill>
                <a:srgbClr val="000000"/>
              </a:solidFill>
              <a:latin typeface="Arial"/>
              <a:ea typeface="Arial"/>
              <a:cs typeface="Arial"/>
              <a:sym typeface="Arial"/>
            </a:endParaRPr>
          </a:p>
        </p:txBody>
      </p:sp>
      <p:pic>
        <p:nvPicPr>
          <p:cNvPr id="578" name="Google Shape;578;p40"/>
          <p:cNvPicPr preferRelativeResize="0"/>
          <p:nvPr/>
        </p:nvPicPr>
        <p:blipFill rotWithShape="1">
          <a:blip r:embed="rId3">
            <a:alphaModFix/>
          </a:blip>
          <a:srcRect b="0" l="0" r="0" t="0"/>
          <a:stretch/>
        </p:blipFill>
        <p:spPr>
          <a:xfrm>
            <a:off x="1752600" y="3124200"/>
            <a:ext cx="6153150" cy="3108325"/>
          </a:xfrm>
          <a:prstGeom prst="rect">
            <a:avLst/>
          </a:prstGeom>
          <a:noFill/>
          <a:ln>
            <a:noFill/>
          </a:ln>
        </p:spPr>
      </p:pic>
      <p:sp>
        <p:nvSpPr>
          <p:cNvPr id="579" name="Google Shape;579;p40"/>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580" name="Google Shape;580;p4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1"/>
          <p:cNvSpPr txBox="1"/>
          <p:nvPr/>
        </p:nvSpPr>
        <p:spPr>
          <a:xfrm>
            <a:off x="228600" y="1676400"/>
            <a:ext cx="86106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Draw Level 2 DFD</a:t>
            </a:r>
            <a:r>
              <a:rPr b="0" i="0" lang="en-US" sz="1800" u="none" cap="none" strike="noStrike">
                <a:solidFill>
                  <a:schemeClr val="dk1"/>
                </a:solidFill>
                <a:latin typeface="Arial"/>
                <a:ea typeface="Arial"/>
                <a:cs typeface="Arial"/>
                <a:sym typeface="Arial"/>
              </a:rPr>
              <a:t> for get distance sub process. Decompose get distance in two sub process as get route and calculate distance. Data of route will sent from get route to calculate distance.</a:t>
            </a:r>
            <a:endParaRPr b="0" i="0" sz="1400" u="none" cap="none" strike="noStrike">
              <a:solidFill>
                <a:srgbClr val="000000"/>
              </a:solidFill>
              <a:latin typeface="Arial"/>
              <a:ea typeface="Arial"/>
              <a:cs typeface="Arial"/>
              <a:sym typeface="Arial"/>
            </a:endParaRPr>
          </a:p>
        </p:txBody>
      </p:sp>
      <p:pic>
        <p:nvPicPr>
          <p:cNvPr id="586" name="Google Shape;586;p41"/>
          <p:cNvPicPr preferRelativeResize="0"/>
          <p:nvPr/>
        </p:nvPicPr>
        <p:blipFill rotWithShape="1">
          <a:blip r:embed="rId3">
            <a:alphaModFix/>
          </a:blip>
          <a:srcRect b="0" l="0" r="0" t="0"/>
          <a:stretch/>
        </p:blipFill>
        <p:spPr>
          <a:xfrm>
            <a:off x="1081087" y="2779712"/>
            <a:ext cx="6905625" cy="3886200"/>
          </a:xfrm>
          <a:prstGeom prst="rect">
            <a:avLst/>
          </a:prstGeom>
          <a:noFill/>
          <a:ln>
            <a:noFill/>
          </a:ln>
        </p:spPr>
      </p:pic>
      <p:sp>
        <p:nvSpPr>
          <p:cNvPr id="587" name="Google Shape;587;p41"/>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588" name="Google Shape;588;p41"/>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Data Stores</a:t>
            </a:r>
            <a:endParaRPr/>
          </a:p>
        </p:txBody>
      </p:sp>
      <p:sp>
        <p:nvSpPr>
          <p:cNvPr id="268" name="Google Shape;268;p5"/>
          <p:cNvSpPr txBox="1"/>
          <p:nvPr>
            <p:ph idx="1" type="body"/>
          </p:nvPr>
        </p:nvSpPr>
        <p:spPr>
          <a:xfrm>
            <a:off x="661987" y="1524000"/>
            <a:ext cx="7796212" cy="5181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4060"/>
              <a:buFont typeface="Arial"/>
              <a:buNone/>
            </a:pP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Data store</a:t>
            </a:r>
            <a:r>
              <a:rPr b="0" i="0" lang="en-US" sz="2800" u="none" cap="none" strike="noStrike">
                <a:solidFill>
                  <a:schemeClr val="dk1"/>
                </a:solidFill>
                <a:latin typeface="Times New Roman"/>
                <a:ea typeface="Times New Roman"/>
                <a:cs typeface="Times New Roman"/>
                <a:sym typeface="Times New Roman"/>
              </a:rPr>
              <a:t> – stored data intended for later use. Synonyms are </a:t>
            </a:r>
            <a:r>
              <a:rPr b="0" i="1" lang="en-US" sz="2800" u="none" cap="none" strike="noStrike">
                <a:solidFill>
                  <a:schemeClr val="dk1"/>
                </a:solidFill>
                <a:latin typeface="Times New Roman"/>
                <a:ea typeface="Times New Roman"/>
                <a:cs typeface="Times New Roman"/>
                <a:sym typeface="Times New Roman"/>
              </a:rPr>
              <a:t>file</a:t>
            </a:r>
            <a:r>
              <a:rPr b="0" i="0" lang="en-US" sz="2800" u="none" cap="none" strike="noStrike">
                <a:solidFill>
                  <a:schemeClr val="dk1"/>
                </a:solidFill>
                <a:latin typeface="Times New Roman"/>
                <a:ea typeface="Times New Roman"/>
                <a:cs typeface="Times New Roman"/>
                <a:sym typeface="Times New Roman"/>
              </a:rPr>
              <a:t> and </a:t>
            </a:r>
            <a:r>
              <a:rPr b="0" i="1" lang="en-US" sz="2800" u="none" cap="none" strike="noStrike">
                <a:solidFill>
                  <a:schemeClr val="dk1"/>
                </a:solidFill>
                <a:latin typeface="Times New Roman"/>
                <a:ea typeface="Times New Roman"/>
                <a:cs typeface="Times New Roman"/>
                <a:sym typeface="Times New Roman"/>
              </a:rPr>
              <a:t>database</a:t>
            </a:r>
            <a:r>
              <a:rPr b="0" i="0" lang="en-US" sz="2800" u="none" cap="none" strike="noStrike">
                <a:solidFill>
                  <a:schemeClr val="dk1"/>
                </a:solidFill>
                <a:latin typeface="Times New Roman"/>
                <a:ea typeface="Times New Roman"/>
                <a:cs typeface="Times New Roman"/>
                <a:sym typeface="Times New Roman"/>
              </a:rPr>
              <a:t>. </a:t>
            </a:r>
            <a:endParaRPr/>
          </a:p>
          <a:p>
            <a:pPr indent="-285750" lvl="1" marL="742950" marR="0" rtl="0" algn="l">
              <a:lnSpc>
                <a:spcPct val="100000"/>
              </a:lnSpc>
              <a:spcBef>
                <a:spcPts val="120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Frequently implemented as a file or database.</a:t>
            </a:r>
            <a:endParaRPr/>
          </a:p>
          <a:p>
            <a:pPr indent="-285750" lvl="1" marL="742950" marR="0" rtl="0" algn="l">
              <a:lnSpc>
                <a:spcPct val="100000"/>
              </a:lnSpc>
              <a:spcBef>
                <a:spcPts val="120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A data store is “data at rest” compared to a data flow that is “data in motion.”</a:t>
            </a:r>
            <a:endParaRPr/>
          </a:p>
          <a:p>
            <a:pPr indent="-285750" lvl="1" marL="742950" marR="0" rtl="0" algn="l">
              <a:lnSpc>
                <a:spcPct val="100000"/>
              </a:lnSpc>
              <a:spcBef>
                <a:spcPts val="120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Almost always one of the following:</a:t>
            </a:r>
            <a:endParaRPr/>
          </a:p>
          <a:p>
            <a:pPr indent="-285750" lvl="2" marL="1200150" marR="0" rtl="0" algn="l">
              <a:lnSpc>
                <a:spcPct val="100000"/>
              </a:lnSpc>
              <a:spcBef>
                <a:spcPts val="1200"/>
              </a:spcBef>
              <a:spcAft>
                <a:spcPts val="0"/>
              </a:spcAft>
              <a:buClr>
                <a:srgbClr val="376092"/>
              </a:buClr>
              <a:buSzPts val="2900"/>
              <a:buFont typeface="Arial"/>
              <a:buChar char="•"/>
            </a:pPr>
            <a:r>
              <a:rPr b="0" i="0" lang="en-US" sz="2000" u="none" cap="none" strike="noStrike">
                <a:solidFill>
                  <a:schemeClr val="dk1"/>
                </a:solidFill>
                <a:latin typeface="Times New Roman"/>
                <a:ea typeface="Times New Roman"/>
                <a:cs typeface="Times New Roman"/>
                <a:sym typeface="Times New Roman"/>
              </a:rPr>
              <a:t>Persons, Places, Objects etc</a:t>
            </a:r>
            <a:endParaRPr/>
          </a:p>
          <a:p>
            <a:pPr indent="-285750" lvl="1" marL="742950" marR="0" rtl="0" algn="l">
              <a:lnSpc>
                <a:spcPct val="100000"/>
              </a:lnSpc>
              <a:spcBef>
                <a:spcPts val="120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Data stores depicted on a DFD store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all instances of data entities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(depicted on an ERD)</a:t>
            </a:r>
            <a:endParaRPr/>
          </a:p>
        </p:txBody>
      </p:sp>
      <p:sp>
        <p:nvSpPr>
          <p:cNvPr id="269" name="Google Shape;269;p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Untitled-2" id="270" name="Google Shape;270;p5"/>
          <p:cNvPicPr preferRelativeResize="0"/>
          <p:nvPr/>
        </p:nvPicPr>
        <p:blipFill rotWithShape="1">
          <a:blip r:embed="rId3">
            <a:alphaModFix/>
          </a:blip>
          <a:srcRect b="0" l="0" r="0" t="0"/>
          <a:stretch/>
        </p:blipFill>
        <p:spPr>
          <a:xfrm>
            <a:off x="7010400" y="3606800"/>
            <a:ext cx="1752600" cy="736600"/>
          </a:xfrm>
          <a:prstGeom prst="rect">
            <a:avLst/>
          </a:prstGeom>
          <a:noFill/>
          <a:ln>
            <a:noFill/>
          </a:ln>
        </p:spPr>
      </p:pic>
      <p:pic>
        <p:nvPicPr>
          <p:cNvPr descr="Untitled-1" id="271" name="Google Shape;271;p5"/>
          <p:cNvPicPr preferRelativeResize="0"/>
          <p:nvPr/>
        </p:nvPicPr>
        <p:blipFill rotWithShape="1">
          <a:blip r:embed="rId4">
            <a:alphaModFix/>
          </a:blip>
          <a:srcRect b="0" l="0" r="0" t="0"/>
          <a:stretch/>
        </p:blipFill>
        <p:spPr>
          <a:xfrm>
            <a:off x="7010400" y="5346700"/>
            <a:ext cx="1755775" cy="749300"/>
          </a:xfrm>
          <a:prstGeom prst="rect">
            <a:avLst/>
          </a:prstGeom>
          <a:noFill/>
          <a:ln>
            <a:noFill/>
          </a:ln>
        </p:spPr>
      </p:pic>
      <p:sp>
        <p:nvSpPr>
          <p:cNvPr id="272" name="Google Shape;272;p5"/>
          <p:cNvSpPr txBox="1"/>
          <p:nvPr/>
        </p:nvSpPr>
        <p:spPr>
          <a:xfrm>
            <a:off x="6842125" y="4343400"/>
            <a:ext cx="22240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Gane and Sarson shape</a:t>
            </a:r>
            <a:endParaRPr b="0" i="0" sz="1400" u="none" cap="none" strike="noStrike">
              <a:solidFill>
                <a:srgbClr val="000000"/>
              </a:solidFill>
              <a:latin typeface="Arial"/>
              <a:ea typeface="Arial"/>
              <a:cs typeface="Arial"/>
              <a:sym typeface="Arial"/>
            </a:endParaRPr>
          </a:p>
        </p:txBody>
      </p:sp>
      <p:sp>
        <p:nvSpPr>
          <p:cNvPr id="273" name="Google Shape;273;p5"/>
          <p:cNvSpPr txBox="1"/>
          <p:nvPr/>
        </p:nvSpPr>
        <p:spPr>
          <a:xfrm>
            <a:off x="6781800" y="6096000"/>
            <a:ext cx="2273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DeMarco/Yourdon shape</a:t>
            </a:r>
            <a:endParaRPr b="0" i="0" sz="1400" u="none" cap="none" strike="noStrike">
              <a:solidFill>
                <a:srgbClr val="000000"/>
              </a:solidFill>
              <a:latin typeface="Arial"/>
              <a:ea typeface="Arial"/>
              <a:cs typeface="Arial"/>
              <a:sym typeface="Arial"/>
            </a:endParaRPr>
          </a:p>
        </p:txBody>
      </p:sp>
      <p:sp>
        <p:nvSpPr>
          <p:cNvPr id="274" name="Google Shape;274;p5"/>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Process</a:t>
            </a:r>
            <a:endParaRPr/>
          </a:p>
        </p:txBody>
      </p:sp>
      <p:sp>
        <p:nvSpPr>
          <p:cNvPr id="281" name="Google Shape;281;p6"/>
          <p:cNvSpPr txBox="1"/>
          <p:nvPr>
            <p:ph idx="1" type="body"/>
          </p:nvPr>
        </p:nvSpPr>
        <p:spPr>
          <a:xfrm>
            <a:off x="609600" y="1524000"/>
            <a:ext cx="82296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rgbClr val="376092"/>
              </a:buClr>
              <a:buSzPts val="5220"/>
              <a:buFont typeface="Arial"/>
              <a:buNone/>
            </a:pPr>
            <a:r>
              <a:rPr b="1" i="0" lang="en-US" sz="3600" u="none" cap="none" strike="noStrike">
                <a:solidFill>
                  <a:schemeClr val="dk1"/>
                </a:solidFill>
                <a:latin typeface="Corbel"/>
                <a:ea typeface="Corbel"/>
                <a:cs typeface="Corbel"/>
                <a:sym typeface="Corbel"/>
              </a:rPr>
              <a:t>Process</a:t>
            </a:r>
            <a:r>
              <a:rPr b="0" i="0" lang="en-US" sz="3600" u="none" cap="none" strike="noStrike">
                <a:solidFill>
                  <a:schemeClr val="dk1"/>
                </a:solidFill>
                <a:latin typeface="Corbel"/>
                <a:ea typeface="Corbel"/>
                <a:cs typeface="Corbel"/>
                <a:sym typeface="Corbel"/>
              </a:rPr>
              <a:t> – work performed by a system in response to incoming data flows or conditions. A synonym is </a:t>
            </a:r>
            <a:r>
              <a:rPr b="0" i="1" lang="en-US" sz="3600" u="none" cap="none" strike="noStrike">
                <a:solidFill>
                  <a:schemeClr val="dk1"/>
                </a:solidFill>
                <a:latin typeface="Corbel"/>
                <a:ea typeface="Corbel"/>
                <a:cs typeface="Corbel"/>
                <a:sym typeface="Corbel"/>
              </a:rPr>
              <a:t>transform</a:t>
            </a:r>
            <a:r>
              <a:rPr b="0" i="0" lang="en-US" sz="3600" u="none" cap="none" strike="noStrike">
                <a:solidFill>
                  <a:schemeClr val="dk1"/>
                </a:solidFill>
                <a:latin typeface="Corbel"/>
                <a:ea typeface="Corbel"/>
                <a:cs typeface="Corbel"/>
                <a:sym typeface="Corbel"/>
              </a:rPr>
              <a:t>.</a:t>
            </a:r>
            <a:r>
              <a:rPr b="0" i="0" lang="en-US" sz="2400" u="none" cap="none" strike="noStrike">
                <a:solidFill>
                  <a:schemeClr val="dk1"/>
                </a:solidFill>
                <a:latin typeface="Corbel"/>
                <a:ea typeface="Corbel"/>
                <a:cs typeface="Corbel"/>
                <a:sym typeface="Corbel"/>
              </a:rPr>
              <a:t> </a:t>
            </a:r>
            <a:endParaRPr/>
          </a:p>
          <a:p>
            <a:pPr indent="-285750" lvl="1" marL="742950" marR="0" rtl="0" algn="l">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All information systems include </a:t>
            </a:r>
            <a:br>
              <a:rPr b="0" i="0" lang="en-US" sz="2400" u="none" cap="none" strike="noStrike">
                <a:solidFill>
                  <a:schemeClr val="dk1"/>
                </a:solidFill>
                <a:latin typeface="Corbel"/>
                <a:ea typeface="Corbel"/>
                <a:cs typeface="Corbel"/>
                <a:sym typeface="Corbel"/>
              </a:rPr>
            </a:br>
            <a:r>
              <a:rPr b="0" i="0" lang="en-US" sz="2400" u="none" cap="none" strike="noStrike">
                <a:solidFill>
                  <a:schemeClr val="dk1"/>
                </a:solidFill>
                <a:latin typeface="Corbel"/>
                <a:ea typeface="Corbel"/>
                <a:cs typeface="Corbel"/>
                <a:sym typeface="Corbel"/>
              </a:rPr>
              <a:t>processes - usually many of them</a:t>
            </a:r>
            <a:endParaRPr/>
          </a:p>
          <a:p>
            <a:pPr indent="-285750" lvl="1" marL="742950" marR="0" rtl="0" algn="l">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Processes respond to business </a:t>
            </a:r>
            <a:br>
              <a:rPr b="0" i="0" lang="en-US" sz="2400" u="none" cap="none" strike="noStrike">
                <a:solidFill>
                  <a:schemeClr val="dk1"/>
                </a:solidFill>
                <a:latin typeface="Corbel"/>
                <a:ea typeface="Corbel"/>
                <a:cs typeface="Corbel"/>
                <a:sym typeface="Corbel"/>
              </a:rPr>
            </a:br>
            <a:r>
              <a:rPr b="0" i="0" lang="en-US" sz="2400" u="none" cap="none" strike="noStrike">
                <a:solidFill>
                  <a:schemeClr val="dk1"/>
                </a:solidFill>
                <a:latin typeface="Corbel"/>
                <a:ea typeface="Corbel"/>
                <a:cs typeface="Corbel"/>
                <a:sym typeface="Corbel"/>
              </a:rPr>
              <a:t>events and conditions and transform </a:t>
            </a:r>
            <a:br>
              <a:rPr b="0" i="0" lang="en-US" sz="2400" u="none" cap="none" strike="noStrike">
                <a:solidFill>
                  <a:schemeClr val="dk1"/>
                </a:solidFill>
                <a:latin typeface="Corbel"/>
                <a:ea typeface="Corbel"/>
                <a:cs typeface="Corbel"/>
                <a:sym typeface="Corbel"/>
              </a:rPr>
            </a:br>
            <a:r>
              <a:rPr b="0" i="0" lang="en-US" sz="2400" u="none" cap="none" strike="noStrike">
                <a:solidFill>
                  <a:schemeClr val="dk1"/>
                </a:solidFill>
                <a:latin typeface="Corbel"/>
                <a:ea typeface="Corbel"/>
                <a:cs typeface="Corbel"/>
                <a:sym typeface="Corbel"/>
              </a:rPr>
              <a:t>data into useful information</a:t>
            </a:r>
            <a:endParaRPr/>
          </a:p>
          <a:p>
            <a:pPr indent="-285750" lvl="1" marL="742950" marR="0" rtl="0" algn="l">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Modeling processes helps us to understand the interactions with the system's environment, other systems, and other processes.</a:t>
            </a:r>
            <a:endParaRPr/>
          </a:p>
          <a:p>
            <a:pPr indent="-285750" lvl="1" marL="742950" marR="0" rtl="0" algn="l">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Named with a strong action verb followed by object clause describing what the work is performed on/for .</a:t>
            </a:r>
            <a:endParaRPr/>
          </a:p>
        </p:txBody>
      </p:sp>
      <p:sp>
        <p:nvSpPr>
          <p:cNvPr id="282" name="Google Shape;282;p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3" name="Google Shape;283;p6"/>
          <p:cNvSpPr txBox="1"/>
          <p:nvPr/>
        </p:nvSpPr>
        <p:spPr>
          <a:xfrm>
            <a:off x="6781800" y="3976687"/>
            <a:ext cx="22240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Gane and Sarson shape</a:t>
            </a:r>
            <a:endParaRPr b="0" i="0" sz="1400" u="none" cap="none" strike="noStrike">
              <a:solidFill>
                <a:srgbClr val="000000"/>
              </a:solidFill>
              <a:latin typeface="Arial"/>
              <a:ea typeface="Arial"/>
              <a:cs typeface="Arial"/>
              <a:sym typeface="Arial"/>
            </a:endParaRPr>
          </a:p>
        </p:txBody>
      </p:sp>
      <p:pic>
        <p:nvPicPr>
          <p:cNvPr descr="process" id="284" name="Google Shape;284;p6"/>
          <p:cNvPicPr preferRelativeResize="0"/>
          <p:nvPr/>
        </p:nvPicPr>
        <p:blipFill rotWithShape="1">
          <a:blip r:embed="rId3">
            <a:alphaModFix/>
          </a:blip>
          <a:srcRect b="0" l="0" r="0" t="0"/>
          <a:stretch/>
        </p:blipFill>
        <p:spPr>
          <a:xfrm>
            <a:off x="7143750" y="3027362"/>
            <a:ext cx="1543050" cy="1011237"/>
          </a:xfrm>
          <a:prstGeom prst="rect">
            <a:avLst/>
          </a:prstGeom>
          <a:noFill/>
          <a:ln>
            <a:noFill/>
          </a:ln>
        </p:spPr>
      </p:pic>
      <p:sp>
        <p:nvSpPr>
          <p:cNvPr id="285" name="Google Shape;285;p6"/>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Data Flows &amp; Control Flows</a:t>
            </a:r>
            <a:endParaRPr/>
          </a:p>
        </p:txBody>
      </p:sp>
      <p:sp>
        <p:nvSpPr>
          <p:cNvPr id="292" name="Google Shape;292;p7"/>
          <p:cNvSpPr txBox="1"/>
          <p:nvPr>
            <p:ph idx="1" type="body"/>
          </p:nvPr>
        </p:nvSpPr>
        <p:spPr>
          <a:xfrm>
            <a:off x="396875" y="1677987"/>
            <a:ext cx="5622925" cy="4419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5000"/>
              </a:lnSpc>
              <a:spcBef>
                <a:spcPts val="0"/>
              </a:spcBef>
              <a:spcAft>
                <a:spcPts val="0"/>
              </a:spcAft>
              <a:buClr>
                <a:srgbClr val="376092"/>
              </a:buClr>
              <a:buSzPts val="3480"/>
              <a:buFont typeface="Arial"/>
              <a:buNone/>
            </a:pPr>
            <a:r>
              <a:rPr b="1" i="0" lang="en-US" sz="2400" u="none" cap="none" strike="noStrike">
                <a:solidFill>
                  <a:schemeClr val="dk1"/>
                </a:solidFill>
                <a:latin typeface="Times New Roman"/>
                <a:ea typeface="Times New Roman"/>
                <a:cs typeface="Times New Roman"/>
                <a:sym typeface="Times New Roman"/>
              </a:rPr>
              <a:t>	Data flow</a:t>
            </a:r>
            <a:r>
              <a:rPr b="0" i="0" lang="en-US" sz="2400" u="none" cap="none" strike="noStrike">
                <a:solidFill>
                  <a:schemeClr val="dk1"/>
                </a:solidFill>
                <a:latin typeface="Times New Roman"/>
                <a:ea typeface="Times New Roman"/>
                <a:cs typeface="Times New Roman"/>
                <a:sym typeface="Times New Roman"/>
              </a:rPr>
              <a:t> – data that is input to or output from a process.</a:t>
            </a:r>
            <a:endParaRPr/>
          </a:p>
          <a:p>
            <a:pPr indent="-285750" lvl="1" marL="742950" marR="0" rtl="0" algn="l">
              <a:lnSpc>
                <a:spcPct val="95000"/>
              </a:lnSpc>
              <a:spcBef>
                <a:spcPts val="1000"/>
              </a:spcBef>
              <a:spcAft>
                <a:spcPts val="0"/>
              </a:spcAft>
              <a:buClr>
                <a:srgbClr val="376092"/>
              </a:buClr>
              <a:buSzPts val="2900"/>
              <a:buFont typeface="Arial"/>
              <a:buChar char="•"/>
            </a:pPr>
            <a:r>
              <a:rPr b="0" i="0" lang="en-US" sz="2000" u="none" cap="none" strike="noStrike">
                <a:solidFill>
                  <a:schemeClr val="dk1"/>
                </a:solidFill>
                <a:latin typeface="Times New Roman"/>
                <a:ea typeface="Times New Roman"/>
                <a:cs typeface="Times New Roman"/>
                <a:sym typeface="Times New Roman"/>
              </a:rPr>
              <a:t>A data flow is data in motion</a:t>
            </a:r>
            <a:endParaRPr/>
          </a:p>
          <a:p>
            <a:pPr indent="-285750" lvl="1" marL="742950" marR="0" rtl="0" algn="l">
              <a:lnSpc>
                <a:spcPct val="95000"/>
              </a:lnSpc>
              <a:spcBef>
                <a:spcPts val="1000"/>
              </a:spcBef>
              <a:spcAft>
                <a:spcPts val="0"/>
              </a:spcAft>
              <a:buClr>
                <a:srgbClr val="376092"/>
              </a:buClr>
              <a:buSzPts val="2900"/>
              <a:buFont typeface="Arial"/>
              <a:buChar char="•"/>
            </a:pPr>
            <a:r>
              <a:rPr b="0" i="0" lang="en-US" sz="2000" u="none" cap="none" strike="noStrike">
                <a:solidFill>
                  <a:schemeClr val="dk1"/>
                </a:solidFill>
                <a:latin typeface="Times New Roman"/>
                <a:ea typeface="Times New Roman"/>
                <a:cs typeface="Times New Roman"/>
                <a:sym typeface="Times New Roman"/>
              </a:rPr>
              <a:t>A data flow may also be used to represent the creation, reading, deletion, or updating of data in a file or database (called a data store).</a:t>
            </a:r>
            <a:endParaRPr/>
          </a:p>
          <a:p>
            <a:pPr indent="-285750" lvl="0" marL="285750" marR="0" rtl="0" algn="l">
              <a:lnSpc>
                <a:spcPct val="95000"/>
              </a:lnSpc>
              <a:spcBef>
                <a:spcPts val="600"/>
              </a:spcBef>
              <a:spcAft>
                <a:spcPts val="0"/>
              </a:spcAft>
              <a:buClr>
                <a:srgbClr val="376092"/>
              </a:buClr>
              <a:buSzPts val="3480"/>
              <a:buFont typeface="Arial"/>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Composite data flow</a:t>
            </a:r>
            <a:r>
              <a:rPr b="0" i="0" lang="en-US" sz="2400" u="none" cap="none" strike="noStrike">
                <a:solidFill>
                  <a:schemeClr val="dk1"/>
                </a:solidFill>
                <a:latin typeface="Times New Roman"/>
                <a:ea typeface="Times New Roman"/>
                <a:cs typeface="Times New Roman"/>
                <a:sym typeface="Times New Roman"/>
              </a:rPr>
              <a:t> – a data flow that consists of other data flows.</a:t>
            </a:r>
            <a:endParaRPr/>
          </a:p>
          <a:p>
            <a:pPr indent="-285750" lvl="0" marL="285750" marR="0" rtl="0" algn="l">
              <a:lnSpc>
                <a:spcPct val="95000"/>
              </a:lnSpc>
              <a:spcBef>
                <a:spcPts val="600"/>
              </a:spcBef>
              <a:spcAft>
                <a:spcPts val="0"/>
              </a:spcAft>
              <a:buClr>
                <a:srgbClr val="376092"/>
              </a:buClr>
              <a:buSzPts val="3480"/>
              <a:buFont typeface="Arial"/>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Control flow</a:t>
            </a:r>
            <a:r>
              <a:rPr b="0" i="0" lang="en-US" sz="2400" u="none" cap="none" strike="noStrike">
                <a:solidFill>
                  <a:schemeClr val="dk1"/>
                </a:solidFill>
                <a:latin typeface="Times New Roman"/>
                <a:ea typeface="Times New Roman"/>
                <a:cs typeface="Times New Roman"/>
                <a:sym typeface="Times New Roman"/>
              </a:rPr>
              <a:t> – a condition or nondata event that triggers a process.</a:t>
            </a:r>
            <a:endParaRPr/>
          </a:p>
          <a:p>
            <a:pPr indent="-285750" lvl="1" marL="742950" marR="0" rtl="0" algn="l">
              <a:lnSpc>
                <a:spcPct val="95000"/>
              </a:lnSpc>
              <a:spcBef>
                <a:spcPts val="1000"/>
              </a:spcBef>
              <a:spcAft>
                <a:spcPts val="0"/>
              </a:spcAft>
              <a:buClr>
                <a:srgbClr val="376092"/>
              </a:buClr>
              <a:buSzPts val="2900"/>
              <a:buFont typeface="Arial"/>
              <a:buChar char="•"/>
            </a:pPr>
            <a:r>
              <a:rPr b="0" i="0" lang="en-US" sz="2000" u="none" cap="none" strike="noStrike">
                <a:solidFill>
                  <a:schemeClr val="dk1"/>
                </a:solidFill>
                <a:latin typeface="Times New Roman"/>
                <a:ea typeface="Times New Roman"/>
                <a:cs typeface="Times New Roman"/>
                <a:sym typeface="Times New Roman"/>
              </a:rPr>
              <a:t>Used sparingly on DFDs.</a:t>
            </a:r>
            <a:endParaRPr/>
          </a:p>
        </p:txBody>
      </p:sp>
      <p:sp>
        <p:nvSpPr>
          <p:cNvPr id="293" name="Google Shape;293;p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294" name="Google Shape;294;p7"/>
          <p:cNvCxnSpPr/>
          <p:nvPr/>
        </p:nvCxnSpPr>
        <p:spPr>
          <a:xfrm>
            <a:off x="6019800" y="2667000"/>
            <a:ext cx="2895600" cy="0"/>
          </a:xfrm>
          <a:prstGeom prst="straightConnector1">
            <a:avLst/>
          </a:prstGeom>
          <a:noFill/>
          <a:ln cap="flat" cmpd="sng" w="28575">
            <a:solidFill>
              <a:schemeClr val="dk1"/>
            </a:solidFill>
            <a:prstDash val="solid"/>
            <a:miter lim="800000"/>
            <a:headEnd len="sm" w="sm" type="none"/>
            <a:tailEnd len="lg" w="lg" type="triangle"/>
          </a:ln>
        </p:spPr>
      </p:cxnSp>
      <p:sp>
        <p:nvSpPr>
          <p:cNvPr id="295" name="Google Shape;295;p7"/>
          <p:cNvSpPr txBox="1"/>
          <p:nvPr/>
        </p:nvSpPr>
        <p:spPr>
          <a:xfrm>
            <a:off x="6656387" y="2338387"/>
            <a:ext cx="14890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Data flow name</a:t>
            </a:r>
            <a:endParaRPr b="0" i="0" sz="1400" u="none" cap="none" strike="noStrike">
              <a:solidFill>
                <a:srgbClr val="000000"/>
              </a:solidFill>
              <a:latin typeface="Arial"/>
              <a:ea typeface="Arial"/>
              <a:cs typeface="Arial"/>
              <a:sym typeface="Arial"/>
            </a:endParaRPr>
          </a:p>
        </p:txBody>
      </p:sp>
      <p:cxnSp>
        <p:nvCxnSpPr>
          <p:cNvPr id="296" name="Google Shape;296;p7"/>
          <p:cNvCxnSpPr/>
          <p:nvPr/>
        </p:nvCxnSpPr>
        <p:spPr>
          <a:xfrm>
            <a:off x="6019800" y="4953000"/>
            <a:ext cx="2895600" cy="0"/>
          </a:xfrm>
          <a:prstGeom prst="straightConnector1">
            <a:avLst/>
          </a:prstGeom>
          <a:noFill/>
          <a:ln cap="flat" cmpd="sng" w="28575">
            <a:solidFill>
              <a:schemeClr val="dk1"/>
            </a:solidFill>
            <a:prstDash val="solid"/>
            <a:miter lim="800000"/>
            <a:headEnd len="sm" w="sm" type="none"/>
            <a:tailEnd len="lg" w="lg" type="triangle"/>
          </a:ln>
        </p:spPr>
      </p:cxnSp>
      <p:sp>
        <p:nvSpPr>
          <p:cNvPr id="297" name="Google Shape;297;p7"/>
          <p:cNvSpPr txBox="1"/>
          <p:nvPr/>
        </p:nvSpPr>
        <p:spPr>
          <a:xfrm>
            <a:off x="6553200" y="4624387"/>
            <a:ext cx="16970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Control flow name</a:t>
            </a:r>
            <a:endParaRPr b="0" i="0" sz="1400" u="none" cap="none" strike="noStrike">
              <a:solidFill>
                <a:srgbClr val="000000"/>
              </a:solidFill>
              <a:latin typeface="Arial"/>
              <a:ea typeface="Arial"/>
              <a:cs typeface="Arial"/>
              <a:sym typeface="Arial"/>
            </a:endParaRPr>
          </a:p>
        </p:txBody>
      </p:sp>
      <p:sp>
        <p:nvSpPr>
          <p:cNvPr id="298" name="Google Shape;298;p7"/>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000">
              <a:solidFill>
                <a:schemeClr val="dk1"/>
              </a:solidFill>
              <a:latin typeface="Corbel"/>
              <a:ea typeface="Corbel"/>
              <a:cs typeface="Corbel"/>
              <a:sym typeface="Corbel"/>
            </a:endParaRPr>
          </a:p>
        </p:txBody>
      </p:sp>
      <p:pic>
        <p:nvPicPr>
          <p:cNvPr id="304" name="Google Shape;304;p8"/>
          <p:cNvPicPr preferRelativeResize="0"/>
          <p:nvPr>
            <p:ph idx="1" type="body"/>
          </p:nvPr>
        </p:nvPicPr>
        <p:blipFill rotWithShape="1">
          <a:blip r:embed="rId3">
            <a:alphaModFix/>
          </a:blip>
          <a:srcRect b="0" l="0" r="0" t="0"/>
          <a:stretch/>
        </p:blipFill>
        <p:spPr>
          <a:xfrm>
            <a:off x="1484176" y="976925"/>
            <a:ext cx="7210500" cy="5744400"/>
          </a:xfrm>
          <a:prstGeom prst="rect">
            <a:avLst/>
          </a:prstGeom>
          <a:noFill/>
          <a:ln>
            <a:noFill/>
          </a:ln>
        </p:spPr>
      </p:pic>
      <p:sp>
        <p:nvSpPr>
          <p:cNvPr id="305" name="Google Shape;305;p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06" name="Google Shape;306;p8"/>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9"/>
          <p:cNvSpPr txBox="1"/>
          <p:nvPr>
            <p:ph type="title"/>
          </p:nvPr>
        </p:nvSpPr>
        <p:spPr>
          <a:xfrm>
            <a:off x="990600" y="136525"/>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Simple Data Flow Diagram</a:t>
            </a:r>
            <a:endParaRPr/>
          </a:p>
        </p:txBody>
      </p:sp>
      <p:sp>
        <p:nvSpPr>
          <p:cNvPr id="313" name="Google Shape;313;p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01" id="314" name="Google Shape;314;p9"/>
          <p:cNvPicPr preferRelativeResize="0"/>
          <p:nvPr/>
        </p:nvPicPr>
        <p:blipFill rotWithShape="1">
          <a:blip r:embed="rId3">
            <a:alphaModFix/>
          </a:blip>
          <a:srcRect b="0" l="0" r="0" t="0"/>
          <a:stretch/>
        </p:blipFill>
        <p:spPr>
          <a:xfrm>
            <a:off x="460375" y="1258887"/>
            <a:ext cx="8229600" cy="5599112"/>
          </a:xfrm>
          <a:prstGeom prst="rect">
            <a:avLst/>
          </a:prstGeom>
          <a:noFill/>
          <a:ln>
            <a:noFill/>
          </a:ln>
        </p:spPr>
      </p:pic>
      <p:sp>
        <p:nvSpPr>
          <p:cNvPr id="315" name="Google Shape;315;p9"/>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5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2011-06-16T14:45:20Z</dcterms:created>
  <dc:creator>Windows User</dc:creator>
</cp:coreProperties>
</file>