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56" r:id="rId8"/>
    <p:sldMasterId id="214748365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y="6858000" cx="9144000"/>
  <p:notesSz cx="6858000" cy="9144000"/>
  <p:embeddedFontLst>
    <p:embeddedFont>
      <p:font typeface="Tahom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j7rW1qamyV5GX9xqvfP+yCYj0n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20" Type="http://schemas.openxmlformats.org/officeDocument/2006/relationships/slide" Target="slides/slide10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43" Type="http://customschemas.google.com/relationships/presentationmetadata" Target="metadata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slide" Target="slides/slide29.xml"/><Relationship Id="rId16" Type="http://schemas.openxmlformats.org/officeDocument/2006/relationships/slide" Target="slides/slide6.xml"/><Relationship Id="rId38" Type="http://schemas.openxmlformats.org/officeDocument/2006/relationships/slide" Target="slides/slide28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Here is another example of a WND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you construct its related UIDM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8382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304800" y="49530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35635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  <a:defRPr sz="4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6" name="Google Shape;66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7" name="Google Shape;6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35635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33"/>
          <p:cNvCxnSpPr/>
          <p:nvPr/>
        </p:nvCxnSpPr>
        <p:spPr>
          <a:xfrm>
            <a:off x="457200" y="1447800"/>
            <a:ext cx="8229600" cy="0"/>
          </a:xfrm>
          <a:prstGeom prst="straightConnector1">
            <a:avLst/>
          </a:prstGeom>
          <a:noFill/>
          <a:ln cap="flat" cmpd="sng" w="76200">
            <a:solidFill>
              <a:srgbClr val="558ED5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" name="Google Shape;23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685800" y="1066800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Systems Analysis and Design</a:t>
            </a:r>
            <a:br>
              <a:rPr b="1" i="0" lang="en-US" sz="32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5th Edition</a:t>
            </a:r>
            <a:br>
              <a:rPr b="1" i="0" lang="en-US" sz="2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Chapter 9.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533400" y="48006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None/>
            </a:pPr>
            <a:r>
              <a:rPr b="1" i="0" lang="en-US" sz="26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Alan Dennis, Barbara Haley Wixom, and Roberta Roth</a:t>
            </a:r>
            <a:br>
              <a:rPr b="0" i="0" lang="en-US" sz="30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 PROCESS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50" name="Google Shape;150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385887"/>
            <a:ext cx="8229600" cy="333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User interface design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five-step process that is iterative.</a:t>
            </a:r>
            <a:endParaRPr/>
          </a:p>
        </p:txBody>
      </p:sp>
      <p:pic>
        <p:nvPicPr>
          <p:cNvPr descr="Chapter_10_illus10" id="152" name="Google Shape;152;p10"/>
          <p:cNvPicPr preferRelativeResize="0"/>
          <p:nvPr/>
        </p:nvPicPr>
        <p:blipFill rotWithShape="1">
          <a:blip r:embed="rId3">
            <a:alphaModFix/>
          </a:blip>
          <a:srcRect b="32575" l="21567" r="20588" t="32575"/>
          <a:stretch/>
        </p:blipFill>
        <p:spPr>
          <a:xfrm>
            <a:off x="1600200" y="2743200"/>
            <a:ext cx="5791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Scenario Development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4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 scenario 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outline of steps that users perform to accomplish some part of their work.</a:t>
            </a:r>
            <a:endParaRPr/>
          </a:p>
          <a:p>
            <a:pPr indent="-3810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scenarios are presented in a simple narrative description that is tied to the DFD.</a:t>
            </a:r>
            <a:endParaRPr/>
          </a:p>
          <a:p>
            <a:pPr indent="-88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use scenarios</a:t>
            </a:r>
            <a:endParaRPr/>
          </a:p>
          <a:p>
            <a:pPr indent="-88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497887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Standards Design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interface standards are the basic design elements that are common across the individual screens, forms, and reports within the system.</a:t>
            </a:r>
            <a:endParaRPr/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template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general appearance of all screens and the paper-based forms and reports.</a:t>
            </a:r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77" name="Google Shape;177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650"/>
              <a:buFont typeface="Noto Sans Symbols"/>
              <a:buChar char="▪"/>
            </a:pP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template specifies the names that the interface will use for the major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objects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fundamental building blocks of the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template gives names to the most commonly used  </a:t>
            </a:r>
            <a:r>
              <a:rPr b="0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actions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interface objects and actions, and also their status, may be represented by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icons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Design Prototyping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i="0" lang="en-US" sz="36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design prototype </a:t>
            </a: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mock-up or a simulation of a computer screen, form, or report.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approaches to interface design prototyping: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Storyboards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prototypes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prototypes.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storyboard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hand-drawn pictures of screens.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HTML prototype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built with the use of Web pages created in HTML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language prototype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interface design prototype built in the actual language or by the actual that will be used to build the system.</a:t>
            </a:r>
            <a:endParaRPr/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752600" y="0"/>
            <a:ext cx="5486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Storyboard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85800"/>
            <a:ext cx="8534400" cy="548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Evaluation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interface evaluation is to understand how to improve the interface design.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common approaches to interface evaluation.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</a:t>
            </a:r>
            <a:r>
              <a:rPr b="1" i="1" lang="en-US" sz="2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Heuristic evaluation -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interface to a checklist of design principles.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i="1" lang="en-US" sz="2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Walk-through evaluation -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meeting conducted with the users to walk through the interface.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b="1" i="1" lang="en-US" sz="2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Interactive evaluation -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try out the interface.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</a:t>
            </a:r>
            <a:r>
              <a:rPr b="1" i="1" lang="en-US" sz="2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Formal usability testing -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formal testing process to understand how usable the interface is.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DESIGN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304800" y="16002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Principles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Analysts usually must assume that users have not read the manual, have not attended training, and do not have external help readily at hand.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All controls should be clear and understandable and placed in an intuitive location on the screen.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9 Outline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600"/>
              <a:buFont typeface="Noto Sans Symbols"/>
              <a:buChar char="▪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user interface design.</a:t>
            </a:r>
            <a:endParaRPr/>
          </a:p>
          <a:p>
            <a:pPr indent="-419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600"/>
              <a:buFont typeface="Noto Sans Symbols"/>
              <a:buChar char="▪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 process.</a:t>
            </a:r>
            <a:endParaRPr/>
          </a:p>
          <a:p>
            <a:pPr indent="-419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600"/>
              <a:buFont typeface="Noto Sans Symbols"/>
              <a:buChar char="▪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design.</a:t>
            </a:r>
            <a:endParaRPr/>
          </a:p>
          <a:p>
            <a:pPr indent="-419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600"/>
              <a:buFont typeface="Noto Sans Symbols"/>
              <a:buChar char="▪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design.</a:t>
            </a:r>
            <a:endParaRPr/>
          </a:p>
          <a:p>
            <a:pPr indent="-419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600"/>
              <a:buFont typeface="Noto Sans Symbols"/>
              <a:buChar char="▪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design.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Mistakes 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first of principle of designing navigation control is to prevent users from making mistakes.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Labeling commands appropriately and limiting choices.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Confirming with the user that the actions are difficult or impossible to undo.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Recovery from Mistakes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making “undo” buttons whenever possible.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Consistent Grammar Order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Windows application uses an </a:t>
            </a:r>
            <a:r>
              <a:rPr b="0" i="1" lang="en-US" sz="2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object-action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grammar order. 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Window Navigation Diagram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12" y="1676400"/>
            <a:ext cx="8764587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WND</a:t>
            </a:r>
            <a:endParaRPr/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8888412" cy="3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DESIGN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4572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 Symbols"/>
              <a:buChar char="▪"/>
            </a:pPr>
            <a:r>
              <a:rPr b="0" i="0" lang="en-US" sz="3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mechanisms facilitate the entry of data into the computer system.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 Symbols"/>
              <a:buChar char="▪"/>
            </a:pPr>
            <a:r>
              <a:rPr b="0" i="0" lang="en-US" sz="3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design means designing the screen used to enter information and forms on which the users write and type  information.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 Symbols"/>
              <a:buChar char="▪"/>
            </a:pPr>
            <a:r>
              <a:rPr b="0" i="0" lang="en-US" sz="3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input design is to capture accurate information for the system simply and easily.</a:t>
            </a:r>
            <a:endParaRPr/>
          </a:p>
          <a:p>
            <a:pPr indent="-19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 Symbols"/>
              <a:buNone/>
            </a:pPr>
            <a:r>
              <a:t/>
            </a:r>
            <a:endParaRPr b="0" i="0" sz="3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3429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b="0" i="0" sz="3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Inputs</a:t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many different types of inputs, in the same way that there are many different types of fields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fig_09_13" id="265" name="Google Shape;2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47800"/>
            <a:ext cx="78486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Keystrokes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Keystrokes cost time and money.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should never ask for information that can be obtained in another way (e.g., by retrieving it from a database).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should not require a user to type information that can be selected from a list.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frequent values should be used as the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default value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data.</a:t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DESIGN</a:t>
            </a:r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are the reports that the system produces, whether on the screen, on paper, or in other media, such as the Web.</a:t>
            </a:r>
            <a:endParaRPr/>
          </a:p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are the most visible part of any system.</a:t>
            </a:r>
            <a:endParaRPr/>
          </a:p>
          <a:p>
            <a:pPr indent="-88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Principles</a:t>
            </a:r>
            <a:endParaRPr/>
          </a:p>
        </p:txBody>
      </p:sp>
      <p:sp>
        <p:nvSpPr>
          <p:cNvPr id="287" name="Google Shape;287;p27"/>
          <p:cNvSpPr txBox="1"/>
          <p:nvPr>
            <p:ph idx="1" type="body"/>
          </p:nvPr>
        </p:nvSpPr>
        <p:spPr>
          <a:xfrm>
            <a:off x="457200" y="16002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500"/>
              <a:buFont typeface="Noto Sans Symbols"/>
              <a:buChar char="▪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the output mechanism is to present information to users so that they can accurately understand it with the least effort.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500"/>
              <a:buFont typeface="Noto Sans Symbols"/>
              <a:buChar char="▪"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report usage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first principle in designing reports is to understand how they are used.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500"/>
              <a:buFont typeface="Noto Sans Symbols"/>
              <a:buChar char="▪"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information load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goal of a well-designed report is to provide all needed information without information overload.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500"/>
              <a:buFont typeface="Noto Sans Symbols"/>
              <a:buChar char="▪"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bias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no analyst sets out to design a biased report.</a:t>
            </a:r>
            <a:endParaRPr/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bias: Bias in graphs.</a:t>
            </a:r>
            <a:endParaRPr/>
          </a:p>
        </p:txBody>
      </p:sp>
      <p:pic>
        <p:nvPicPr>
          <p:cNvPr descr="Chapter_10_illus10" id="298" name="Google Shape;298;p28"/>
          <p:cNvPicPr preferRelativeResize="0"/>
          <p:nvPr/>
        </p:nvPicPr>
        <p:blipFill rotWithShape="1">
          <a:blip r:embed="rId3">
            <a:alphaModFix/>
          </a:blip>
          <a:srcRect b="25757" l="21567" r="20588" t="25756"/>
          <a:stretch/>
        </p:blipFill>
        <p:spPr>
          <a:xfrm>
            <a:off x="2133600" y="2133600"/>
            <a:ext cx="46005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b="0" i="0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interface design 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Layout, content awareness, aesthetics, user experience, consistency, minimize user effort.</a:t>
            </a:r>
            <a:endParaRPr/>
          </a:p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interface design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scenario development, interface structure design, interface standards design, interface design prototyping, and interface evaluation. 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b="1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Interface design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defining how the system will interact with external entities.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chapter, we focus on the design of </a:t>
            </a:r>
            <a:r>
              <a:rPr b="1" i="1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interfaces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how the system will interact with the </a:t>
            </a:r>
            <a:r>
              <a:rPr b="0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of </a:t>
            </a:r>
            <a:r>
              <a:rPr b="0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system interfaces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how the systems exchange information with </a:t>
            </a:r>
            <a:r>
              <a:rPr b="0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other systems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Navigation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The fundamental goal of navigation design is to make the system as simple to use as possible.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The goal of input design is to simply and easily capture accurate information for the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The goal of the output design is to present information to users so that they can accurately understand it with the least effort.</a:t>
            </a:r>
            <a:endParaRPr b="0" i="0" sz="3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interface includes three fundamental parts: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Navigation mechanism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way in which the user tells the system what to do.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</a:t>
            </a:r>
            <a:r>
              <a:rPr b="1" i="1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 mechanism</a:t>
            </a:r>
            <a:r>
              <a:rPr b="0" i="1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way in which the system captures  information.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</a:t>
            </a:r>
            <a:r>
              <a:rPr b="1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 mechanism</a:t>
            </a: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way in which the system provides information to the user or to other systems.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 Symbols"/>
              <a:buChar char="▪"/>
            </a:pPr>
            <a:r>
              <a:rPr b="1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Graphical user interfaces (GUI)</a:t>
            </a: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windows, menus, icons, etc., and are the most common type of user interfaces.</a:t>
            </a:r>
            <a:endParaRPr b="0" i="0" sz="3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3429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b="0" i="0" sz="3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FOR USER INTERFACE DESIGN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 is an art.</a:t>
            </a:r>
            <a:endParaRPr/>
          </a:p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make the interface pleasing to the eye and simple to use, while minimizing the user’s effort.</a:t>
            </a:r>
            <a:endParaRPr/>
          </a:p>
          <a:p>
            <a:pPr indent="-88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fig_09_01" id="117" name="Google Shape;11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450"/>
            <a:ext cx="9239250" cy="65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layout with multiple navigation areas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ftp://pmcfadden2:jws&amp;zi$@ftp.wiley.com/pmcfadden2/Dennis.SAD.4e/JPEGS/jpge_300_dpi/Ch09/fig_09_02.jp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76200"/>
            <a:ext cx="7986712" cy="662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572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flow between sections should also be consistent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ftp://pmcfadden2:jws&amp;zi$@ftp.wiley.com/pmcfadden2/Dennis.SAD.4e/JPEGS/jpge_300_dpi/Ch09/fig_09_03.jpg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905000"/>
            <a:ext cx="4592637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of form with high </a:t>
            </a:r>
            <a:r>
              <a:rPr b="0" i="1" lang="en-US" sz="36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density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Chapter_10_illus10" id="143" name="Google Shape;143;p9"/>
          <p:cNvPicPr preferRelativeResize="0"/>
          <p:nvPr/>
        </p:nvPicPr>
        <p:blipFill rotWithShape="1">
          <a:blip r:embed="rId3">
            <a:alphaModFix/>
          </a:blip>
          <a:srcRect b="10784" l="9091" r="9848" t="10784"/>
          <a:stretch/>
        </p:blipFill>
        <p:spPr>
          <a:xfrm>
            <a:off x="457200" y="1447800"/>
            <a:ext cx="8229600" cy="53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2011-06-16T14:45:20Z</dcterms:created>
  <dc:creator>Windows User</dc:creator>
</cp:coreProperties>
</file>