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embeddedFontLst>
    <p:embeddedFont>
      <p:font typeface="Tahoma" panose="020B0604030504040204" pitchFamily="34" charset="0"/>
      <p:regular r:id="rId43"/>
      <p:bold r:id="rId44"/>
    </p:embeddedFont>
    <p:embeddedFont>
      <p:font typeface="Corbel" panose="020B0503020204020204" pitchFamily="34" charset="0"/>
      <p:regular r:id="rId45"/>
      <p:bold r:id="rId46"/>
      <p:italic r:id="rId47"/>
      <p:boldItalic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gGYWSfd1/6lUW4NJj8fUzRigyg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74" autoAdjust="0"/>
  </p:normalViewPr>
  <p:slideViewPr>
    <p:cSldViewPr snapToGrid="0">
      <p:cViewPr varScale="1">
        <p:scale>
          <a:sx n="97" d="100"/>
          <a:sy n="97" d="100"/>
        </p:scale>
        <p:origin x="200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customschemas.google.com/relationships/presentationmetadata" Target="meta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19621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4574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8240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760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5344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These do not necessarily each have to have their own document, but the topics should be covered thoroughly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365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7402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205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5271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2104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6900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39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51462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1666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45673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0677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92163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7658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44500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28960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The Software Deployment Life Cycle is an evolving collection of processes. These processes can either be performed on the software producer side or the customer side.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95244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Functionality</a:t>
            </a:r>
            <a:r>
              <a:rPr lang="en-US"/>
              <a:t>: Software deployments can yield more than improving security, as adding new features that address specific business needs can help enhance employee productivity and streamline workflows by removing friction.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/>
              <a:t>Patches</a:t>
            </a:r>
            <a:r>
              <a:rPr lang="en-US"/>
              <a:t>: No application is infallible or impervious to outside intrusion. And the longer a particular release remains deployed without an update, the more likely security exploits are inviting an outside attack.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7819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Robocopy</a:t>
            </a:r>
            <a:r>
              <a:rPr lang="en-US"/>
              <a:t>, for "Robust File Copy", is a command-line directory and/or file replication command for Microsoft Windows.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Microsoft’s Group Policy Object (GPO) is a collection of Group Policy settings that defines what a system will look like and how it will behave for a defined group of users.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Having regular third-party penetration testing, an intelligent alert system, and subsequent software improvements at timely intervals help maintain security and mission-critical objectives with software deployments.</a:t>
            </a:r>
            <a:endParaRPr/>
          </a:p>
        </p:txBody>
      </p:sp>
      <p:sp>
        <p:nvSpPr>
          <p:cNvPr id="361" name="Google Shape;361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5675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17188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38025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59878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4380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30802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48643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61090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96010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92300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429" name="Google Shape;429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78714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160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30"/>
          </a:p>
        </p:txBody>
      </p:sp>
      <p:sp>
        <p:nvSpPr>
          <p:cNvPr id="172" name="Google Shape;17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57029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4563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3068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6834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6808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1802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19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2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25" name="Google Shape;25;p42"/>
            <p:cNvSpPr/>
            <p:nvPr/>
          </p:nvSpPr>
          <p:spPr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l" t="t" r="r" b="b"/>
              <a:pathLst>
                <a:path w="860" h="2502" extrusionOk="0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Google Shape;26;p42"/>
            <p:cNvSpPr/>
            <p:nvPr/>
          </p:nvSpPr>
          <p:spPr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l" t="t" r="r" b="b"/>
              <a:pathLst>
                <a:path w="842" h="2433" extrusionOk="0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7" name="Google Shape;27;p42"/>
            <p:cNvSpPr/>
            <p:nvPr/>
          </p:nvSpPr>
          <p:spPr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l" t="t" r="r" b="b"/>
              <a:pathLst>
                <a:path w="1220" h="1941" extrusionOk="0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8" name="Google Shape;28;p42"/>
            <p:cNvSpPr/>
            <p:nvPr/>
          </p:nvSpPr>
          <p:spPr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l" t="t" r="r" b="b"/>
              <a:pathLst>
                <a:path w="1495" h="1872" extrusionOk="0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rgbClr val="244061"/>
            </a:solidFill>
            <a:ln>
              <a:noFill/>
            </a:ln>
          </p:spPr>
        </p:sp>
        <p:sp>
          <p:nvSpPr>
            <p:cNvPr id="29" name="Google Shape;29;p42"/>
            <p:cNvSpPr/>
            <p:nvPr/>
          </p:nvSpPr>
          <p:spPr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l" t="t" r="r" b="b"/>
              <a:pathLst>
                <a:path w="2104" h="1875" extrusionOk="0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6092"/>
            </a:solidFill>
            <a:ln>
              <a:noFill/>
            </a:ln>
          </p:spPr>
        </p:sp>
        <p:sp>
          <p:nvSpPr>
            <p:cNvPr id="30" name="Google Shape;30;p42"/>
            <p:cNvSpPr/>
            <p:nvPr/>
          </p:nvSpPr>
          <p:spPr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l" t="t" r="r" b="b"/>
              <a:pathLst>
                <a:path w="1676" h="1944" extrusionOk="0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1" name="Google Shape;31;p42"/>
          <p:cNvSpPr txBox="1"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rbel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2"/>
          <p:cNvSpPr txBox="1"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2"/>
          <p:cNvSpPr txBox="1">
            <a:spLocks noGrp="1"/>
          </p:cNvSpPr>
          <p:nvPr>
            <p:ph type="dt" idx="10"/>
          </p:nvPr>
        </p:nvSpPr>
        <p:spPr>
          <a:xfrm>
            <a:off x="7325773" y="6117336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2"/>
          <p:cNvSpPr txBox="1">
            <a:spLocks noGrp="1"/>
          </p:cNvSpPr>
          <p:nvPr>
            <p:ph type="ftr" idx="11"/>
          </p:nvPr>
        </p:nvSpPr>
        <p:spPr>
          <a:xfrm>
            <a:off x="3623733" y="6117336"/>
            <a:ext cx="36094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2"/>
          <p:cNvSpPr txBox="1">
            <a:spLocks noGrp="1"/>
          </p:cNvSpPr>
          <p:nvPr>
            <p:ph type="sldNum" idx="12"/>
          </p:nvPr>
        </p:nvSpPr>
        <p:spPr>
          <a:xfrm>
            <a:off x="8275320" y="6117336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42"/>
          <p:cNvSpPr/>
          <p:nvPr/>
        </p:nvSpPr>
        <p:spPr>
          <a:xfrm>
            <a:off x="203200" y="3771900"/>
            <a:ext cx="361950" cy="90488"/>
          </a:xfrm>
          <a:custGeom>
            <a:avLst/>
            <a:gdLst/>
            <a:ahLst/>
            <a:cxnLst/>
            <a:rect l="l" t="t" r="r" b="b"/>
            <a:pathLst>
              <a:path w="228" h="57" extrusionOk="0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37" name="Google Shape;37;p42"/>
          <p:cNvSpPr/>
          <p:nvPr/>
        </p:nvSpPr>
        <p:spPr>
          <a:xfrm>
            <a:off x="560388" y="3867150"/>
            <a:ext cx="61913" cy="80963"/>
          </a:xfrm>
          <a:custGeom>
            <a:avLst/>
            <a:gdLst/>
            <a:ahLst/>
            <a:cxnLst/>
            <a:rect l="l" t="t" r="r" b="b"/>
            <a:pathLst>
              <a:path w="39" h="51" extrusionOk="0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pic>
        <p:nvPicPr>
          <p:cNvPr id="38" name="Google Shape;38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4509" y="76200"/>
            <a:ext cx="1295400" cy="1188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1"/>
          <p:cNvSpPr txBox="1"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1"/>
          <p:cNvSpPr>
            <a:spLocks noGrp="1"/>
          </p:cNvSpPr>
          <p:nvPr>
            <p:ph type="pic" idx="2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51"/>
          <p:cNvSpPr txBox="1">
            <a:spLocks noGrp="1"/>
          </p:cNvSpPr>
          <p:nvPr>
            <p:ph type="body" idx="1"/>
          </p:nvPr>
        </p:nvSpPr>
        <p:spPr>
          <a:xfrm>
            <a:off x="1113523" y="5299603"/>
            <a:ext cx="751599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95" name="Google Shape;95;p51"/>
          <p:cNvSpPr txBox="1">
            <a:spLocks noGrp="1"/>
          </p:cNvSpPr>
          <p:nvPr>
            <p:ph type="dt" idx="10"/>
          </p:nvPr>
        </p:nvSpPr>
        <p:spPr>
          <a:xfrm>
            <a:off x="7385364" y="6479247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1"/>
          <p:cNvSpPr txBox="1">
            <a:spLocks noGrp="1"/>
          </p:cNvSpPr>
          <p:nvPr>
            <p:ph type="ftr" idx="11"/>
          </p:nvPr>
        </p:nvSpPr>
        <p:spPr>
          <a:xfrm>
            <a:off x="1130316" y="6492875"/>
            <a:ext cx="62283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1"/>
          <p:cNvSpPr txBox="1">
            <a:spLocks noGrp="1"/>
          </p:cNvSpPr>
          <p:nvPr>
            <p:ph type="sldNum" idx="12"/>
          </p:nvPr>
        </p:nvSpPr>
        <p:spPr>
          <a:xfrm>
            <a:off x="8245608" y="6479246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2"/>
          <p:cNvSpPr txBox="1"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2"/>
          <p:cNvSpPr txBox="1"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52"/>
          <p:cNvSpPr txBox="1">
            <a:spLocks noGrp="1"/>
          </p:cNvSpPr>
          <p:nvPr>
            <p:ph type="dt" idx="10"/>
          </p:nvPr>
        </p:nvSpPr>
        <p:spPr>
          <a:xfrm>
            <a:off x="7385364" y="6479247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2"/>
          <p:cNvSpPr txBox="1">
            <a:spLocks noGrp="1"/>
          </p:cNvSpPr>
          <p:nvPr>
            <p:ph type="ftr" idx="11"/>
          </p:nvPr>
        </p:nvSpPr>
        <p:spPr>
          <a:xfrm>
            <a:off x="1130316" y="6492875"/>
            <a:ext cx="62283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2"/>
          <p:cNvSpPr txBox="1">
            <a:spLocks noGrp="1"/>
          </p:cNvSpPr>
          <p:nvPr>
            <p:ph type="sldNum" idx="12"/>
          </p:nvPr>
        </p:nvSpPr>
        <p:spPr>
          <a:xfrm>
            <a:off x="8245608" y="6479246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6" name="Google Shape;106;p53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7" name="Google Shape;107;p53"/>
          <p:cNvSpPr txBox="1"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3"/>
          <p:cNvSpPr txBox="1">
            <a:spLocks noGrp="1"/>
          </p:cNvSpPr>
          <p:nvPr>
            <p:ph type="body" idx="1"/>
          </p:nvPr>
        </p:nvSpPr>
        <p:spPr>
          <a:xfrm>
            <a:off x="1598235" y="3428999"/>
            <a:ext cx="6631128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53"/>
          <p:cNvSpPr txBox="1">
            <a:spLocks noGrp="1"/>
          </p:cNvSpPr>
          <p:nvPr>
            <p:ph type="body" idx="2"/>
          </p:nvPr>
        </p:nvSpPr>
        <p:spPr>
          <a:xfrm>
            <a:off x="1113523" y="4343400"/>
            <a:ext cx="751599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53"/>
          <p:cNvSpPr txBox="1">
            <a:spLocks noGrp="1"/>
          </p:cNvSpPr>
          <p:nvPr>
            <p:ph type="dt" idx="10"/>
          </p:nvPr>
        </p:nvSpPr>
        <p:spPr>
          <a:xfrm>
            <a:off x="7385364" y="6479247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3"/>
          <p:cNvSpPr txBox="1">
            <a:spLocks noGrp="1"/>
          </p:cNvSpPr>
          <p:nvPr>
            <p:ph type="ftr" idx="11"/>
          </p:nvPr>
        </p:nvSpPr>
        <p:spPr>
          <a:xfrm>
            <a:off x="1130316" y="6492875"/>
            <a:ext cx="62283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3"/>
          <p:cNvSpPr txBox="1">
            <a:spLocks noGrp="1"/>
          </p:cNvSpPr>
          <p:nvPr>
            <p:ph type="sldNum" idx="12"/>
          </p:nvPr>
        </p:nvSpPr>
        <p:spPr>
          <a:xfrm>
            <a:off x="8245608" y="6479246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4"/>
          <p:cNvSpPr txBox="1"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4"/>
          <p:cNvSpPr txBox="1"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54"/>
          <p:cNvSpPr txBox="1">
            <a:spLocks noGrp="1"/>
          </p:cNvSpPr>
          <p:nvPr>
            <p:ph type="dt" idx="10"/>
          </p:nvPr>
        </p:nvSpPr>
        <p:spPr>
          <a:xfrm>
            <a:off x="7385364" y="6479247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4"/>
          <p:cNvSpPr txBox="1">
            <a:spLocks noGrp="1"/>
          </p:cNvSpPr>
          <p:nvPr>
            <p:ph type="ftr" idx="11"/>
          </p:nvPr>
        </p:nvSpPr>
        <p:spPr>
          <a:xfrm>
            <a:off x="1130316" y="6492875"/>
            <a:ext cx="62283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4"/>
          <p:cNvSpPr txBox="1">
            <a:spLocks noGrp="1"/>
          </p:cNvSpPr>
          <p:nvPr>
            <p:ph type="sldNum" idx="12"/>
          </p:nvPr>
        </p:nvSpPr>
        <p:spPr>
          <a:xfrm>
            <a:off x="8245608" y="6479246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5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21" name="Google Shape;121;p55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22" name="Google Shape;122;p55"/>
          <p:cNvSpPr txBox="1"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55"/>
          <p:cNvSpPr txBox="1">
            <a:spLocks noGrp="1"/>
          </p:cNvSpPr>
          <p:nvPr>
            <p:ph type="body" idx="1"/>
          </p:nvPr>
        </p:nvSpPr>
        <p:spPr>
          <a:xfrm>
            <a:off x="1113525" y="3886200"/>
            <a:ext cx="751599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55"/>
          <p:cNvSpPr txBox="1">
            <a:spLocks noGrp="1"/>
          </p:cNvSpPr>
          <p:nvPr>
            <p:ph type="body" idx="2"/>
          </p:nvPr>
        </p:nvSpPr>
        <p:spPr>
          <a:xfrm>
            <a:off x="1113524" y="4775200"/>
            <a:ext cx="751599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55"/>
          <p:cNvSpPr txBox="1">
            <a:spLocks noGrp="1"/>
          </p:cNvSpPr>
          <p:nvPr>
            <p:ph type="dt" idx="10"/>
          </p:nvPr>
        </p:nvSpPr>
        <p:spPr>
          <a:xfrm>
            <a:off x="7385364" y="6479247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55"/>
          <p:cNvSpPr txBox="1">
            <a:spLocks noGrp="1"/>
          </p:cNvSpPr>
          <p:nvPr>
            <p:ph type="ftr" idx="11"/>
          </p:nvPr>
        </p:nvSpPr>
        <p:spPr>
          <a:xfrm>
            <a:off x="1130316" y="6492875"/>
            <a:ext cx="62283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5"/>
          <p:cNvSpPr txBox="1">
            <a:spLocks noGrp="1"/>
          </p:cNvSpPr>
          <p:nvPr>
            <p:ph type="sldNum" idx="12"/>
          </p:nvPr>
        </p:nvSpPr>
        <p:spPr>
          <a:xfrm>
            <a:off x="8245608" y="6479246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6"/>
          <p:cNvSpPr txBox="1"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6"/>
          <p:cNvSpPr txBox="1">
            <a:spLocks noGrp="1"/>
          </p:cNvSpPr>
          <p:nvPr>
            <p:ph type="body" idx="1"/>
          </p:nvPr>
        </p:nvSpPr>
        <p:spPr>
          <a:xfrm>
            <a:off x="1113524" y="3505200"/>
            <a:ext cx="7515992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56"/>
          <p:cNvSpPr txBox="1">
            <a:spLocks noGrp="1"/>
          </p:cNvSpPr>
          <p:nvPr>
            <p:ph type="body" idx="2"/>
          </p:nvPr>
        </p:nvSpPr>
        <p:spPr>
          <a:xfrm>
            <a:off x="1113524" y="4343400"/>
            <a:ext cx="7515992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56"/>
          <p:cNvSpPr txBox="1">
            <a:spLocks noGrp="1"/>
          </p:cNvSpPr>
          <p:nvPr>
            <p:ph type="dt" idx="10"/>
          </p:nvPr>
        </p:nvSpPr>
        <p:spPr>
          <a:xfrm>
            <a:off x="7385364" y="6479247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6"/>
          <p:cNvSpPr txBox="1">
            <a:spLocks noGrp="1"/>
          </p:cNvSpPr>
          <p:nvPr>
            <p:ph type="ftr" idx="11"/>
          </p:nvPr>
        </p:nvSpPr>
        <p:spPr>
          <a:xfrm>
            <a:off x="1130316" y="6492875"/>
            <a:ext cx="62283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56"/>
          <p:cNvSpPr txBox="1">
            <a:spLocks noGrp="1"/>
          </p:cNvSpPr>
          <p:nvPr>
            <p:ph type="sldNum" idx="12"/>
          </p:nvPr>
        </p:nvSpPr>
        <p:spPr>
          <a:xfrm>
            <a:off x="8245608" y="6479246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7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790267" cy="129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57"/>
          <p:cNvSpPr txBox="1">
            <a:spLocks noGrp="1"/>
          </p:cNvSpPr>
          <p:nvPr>
            <p:ph type="body" idx="1"/>
          </p:nvPr>
        </p:nvSpPr>
        <p:spPr>
          <a:xfrm rot="5400000">
            <a:off x="2522273" y="274373"/>
            <a:ext cx="4624387" cy="770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57"/>
          <p:cNvSpPr txBox="1">
            <a:spLocks noGrp="1"/>
          </p:cNvSpPr>
          <p:nvPr>
            <p:ph type="dt" idx="10"/>
          </p:nvPr>
        </p:nvSpPr>
        <p:spPr>
          <a:xfrm>
            <a:off x="7385364" y="6479247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7"/>
          <p:cNvSpPr txBox="1">
            <a:spLocks noGrp="1"/>
          </p:cNvSpPr>
          <p:nvPr>
            <p:ph type="ftr" idx="11"/>
          </p:nvPr>
        </p:nvSpPr>
        <p:spPr>
          <a:xfrm>
            <a:off x="1130316" y="6492875"/>
            <a:ext cx="62283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7"/>
          <p:cNvSpPr txBox="1">
            <a:spLocks noGrp="1"/>
          </p:cNvSpPr>
          <p:nvPr>
            <p:ph type="sldNum" idx="12"/>
          </p:nvPr>
        </p:nvSpPr>
        <p:spPr>
          <a:xfrm>
            <a:off x="8245608" y="6479246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8"/>
          <p:cNvSpPr txBox="1">
            <a:spLocks noGrp="1"/>
          </p:cNvSpPr>
          <p:nvPr>
            <p:ph type="title"/>
          </p:nvPr>
        </p:nvSpPr>
        <p:spPr>
          <a:xfrm rot="5400000">
            <a:off x="5412754" y="2574438"/>
            <a:ext cx="5105400" cy="1328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8"/>
          <p:cNvSpPr txBox="1">
            <a:spLocks noGrp="1"/>
          </p:cNvSpPr>
          <p:nvPr>
            <p:ph type="body" idx="1"/>
          </p:nvPr>
        </p:nvSpPr>
        <p:spPr>
          <a:xfrm rot="5400000">
            <a:off x="1569010" y="230314"/>
            <a:ext cx="5105400" cy="6016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58"/>
          <p:cNvSpPr txBox="1">
            <a:spLocks noGrp="1"/>
          </p:cNvSpPr>
          <p:nvPr>
            <p:ph type="dt" idx="10"/>
          </p:nvPr>
        </p:nvSpPr>
        <p:spPr>
          <a:xfrm>
            <a:off x="7385364" y="6479247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8"/>
          <p:cNvSpPr txBox="1">
            <a:spLocks noGrp="1"/>
          </p:cNvSpPr>
          <p:nvPr>
            <p:ph type="ftr" idx="11"/>
          </p:nvPr>
        </p:nvSpPr>
        <p:spPr>
          <a:xfrm>
            <a:off x="1130316" y="6492875"/>
            <a:ext cx="62283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8"/>
          <p:cNvSpPr txBox="1">
            <a:spLocks noGrp="1"/>
          </p:cNvSpPr>
          <p:nvPr>
            <p:ph type="sldNum" idx="12"/>
          </p:nvPr>
        </p:nvSpPr>
        <p:spPr>
          <a:xfrm>
            <a:off x="8245608" y="6479246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3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3"/>
          <p:cNvSpPr txBox="1">
            <a:spLocks noGrp="1"/>
          </p:cNvSpPr>
          <p:nvPr>
            <p:ph type="body" idx="1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3"/>
          <p:cNvSpPr txBox="1">
            <a:spLocks noGrp="1"/>
          </p:cNvSpPr>
          <p:nvPr>
            <p:ph type="dt" idx="10"/>
          </p:nvPr>
        </p:nvSpPr>
        <p:spPr>
          <a:xfrm>
            <a:off x="7401494" y="6492875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3"/>
          <p:cNvSpPr txBox="1">
            <a:spLocks noGrp="1"/>
          </p:cNvSpPr>
          <p:nvPr>
            <p:ph type="ftr" idx="11"/>
          </p:nvPr>
        </p:nvSpPr>
        <p:spPr>
          <a:xfrm>
            <a:off x="2036739" y="6473298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3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5" name="Google Shape;45;p43"/>
          <p:cNvCxnSpPr/>
          <p:nvPr/>
        </p:nvCxnSpPr>
        <p:spPr>
          <a:xfrm>
            <a:off x="457200" y="1447800"/>
            <a:ext cx="8229600" cy="0"/>
          </a:xfrm>
          <a:prstGeom prst="straightConnector1">
            <a:avLst/>
          </a:prstGeom>
          <a:noFill/>
          <a:ln w="762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4"/>
          <p:cNvSpPr txBox="1"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4"/>
          <p:cNvSpPr txBox="1"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44"/>
          <p:cNvSpPr txBox="1">
            <a:spLocks noGrp="1"/>
          </p:cNvSpPr>
          <p:nvPr>
            <p:ph type="dt" idx="10"/>
          </p:nvPr>
        </p:nvSpPr>
        <p:spPr>
          <a:xfrm>
            <a:off x="7385364" y="6479247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4"/>
          <p:cNvSpPr txBox="1">
            <a:spLocks noGrp="1"/>
          </p:cNvSpPr>
          <p:nvPr>
            <p:ph type="ftr" idx="11"/>
          </p:nvPr>
        </p:nvSpPr>
        <p:spPr>
          <a:xfrm>
            <a:off x="1130316" y="6492875"/>
            <a:ext cx="62283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sldNum" idx="12"/>
          </p:nvPr>
        </p:nvSpPr>
        <p:spPr>
          <a:xfrm>
            <a:off x="8288557" y="6479246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5"/>
          <p:cNvSpPr txBox="1">
            <a:spLocks noGrp="1"/>
          </p:cNvSpPr>
          <p:nvPr>
            <p:ph type="title"/>
          </p:nvPr>
        </p:nvSpPr>
        <p:spPr>
          <a:xfrm>
            <a:off x="964122" y="158376"/>
            <a:ext cx="679026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5"/>
          <p:cNvSpPr txBox="1">
            <a:spLocks noGrp="1"/>
          </p:cNvSpPr>
          <p:nvPr>
            <p:ph type="body" idx="1"/>
          </p:nvPr>
        </p:nvSpPr>
        <p:spPr>
          <a:xfrm>
            <a:off x="982133" y="1676400"/>
            <a:ext cx="3739896" cy="435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5" name="Google Shape;55;p45"/>
          <p:cNvSpPr txBox="1">
            <a:spLocks noGrp="1"/>
          </p:cNvSpPr>
          <p:nvPr>
            <p:ph type="body" idx="2"/>
          </p:nvPr>
        </p:nvSpPr>
        <p:spPr>
          <a:xfrm>
            <a:off x="4946904" y="1676400"/>
            <a:ext cx="3739896" cy="4337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6" name="Google Shape;56;p45"/>
          <p:cNvSpPr txBox="1">
            <a:spLocks noGrp="1"/>
          </p:cNvSpPr>
          <p:nvPr>
            <p:ph type="dt" idx="10"/>
          </p:nvPr>
        </p:nvSpPr>
        <p:spPr>
          <a:xfrm>
            <a:off x="7385364" y="6479247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5"/>
          <p:cNvSpPr txBox="1">
            <a:spLocks noGrp="1"/>
          </p:cNvSpPr>
          <p:nvPr>
            <p:ph type="ftr" idx="11"/>
          </p:nvPr>
        </p:nvSpPr>
        <p:spPr>
          <a:xfrm>
            <a:off x="1130316" y="6492875"/>
            <a:ext cx="62283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5"/>
          <p:cNvSpPr txBox="1">
            <a:spLocks noGrp="1"/>
          </p:cNvSpPr>
          <p:nvPr>
            <p:ph type="sldNum" idx="12"/>
          </p:nvPr>
        </p:nvSpPr>
        <p:spPr>
          <a:xfrm>
            <a:off x="8245608" y="6479246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6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790267" cy="129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6"/>
          <p:cNvSpPr txBox="1"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36609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46"/>
          <p:cNvSpPr txBox="1">
            <a:spLocks noGrp="1"/>
          </p:cNvSpPr>
          <p:nvPr>
            <p:ph type="body" idx="2"/>
          </p:nvPr>
        </p:nvSpPr>
        <p:spPr>
          <a:xfrm>
            <a:off x="1113523" y="3335336"/>
            <a:ext cx="3672248" cy="266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63" name="Google Shape;63;p46"/>
          <p:cNvSpPr txBox="1">
            <a:spLocks noGrp="1"/>
          </p:cNvSpPr>
          <p:nvPr>
            <p:ph type="body" idx="3"/>
          </p:nvPr>
        </p:nvSpPr>
        <p:spPr>
          <a:xfrm>
            <a:off x="5161710" y="2667000"/>
            <a:ext cx="346780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36609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46"/>
          <p:cNvSpPr txBox="1">
            <a:spLocks noGrp="1"/>
          </p:cNvSpPr>
          <p:nvPr>
            <p:ph type="body" idx="4"/>
          </p:nvPr>
        </p:nvSpPr>
        <p:spPr>
          <a:xfrm>
            <a:off x="4957266" y="3335336"/>
            <a:ext cx="3672248" cy="266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65" name="Google Shape;65;p46"/>
          <p:cNvSpPr txBox="1">
            <a:spLocks noGrp="1"/>
          </p:cNvSpPr>
          <p:nvPr>
            <p:ph type="dt" idx="10"/>
          </p:nvPr>
        </p:nvSpPr>
        <p:spPr>
          <a:xfrm>
            <a:off x="7385364" y="6479247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6"/>
          <p:cNvSpPr txBox="1">
            <a:spLocks noGrp="1"/>
          </p:cNvSpPr>
          <p:nvPr>
            <p:ph type="ftr" idx="11"/>
          </p:nvPr>
        </p:nvSpPr>
        <p:spPr>
          <a:xfrm>
            <a:off x="1130316" y="6492875"/>
            <a:ext cx="62283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6"/>
          <p:cNvSpPr txBox="1">
            <a:spLocks noGrp="1"/>
          </p:cNvSpPr>
          <p:nvPr>
            <p:ph type="sldNum" idx="12"/>
          </p:nvPr>
        </p:nvSpPr>
        <p:spPr>
          <a:xfrm>
            <a:off x="8245608" y="6479246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7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790267" cy="129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7"/>
          <p:cNvSpPr txBox="1">
            <a:spLocks noGrp="1"/>
          </p:cNvSpPr>
          <p:nvPr>
            <p:ph type="dt" idx="10"/>
          </p:nvPr>
        </p:nvSpPr>
        <p:spPr>
          <a:xfrm>
            <a:off x="7385364" y="6479247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7"/>
          <p:cNvSpPr txBox="1">
            <a:spLocks noGrp="1"/>
          </p:cNvSpPr>
          <p:nvPr>
            <p:ph type="ftr" idx="11"/>
          </p:nvPr>
        </p:nvSpPr>
        <p:spPr>
          <a:xfrm>
            <a:off x="1130316" y="6492875"/>
            <a:ext cx="62283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7"/>
          <p:cNvSpPr txBox="1">
            <a:spLocks noGrp="1"/>
          </p:cNvSpPr>
          <p:nvPr>
            <p:ph type="sldNum" idx="12"/>
          </p:nvPr>
        </p:nvSpPr>
        <p:spPr>
          <a:xfrm>
            <a:off x="8245608" y="6479246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8"/>
          <p:cNvSpPr txBox="1">
            <a:spLocks noGrp="1"/>
          </p:cNvSpPr>
          <p:nvPr>
            <p:ph type="dt" idx="10"/>
          </p:nvPr>
        </p:nvSpPr>
        <p:spPr>
          <a:xfrm>
            <a:off x="7385364" y="6479247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8"/>
          <p:cNvSpPr txBox="1">
            <a:spLocks noGrp="1"/>
          </p:cNvSpPr>
          <p:nvPr>
            <p:ph type="ftr" idx="11"/>
          </p:nvPr>
        </p:nvSpPr>
        <p:spPr>
          <a:xfrm>
            <a:off x="1130316" y="6492875"/>
            <a:ext cx="62283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8"/>
          <p:cNvSpPr txBox="1">
            <a:spLocks noGrp="1"/>
          </p:cNvSpPr>
          <p:nvPr>
            <p:ph type="sldNum" idx="12"/>
          </p:nvPr>
        </p:nvSpPr>
        <p:spPr>
          <a:xfrm>
            <a:off x="8245608" y="6479246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9"/>
          <p:cNvSpPr txBox="1"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9"/>
          <p:cNvSpPr txBox="1">
            <a:spLocks noGrp="1"/>
          </p:cNvSpPr>
          <p:nvPr>
            <p:ph type="body" idx="1"/>
          </p:nvPr>
        </p:nvSpPr>
        <p:spPr>
          <a:xfrm>
            <a:off x="3947553" y="685800"/>
            <a:ext cx="4681962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marL="1371600" lvl="2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marL="1828800" lvl="3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marL="2286000" lvl="4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marL="2743200" lvl="5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marL="3200400" lvl="6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marL="3657600" lvl="7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marL="4114800" lvl="8" indent="-357504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>
            <a:endParaRPr/>
          </a:p>
        </p:txBody>
      </p:sp>
      <p:sp>
        <p:nvSpPr>
          <p:cNvPr id="80" name="Google Shape;80;p49"/>
          <p:cNvSpPr txBox="1">
            <a:spLocks noGrp="1"/>
          </p:cNvSpPr>
          <p:nvPr>
            <p:ph type="body" idx="2"/>
          </p:nvPr>
        </p:nvSpPr>
        <p:spPr>
          <a:xfrm>
            <a:off x="1113524" y="2971800"/>
            <a:ext cx="266253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49"/>
          <p:cNvSpPr txBox="1">
            <a:spLocks noGrp="1"/>
          </p:cNvSpPr>
          <p:nvPr>
            <p:ph type="dt" idx="10"/>
          </p:nvPr>
        </p:nvSpPr>
        <p:spPr>
          <a:xfrm>
            <a:off x="7385364" y="6479247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9"/>
          <p:cNvSpPr txBox="1">
            <a:spLocks noGrp="1"/>
          </p:cNvSpPr>
          <p:nvPr>
            <p:ph type="ftr" idx="11"/>
          </p:nvPr>
        </p:nvSpPr>
        <p:spPr>
          <a:xfrm>
            <a:off x="1130316" y="6492875"/>
            <a:ext cx="62283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9"/>
          <p:cNvSpPr txBox="1">
            <a:spLocks noGrp="1"/>
          </p:cNvSpPr>
          <p:nvPr>
            <p:ph type="sldNum" idx="12"/>
          </p:nvPr>
        </p:nvSpPr>
        <p:spPr>
          <a:xfrm>
            <a:off x="8245608" y="6479246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0"/>
          <p:cNvSpPr txBox="1"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0"/>
          <p:cNvSpPr>
            <a:spLocks noGrp="1"/>
          </p:cNvSpPr>
          <p:nvPr>
            <p:ph type="pic" idx="2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50"/>
          <p:cNvSpPr txBox="1">
            <a:spLocks noGrp="1"/>
          </p:cNvSpPr>
          <p:nvPr>
            <p:ph type="body" idx="1"/>
          </p:nvPr>
        </p:nvSpPr>
        <p:spPr>
          <a:xfrm>
            <a:off x="1112332" y="3124199"/>
            <a:ext cx="4070679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88" name="Google Shape;88;p50"/>
          <p:cNvSpPr txBox="1">
            <a:spLocks noGrp="1"/>
          </p:cNvSpPr>
          <p:nvPr>
            <p:ph type="dt" idx="10"/>
          </p:nvPr>
        </p:nvSpPr>
        <p:spPr>
          <a:xfrm>
            <a:off x="7385364" y="6479247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0"/>
          <p:cNvSpPr txBox="1">
            <a:spLocks noGrp="1"/>
          </p:cNvSpPr>
          <p:nvPr>
            <p:ph type="ftr" idx="11"/>
          </p:nvPr>
        </p:nvSpPr>
        <p:spPr>
          <a:xfrm>
            <a:off x="1130316" y="6492875"/>
            <a:ext cx="62283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0"/>
          <p:cNvSpPr txBox="1">
            <a:spLocks noGrp="1"/>
          </p:cNvSpPr>
          <p:nvPr>
            <p:ph type="sldNum" idx="12"/>
          </p:nvPr>
        </p:nvSpPr>
        <p:spPr>
          <a:xfrm>
            <a:off x="8245608" y="6479246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1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1" name="Google Shape;11;p41"/>
            <p:cNvSpPr/>
            <p:nvPr/>
          </p:nvSpPr>
          <p:spPr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l" t="t" r="r" b="b"/>
              <a:pathLst>
                <a:path w="676" h="3333" extrusionOk="0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41"/>
            <p:cNvSpPr/>
            <p:nvPr/>
          </p:nvSpPr>
          <p:spPr>
            <a:xfrm>
              <a:off x="0" y="0"/>
              <a:ext cx="758825" cy="4624388"/>
            </a:xfrm>
            <a:custGeom>
              <a:avLst/>
              <a:gdLst/>
              <a:ahLst/>
              <a:cxnLst/>
              <a:rect l="l" t="t" r="r" b="b"/>
              <a:pathLst>
                <a:path w="478" h="2913" extrusionOk="0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41"/>
            <p:cNvSpPr/>
            <p:nvPr/>
          </p:nvSpPr>
          <p:spPr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l" t="t" r="r" b="b"/>
              <a:pathLst>
                <a:path w="571" h="753" extrusionOk="0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41"/>
            <p:cNvSpPr/>
            <p:nvPr/>
          </p:nvSpPr>
          <p:spPr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l" t="t" r="r" b="b"/>
              <a:pathLst>
                <a:path w="937" h="984" extrusionOk="0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4061"/>
            </a:solidFill>
            <a:ln>
              <a:noFill/>
            </a:ln>
          </p:spPr>
        </p:sp>
        <p:sp>
          <p:nvSpPr>
            <p:cNvPr id="15" name="Google Shape;15;p41"/>
            <p:cNvSpPr/>
            <p:nvPr/>
          </p:nvSpPr>
          <p:spPr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l" t="t" r="r" b="b"/>
              <a:pathLst>
                <a:path w="1343" h="1008" extrusionOk="0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366092"/>
            </a:solidFill>
            <a:ln>
              <a:noFill/>
            </a:ln>
          </p:spPr>
        </p:sp>
        <p:sp>
          <p:nvSpPr>
            <p:cNvPr id="16" name="Google Shape;16;p41"/>
            <p:cNvSpPr/>
            <p:nvPr/>
          </p:nvSpPr>
          <p:spPr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l" t="t" r="r" b="b"/>
              <a:pathLst>
                <a:path w="868" h="945" extrusionOk="0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41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790267" cy="129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1"/>
          <p:cNvSpPr txBox="1">
            <a:spLocks noGrp="1"/>
          </p:cNvSpPr>
          <p:nvPr>
            <p:ph type="body" idx="1"/>
          </p:nvPr>
        </p:nvSpPr>
        <p:spPr>
          <a:xfrm>
            <a:off x="982134" y="1814513"/>
            <a:ext cx="7704666" cy="4624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366092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366092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Google Shape;19;p41"/>
          <p:cNvSpPr txBox="1">
            <a:spLocks noGrp="1"/>
          </p:cNvSpPr>
          <p:nvPr>
            <p:ph type="dt" idx="10"/>
          </p:nvPr>
        </p:nvSpPr>
        <p:spPr>
          <a:xfrm>
            <a:off x="7385364" y="6479247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Google Shape;20;p41"/>
          <p:cNvSpPr txBox="1">
            <a:spLocks noGrp="1"/>
          </p:cNvSpPr>
          <p:nvPr>
            <p:ph type="ftr" idx="11"/>
          </p:nvPr>
        </p:nvSpPr>
        <p:spPr>
          <a:xfrm>
            <a:off x="1130316" y="6492875"/>
            <a:ext cx="62283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1" name="Google Shape;21;p41"/>
          <p:cNvSpPr txBox="1">
            <a:spLocks noGrp="1"/>
          </p:cNvSpPr>
          <p:nvPr>
            <p:ph type="sldNum" idx="12"/>
          </p:nvPr>
        </p:nvSpPr>
        <p:spPr>
          <a:xfrm>
            <a:off x="8245608" y="6479246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4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7772400" y="160918"/>
            <a:ext cx="1295400" cy="118852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>
            <a:spLocks noGrp="1"/>
          </p:cNvSpPr>
          <p:nvPr>
            <p:ph type="ctrTitle"/>
          </p:nvPr>
        </p:nvSpPr>
        <p:spPr>
          <a:xfrm>
            <a:off x="685800" y="1066800"/>
            <a:ext cx="80772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Corbel"/>
              <a:buNone/>
            </a:pPr>
            <a:r>
              <a:rPr lang="en-US" sz="4800" dirty="0">
                <a:solidFill>
                  <a:srgbClr val="17365D"/>
                </a:solidFill>
              </a:rPr>
              <a:t>Systems Analysis and Design</a:t>
            </a:r>
            <a:r>
              <a:rPr lang="en-US" dirty="0">
                <a:solidFill>
                  <a:srgbClr val="17365D"/>
                </a:solidFill>
              </a:rPr>
              <a:t/>
            </a:r>
            <a:br>
              <a:rPr lang="en-US" dirty="0">
                <a:solidFill>
                  <a:srgbClr val="17365D"/>
                </a:solidFill>
              </a:rPr>
            </a:br>
            <a:r>
              <a:rPr lang="en-US" sz="2800" dirty="0">
                <a:solidFill>
                  <a:srgbClr val="17365D"/>
                </a:solidFill>
              </a:rPr>
              <a:t/>
            </a:r>
            <a:br>
              <a:rPr lang="en-US" sz="2800" dirty="0">
                <a:solidFill>
                  <a:srgbClr val="17365D"/>
                </a:solidFill>
              </a:rPr>
            </a:br>
            <a:r>
              <a:rPr lang="en-US" sz="2800" dirty="0">
                <a:solidFill>
                  <a:srgbClr val="17365D"/>
                </a:solidFill>
              </a:rPr>
              <a:t/>
            </a:r>
            <a:br>
              <a:rPr lang="en-US" sz="2800" dirty="0">
                <a:solidFill>
                  <a:srgbClr val="17365D"/>
                </a:solidFill>
              </a:rPr>
            </a:br>
            <a:r>
              <a:rPr lang="en-US" sz="2800" dirty="0">
                <a:solidFill>
                  <a:srgbClr val="17365D"/>
                </a:solidFill>
              </a:rPr>
              <a:t/>
            </a:r>
            <a:br>
              <a:rPr lang="en-US" sz="2800" dirty="0">
                <a:solidFill>
                  <a:srgbClr val="17365D"/>
                </a:solidFill>
              </a:rPr>
            </a:br>
            <a:r>
              <a:rPr lang="en-US" sz="4000" dirty="0">
                <a:solidFill>
                  <a:srgbClr val="17365D"/>
                </a:solidFill>
              </a:rPr>
              <a:t>Documentation, </a:t>
            </a:r>
            <a:r>
              <a:rPr lang="en-US" sz="4000" dirty="0">
                <a:solidFill>
                  <a:srgbClr val="17365D"/>
                </a:solidFill>
              </a:rPr>
              <a:t>Deployment</a:t>
            </a:r>
            <a:r>
              <a:rPr lang="en-US" sz="4000" dirty="0">
                <a:solidFill>
                  <a:srgbClr val="17365D"/>
                </a:solidFill>
              </a:rPr>
              <a:t> </a:t>
            </a:r>
            <a:r>
              <a:rPr lang="en-US" sz="4000" dirty="0">
                <a:solidFill>
                  <a:srgbClr val="17365D"/>
                </a:solidFill>
              </a:rPr>
              <a:t>and </a:t>
            </a:r>
            <a:r>
              <a:rPr lang="en-US" sz="4000" dirty="0" smtClean="0">
                <a:solidFill>
                  <a:srgbClr val="17365D"/>
                </a:solidFill>
              </a:rPr>
              <a:t>Release </a:t>
            </a:r>
            <a:r>
              <a:rPr lang="en-US" sz="4000" dirty="0">
                <a:solidFill>
                  <a:srgbClr val="17365D"/>
                </a:solidFill>
              </a:rPr>
              <a:t>management </a:t>
            </a:r>
            <a:endParaRPr sz="4000" dirty="0">
              <a:solidFill>
                <a:srgbClr val="17365D"/>
              </a:solidFill>
            </a:endParaRPr>
          </a:p>
        </p:txBody>
      </p:sp>
      <p:sp>
        <p:nvSpPr>
          <p:cNvPr id="152" name="Google Shape;152;p1"/>
          <p:cNvSpPr txBox="1">
            <a:spLocks noGrp="1"/>
          </p:cNvSpPr>
          <p:nvPr>
            <p:ph type="sldNum" idx="12"/>
          </p:nvPr>
        </p:nvSpPr>
        <p:spPr>
          <a:xfrm>
            <a:off x="8275320" y="6117336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12-</a:t>
            </a:r>
            <a:fld id="{00000000-1234-1234-1234-123412341234}" type="slidenum">
              <a:rPr lang="en-US"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</a:t>
            </a:fld>
            <a:endParaRPr sz="10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"/>
          <p:cNvSpPr txBox="1"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61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Product Documentation</a:t>
            </a:r>
            <a:endParaRPr/>
          </a:p>
        </p:txBody>
      </p:sp>
      <p:sp>
        <p:nvSpPr>
          <p:cNvPr id="219" name="Google Shape;219;p10"/>
          <p:cNvSpPr txBox="1">
            <a:spLocks noGrp="1"/>
          </p:cNvSpPr>
          <p:nvPr>
            <p:ph type="body" idx="1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Describes the </a:t>
            </a:r>
            <a:r>
              <a:rPr lang="en-US" b="1"/>
              <a:t>delivered</a:t>
            </a:r>
            <a:r>
              <a:rPr lang="en-US"/>
              <a:t> product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Must evolve with the development of the software product</a:t>
            </a:r>
            <a:endParaRPr/>
          </a:p>
          <a:p>
            <a:pPr marL="285750" lvl="0" indent="-6477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Two main categories:</a:t>
            </a:r>
            <a:endParaRPr/>
          </a:p>
          <a:p>
            <a:pPr marL="742950" lvl="1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None/>
            </a:pP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System Documentation</a:t>
            </a:r>
            <a:endParaRPr/>
          </a:p>
          <a:p>
            <a:pPr marL="742950" lvl="1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None/>
            </a:pP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User Documentation</a:t>
            </a:r>
            <a:endParaRPr/>
          </a:p>
        </p:txBody>
      </p:sp>
      <p:sp>
        <p:nvSpPr>
          <p:cNvPr id="221" name="Google Shape;221;p10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Product Documentation</a:t>
            </a:r>
            <a:endParaRPr/>
          </a:p>
        </p:txBody>
      </p:sp>
      <p:sp>
        <p:nvSpPr>
          <p:cNvPr id="227" name="Google Shape;227;p11"/>
          <p:cNvSpPr txBox="1">
            <a:spLocks noGrp="1"/>
          </p:cNvSpPr>
          <p:nvPr>
            <p:ph type="body" idx="1"/>
          </p:nvPr>
        </p:nvSpPr>
        <p:spPr>
          <a:xfrm>
            <a:off x="982125" y="1600200"/>
            <a:ext cx="7927500" cy="50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85750" lvl="0" indent="-20840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800"/>
              <a:t>System Documentation</a:t>
            </a:r>
            <a:endParaRPr/>
          </a:p>
          <a:p>
            <a:pPr marL="742950" lvl="1" indent="-219455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Describes how the system works, but not how to operate it</a:t>
            </a:r>
            <a:endParaRPr/>
          </a:p>
          <a:p>
            <a:pPr marL="285750" lvl="0" indent="-208407" algn="l" rtl="0">
              <a:lnSpc>
                <a:spcPct val="9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 sz="2800"/>
              <a:t>Examples:</a:t>
            </a:r>
            <a:endParaRPr/>
          </a:p>
          <a:p>
            <a:pPr marL="742950" lvl="1" indent="-219455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Requirements Spec</a:t>
            </a:r>
            <a:endParaRPr/>
          </a:p>
          <a:p>
            <a:pPr marL="742950" lvl="1" indent="-219455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Architectural Design</a:t>
            </a:r>
            <a:endParaRPr/>
          </a:p>
          <a:p>
            <a:pPr marL="742950" lvl="1" indent="-219455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Detailed Design</a:t>
            </a:r>
            <a:endParaRPr/>
          </a:p>
          <a:p>
            <a:pPr marL="742950" lvl="1" indent="-219455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Commented Source Code</a:t>
            </a:r>
            <a:endParaRPr/>
          </a:p>
          <a:p>
            <a:pPr marL="1200150" lvl="2" indent="-230505" algn="l" rtl="0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/>
              <a:t>Including output such as JavaDoc</a:t>
            </a:r>
            <a:endParaRPr/>
          </a:p>
          <a:p>
            <a:pPr marL="742950" lvl="1" indent="-219455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Test Plans</a:t>
            </a:r>
            <a:endParaRPr/>
          </a:p>
          <a:p>
            <a:pPr marL="1200150" lvl="2" indent="-230505" algn="l" rtl="0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/>
              <a:t>Including test cases</a:t>
            </a:r>
            <a:endParaRPr/>
          </a:p>
          <a:p>
            <a:pPr marL="742950" lvl="1" indent="-219455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V&amp;V plan and results</a:t>
            </a:r>
            <a:endParaRPr/>
          </a:p>
          <a:p>
            <a:pPr marL="742950" lvl="1" indent="-219455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List of Known Bugs</a:t>
            </a:r>
            <a:endParaRPr/>
          </a:p>
          <a:p>
            <a:pPr marL="742950" lvl="1" indent="-81343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endParaRPr sz="2400"/>
          </a:p>
          <a:p>
            <a:pPr marL="742950" lvl="1" indent="-81343" algn="l" rtl="0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endParaRPr sz="2400"/>
          </a:p>
        </p:txBody>
      </p:sp>
      <p:sp>
        <p:nvSpPr>
          <p:cNvPr id="228" name="Google Shape;228;p11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Product Documentation</a:t>
            </a:r>
            <a:endParaRPr/>
          </a:p>
        </p:txBody>
      </p:sp>
      <p:sp>
        <p:nvSpPr>
          <p:cNvPr id="234" name="Google Shape;234;p12"/>
          <p:cNvSpPr txBox="1">
            <a:spLocks noGrp="1"/>
          </p:cNvSpPr>
          <p:nvPr>
            <p:ph type="body" idx="1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User Documentation has two main types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End User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System Administrator </a:t>
            </a:r>
            <a:endParaRPr/>
          </a:p>
          <a:p>
            <a:pPr marL="1200150" lvl="2" indent="-120014" algn="l" rtl="0">
              <a:spcBef>
                <a:spcPts val="960"/>
              </a:spcBef>
              <a:spcAft>
                <a:spcPts val="0"/>
              </a:spcAft>
              <a:buSzPts val="2610"/>
              <a:buNone/>
            </a:pP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In some cases these are the same people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 target audience must be well understood!</a:t>
            </a: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Product Documentation</a:t>
            </a:r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body" idx="1"/>
          </p:nvPr>
        </p:nvSpPr>
        <p:spPr>
          <a:xfrm>
            <a:off x="982125" y="1600200"/>
            <a:ext cx="7674000" cy="47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lang="en-US" sz="2800" dirty="0"/>
              <a:t>There are five important areas that should be documented for a formal release of a software application</a:t>
            </a:r>
            <a:endParaRPr dirty="0"/>
          </a:p>
          <a:p>
            <a:pPr lvl="1" indent="-457200" algn="l" rtl="0">
              <a:spcBef>
                <a:spcPts val="108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400" dirty="0"/>
              <a:t>Functional Description of the Software</a:t>
            </a:r>
            <a:endParaRPr dirty="0"/>
          </a:p>
          <a:p>
            <a:pPr lvl="1" indent="-457200" algn="l" rtl="0">
              <a:spcBef>
                <a:spcPts val="108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400" dirty="0"/>
              <a:t>Installation Instructions</a:t>
            </a:r>
            <a:endParaRPr dirty="0"/>
          </a:p>
          <a:p>
            <a:pPr lvl="1" indent="-457200" algn="l" rtl="0">
              <a:spcBef>
                <a:spcPts val="108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400" dirty="0"/>
              <a:t>Introductory Manual</a:t>
            </a:r>
            <a:endParaRPr dirty="0"/>
          </a:p>
          <a:p>
            <a:pPr lvl="1" indent="-457200" algn="l" rtl="0">
              <a:spcBef>
                <a:spcPts val="108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400" dirty="0"/>
              <a:t>Reference Manual</a:t>
            </a:r>
            <a:endParaRPr dirty="0"/>
          </a:p>
          <a:p>
            <a:pPr lvl="1" indent="-457200" algn="l" rtl="0">
              <a:spcBef>
                <a:spcPts val="108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400" dirty="0"/>
              <a:t>System Administrator’s Guide</a:t>
            </a:r>
            <a:endParaRPr dirty="0"/>
          </a:p>
        </p:txBody>
      </p:sp>
      <p:sp>
        <p:nvSpPr>
          <p:cNvPr id="243" name="Google Shape;243;p13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Document Quality</a:t>
            </a:r>
            <a:endParaRPr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Providing thorough and professional documentation is important for any size product development team</a:t>
            </a:r>
            <a:endParaRPr/>
          </a:p>
          <a:p>
            <a:pPr marL="742950" lvl="1" indent="-101600" algn="l" rtl="0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problem is that many software professionals lack the writing skills to create professional level documents</a:t>
            </a:r>
            <a:endParaRPr/>
          </a:p>
        </p:txBody>
      </p:sp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Document Structure</a:t>
            </a:r>
            <a:endParaRPr/>
          </a:p>
        </p:txBody>
      </p:sp>
      <p:sp>
        <p:nvSpPr>
          <p:cNvPr id="256" name="Google Shape;256;p15"/>
          <p:cNvSpPr txBox="1">
            <a:spLocks noGrp="1"/>
          </p:cNvSpPr>
          <p:nvPr>
            <p:ph type="body" idx="1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60960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All documents for a given product should have a similar structure</a:t>
            </a:r>
            <a:endParaRPr/>
          </a:p>
          <a:p>
            <a:pPr marL="990600" lvl="1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A good reason for </a:t>
            </a:r>
            <a:r>
              <a:rPr lang="en-US" sz="2000" i="1"/>
              <a:t>product standards</a:t>
            </a:r>
            <a:endParaRPr sz="2000"/>
          </a:p>
          <a:p>
            <a:pPr marL="609600" lvl="0" indent="-60960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The IEEE Standard for User Documentation lists such a structure</a:t>
            </a:r>
            <a:endParaRPr/>
          </a:p>
          <a:p>
            <a:pPr marL="990600" lvl="1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It is a superset of what most documents need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The authors “best practices” are: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AutoNum type="arabicPeriod"/>
            </a:pPr>
            <a:r>
              <a:rPr lang="en-US" sz="2400"/>
              <a:t>Put a cover page on all documents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AutoNum type="arabicPeriod"/>
            </a:pPr>
            <a:r>
              <a:rPr lang="en-US" sz="2400"/>
              <a:t>Divide documents into chapters with sections and subsections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AutoNum type="arabicPeriod"/>
            </a:pPr>
            <a:r>
              <a:rPr lang="en-US" sz="2400"/>
              <a:t>Add an index if there is lots of reference information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AutoNum type="arabicPeriod"/>
            </a:pPr>
            <a:r>
              <a:rPr lang="en-US" sz="2400"/>
              <a:t>Add a glossary to define ambiguous terms</a:t>
            </a:r>
            <a:endParaRPr/>
          </a:p>
          <a:p>
            <a:pPr marL="990600" lvl="1" indent="-349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None/>
            </a:pPr>
            <a:endParaRPr sz="2000"/>
          </a:p>
        </p:txBody>
      </p:sp>
      <p:sp>
        <p:nvSpPr>
          <p:cNvPr id="257" name="Google Shape;257;p15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Standards</a:t>
            </a:r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body" idx="1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Standards play an important role in the development, maintenance and usefulness of documentation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Standards can act as a basis for quality documentation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But are not good enough on their own</a:t>
            </a:r>
            <a:endParaRPr/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Usually define high level content and organization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IEEE</a:t>
            </a:r>
            <a:endParaRPr/>
          </a:p>
          <a:p>
            <a:pPr marL="742950" lvl="1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Has a published standard for user documentation</a:t>
            </a:r>
            <a:endParaRPr/>
          </a:p>
          <a:p>
            <a:pPr marL="742950" lvl="1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Provides a structure and superset of content areas</a:t>
            </a:r>
            <a:endParaRPr/>
          </a:p>
          <a:p>
            <a:pPr marL="742950" lvl="1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Many organizations probably won’t create documents that completely match the standard</a:t>
            </a:r>
            <a:endParaRPr/>
          </a:p>
          <a:p>
            <a:pPr marL="285750" lvl="0" indent="-6477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/>
          </a:p>
          <a:p>
            <a:pPr marL="1543050" lvl="3" indent="-171450" algn="l" rtl="0">
              <a:spcBef>
                <a:spcPts val="920"/>
              </a:spcBef>
              <a:spcAft>
                <a:spcPts val="0"/>
              </a:spcAft>
              <a:buSzPts val="2320"/>
              <a:buFont typeface="Noto Sans Symbols"/>
              <a:buNone/>
            </a:pPr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Online Documentation</a:t>
            </a:r>
            <a:endParaRPr/>
          </a:p>
        </p:txBody>
      </p:sp>
      <p:sp>
        <p:nvSpPr>
          <p:cNvPr id="270" name="Google Shape;270;p17"/>
          <p:cNvSpPr txBox="1">
            <a:spLocks noGrp="1"/>
          </p:cNvSpPr>
          <p:nvPr>
            <p:ph type="body" idx="1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Either internal to the application or Web based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Requires rethinking the presentation style since normal “paper” documentation approaches do not carry over well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Should act as a supplement to paper documentation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Biggest benefit of Web docs are that they are always current</a:t>
            </a:r>
            <a:endParaRPr/>
          </a:p>
        </p:txBody>
      </p:sp>
      <p:sp>
        <p:nvSpPr>
          <p:cNvPr id="271" name="Google Shape;271;p17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Document Preparation</a:t>
            </a:r>
            <a:endParaRPr/>
          </a:p>
        </p:txBody>
      </p:sp>
      <p:sp>
        <p:nvSpPr>
          <p:cNvPr id="277" name="Google Shape;277;p18"/>
          <p:cNvSpPr txBox="1">
            <a:spLocks noGrp="1"/>
          </p:cNvSpPr>
          <p:nvPr>
            <p:ph type="body" idx="1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Covers the entire process of creating and formatting a document for publication</a:t>
            </a:r>
            <a:endParaRPr/>
          </a:p>
          <a:p>
            <a:pPr marL="742950" lvl="1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Author recommends using specialized (and separate) tools for creating and preparing documents</a:t>
            </a:r>
            <a:endParaRPr/>
          </a:p>
          <a:p>
            <a:pPr marL="1200150" lvl="2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This is only important for user documentation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It is often important to have a professional writer or document publisher evaluate documents before publication to ensure they look good and will carry over to paper well</a:t>
            </a:r>
            <a:endParaRPr/>
          </a:p>
          <a:p>
            <a:pPr marL="742950" lvl="1" indent="-285750" algn="l" rtl="0"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endParaRPr sz="2400"/>
          </a:p>
          <a:p>
            <a:pPr marL="285750" lvl="0" indent="-27940" algn="l" rtl="0">
              <a:spcBef>
                <a:spcPts val="1160"/>
              </a:spcBef>
              <a:spcAft>
                <a:spcPts val="0"/>
              </a:spcAft>
              <a:buSzPts val="4060"/>
              <a:buNone/>
            </a:pPr>
            <a:endParaRPr sz="2800"/>
          </a:p>
        </p:txBody>
      </p:sp>
      <p:sp>
        <p:nvSpPr>
          <p:cNvPr id="278" name="Google Shape;278;p18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Document Storage</a:t>
            </a:r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Author Recommends (in 2001)	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File System to store the actual documents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Database to store references to the files with metadata to allow searching and referencing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Today it is probably better to use a content management systems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CVS or Subversion</a:t>
            </a:r>
            <a:endParaRPr/>
          </a:p>
          <a:p>
            <a:pPr marL="1200150" lvl="2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Free and Open Source</a:t>
            </a:r>
            <a:endParaRPr/>
          </a:p>
          <a:p>
            <a:pPr marL="1200150" lvl="2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Easy to setup and maintain</a:t>
            </a:r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59" name="Google Shape;159;p2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7902900" cy="46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85750" lvl="0" indent="-26917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The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 b="1">
                <a:solidFill>
                  <a:srgbClr val="FF0000"/>
                </a:solidFill>
              </a:rPr>
              <a:t>implementation phase </a:t>
            </a:r>
            <a:r>
              <a:rPr lang="en-US"/>
              <a:t>consists of developing and testing the system’s software, documentation, and new operating procedures.</a:t>
            </a:r>
            <a:endParaRPr/>
          </a:p>
          <a:p>
            <a:pPr marL="285750" lvl="0" indent="-269176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ct val="145000"/>
              <a:buChar char="•"/>
            </a:pPr>
            <a:r>
              <a:rPr lang="en-US" b="1">
                <a:solidFill>
                  <a:srgbClr val="FF0000"/>
                </a:solidFill>
              </a:rPr>
              <a:t>Managing the programming process </a:t>
            </a:r>
            <a:r>
              <a:rPr lang="en-US"/>
              <a:t>is the major task of the systems analyst in this phase.</a:t>
            </a:r>
            <a:endParaRPr/>
          </a:p>
          <a:p>
            <a:pPr marL="285750" lvl="0" indent="-269176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While programmers work on programming, the systems analyst design a variety of </a:t>
            </a:r>
            <a:r>
              <a:rPr lang="en-US" b="1">
                <a:solidFill>
                  <a:srgbClr val="FF0000"/>
                </a:solidFill>
              </a:rPr>
              <a:t>tests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to ensure that the system does what it was designed to do. </a:t>
            </a:r>
            <a:endParaRPr/>
          </a:p>
          <a:p>
            <a:pPr marL="285750" lvl="0" indent="-269176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During this phase, the systems analysts finalize the </a:t>
            </a:r>
            <a:r>
              <a:rPr lang="en-US" b="1">
                <a:solidFill>
                  <a:srgbClr val="FF0000"/>
                </a:solidFill>
              </a:rPr>
              <a:t>system documentation </a:t>
            </a:r>
            <a:r>
              <a:rPr lang="en-US"/>
              <a:t>and develop the </a:t>
            </a:r>
            <a:r>
              <a:rPr lang="en-US" b="1">
                <a:solidFill>
                  <a:srgbClr val="FF0000"/>
                </a:solidFill>
              </a:rPr>
              <a:t>user documentation</a:t>
            </a:r>
            <a:r>
              <a:rPr lang="en-US"/>
              <a:t>.</a:t>
            </a:r>
            <a:r>
              <a:rPr lang="en-US" b="1">
                <a:solidFill>
                  <a:srgbClr val="3366FF"/>
                </a:solidFill>
              </a:rPr>
              <a:t> </a:t>
            </a:r>
            <a:endParaRPr/>
          </a:p>
          <a:p>
            <a:pPr marL="285750" lvl="0" indent="-64770" algn="l" rtl="0">
              <a:spcBef>
                <a:spcPts val="480"/>
              </a:spcBef>
              <a:spcAft>
                <a:spcPts val="0"/>
              </a:spcAft>
              <a:buSzPct val="145000"/>
              <a:buNone/>
            </a:pPr>
            <a:endParaRPr/>
          </a:p>
        </p:txBody>
      </p:sp>
      <p:sp>
        <p:nvSpPr>
          <p:cNvPr id="160" name="Google Shape;160;p2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12-</a:t>
            </a:r>
            <a:fld id="{00000000-1234-1234-1234-123412341234}" type="slidenum">
              <a:rPr lang="en-US"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0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body" idx="1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Good overview of documentation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Though most documentation “requirements” are based on contract requirements</a:t>
            </a:r>
            <a:endParaRPr/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Hard to cover things like that in a paper like this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Most of the content seemed to be referring to user documentation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Design and other similar docs (often times more graphical than textual) were overlooked</a:t>
            </a:r>
            <a:endParaRPr/>
          </a:p>
        </p:txBody>
      </p:sp>
      <p:sp>
        <p:nvSpPr>
          <p:cNvPr id="292" name="Google Shape;292;p20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"/>
          <p:cNvSpPr txBox="1">
            <a:spLocks noGrp="1"/>
          </p:cNvSpPr>
          <p:nvPr>
            <p:ph type="body" idx="1"/>
          </p:nvPr>
        </p:nvSpPr>
        <p:spPr>
          <a:xfrm>
            <a:off x="982133" y="3048000"/>
            <a:ext cx="7857067" cy="335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380"/>
              <a:buNone/>
            </a:pPr>
            <a:r>
              <a:rPr lang="en-US" sz="4400"/>
              <a:t>System deployment</a:t>
            </a:r>
            <a:endParaRPr sz="4400"/>
          </a:p>
        </p:txBody>
      </p:sp>
      <p:sp>
        <p:nvSpPr>
          <p:cNvPr id="298" name="Google Shape;298;p21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System deployment</a:t>
            </a:r>
            <a:endParaRPr/>
          </a:p>
        </p:txBody>
      </p:sp>
      <p:sp>
        <p:nvSpPr>
          <p:cNvPr id="305" name="Google Shape;305;p22"/>
          <p:cNvSpPr txBox="1">
            <a:spLocks noGrp="1"/>
          </p:cNvSpPr>
          <p:nvPr>
            <p:ph type="body" idx="1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It is the process that covers post-development activities like-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Configuration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Release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Installation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Updating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Adapting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Reconfiguration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Uninstallation</a:t>
            </a:r>
            <a:endParaRPr/>
          </a:p>
        </p:txBody>
      </p:sp>
      <p:sp>
        <p:nvSpPr>
          <p:cNvPr id="306" name="Google Shape;306;p22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"/>
          <p:cNvSpPr txBox="1">
            <a:spLocks noGrp="1"/>
          </p:cNvSpPr>
          <p:nvPr>
            <p:ph type="title"/>
          </p:nvPr>
        </p:nvSpPr>
        <p:spPr>
          <a:xfrm>
            <a:off x="982133" y="152400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Traditional software deployment methods</a:t>
            </a:r>
            <a:endParaRPr/>
          </a:p>
        </p:txBody>
      </p:sp>
      <p:sp>
        <p:nvSpPr>
          <p:cNvPr id="312" name="Google Shape;312;p23"/>
          <p:cNvSpPr txBox="1">
            <a:spLocks noGrp="1"/>
          </p:cNvSpPr>
          <p:nvPr>
            <p:ph type="body" idx="1"/>
          </p:nvPr>
        </p:nvSpPr>
        <p:spPr>
          <a:xfrm>
            <a:off x="982133" y="1600200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foot and hand model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Run around on foot and install software by hand.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Only viable for small client base.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Expensive for the companies. 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self-service model: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 end users install the software themselves.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Scales well.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Low costs for the company.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Becomes difficult as the complexity of installation and configuration increases.</a:t>
            </a:r>
            <a:endParaRPr/>
          </a:p>
        </p:txBody>
      </p:sp>
      <p:sp>
        <p:nvSpPr>
          <p:cNvPr id="313" name="Google Shape;313;p23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67" cy="68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Deployment strategy</a:t>
            </a:r>
            <a:endParaRPr/>
          </a:p>
        </p:txBody>
      </p:sp>
      <p:sp>
        <p:nvSpPr>
          <p:cNvPr id="319" name="Google Shape;319;p24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23</a:t>
            </a:fld>
            <a:endParaRPr/>
          </a:p>
        </p:txBody>
      </p:sp>
      <p:grpSp>
        <p:nvGrpSpPr>
          <p:cNvPr id="320" name="Google Shape;320;p24"/>
          <p:cNvGrpSpPr/>
          <p:nvPr/>
        </p:nvGrpSpPr>
        <p:grpSpPr>
          <a:xfrm>
            <a:off x="1133648" y="1901462"/>
            <a:ext cx="7027862" cy="2133600"/>
            <a:chOff x="1056" y="864"/>
            <a:chExt cx="4427" cy="1488"/>
          </a:xfrm>
        </p:grpSpPr>
        <p:pic>
          <p:nvPicPr>
            <p:cNvPr id="321" name="Google Shape;321;p24" descr="Fig"/>
            <p:cNvPicPr preferRelativeResize="0"/>
            <p:nvPr/>
          </p:nvPicPr>
          <p:blipFill rotWithShape="1">
            <a:blip r:embed="rId3">
              <a:alphaModFix/>
            </a:blip>
            <a:srcRect l="27492" b="73433"/>
            <a:stretch/>
          </p:blipFill>
          <p:spPr>
            <a:xfrm>
              <a:off x="1056" y="864"/>
              <a:ext cx="4368" cy="1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p24"/>
            <p:cNvSpPr txBox="1"/>
            <p:nvPr/>
          </p:nvSpPr>
          <p:spPr>
            <a:xfrm>
              <a:off x="3936" y="864"/>
              <a:ext cx="1547" cy="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Noto Sans Symbols"/>
                <a:buNone/>
              </a:pPr>
              <a:r>
                <a:rPr lang="en-US" sz="2200" b="0" i="0" u="sng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Direct deployment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Noto Sans Symbols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(“Cold Turkey”)</a:t>
              </a:r>
              <a:endParaRPr sz="2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323" name="Google Shape;323;p24" descr="Fig"/>
          <p:cNvPicPr preferRelativeResize="0"/>
          <p:nvPr/>
        </p:nvPicPr>
        <p:blipFill rotWithShape="1">
          <a:blip r:embed="rId4">
            <a:alphaModFix/>
          </a:blip>
          <a:srcRect l="30872" b="71164"/>
          <a:stretch/>
        </p:blipFill>
        <p:spPr>
          <a:xfrm>
            <a:off x="1155419" y="4526278"/>
            <a:ext cx="6917156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4"/>
          <p:cNvSpPr/>
          <p:nvPr/>
        </p:nvSpPr>
        <p:spPr>
          <a:xfrm>
            <a:off x="762000" y="1439499"/>
            <a:ext cx="3452812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Structured methodology</a:t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6311558" y="4165130"/>
            <a:ext cx="28324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Parallel deployment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67" cy="76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Deployment strategy</a:t>
            </a:r>
            <a:endParaRPr/>
          </a:p>
        </p:txBody>
      </p:sp>
      <p:sp>
        <p:nvSpPr>
          <p:cNvPr id="332" name="Google Shape;332;p25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333" name="Google Shape;333;p25" descr="Fig"/>
          <p:cNvPicPr preferRelativeResize="0"/>
          <p:nvPr/>
        </p:nvPicPr>
        <p:blipFill rotWithShape="1">
          <a:blip r:embed="rId3">
            <a:alphaModFix/>
          </a:blip>
          <a:srcRect l="24445" b="40703"/>
          <a:stretch/>
        </p:blipFill>
        <p:spPr>
          <a:xfrm>
            <a:off x="982132" y="2209799"/>
            <a:ext cx="7171267" cy="4591623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5"/>
          <p:cNvSpPr/>
          <p:nvPr/>
        </p:nvSpPr>
        <p:spPr>
          <a:xfrm>
            <a:off x="949476" y="1600200"/>
            <a:ext cx="27238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Phased</a:t>
            </a:r>
            <a:r>
              <a:rPr lang="en-US" sz="2400" b="0" i="1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deployment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"/>
          <p:cNvSpPr txBox="1">
            <a:spLocks noGrp="1"/>
          </p:cNvSpPr>
          <p:nvPr>
            <p:ph type="title"/>
          </p:nvPr>
        </p:nvSpPr>
        <p:spPr>
          <a:xfrm>
            <a:off x="1014790" y="283338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Requirements of solution for software deployment</a:t>
            </a:r>
            <a:endParaRPr/>
          </a:p>
        </p:txBody>
      </p:sp>
      <p:sp>
        <p:nvSpPr>
          <p:cNvPr id="340" name="Google Shape;340;p26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41" name="Google Shape;341;p26"/>
          <p:cNvSpPr txBox="1">
            <a:spLocks noGrp="1"/>
          </p:cNvSpPr>
          <p:nvPr>
            <p:ph type="body" idx="1"/>
          </p:nvPr>
        </p:nvSpPr>
        <p:spPr>
          <a:xfrm>
            <a:off x="1219200" y="1865680"/>
            <a:ext cx="7015062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Incremental updates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Versioning 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Automatic installation and configuration 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Centralized Inventory 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Decentralized Control 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Scalability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for heterogeneous environments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Live Updates </a:t>
            </a:r>
            <a:endParaRPr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Licensing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Software deployment life cycle</a:t>
            </a:r>
            <a:endParaRPr/>
          </a:p>
        </p:txBody>
      </p:sp>
      <p:sp>
        <p:nvSpPr>
          <p:cNvPr id="348" name="Google Shape;348;p27"/>
          <p:cNvSpPr txBox="1">
            <a:spLocks noGrp="1"/>
          </p:cNvSpPr>
          <p:nvPr>
            <p:ph type="body" idx="1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Producer-side processes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Release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Retire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Customer-side processes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Install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Activate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Deactivate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Reconfigure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Update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Adapt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Remove</a:t>
            </a:r>
            <a:endParaRPr/>
          </a:p>
        </p:txBody>
      </p:sp>
      <p:sp>
        <p:nvSpPr>
          <p:cNvPr id="349" name="Google Shape;349;p27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356" name="Google Shape;356;p28"/>
          <p:cNvSpPr txBox="1">
            <a:spLocks noGrp="1"/>
          </p:cNvSpPr>
          <p:nvPr>
            <p:ph type="body" idx="1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Deployment of Windows Software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Reliable - installs properly or returns error report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Effective - fast, without user intervention and frustration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Automated - remotely managed, rebuild easily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Targeted - able to add software packages to specific group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Upgradeable - able to manage and deploy software upgrades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Removable - able to remove software reliably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Secure - must expose no new security risks</a:t>
            </a:r>
            <a:endParaRPr/>
          </a:p>
        </p:txBody>
      </p:sp>
      <p:sp>
        <p:nvSpPr>
          <p:cNvPr id="357" name="Google Shape;357;p28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Possible Solutions</a:t>
            </a:r>
            <a:endParaRPr/>
          </a:p>
        </p:txBody>
      </p:sp>
      <p:sp>
        <p:nvSpPr>
          <p:cNvPr id="364" name="Google Shape;364;p29"/>
          <p:cNvSpPr txBox="1">
            <a:spLocks noGrp="1"/>
          </p:cNvSpPr>
          <p:nvPr>
            <p:ph type="body" idx="1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Manual installation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RoboCopy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Active Directory Group Policy Objects 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Third party commercial solutions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Open Source solutions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  <p:sp>
        <p:nvSpPr>
          <p:cNvPr id="365" name="Google Shape;365;p29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DEVELOPING DOCUMENTATION</a:t>
            </a:r>
            <a:endParaRPr/>
          </a:p>
        </p:txBody>
      </p:sp>
      <p:sp>
        <p:nvSpPr>
          <p:cNvPr id="167" name="Google Shape;167;p3"/>
          <p:cNvSpPr txBox="1">
            <a:spLocks noGrp="1"/>
          </p:cNvSpPr>
          <p:nvPr>
            <p:ph type="body" idx="1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There are two fundamentally different types of documentation: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4060"/>
              <a:buFont typeface="Noto Sans Symbols"/>
              <a:buNone/>
            </a:pPr>
            <a:r>
              <a:rPr lang="en-US" sz="2800"/>
              <a:t> - </a:t>
            </a:r>
            <a:r>
              <a:rPr lang="en-US" sz="2800" b="1" i="1">
                <a:solidFill>
                  <a:srgbClr val="0033CC"/>
                </a:solidFill>
              </a:rPr>
              <a:t>system documentation </a:t>
            </a:r>
            <a:r>
              <a:rPr lang="en-US" sz="2800"/>
              <a:t>is intended to help programmers and systems analysts understand the system and enable them to build it or maintain it;</a:t>
            </a:r>
            <a:endParaRPr/>
          </a:p>
          <a:p>
            <a:pPr marL="285750" lvl="0" indent="-28575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4060"/>
              <a:buFont typeface="Noto Sans Symbols"/>
              <a:buNone/>
            </a:pPr>
            <a:r>
              <a:rPr lang="en-US" sz="2800"/>
              <a:t>  - </a:t>
            </a:r>
            <a:r>
              <a:rPr lang="en-US" sz="2800" b="1" i="1">
                <a:solidFill>
                  <a:srgbClr val="0033CC"/>
                </a:solidFill>
              </a:rPr>
              <a:t>user documentation </a:t>
            </a:r>
            <a:r>
              <a:rPr lang="en-US" sz="2800"/>
              <a:t>is designed to help the user operate the system.</a:t>
            </a:r>
            <a:endParaRPr/>
          </a:p>
          <a:p>
            <a:pPr marL="285750" lvl="0" indent="-27940" algn="l" rtl="0">
              <a:spcBef>
                <a:spcPts val="560"/>
              </a:spcBef>
              <a:spcAft>
                <a:spcPts val="0"/>
              </a:spcAft>
              <a:buSzPts val="4060"/>
              <a:buNone/>
            </a:pPr>
            <a:endParaRPr sz="2800"/>
          </a:p>
        </p:txBody>
      </p:sp>
      <p:sp>
        <p:nvSpPr>
          <p:cNvPr id="168" name="Google Shape;168;p3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12-</a:t>
            </a:r>
            <a:fld id="{00000000-1234-1234-1234-123412341234}" type="slidenum">
              <a:rPr lang="en-US"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Software versioning</a:t>
            </a:r>
            <a:endParaRPr/>
          </a:p>
        </p:txBody>
      </p:sp>
      <p:sp>
        <p:nvSpPr>
          <p:cNvPr id="372" name="Google Shape;372;p30"/>
          <p:cNvSpPr txBox="1">
            <a:spLocks noGrp="1"/>
          </p:cNvSpPr>
          <p:nvPr>
            <p:ph type="body" idx="1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i="1"/>
              <a:t>Alpha</a:t>
            </a:r>
            <a:r>
              <a:rPr lang="en-US"/>
              <a:t> version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Test version that is incomplete but ready for some level of testing; dummy data used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i="1"/>
              <a:t>Beta</a:t>
            </a:r>
            <a:r>
              <a:rPr lang="en-US"/>
              <a:t> version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Test version that is stable enough to be tested by end users for an extended period of time; real data used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i="1"/>
              <a:t>Production</a:t>
            </a:r>
            <a:r>
              <a:rPr lang="en-US"/>
              <a:t> version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System version that is formally released  in the to users</a:t>
            </a:r>
            <a:endParaRPr/>
          </a:p>
          <a:p>
            <a:pPr marL="285750" lvl="0" indent="-6477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  <p:sp>
        <p:nvSpPr>
          <p:cNvPr id="373" name="Google Shape;373;p30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"/>
          <p:cNvSpPr txBox="1">
            <a:spLocks noGrp="1"/>
          </p:cNvSpPr>
          <p:nvPr>
            <p:ph type="body" idx="1"/>
          </p:nvPr>
        </p:nvSpPr>
        <p:spPr>
          <a:xfrm>
            <a:off x="4191000" y="3352800"/>
            <a:ext cx="4732867" cy="137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US"/>
              <a:t>End of System deployment</a:t>
            </a:r>
            <a:endParaRPr/>
          </a:p>
          <a:p>
            <a:pPr marL="285750" lvl="0" indent="-6477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  <p:sp>
        <p:nvSpPr>
          <p:cNvPr id="379" name="Google Shape;379;p31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>
            <a:spLocks noGrp="1"/>
          </p:cNvSpPr>
          <p:nvPr>
            <p:ph type="body" idx="1"/>
          </p:nvPr>
        </p:nvSpPr>
        <p:spPr>
          <a:xfrm>
            <a:off x="3124200" y="3429000"/>
            <a:ext cx="5715000" cy="297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640"/>
              <a:buNone/>
            </a:pPr>
            <a:r>
              <a:rPr lang="en-US" sz="3200"/>
              <a:t>Software release management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What is Release Management?</a:t>
            </a:r>
            <a:endParaRPr/>
          </a:p>
        </p:txBody>
      </p:sp>
      <p:sp>
        <p:nvSpPr>
          <p:cNvPr id="392" name="Google Shape;392;p33"/>
          <p:cNvSpPr txBox="1">
            <a:spLocks noGrp="1"/>
          </p:cNvSpPr>
          <p:nvPr>
            <p:ph type="body" idx="1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Release Management is the process of planning, building, testing and deploying hardware and software and the version control and storage of software.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Its purpose is to ensure that a consistent method of deployment is followed. It reduces the likelihood of incidents as a result of rollouts and ensures that only tested and accepted versions of hardware and software are installed at any time.</a:t>
            </a:r>
            <a:endParaRPr/>
          </a:p>
        </p:txBody>
      </p:sp>
      <p:sp>
        <p:nvSpPr>
          <p:cNvPr id="393" name="Google Shape;393;p33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Why use Release Management?</a:t>
            </a:r>
            <a:endParaRPr/>
          </a:p>
        </p:txBody>
      </p:sp>
      <p:sp>
        <p:nvSpPr>
          <p:cNvPr id="400" name="Google Shape;400;p34"/>
          <p:cNvSpPr txBox="1">
            <a:spLocks noGrp="1"/>
          </p:cNvSpPr>
          <p:nvPr>
            <p:ph type="body" idx="1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opportunity to plan expenditure and resource requirements in advance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 structured approach to rolling out all new software or hardware, which is efficient and effective.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 changes to software are ‘bundled’ together for one release, which minimizes the impact of changes on users.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Testing before rollout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Ensuring that correct versions are installed at all times</a:t>
            </a:r>
            <a:endParaRPr/>
          </a:p>
        </p:txBody>
      </p:sp>
      <p:sp>
        <p:nvSpPr>
          <p:cNvPr id="401" name="Google Shape;401;p34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Goals of Release Management</a:t>
            </a:r>
            <a:endParaRPr/>
          </a:p>
        </p:txBody>
      </p:sp>
      <p:sp>
        <p:nvSpPr>
          <p:cNvPr id="408" name="Google Shape;408;p35"/>
          <p:cNvSpPr txBox="1">
            <a:spLocks noGrp="1"/>
          </p:cNvSpPr>
          <p:nvPr>
            <p:ph type="body" idx="1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Release management is geared toward five goals: </a:t>
            </a:r>
            <a:endParaRPr/>
          </a:p>
          <a:p>
            <a:pPr marL="685800" lvl="1" indent="-228600" algn="l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AutoNum type="arabicPeriod"/>
            </a:pPr>
            <a:r>
              <a:rPr lang="en-US" sz="2400"/>
              <a:t>Mitigate risk throughout the software delivery life cycle (SDLC)</a:t>
            </a:r>
            <a:endParaRPr/>
          </a:p>
          <a:p>
            <a:pPr marL="685800" lvl="1" indent="-228600" algn="l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AutoNum type="arabicPeriod"/>
            </a:pPr>
            <a:r>
              <a:rPr lang="en-US" sz="2400"/>
              <a:t>Align all teams involved in the release</a:t>
            </a:r>
            <a:endParaRPr/>
          </a:p>
          <a:p>
            <a:pPr marL="685800" lvl="1" indent="-228600" algn="l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AutoNum type="arabicPeriod"/>
            </a:pPr>
            <a:r>
              <a:rPr lang="en-US" sz="2400"/>
              <a:t>Streamline the development and release processes</a:t>
            </a:r>
            <a:endParaRPr/>
          </a:p>
          <a:p>
            <a:pPr marL="685800" lvl="1" indent="-228600" algn="l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AutoNum type="arabicPeriod"/>
            </a:pPr>
            <a:r>
              <a:rPr lang="en-US" sz="2400"/>
              <a:t>Meet deadlines consistently</a:t>
            </a:r>
            <a:endParaRPr/>
          </a:p>
          <a:p>
            <a:pPr marL="685800" lvl="1" indent="-228600" algn="l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AutoNum type="arabicPeriod"/>
            </a:pPr>
            <a:r>
              <a:rPr lang="en-US" sz="2400"/>
              <a:t>Align development goals with business goals</a:t>
            </a:r>
            <a:endParaRPr/>
          </a:p>
          <a:p>
            <a:pPr marL="285750" lvl="0" indent="-6477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  <p:sp>
        <p:nvSpPr>
          <p:cNvPr id="409" name="Google Shape;409;p35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"/>
          <p:cNvSpPr txBox="1">
            <a:spLocks noGrp="1"/>
          </p:cNvSpPr>
          <p:nvPr>
            <p:ph type="title"/>
          </p:nvPr>
        </p:nvSpPr>
        <p:spPr>
          <a:xfrm>
            <a:off x="542898" y="228600"/>
            <a:ext cx="7772400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b="1"/>
              <a:t>The Cycle of Release Management</a:t>
            </a:r>
            <a:endParaRPr/>
          </a:p>
        </p:txBody>
      </p: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35</a:t>
            </a:fld>
            <a:endParaRPr/>
          </a:p>
        </p:txBody>
      </p:sp>
      <p:pic>
        <p:nvPicPr>
          <p:cNvPr id="417" name="Google Shape;41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1577843"/>
            <a:ext cx="5216387" cy="5280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7"/>
          <p:cNvSpPr txBox="1">
            <a:spLocks noGrp="1"/>
          </p:cNvSpPr>
          <p:nvPr>
            <p:ph type="title"/>
          </p:nvPr>
        </p:nvSpPr>
        <p:spPr>
          <a:xfrm>
            <a:off x="945557" y="375119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Release planning</a:t>
            </a:r>
            <a:endParaRPr/>
          </a:p>
        </p:txBody>
      </p:sp>
      <p:sp>
        <p:nvSpPr>
          <p:cNvPr id="424" name="Google Shape;424;p37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425" name="Google Shape;425;p37"/>
          <p:cNvSpPr/>
          <p:nvPr/>
        </p:nvSpPr>
        <p:spPr>
          <a:xfrm>
            <a:off x="1066800" y="1494797"/>
            <a:ext cx="7867057" cy="40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292526"/>
                </a:solidFill>
                <a:latin typeface="Arial"/>
                <a:ea typeface="Arial"/>
                <a:cs typeface="Arial"/>
                <a:sym typeface="Arial"/>
              </a:rPr>
              <a:t>Architecture of a new ICT service. That is the configuration of the pieces of hardware and software involved.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2925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Build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292526"/>
                </a:solidFill>
                <a:latin typeface="Arial"/>
                <a:ea typeface="Arial"/>
                <a:cs typeface="Arial"/>
                <a:sym typeface="Arial"/>
              </a:rPr>
              <a:t>Build is the compilation of components to form the service.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2925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292526"/>
                </a:solidFill>
                <a:latin typeface="Arial"/>
                <a:ea typeface="Arial"/>
                <a:cs typeface="Arial"/>
                <a:sym typeface="Arial"/>
              </a:rPr>
              <a:t>Test is the internal technical support testing.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2925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Acceptance testing 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Acceptance testing is functionality testing</a:t>
            </a:r>
            <a:endParaRPr sz="12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8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Release Policy</a:t>
            </a:r>
            <a:endParaRPr/>
          </a:p>
        </p:txBody>
      </p:sp>
      <p:sp>
        <p:nvSpPr>
          <p:cNvPr id="432" name="Google Shape;432;p38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433" name="Google Shape;433;p38"/>
          <p:cNvSpPr/>
          <p:nvPr/>
        </p:nvSpPr>
        <p:spPr>
          <a:xfrm>
            <a:off x="1123950" y="6591300"/>
            <a:ext cx="19240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4" name="Google Shape;434;p38"/>
          <p:cNvSpPr/>
          <p:nvPr/>
        </p:nvSpPr>
        <p:spPr>
          <a:xfrm>
            <a:off x="3640138" y="6591300"/>
            <a:ext cx="2809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5" name="Google Shape;435;p38"/>
          <p:cNvSpPr/>
          <p:nvPr/>
        </p:nvSpPr>
        <p:spPr>
          <a:xfrm>
            <a:off x="1122363" y="6591300"/>
            <a:ext cx="19240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6" name="Google Shape;436;p38"/>
          <p:cNvSpPr/>
          <p:nvPr/>
        </p:nvSpPr>
        <p:spPr>
          <a:xfrm>
            <a:off x="3638550" y="6591300"/>
            <a:ext cx="2809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7" name="Google Shape;437;p38"/>
          <p:cNvSpPr/>
          <p:nvPr/>
        </p:nvSpPr>
        <p:spPr>
          <a:xfrm>
            <a:off x="3752850" y="3810000"/>
            <a:ext cx="1638300" cy="1068388"/>
          </a:xfrm>
          <a:prstGeom prst="roundRect">
            <a:avLst>
              <a:gd name="adj" fmla="val 12449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Release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policy</a:t>
            </a:r>
            <a:endParaRPr/>
          </a:p>
        </p:txBody>
      </p:sp>
      <p:sp>
        <p:nvSpPr>
          <p:cNvPr id="438" name="Google Shape;438;p38"/>
          <p:cNvSpPr/>
          <p:nvPr/>
        </p:nvSpPr>
        <p:spPr>
          <a:xfrm>
            <a:off x="6426200" y="4838700"/>
            <a:ext cx="1900238" cy="1071563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Release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  - full/delta</a:t>
            </a:r>
            <a:endParaRPr/>
          </a:p>
        </p:txBody>
      </p:sp>
      <p:sp>
        <p:nvSpPr>
          <p:cNvPr id="439" name="Google Shape;439;p38"/>
          <p:cNvSpPr/>
          <p:nvPr/>
        </p:nvSpPr>
        <p:spPr>
          <a:xfrm>
            <a:off x="4184650" y="5507038"/>
            <a:ext cx="2390775" cy="1038225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Release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numbering</a:t>
            </a:r>
            <a:endParaRPr/>
          </a:p>
        </p:txBody>
      </p:sp>
      <p:sp>
        <p:nvSpPr>
          <p:cNvPr id="440" name="Google Shape;440;p38"/>
          <p:cNvSpPr/>
          <p:nvPr/>
        </p:nvSpPr>
        <p:spPr>
          <a:xfrm>
            <a:off x="1671638" y="5414963"/>
            <a:ext cx="2239962" cy="1023937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Release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frequency</a:t>
            </a:r>
            <a:endParaRPr/>
          </a:p>
        </p:txBody>
      </p:sp>
      <p:sp>
        <p:nvSpPr>
          <p:cNvPr id="441" name="Google Shape;441;p38"/>
          <p:cNvSpPr/>
          <p:nvPr/>
        </p:nvSpPr>
        <p:spPr>
          <a:xfrm>
            <a:off x="663575" y="4271963"/>
            <a:ext cx="2192338" cy="1120775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Emergency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</a:t>
            </a:r>
            <a:endParaRPr/>
          </a:p>
        </p:txBody>
      </p:sp>
      <p:cxnSp>
        <p:nvCxnSpPr>
          <p:cNvPr id="442" name="Google Shape;442;p38"/>
          <p:cNvCxnSpPr/>
          <p:nvPr/>
        </p:nvCxnSpPr>
        <p:spPr>
          <a:xfrm rot="10800000" flipH="1">
            <a:off x="2803525" y="4478338"/>
            <a:ext cx="955675" cy="250825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43" name="Google Shape;443;p38"/>
          <p:cNvCxnSpPr/>
          <p:nvPr/>
        </p:nvCxnSpPr>
        <p:spPr>
          <a:xfrm flipH="1">
            <a:off x="5221288" y="3208338"/>
            <a:ext cx="1874837" cy="595312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44" name="Google Shape;444;p38"/>
          <p:cNvCxnSpPr/>
          <p:nvPr/>
        </p:nvCxnSpPr>
        <p:spPr>
          <a:xfrm>
            <a:off x="5411788" y="4467225"/>
            <a:ext cx="1119187" cy="671513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45" name="Google Shape;445;p38"/>
          <p:cNvCxnSpPr/>
          <p:nvPr/>
        </p:nvCxnSpPr>
        <p:spPr>
          <a:xfrm flipH="1">
            <a:off x="3362325" y="4873625"/>
            <a:ext cx="457200" cy="63658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46" name="Google Shape;446;p38"/>
          <p:cNvCxnSpPr/>
          <p:nvPr/>
        </p:nvCxnSpPr>
        <p:spPr>
          <a:xfrm>
            <a:off x="4672013" y="4900613"/>
            <a:ext cx="385762" cy="620712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47" name="Google Shape;447;p38"/>
          <p:cNvSpPr/>
          <p:nvPr/>
        </p:nvSpPr>
        <p:spPr>
          <a:xfrm>
            <a:off x="3590925" y="1755585"/>
            <a:ext cx="2328863" cy="1147763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Roles &amp;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Responsibilities</a:t>
            </a:r>
            <a:endParaRPr/>
          </a:p>
        </p:txBody>
      </p:sp>
      <p:cxnSp>
        <p:nvCxnSpPr>
          <p:cNvPr id="448" name="Google Shape;448;p38"/>
          <p:cNvCxnSpPr/>
          <p:nvPr/>
        </p:nvCxnSpPr>
        <p:spPr>
          <a:xfrm flipH="1">
            <a:off x="4387849" y="2925573"/>
            <a:ext cx="357187" cy="924115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49" name="Google Shape;449;p38"/>
          <p:cNvSpPr/>
          <p:nvPr/>
        </p:nvSpPr>
        <p:spPr>
          <a:xfrm>
            <a:off x="6934200" y="2428875"/>
            <a:ext cx="2166938" cy="1071563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Levels of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Authority</a:t>
            </a:r>
            <a:endParaRPr/>
          </a:p>
        </p:txBody>
      </p:sp>
      <p:cxnSp>
        <p:nvCxnSpPr>
          <p:cNvPr id="450" name="Google Shape;450;p38"/>
          <p:cNvCxnSpPr/>
          <p:nvPr/>
        </p:nvCxnSpPr>
        <p:spPr>
          <a:xfrm>
            <a:off x="2803525" y="3500438"/>
            <a:ext cx="927100" cy="52070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51" name="Google Shape;451;p38"/>
          <p:cNvCxnSpPr/>
          <p:nvPr/>
        </p:nvCxnSpPr>
        <p:spPr>
          <a:xfrm rot="10800000">
            <a:off x="5392738" y="4271963"/>
            <a:ext cx="1681162" cy="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52" name="Google Shape;452;p38"/>
          <p:cNvSpPr/>
          <p:nvPr/>
        </p:nvSpPr>
        <p:spPr>
          <a:xfrm>
            <a:off x="7058025" y="3657600"/>
            <a:ext cx="1985963" cy="1071563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Identification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 Packaging</a:t>
            </a:r>
            <a:endParaRPr/>
          </a:p>
        </p:txBody>
      </p:sp>
      <p:sp>
        <p:nvSpPr>
          <p:cNvPr id="453" name="Google Shape;453;p38"/>
          <p:cNvSpPr/>
          <p:nvPr/>
        </p:nvSpPr>
        <p:spPr>
          <a:xfrm>
            <a:off x="904081" y="2457451"/>
            <a:ext cx="2287588" cy="1158875"/>
          </a:xfrm>
          <a:prstGeom prst="ellipse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Business critical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times &amp; risks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9"/>
          <p:cNvSpPr txBox="1">
            <a:spLocks noGrp="1"/>
          </p:cNvSpPr>
          <p:nvPr>
            <p:ph type="title"/>
          </p:nvPr>
        </p:nvSpPr>
        <p:spPr>
          <a:xfrm>
            <a:off x="985181" y="228600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 b="1"/>
              <a:t>Key roles in the release management process</a:t>
            </a:r>
            <a:endParaRPr/>
          </a:p>
        </p:txBody>
      </p:sp>
      <p:sp>
        <p:nvSpPr>
          <p:cNvPr id="460" name="Google Shape;460;p39"/>
          <p:cNvSpPr txBox="1">
            <a:spLocks noGrp="1"/>
          </p:cNvSpPr>
          <p:nvPr>
            <p:ph type="body" idx="1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b="1"/>
              <a:t>Release manager - </a:t>
            </a:r>
            <a:r>
              <a:rPr lang="en-US"/>
              <a:t>A release manager sets the pace for software rollouts and ensures customers have all the resources they need.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b="1"/>
              <a:t>Product owner - </a:t>
            </a:r>
            <a:r>
              <a:rPr lang="en-US"/>
              <a:t>Establishing the requirements and acceptance criteria.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b="1"/>
              <a:t>Quality manager - </a:t>
            </a:r>
            <a:r>
              <a:rPr lang="en-US"/>
              <a:t>Oversees testing to determine whether software passes acceptance criteria without false positives or negatives.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b="1"/>
              <a:t>DevOps team - </a:t>
            </a:r>
            <a:r>
              <a:rPr lang="en-US"/>
              <a:t>Controls the entire lifecycle of a feature from design to development to production support.</a:t>
            </a:r>
            <a:endParaRPr/>
          </a:p>
          <a:p>
            <a:pPr marL="285750" lvl="0" indent="-6477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/>
          </a:p>
          <a:p>
            <a:pPr marL="285750" lvl="0" indent="-6477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 b="1"/>
          </a:p>
          <a:p>
            <a:pPr marL="285750" lvl="0" indent="-6477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  <p:sp>
        <p:nvSpPr>
          <p:cNvPr id="461" name="Google Shape;461;p39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>
            <a:spLocks noGrp="1"/>
          </p:cNvSpPr>
          <p:nvPr>
            <p:ph type="title"/>
          </p:nvPr>
        </p:nvSpPr>
        <p:spPr>
          <a:xfrm>
            <a:off x="1066800" y="306652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On-line documentation </a:t>
            </a:r>
            <a:endParaRPr/>
          </a:p>
        </p:txBody>
      </p:sp>
      <p:sp>
        <p:nvSpPr>
          <p:cNvPr id="175" name="Google Shape;175;p4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37750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945"/>
              <a:buChar char="•"/>
            </a:pPr>
            <a:r>
              <a:rPr lang="en-US" sz="4000" dirty="0"/>
              <a:t> There are four key strengths of online documentation:</a:t>
            </a:r>
            <a:endParaRPr sz="2000" dirty="0"/>
          </a:p>
          <a:p>
            <a:pPr marL="742950" lvl="1" indent="-285750" algn="l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5075"/>
              <a:buNone/>
            </a:pPr>
            <a:r>
              <a:rPr lang="en-US" sz="2400" dirty="0"/>
              <a:t> - Simpler searching</a:t>
            </a:r>
            <a:endParaRPr sz="1400" dirty="0"/>
          </a:p>
          <a:p>
            <a:pPr marL="742950" lvl="1" indent="-285750" algn="l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5075"/>
              <a:buNone/>
            </a:pPr>
            <a:r>
              <a:rPr lang="en-US" sz="2400" dirty="0"/>
              <a:t> - Different representation</a:t>
            </a:r>
            <a:endParaRPr sz="1400" dirty="0"/>
          </a:p>
          <a:p>
            <a:pPr marL="742950" lvl="1" indent="-285750" algn="l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5075"/>
              <a:buNone/>
            </a:pPr>
            <a:r>
              <a:rPr lang="en-US" sz="2400" dirty="0"/>
              <a:t> - User Interaction</a:t>
            </a:r>
            <a:endParaRPr sz="1400" dirty="0"/>
          </a:p>
          <a:p>
            <a:pPr marL="742950" lvl="1" indent="-285750" algn="l" rtl="0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5075"/>
              <a:buNone/>
            </a:pPr>
            <a:r>
              <a:rPr lang="en-US" sz="2400" dirty="0"/>
              <a:t> - less expensive</a:t>
            </a:r>
            <a:endParaRPr sz="1400" dirty="0"/>
          </a:p>
          <a:p>
            <a:pPr marL="285750" lvl="0" indent="-64770" algn="l" rtl="0">
              <a:spcBef>
                <a:spcPts val="480"/>
              </a:spcBef>
              <a:spcAft>
                <a:spcPts val="0"/>
              </a:spcAft>
              <a:buSzPts val="3480"/>
              <a:buNone/>
            </a:pPr>
            <a:endParaRPr dirty="0"/>
          </a:p>
        </p:txBody>
      </p:sp>
      <p:sp>
        <p:nvSpPr>
          <p:cNvPr id="176" name="Google Shape;176;p4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12-</a:t>
            </a:r>
            <a:fld id="{00000000-1234-1234-1234-123412341234}" type="slidenum">
              <a:rPr lang="en-US"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0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0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endParaRPr/>
          </a:p>
        </p:txBody>
      </p:sp>
      <p:sp>
        <p:nvSpPr>
          <p:cNvPr id="467" name="Google Shape;467;p40"/>
          <p:cNvSpPr txBox="1">
            <a:spLocks noGrp="1"/>
          </p:cNvSpPr>
          <p:nvPr>
            <p:ph type="body" idx="1"/>
          </p:nvPr>
        </p:nvSpPr>
        <p:spPr>
          <a:xfrm>
            <a:off x="3962400" y="3454400"/>
            <a:ext cx="4953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US"/>
              <a:t>End of Release management</a:t>
            </a:r>
            <a:endParaRPr/>
          </a:p>
        </p:txBody>
      </p:sp>
      <p:sp>
        <p:nvSpPr>
          <p:cNvPr id="468" name="Google Shape;468;p40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/>
              <a:t>Documentation Requirements</a:t>
            </a:r>
            <a:endParaRPr/>
          </a:p>
        </p:txBody>
      </p:sp>
      <p:sp>
        <p:nvSpPr>
          <p:cNvPr id="182" name="Google Shape;182;p5"/>
          <p:cNvSpPr txBox="1">
            <a:spLocks noGrp="1"/>
          </p:cNvSpPr>
          <p:nvPr>
            <p:ph type="body" idx="1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General requirements of all software documentation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Should provide for communication among team members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Should act as an information repository to be used by maintenance engineers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Should provide enough information to management to allow them to perform all program management related activities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Should describe to users how to operate and administer the system</a:t>
            </a:r>
            <a:endParaRPr/>
          </a:p>
        </p:txBody>
      </p:sp>
      <p:sp>
        <p:nvSpPr>
          <p:cNvPr id="183" name="Google Shape;183;p5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/>
              <a:t>Documentation Requirements</a:t>
            </a:r>
            <a:endParaRPr/>
          </a:p>
        </p:txBody>
      </p:sp>
      <p:sp>
        <p:nvSpPr>
          <p:cNvPr id="189" name="Google Shape;189;p6"/>
          <p:cNvSpPr txBox="1">
            <a:spLocks noGrp="1"/>
          </p:cNvSpPr>
          <p:nvPr>
            <p:ph type="body" idx="1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In all software projects some amount of documentation should be created prior to any code being written</a:t>
            </a:r>
            <a:endParaRPr/>
          </a:p>
          <a:p>
            <a:pPr marL="742950" lvl="1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Design docs, etc. 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Documentation should continue after the code has been completed </a:t>
            </a:r>
            <a:endParaRPr/>
          </a:p>
          <a:p>
            <a:pPr marL="742950" lvl="1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User’s manuals, etc. </a:t>
            </a:r>
            <a:endParaRPr/>
          </a:p>
        </p:txBody>
      </p:sp>
      <p:sp>
        <p:nvSpPr>
          <p:cNvPr id="190" name="Google Shape;190;p6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Types of Documentation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34988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10"/>
              <a:buChar char="•"/>
            </a:pPr>
            <a:r>
              <a:rPr lang="en-US" sz="3800" dirty="0"/>
              <a:t> There are </a:t>
            </a:r>
            <a:r>
              <a:rPr lang="en-US" sz="3800" dirty="0" smtClean="0"/>
              <a:t>two fundamentally </a:t>
            </a:r>
            <a:r>
              <a:rPr lang="en-US" sz="3800" dirty="0"/>
              <a:t>different types of user documentation:</a:t>
            </a:r>
            <a:endParaRPr dirty="0"/>
          </a:p>
          <a:p>
            <a:pPr marL="742950" lvl="1" indent="-285750" algn="l" rtl="0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SzPts val="4930"/>
              <a:buNone/>
            </a:pPr>
            <a:r>
              <a:rPr lang="en-US" sz="3400" b="1" dirty="0">
                <a:solidFill>
                  <a:srgbClr val="3366FF"/>
                </a:solidFill>
              </a:rPr>
              <a:t> - </a:t>
            </a:r>
            <a:r>
              <a:rPr lang="en-US" sz="3400" b="1" i="1" dirty="0">
                <a:solidFill>
                  <a:srgbClr val="0033CC"/>
                </a:solidFill>
              </a:rPr>
              <a:t>Process Documents</a:t>
            </a:r>
            <a:endParaRPr sz="3400" dirty="0"/>
          </a:p>
          <a:p>
            <a:pPr marL="742950" lvl="1" indent="-285750" algn="l" rtl="0">
              <a:lnSpc>
                <a:spcPct val="120000"/>
              </a:lnSpc>
              <a:spcBef>
                <a:spcPts val="680"/>
              </a:spcBef>
              <a:spcAft>
                <a:spcPts val="0"/>
              </a:spcAft>
              <a:buSzPts val="4930"/>
              <a:buNone/>
            </a:pPr>
            <a:r>
              <a:rPr lang="en-US" sz="3400" b="1" dirty="0">
                <a:solidFill>
                  <a:srgbClr val="3366FF"/>
                </a:solidFill>
              </a:rPr>
              <a:t> - </a:t>
            </a:r>
            <a:r>
              <a:rPr lang="en-US" sz="3400" b="1" i="1" dirty="0">
                <a:solidFill>
                  <a:srgbClr val="0033CC"/>
                </a:solidFill>
              </a:rPr>
              <a:t>Product Documents</a:t>
            </a:r>
            <a:endParaRPr dirty="0"/>
          </a:p>
          <a:p>
            <a:pPr marL="285750" lvl="0" indent="-285750" algn="l" rtl="0">
              <a:spcBef>
                <a:spcPts val="480"/>
              </a:spcBef>
              <a:spcAft>
                <a:spcPts val="0"/>
              </a:spcAft>
              <a:buSzPts val="3480"/>
              <a:buFont typeface="Noto Sans Symbols"/>
              <a:buNone/>
            </a:pPr>
            <a:endParaRPr dirty="0"/>
          </a:p>
          <a:p>
            <a:pPr marL="285750" lvl="0" indent="-6477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 dirty="0"/>
          </a:p>
          <a:p>
            <a:pPr marL="285750" lvl="0" indent="-64770" algn="l" rtl="0">
              <a:spcBef>
                <a:spcPts val="480"/>
              </a:spcBef>
              <a:spcAft>
                <a:spcPts val="0"/>
              </a:spcAft>
              <a:buSzPts val="3480"/>
              <a:buNone/>
            </a:pPr>
            <a:endParaRPr dirty="0"/>
          </a:p>
        </p:txBody>
      </p:sp>
      <p:sp>
        <p:nvSpPr>
          <p:cNvPr id="198" name="Google Shape;198;p7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12-</a:t>
            </a:r>
            <a:fld id="{00000000-1234-1234-1234-123412341234}" type="slidenum">
              <a:rPr lang="en-US"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0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/>
              <a:t>Process Documentation</a:t>
            </a:r>
            <a:endParaRPr/>
          </a:p>
        </p:txBody>
      </p:sp>
      <p:sp>
        <p:nvSpPr>
          <p:cNvPr id="205" name="Google Shape;205;p8"/>
          <p:cNvSpPr txBox="1">
            <a:spLocks noGrp="1"/>
          </p:cNvSpPr>
          <p:nvPr>
            <p:ph type="body" idx="1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Used to record and track the development process</a:t>
            </a:r>
            <a:endParaRPr/>
          </a:p>
          <a:p>
            <a:pPr marL="742950" lvl="1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Planning documentation</a:t>
            </a:r>
            <a:endParaRPr/>
          </a:p>
          <a:p>
            <a:pPr marL="742950" lvl="1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Cost, Schedule, Funding tracking</a:t>
            </a:r>
            <a:endParaRPr/>
          </a:p>
          <a:p>
            <a:pPr marL="742950" lvl="1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Schedules</a:t>
            </a:r>
            <a:endParaRPr/>
          </a:p>
          <a:p>
            <a:pPr marL="742950" lvl="1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Standards</a:t>
            </a:r>
            <a:endParaRPr/>
          </a:p>
          <a:p>
            <a:pPr marL="742950" lvl="1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Etc. 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4060"/>
              <a:buFont typeface="Noto Sans Symbols"/>
              <a:buNone/>
            </a:pPr>
            <a:endParaRPr sz="2800"/>
          </a:p>
          <a:p>
            <a:pPr marL="742950" lvl="1" indent="-64769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 sz="2400"/>
          </a:p>
        </p:txBody>
      </p:sp>
      <p:sp>
        <p:nvSpPr>
          <p:cNvPr id="206" name="Google Shape;206;p8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/>
              <a:t>Process Documentation</a:t>
            </a:r>
            <a:endParaRPr/>
          </a:p>
        </p:txBody>
      </p:sp>
      <p:sp>
        <p:nvSpPr>
          <p:cNvPr id="212" name="Google Shape;212;p9"/>
          <p:cNvSpPr txBox="1">
            <a:spLocks noGrp="1"/>
          </p:cNvSpPr>
          <p:nvPr>
            <p:ph type="body" idx="1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Has a relatively short lifespan</a:t>
            </a:r>
            <a:endParaRPr/>
          </a:p>
          <a:p>
            <a:pPr marL="742950" lvl="1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Only important to internal development process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Except in cases where the customer requires a view into this data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Some items, such as papers that describe design decisions should be extracted and moved into the </a:t>
            </a:r>
            <a:r>
              <a:rPr lang="en-US" i="1"/>
              <a:t>product </a:t>
            </a:r>
            <a:r>
              <a:rPr lang="en-US"/>
              <a:t>documentation category when they become implemented</a:t>
            </a:r>
            <a:endParaRPr/>
          </a:p>
          <a:p>
            <a:pPr marL="742950" lvl="1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None/>
            </a:pPr>
            <a:endParaRPr/>
          </a:p>
        </p:txBody>
      </p:sp>
      <p:sp>
        <p:nvSpPr>
          <p:cNvPr id="213" name="Google Shape;213;p9"/>
          <p:cNvSpPr txBox="1">
            <a:spLocks noGrp="1"/>
          </p:cNvSpPr>
          <p:nvPr>
            <p:ph type="sldNum" idx="12"/>
          </p:nvPr>
        </p:nvSpPr>
        <p:spPr>
          <a:xfrm>
            <a:off x="8303106" y="6482881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</a:t>
            </a: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acU Theme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1691</Words>
  <Application>Microsoft Office PowerPoint</Application>
  <PresentationFormat>On-screen Show (4:3)</PresentationFormat>
  <Paragraphs>325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Tahoma</vt:lpstr>
      <vt:lpstr>Corbel</vt:lpstr>
      <vt:lpstr>Calibri</vt:lpstr>
      <vt:lpstr>Noto Sans Symbols</vt:lpstr>
      <vt:lpstr>BracU Theme</vt:lpstr>
      <vt:lpstr>Systems Analysis and Design    Documentation, Deployment and Release management </vt:lpstr>
      <vt:lpstr>INTRODUCTION</vt:lpstr>
      <vt:lpstr>DEVELOPING DOCUMENTATION</vt:lpstr>
      <vt:lpstr>On-line documentation </vt:lpstr>
      <vt:lpstr>Documentation Requirements</vt:lpstr>
      <vt:lpstr>Documentation Requirements</vt:lpstr>
      <vt:lpstr>Types of Documentation</vt:lpstr>
      <vt:lpstr>Process Documentation</vt:lpstr>
      <vt:lpstr>Process Documentation</vt:lpstr>
      <vt:lpstr>Product Documentation</vt:lpstr>
      <vt:lpstr>Product Documentation</vt:lpstr>
      <vt:lpstr>Product Documentation</vt:lpstr>
      <vt:lpstr>Product Documentation</vt:lpstr>
      <vt:lpstr>Document Quality</vt:lpstr>
      <vt:lpstr>Document Structure</vt:lpstr>
      <vt:lpstr>Standards</vt:lpstr>
      <vt:lpstr>Online Documentation</vt:lpstr>
      <vt:lpstr>Document Preparation</vt:lpstr>
      <vt:lpstr>Document Storage</vt:lpstr>
      <vt:lpstr>Conclusion</vt:lpstr>
      <vt:lpstr>PowerPoint Presentation</vt:lpstr>
      <vt:lpstr>System deployment</vt:lpstr>
      <vt:lpstr>Traditional software deployment methods</vt:lpstr>
      <vt:lpstr>Deployment strategy</vt:lpstr>
      <vt:lpstr>Deployment strategy</vt:lpstr>
      <vt:lpstr>Requirements of solution for software deployment</vt:lpstr>
      <vt:lpstr>Software deployment life cycle</vt:lpstr>
      <vt:lpstr>Challenges</vt:lpstr>
      <vt:lpstr>Possible Solutions</vt:lpstr>
      <vt:lpstr>Software versioning</vt:lpstr>
      <vt:lpstr>PowerPoint Presentation</vt:lpstr>
      <vt:lpstr>PowerPoint Presentation</vt:lpstr>
      <vt:lpstr>What is Release Management?</vt:lpstr>
      <vt:lpstr>Why use Release Management?</vt:lpstr>
      <vt:lpstr>Goals of Release Management</vt:lpstr>
      <vt:lpstr>The Cycle of Release Management</vt:lpstr>
      <vt:lpstr>Release planning</vt:lpstr>
      <vt:lpstr>Release Policy</vt:lpstr>
      <vt:lpstr>Key roles in the release management process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 and Design    Deployment and release management </dc:title>
  <dc:creator>Windows User</dc:creator>
  <cp:lastModifiedBy>Muhammad Iqbal Hossain</cp:lastModifiedBy>
  <cp:revision>5</cp:revision>
  <dcterms:created xsi:type="dcterms:W3CDTF">2011-06-16T14:45:20Z</dcterms:created>
  <dcterms:modified xsi:type="dcterms:W3CDTF">2022-04-17T09:17:37Z</dcterms:modified>
</cp:coreProperties>
</file>