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gNfrwqZ5yBUAcbY4FPnAuXjwa0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8470b6c1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b8470b6c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3" name="Shape 13"/>
        <p:cNvGrpSpPr/>
        <p:nvPr/>
      </p:nvGrpSpPr>
      <p:grpSpPr>
        <a:xfrm>
          <a:off x="0" y="0"/>
          <a:ext cx="0" cy="0"/>
          <a:chOff x="0" y="0"/>
          <a:chExt cx="0" cy="0"/>
        </a:xfrm>
      </p:grpSpPr>
      <p:sp>
        <p:nvSpPr>
          <p:cNvPr id="14" name="Google Shape;14;p1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7" name="Google Shape;17;p17"/>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18" name="Google Shape;18;p1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 type="body"/>
          </p:nvPr>
        </p:nvSpPr>
        <p:spPr>
          <a:xfrm rot="5400000">
            <a:off x="4246034" y="-1040553"/>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2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2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7"/>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7"/>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2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1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7" name="Shape 27"/>
        <p:cNvGrpSpPr/>
        <p:nvPr/>
      </p:nvGrpSpPr>
      <p:grpSpPr>
        <a:xfrm>
          <a:off x="0" y="0"/>
          <a:ext cx="0" cy="0"/>
          <a:chOff x="0" y="0"/>
          <a:chExt cx="0" cy="0"/>
        </a:xfrm>
      </p:grpSpPr>
      <p:sp>
        <p:nvSpPr>
          <p:cNvPr id="28" name="Google Shape;28;p19"/>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Bookman Old Style"/>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31" name="Google Shape;31;p19"/>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1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0"/>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20"/>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2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5" name="Google Shape;45;p21"/>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21"/>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7" name="Google Shape;47;p21"/>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2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6" name="Shape 56"/>
        <p:cNvGrpSpPr/>
        <p:nvPr/>
      </p:nvGrpSpPr>
      <p:grpSpPr>
        <a:xfrm>
          <a:off x="0" y="0"/>
          <a:ext cx="0" cy="0"/>
          <a:chOff x="0" y="0"/>
          <a:chExt cx="0" cy="0"/>
        </a:xfrm>
      </p:grpSpPr>
      <p:sp>
        <p:nvSpPr>
          <p:cNvPr id="57" name="Google Shape;57;p2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1" name="Shape 61"/>
        <p:cNvGrpSpPr/>
        <p:nvPr/>
      </p:nvGrpSpPr>
      <p:grpSpPr>
        <a:xfrm>
          <a:off x="0" y="0"/>
          <a:ext cx="0" cy="0"/>
          <a:chOff x="0" y="0"/>
          <a:chExt cx="0" cy="0"/>
        </a:xfrm>
      </p:grpSpPr>
      <p:sp>
        <p:nvSpPr>
          <p:cNvPr id="62" name="Google Shape;62;p24"/>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4"/>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1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24"/>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6" name="Google Shape;66;p24"/>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dk2"/>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25"/>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5"/>
          <p:cNvSpPr/>
          <p:nvPr>
            <p:ph idx="2" type="pic"/>
          </p:nvPr>
        </p:nvSpPr>
        <p:spPr>
          <a:xfrm>
            <a:off x="15" y="0"/>
            <a:ext cx="12191985" cy="4578350"/>
          </a:xfrm>
          <a:prstGeom prst="rect">
            <a:avLst/>
          </a:prstGeom>
          <a:solidFill>
            <a:srgbClr val="D8D8D8"/>
          </a:solidFill>
          <a:ln>
            <a:noFill/>
          </a:ln>
        </p:spPr>
      </p:sp>
      <p:sp>
        <p:nvSpPr>
          <p:cNvPr id="72" name="Google Shape;72;p25"/>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Bookman Old Style"/>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1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4" name="Google Shape;74;p2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700"/>
              <a:buFont typeface="Bookman Old Style"/>
              <a:buNone/>
              <a:defRPr b="0" i="0" sz="4700" u="none" cap="none" strike="noStrike">
                <a:solidFill>
                  <a:srgbClr val="3F3F3F"/>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6"/>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9250" lvl="0" marL="457200" marR="0" rtl="0" algn="l">
              <a:lnSpc>
                <a:spcPct val="110000"/>
              </a:lnSpc>
              <a:spcBef>
                <a:spcPts val="1200"/>
              </a:spcBef>
              <a:spcAft>
                <a:spcPts val="0"/>
              </a:spcAft>
              <a:buClr>
                <a:schemeClr val="accent1"/>
              </a:buClr>
              <a:buSzPts val="1900"/>
              <a:buFont typeface="Calibri"/>
              <a:buChar char=" "/>
              <a:defRPr b="0" i="0" sz="1900" u="none" cap="none" strike="noStrike">
                <a:solidFill>
                  <a:srgbClr val="3F3F3F"/>
                </a:solidFill>
                <a:latin typeface="Libre Franklin"/>
                <a:ea typeface="Libre Franklin"/>
                <a:cs typeface="Libre Franklin"/>
                <a:sym typeface="Libre Franklin"/>
              </a:defRPr>
            </a:lvl1pPr>
            <a:lvl2pPr indent="-336550" lvl="1" marL="914400" marR="0" rtl="0" algn="l">
              <a:lnSpc>
                <a:spcPct val="100000"/>
              </a:lnSpc>
              <a:spcBef>
                <a:spcPts val="200"/>
              </a:spcBef>
              <a:spcAft>
                <a:spcPts val="0"/>
              </a:spcAft>
              <a:buClr>
                <a:srgbClr val="3F3F3F"/>
              </a:buClr>
              <a:buSzPts val="1700"/>
              <a:buFont typeface="Calibri"/>
              <a:buChar char="◦"/>
              <a:defRPr b="0" i="0" sz="1700" u="none" cap="none" strike="noStrike">
                <a:solidFill>
                  <a:srgbClr val="3F3F3F"/>
                </a:solidFill>
                <a:latin typeface="Libre Franklin"/>
                <a:ea typeface="Libre Franklin"/>
                <a:cs typeface="Libre Franklin"/>
                <a:sym typeface="Libre Franklin"/>
              </a:defRPr>
            </a:lvl2pPr>
            <a:lvl3pPr indent="-311150" lvl="2" marL="13716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3pPr>
            <a:lvl4pPr indent="-311150" lvl="3" marL="18288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4pPr>
            <a:lvl5pPr indent="-311150" lvl="4" marL="2286000" marR="0" rtl="0" algn="l">
              <a:lnSpc>
                <a:spcPct val="100000"/>
              </a:lnSpc>
              <a:spcBef>
                <a:spcPts val="400"/>
              </a:spcBef>
              <a:spcAft>
                <a:spcPts val="0"/>
              </a:spcAft>
              <a:buClr>
                <a:srgbClr val="3F3F3F"/>
              </a:buClr>
              <a:buSzPts val="1300"/>
              <a:buFont typeface="Calibri"/>
              <a:buChar char="◦"/>
              <a:defRPr b="0" i="0" sz="1300" u="none" cap="none" strike="noStrike">
                <a:solidFill>
                  <a:srgbClr val="3F3F3F"/>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Libre Franklin"/>
                <a:ea typeface="Libre Franklin"/>
                <a:cs typeface="Libre Franklin"/>
                <a:sym typeface="Libre Franklin"/>
              </a:defRPr>
            </a:lvl9pPr>
          </a:lstStyle>
          <a:p/>
        </p:txBody>
      </p:sp>
      <p:sp>
        <p:nvSpPr>
          <p:cNvPr id="9" name="Google Shape;9;p1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1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rgbClr val="FFFFF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1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cxnSp>
        <p:nvCxnSpPr>
          <p:cNvPr id="12" name="Google Shape;12;p16"/>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9.jpg"/><Relationship Id="rId5" Type="http://schemas.openxmlformats.org/officeDocument/2006/relationships/image" Target="../media/image8.png"/><Relationship Id="rId6" Type="http://schemas.openxmlformats.org/officeDocument/2006/relationships/image" Target="../media/image21.pn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
          <p:cNvSpPr/>
          <p:nvPr/>
        </p:nvSpPr>
        <p:spPr>
          <a:xfrm>
            <a:off x="0" y="1"/>
            <a:ext cx="12192000" cy="6857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5" name="Google Shape;95;p1"/>
          <p:cNvSpPr txBox="1"/>
          <p:nvPr>
            <p:ph type="ctrTitle"/>
          </p:nvPr>
        </p:nvSpPr>
        <p:spPr>
          <a:xfrm>
            <a:off x="5289754" y="639097"/>
            <a:ext cx="6253317" cy="368601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2626"/>
              </a:buClr>
              <a:buSzPts val="8000"/>
              <a:buFont typeface="Bookman Old Style"/>
              <a:buNone/>
            </a:pPr>
            <a:r>
              <a:rPr lang="en-US" sz="8000"/>
              <a:t>State Machine Diagrams</a:t>
            </a:r>
            <a:endParaRPr/>
          </a:p>
        </p:txBody>
      </p:sp>
      <p:sp>
        <p:nvSpPr>
          <p:cNvPr id="96" name="Google Shape;96;p1"/>
          <p:cNvSpPr txBox="1"/>
          <p:nvPr>
            <p:ph idx="1" type="subTitle"/>
          </p:nvPr>
        </p:nvSpPr>
        <p:spPr>
          <a:xfrm>
            <a:off x="5289753" y="4672739"/>
            <a:ext cx="6269347" cy="102149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400"/>
              <a:buNone/>
            </a:pPr>
            <a:r>
              <a:t/>
            </a:r>
            <a:endParaRPr sz="2400">
              <a:solidFill>
                <a:srgbClr val="262626"/>
              </a:solidFill>
            </a:endParaRPr>
          </a:p>
        </p:txBody>
      </p:sp>
      <p:pic>
        <p:nvPicPr>
          <p:cNvPr descr="A picture containing building, sitting, bench, side&#10;&#10;Description automatically generated" id="97" name="Google Shape;97;p1"/>
          <p:cNvPicPr preferRelativeResize="0"/>
          <p:nvPr/>
        </p:nvPicPr>
        <p:blipFill rotWithShape="1">
          <a:blip r:embed="rId3">
            <a:alphaModFix/>
          </a:blip>
          <a:srcRect b="0" l="0" r="0" t="0"/>
          <a:stretch/>
        </p:blipFill>
        <p:spPr>
          <a:xfrm>
            <a:off x="-1" y="1"/>
            <a:ext cx="4635315" cy="6857999"/>
          </a:xfrm>
          <a:prstGeom prst="rect">
            <a:avLst/>
          </a:prstGeom>
          <a:noFill/>
          <a:ln>
            <a:noFill/>
          </a:ln>
        </p:spPr>
      </p:pic>
      <p:cxnSp>
        <p:nvCxnSpPr>
          <p:cNvPr id="98" name="Google Shape;98;p1"/>
          <p:cNvCxnSpPr/>
          <p:nvPr/>
        </p:nvCxnSpPr>
        <p:spPr>
          <a:xfrm>
            <a:off x="5427754" y="4498925"/>
            <a:ext cx="5636107" cy="0"/>
          </a:xfrm>
          <a:prstGeom prst="straightConnector1">
            <a:avLst/>
          </a:prstGeom>
          <a:noFill/>
          <a:ln cap="flat" cmpd="sng" w="12700">
            <a:solidFill>
              <a:srgbClr val="3F3F3F"/>
            </a:solidFill>
            <a:prstDash val="solid"/>
            <a:round/>
            <a:headEnd len="sm" w="sm" type="none"/>
            <a:tailEnd len="sm" w="sm" type="none"/>
          </a:ln>
        </p:spPr>
      </p:cxnSp>
      <p:pic>
        <p:nvPicPr>
          <p:cNvPr id="99" name="Google Shape;99;p1"/>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State Diagram of a Bank Account</a:t>
            </a:r>
            <a:endParaRPr/>
          </a:p>
        </p:txBody>
      </p:sp>
      <p:pic>
        <p:nvPicPr>
          <p:cNvPr id="173" name="Google Shape;173;p10"/>
          <p:cNvPicPr preferRelativeResize="0"/>
          <p:nvPr>
            <p:ph idx="1" type="body"/>
          </p:nvPr>
        </p:nvPicPr>
        <p:blipFill rotWithShape="1">
          <a:blip r:embed="rId3">
            <a:alphaModFix/>
          </a:blip>
          <a:srcRect b="0" l="0" r="0" t="0"/>
          <a:stretch/>
        </p:blipFill>
        <p:spPr>
          <a:xfrm>
            <a:off x="2986087" y="2242343"/>
            <a:ext cx="6381757" cy="3806031"/>
          </a:xfrm>
          <a:prstGeom prst="rect">
            <a:avLst/>
          </a:prstGeom>
          <a:noFill/>
          <a:ln>
            <a:noFill/>
          </a:ln>
        </p:spPr>
      </p:pic>
      <p:pic>
        <p:nvPicPr>
          <p:cNvPr id="174" name="Google Shape;174;p10"/>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State Notation</a:t>
            </a:r>
            <a:endParaRPr/>
          </a:p>
        </p:txBody>
      </p:sp>
      <p:pic>
        <p:nvPicPr>
          <p:cNvPr id="180" name="Google Shape;180;p11"/>
          <p:cNvPicPr preferRelativeResize="0"/>
          <p:nvPr>
            <p:ph idx="1" type="body"/>
          </p:nvPr>
        </p:nvPicPr>
        <p:blipFill rotWithShape="1">
          <a:blip r:embed="rId3">
            <a:alphaModFix/>
          </a:blip>
          <a:srcRect b="0" l="0" r="0" t="0"/>
          <a:stretch/>
        </p:blipFill>
        <p:spPr>
          <a:xfrm>
            <a:off x="1816100" y="2378869"/>
            <a:ext cx="8620125" cy="3219450"/>
          </a:xfrm>
          <a:prstGeom prst="rect">
            <a:avLst/>
          </a:prstGeom>
          <a:noFill/>
          <a:ln>
            <a:noFill/>
          </a:ln>
        </p:spPr>
      </p:pic>
      <p:pic>
        <p:nvPicPr>
          <p:cNvPr id="181" name="Google Shape;181;p11"/>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Entry / Exit Action (Check Book Status)</a:t>
            </a:r>
            <a:endParaRPr/>
          </a:p>
        </p:txBody>
      </p:sp>
      <p:pic>
        <p:nvPicPr>
          <p:cNvPr id="187" name="Google Shape;187;p12"/>
          <p:cNvPicPr preferRelativeResize="0"/>
          <p:nvPr>
            <p:ph idx="1" type="body"/>
          </p:nvPr>
        </p:nvPicPr>
        <p:blipFill rotWithShape="1">
          <a:blip r:embed="rId3">
            <a:alphaModFix/>
          </a:blip>
          <a:srcRect b="0" l="0" r="0" t="0"/>
          <a:stretch/>
        </p:blipFill>
        <p:spPr>
          <a:xfrm>
            <a:off x="2921972" y="2108200"/>
            <a:ext cx="6408382" cy="3760788"/>
          </a:xfrm>
          <a:prstGeom prst="rect">
            <a:avLst/>
          </a:prstGeom>
          <a:noFill/>
          <a:ln>
            <a:noFill/>
          </a:ln>
        </p:spPr>
      </p:pic>
      <p:pic>
        <p:nvPicPr>
          <p:cNvPr id="188" name="Google Shape;188;p12"/>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Substates (Composite state)</a:t>
            </a:r>
            <a:endParaRPr/>
          </a:p>
        </p:txBody>
      </p:sp>
      <p:pic>
        <p:nvPicPr>
          <p:cNvPr id="194" name="Google Shape;194;p13"/>
          <p:cNvPicPr preferRelativeResize="0"/>
          <p:nvPr>
            <p:ph idx="1" type="body"/>
          </p:nvPr>
        </p:nvPicPr>
        <p:blipFill rotWithShape="1">
          <a:blip r:embed="rId3">
            <a:alphaModFix/>
          </a:blip>
          <a:srcRect b="0" l="0" r="0" t="0"/>
          <a:stretch/>
        </p:blipFill>
        <p:spPr>
          <a:xfrm>
            <a:off x="5595338" y="2260600"/>
            <a:ext cx="5701163" cy="3454400"/>
          </a:xfrm>
          <a:prstGeom prst="rect">
            <a:avLst/>
          </a:prstGeom>
          <a:noFill/>
          <a:ln>
            <a:noFill/>
          </a:ln>
        </p:spPr>
      </p:pic>
      <p:pic>
        <p:nvPicPr>
          <p:cNvPr id="195" name="Google Shape;195;p13"/>
          <p:cNvPicPr preferRelativeResize="0"/>
          <p:nvPr/>
        </p:nvPicPr>
        <p:blipFill rotWithShape="1">
          <a:blip r:embed="rId4">
            <a:alphaModFix/>
          </a:blip>
          <a:srcRect b="0" l="0" r="0" t="0"/>
          <a:stretch/>
        </p:blipFill>
        <p:spPr>
          <a:xfrm>
            <a:off x="895499" y="3214688"/>
            <a:ext cx="4195763" cy="1541150"/>
          </a:xfrm>
          <a:prstGeom prst="rect">
            <a:avLst/>
          </a:prstGeom>
          <a:noFill/>
          <a:ln>
            <a:noFill/>
          </a:ln>
        </p:spPr>
      </p:pic>
      <p:pic>
        <p:nvPicPr>
          <p:cNvPr id="196" name="Google Shape;196;p13"/>
          <p:cNvPicPr preferRelativeResize="0"/>
          <p:nvPr/>
        </p:nvPicPr>
        <p:blipFill rotWithShape="1">
          <a:blip r:embed="rId5">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Concurrent State</a:t>
            </a:r>
            <a:endParaRPr/>
          </a:p>
        </p:txBody>
      </p:sp>
      <p:pic>
        <p:nvPicPr>
          <p:cNvPr id="202" name="Google Shape;202;p14"/>
          <p:cNvPicPr preferRelativeResize="0"/>
          <p:nvPr>
            <p:ph idx="1" type="body"/>
          </p:nvPr>
        </p:nvPicPr>
        <p:blipFill rotWithShape="1">
          <a:blip r:embed="rId3">
            <a:alphaModFix/>
          </a:blip>
          <a:srcRect b="0" l="0" r="0" t="0"/>
          <a:stretch/>
        </p:blipFill>
        <p:spPr>
          <a:xfrm>
            <a:off x="1949818" y="2108200"/>
            <a:ext cx="8352689" cy="3760788"/>
          </a:xfrm>
          <a:prstGeom prst="rect">
            <a:avLst/>
          </a:prstGeom>
          <a:noFill/>
          <a:ln>
            <a:noFill/>
          </a:ln>
        </p:spPr>
      </p:pic>
      <p:pic>
        <p:nvPicPr>
          <p:cNvPr id="203" name="Google Shape;203;p14"/>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Practice problem:</a:t>
            </a:r>
            <a:endParaRPr/>
          </a:p>
        </p:txBody>
      </p:sp>
      <p:sp>
        <p:nvSpPr>
          <p:cNvPr id="209" name="Google Shape;209;p15"/>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p>
            <a:pPr indent="-120650" lvl="0" marL="91440" rtl="0" algn="l">
              <a:lnSpc>
                <a:spcPct val="110000"/>
              </a:lnSpc>
              <a:spcBef>
                <a:spcPts val="0"/>
              </a:spcBef>
              <a:spcAft>
                <a:spcPts val="0"/>
              </a:spcAft>
              <a:buSzPts val="1900"/>
              <a:buChar char=" "/>
            </a:pPr>
            <a:r>
              <a:rPr lang="en-US"/>
              <a:t>You have been working with the system for the campus housing service that helps students find apartments. One of the dynamic classes in this system likely is the apartment class. Draw a behavioral state machine diagram to show the various states that an apartment class transitions to throughout its lifetime. </a:t>
            </a:r>
            <a:endParaRPr/>
          </a:p>
        </p:txBody>
      </p:sp>
      <p:pic>
        <p:nvPicPr>
          <p:cNvPr id="210" name="Google Shape;210;p15"/>
          <p:cNvPicPr preferRelativeResize="0"/>
          <p:nvPr/>
        </p:nvPicPr>
        <p:blipFill rotWithShape="1">
          <a:blip r:embed="rId3">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b8470b6c10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Practice problem:</a:t>
            </a:r>
            <a:endParaRPr/>
          </a:p>
        </p:txBody>
      </p:sp>
      <p:sp>
        <p:nvSpPr>
          <p:cNvPr id="216" name="Google Shape;216;gb8470b6c10_0_0"/>
          <p:cNvSpPr txBox="1"/>
          <p:nvPr>
            <p:ph idx="1" type="body"/>
          </p:nvPr>
        </p:nvSpPr>
        <p:spPr>
          <a:xfrm>
            <a:off x="1097280" y="2108201"/>
            <a:ext cx="10058400" cy="3760800"/>
          </a:xfrm>
          <a:prstGeom prst="rect">
            <a:avLst/>
          </a:prstGeom>
          <a:noFill/>
          <a:ln>
            <a:noFill/>
          </a:ln>
        </p:spPr>
        <p:txBody>
          <a:bodyPr anchorCtr="0" anchor="t" bIns="45700" lIns="0" spcFirstLastPara="1" rIns="0" wrap="square" tIns="45700">
            <a:noAutofit/>
          </a:bodyPr>
          <a:lstStyle/>
          <a:p>
            <a:pPr indent="-146050" lvl="0" marL="91440" rtl="0" algn="l">
              <a:lnSpc>
                <a:spcPct val="115000"/>
              </a:lnSpc>
              <a:spcBef>
                <a:spcPts val="1200"/>
              </a:spcBef>
              <a:spcAft>
                <a:spcPts val="0"/>
              </a:spcAft>
              <a:buSzPts val="2300"/>
              <a:buChar char=" "/>
            </a:pPr>
            <a:r>
              <a:rPr lang="en-US" sz="1600">
                <a:solidFill>
                  <a:schemeClr val="dk1"/>
                </a:solidFill>
                <a:latin typeface="Times New Roman"/>
                <a:ea typeface="Times New Roman"/>
                <a:cs typeface="Times New Roman"/>
                <a:sym typeface="Times New Roman"/>
              </a:rPr>
              <a:t>Every company having customers maintains customer accounts and supports a complete life cycle of the account from its creation until it is closed. There are differences in what are the stages (states) in the account's life cycle, and what are conditions or events causing account to change its state.</a:t>
            </a:r>
            <a:endParaRPr sz="1600">
              <a:solidFill>
                <a:schemeClr val="dk1"/>
              </a:solidFill>
              <a:latin typeface="Times New Roman"/>
              <a:ea typeface="Times New Roman"/>
              <a:cs typeface="Times New Roman"/>
              <a:sym typeface="Times New Roman"/>
            </a:endParaRPr>
          </a:p>
          <a:p>
            <a:pPr indent="-146050" lvl="0" marL="91440" rtl="0" algn="l">
              <a:lnSpc>
                <a:spcPct val="115000"/>
              </a:lnSpc>
              <a:spcBef>
                <a:spcPts val="0"/>
              </a:spcBef>
              <a:spcAft>
                <a:spcPts val="0"/>
              </a:spcAft>
              <a:buSzPts val="2300"/>
              <a:buChar char=" "/>
            </a:pPr>
            <a:r>
              <a:rPr lang="en-US" sz="1600">
                <a:solidFill>
                  <a:schemeClr val="dk1"/>
                </a:solidFill>
                <a:latin typeface="Times New Roman"/>
                <a:ea typeface="Times New Roman"/>
                <a:cs typeface="Times New Roman"/>
                <a:sym typeface="Times New Roman"/>
              </a:rPr>
              <a:t>For the user account to be created, it has to meet some initial requirements. For example, user id (used as a login name) must be unique, at least for the existing accounts. After account was created, it might need to be verified. Verification depends on the company and could include e-mail, phone, and/or address verification. If account was not verified during some predefined period of time, that account could be moved to the suspended accounts. New, active, or suspended accounts could be cancelled at any time by client's request. Note, the precondition for this usually includes payment of any outstanding balances, and might require some separate account state or substate to handle this case.</a:t>
            </a:r>
            <a:endParaRPr sz="1600">
              <a:solidFill>
                <a:schemeClr val="dk1"/>
              </a:solidFill>
              <a:latin typeface="Times New Roman"/>
              <a:ea typeface="Times New Roman"/>
              <a:cs typeface="Times New Roman"/>
              <a:sym typeface="Times New Roman"/>
            </a:endParaRPr>
          </a:p>
          <a:p>
            <a:pPr indent="-146050" lvl="0" marL="91440" rtl="0" algn="l">
              <a:lnSpc>
                <a:spcPct val="115000"/>
              </a:lnSpc>
              <a:spcBef>
                <a:spcPts val="0"/>
              </a:spcBef>
              <a:spcAft>
                <a:spcPts val="0"/>
              </a:spcAft>
              <a:buSzPts val="2300"/>
              <a:buChar char=" "/>
            </a:pPr>
            <a:r>
              <a:rPr lang="en-US" sz="1600">
                <a:solidFill>
                  <a:schemeClr val="dk1"/>
                </a:solidFill>
                <a:latin typeface="Times New Roman"/>
                <a:ea typeface="Times New Roman"/>
                <a:cs typeface="Times New Roman"/>
                <a:sym typeface="Times New Roman"/>
              </a:rPr>
              <a:t>User account might be suspended for security reasons, manually or automatically. For example, website intrusion detection system locks user account for predefined period of time, if there were several unsuccessful login attempts using incorrect account password. After account lock times out, account is activated back automatically.</a:t>
            </a:r>
            <a:endParaRPr sz="2300"/>
          </a:p>
        </p:txBody>
      </p:sp>
      <p:pic>
        <p:nvPicPr>
          <p:cNvPr id="217" name="Google Shape;217;gb8470b6c10_0_0"/>
          <p:cNvPicPr preferRelativeResize="0"/>
          <p:nvPr/>
        </p:nvPicPr>
        <p:blipFill rotWithShape="1">
          <a:blip r:embed="rId3">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What are State Machine Diagrams?</a:t>
            </a:r>
            <a:endParaRPr/>
          </a:p>
        </p:txBody>
      </p:sp>
      <p:sp>
        <p:nvSpPr>
          <p:cNvPr id="105" name="Google Shape;105;p2"/>
          <p:cNvSpPr txBox="1"/>
          <p:nvPr>
            <p:ph idx="1" type="body"/>
          </p:nvPr>
        </p:nvSpPr>
        <p:spPr>
          <a:xfrm>
            <a:off x="1097280" y="2317751"/>
            <a:ext cx="10058400" cy="3760891"/>
          </a:xfrm>
          <a:prstGeom prst="rect">
            <a:avLst/>
          </a:prstGeom>
          <a:noFill/>
          <a:ln>
            <a:noFill/>
          </a:ln>
        </p:spPr>
        <p:txBody>
          <a:bodyPr anchorCtr="0" anchor="t" bIns="45700" lIns="0" spcFirstLastPara="1" rIns="0" wrap="square" tIns="45700">
            <a:normAutofit/>
          </a:bodyPr>
          <a:lstStyle/>
          <a:p>
            <a:pPr indent="-120650" lvl="0" marL="91440" rtl="0" algn="just">
              <a:lnSpc>
                <a:spcPct val="110000"/>
              </a:lnSpc>
              <a:spcBef>
                <a:spcPts val="0"/>
              </a:spcBef>
              <a:spcAft>
                <a:spcPts val="0"/>
              </a:spcAft>
              <a:buSzPts val="1900"/>
              <a:buFont typeface="Noto Sans"/>
              <a:buChar char="❖"/>
            </a:pPr>
            <a:r>
              <a:rPr lang="en-US"/>
              <a:t> </a:t>
            </a:r>
            <a:r>
              <a:rPr lang="en-US" sz="2400"/>
              <a:t>UML state machine diagrams depict the various states that an object may be in and the transitions between those states. </a:t>
            </a:r>
            <a:endParaRPr/>
          </a:p>
          <a:p>
            <a:pPr indent="-152400" lvl="0" marL="91440" rtl="0" algn="just">
              <a:lnSpc>
                <a:spcPct val="110000"/>
              </a:lnSpc>
              <a:spcBef>
                <a:spcPts val="1400"/>
              </a:spcBef>
              <a:spcAft>
                <a:spcPts val="0"/>
              </a:spcAft>
              <a:buSzPts val="2400"/>
              <a:buFont typeface="Noto Sans"/>
              <a:buChar char="❖"/>
            </a:pPr>
            <a:r>
              <a:rPr lang="en-US" sz="2400"/>
              <a:t>Also called state-transition diagrams or even simply state diagrams.</a:t>
            </a:r>
            <a:endParaRPr/>
          </a:p>
          <a:p>
            <a:pPr indent="-152400" lvl="0" marL="91440" rtl="0" algn="just">
              <a:lnSpc>
                <a:spcPct val="110000"/>
              </a:lnSpc>
              <a:spcBef>
                <a:spcPts val="1400"/>
              </a:spcBef>
              <a:spcAft>
                <a:spcPts val="0"/>
              </a:spcAft>
              <a:buSzPts val="2400"/>
              <a:buFont typeface="Noto Sans"/>
              <a:buChar char="❖"/>
            </a:pPr>
            <a:r>
              <a:rPr lang="en-US" sz="2400"/>
              <a:t>Two kinds of state machines are defined in UML 2.4: behavioral state machine, and protocol state machine.</a:t>
            </a:r>
            <a:endParaRPr/>
          </a:p>
        </p:txBody>
      </p:sp>
      <p:pic>
        <p:nvPicPr>
          <p:cNvPr id="106" name="Google Shape;106;p2"/>
          <p:cNvPicPr preferRelativeResize="0"/>
          <p:nvPr/>
        </p:nvPicPr>
        <p:blipFill rotWithShape="1">
          <a:blip r:embed="rId3">
            <a:alphaModFix/>
          </a:blip>
          <a:srcRect b="0" l="0" r="0" t="0"/>
          <a:stretch/>
        </p:blipFill>
        <p:spPr>
          <a:xfrm>
            <a:off x="2600325" y="3338513"/>
            <a:ext cx="2611711" cy="1481138"/>
          </a:xfrm>
          <a:prstGeom prst="rect">
            <a:avLst/>
          </a:prstGeom>
          <a:noFill/>
          <a:ln>
            <a:noFill/>
          </a:ln>
        </p:spPr>
      </p:pic>
      <p:pic>
        <p:nvPicPr>
          <p:cNvPr id="107" name="Google Shape;107;p2"/>
          <p:cNvPicPr preferRelativeResize="0"/>
          <p:nvPr/>
        </p:nvPicPr>
        <p:blipFill rotWithShape="1">
          <a:blip r:embed="rId4">
            <a:alphaModFix/>
          </a:blip>
          <a:srcRect b="0" l="0" r="0" t="0"/>
          <a:stretch/>
        </p:blipFill>
        <p:spPr>
          <a:xfrm>
            <a:off x="6603608" y="3083719"/>
            <a:ext cx="1804095" cy="1990725"/>
          </a:xfrm>
          <a:prstGeom prst="rect">
            <a:avLst/>
          </a:prstGeom>
          <a:noFill/>
          <a:ln>
            <a:noFill/>
          </a:ln>
        </p:spPr>
      </p:pic>
      <p:pic>
        <p:nvPicPr>
          <p:cNvPr id="108" name="Google Shape;108;p2"/>
          <p:cNvPicPr preferRelativeResize="0"/>
          <p:nvPr/>
        </p:nvPicPr>
        <p:blipFill rotWithShape="1">
          <a:blip r:embed="rId5">
            <a:alphaModFix/>
          </a:blip>
          <a:srcRect b="0" l="0" r="0" t="0"/>
          <a:stretch/>
        </p:blipFill>
        <p:spPr>
          <a:xfrm>
            <a:off x="4508376" y="3338513"/>
            <a:ext cx="2609314" cy="1481456"/>
          </a:xfrm>
          <a:prstGeom prst="rect">
            <a:avLst/>
          </a:prstGeom>
          <a:noFill/>
          <a:ln>
            <a:noFill/>
          </a:ln>
        </p:spPr>
      </p:pic>
      <p:pic>
        <p:nvPicPr>
          <p:cNvPr id="109" name="Google Shape;109;p2"/>
          <p:cNvPicPr preferRelativeResize="0"/>
          <p:nvPr/>
        </p:nvPicPr>
        <p:blipFill rotWithShape="1">
          <a:blip r:embed="rId6">
            <a:alphaModFix/>
          </a:blip>
          <a:srcRect b="0" l="0" r="0" t="0"/>
          <a:stretch/>
        </p:blipFill>
        <p:spPr>
          <a:xfrm>
            <a:off x="3908648" y="3707945"/>
            <a:ext cx="3597007" cy="980501"/>
          </a:xfrm>
          <a:prstGeom prst="rect">
            <a:avLst/>
          </a:prstGeom>
          <a:noFill/>
          <a:ln>
            <a:noFill/>
          </a:ln>
        </p:spPr>
      </p:pic>
      <p:pic>
        <p:nvPicPr>
          <p:cNvPr id="110" name="Google Shape;110;p2"/>
          <p:cNvPicPr preferRelativeResize="0"/>
          <p:nvPr/>
        </p:nvPicPr>
        <p:blipFill rotWithShape="1">
          <a:blip r:embed="rId7">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 calcmode="lin" valueType="num">
                                      <p:cBhvr additive="base">
                                        <p:cTn dur="500"/>
                                        <p:tgtEl>
                                          <p:spTgt spid="10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 calcmode="lin" valueType="num">
                                      <p:cBhvr additive="base">
                                        <p:cTn dur="500"/>
                                        <p:tgtEl>
                                          <p:spTgt spid="10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 calcmode="lin" valueType="num">
                                      <p:cBhvr additive="base">
                                        <p:cTn dur="500"/>
                                        <p:tgtEl>
                                          <p:spTgt spid="10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1066800" y="3710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Notations </a:t>
            </a:r>
            <a:endParaRPr/>
          </a:p>
        </p:txBody>
      </p:sp>
      <p:sp>
        <p:nvSpPr>
          <p:cNvPr id="116" name="Google Shape;116;p3"/>
          <p:cNvSpPr txBox="1"/>
          <p:nvPr>
            <p:ph idx="1" type="body"/>
          </p:nvPr>
        </p:nvSpPr>
        <p:spPr>
          <a:xfrm>
            <a:off x="1066800" y="193675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10000"/>
              </a:lnSpc>
              <a:spcBef>
                <a:spcPts val="0"/>
              </a:spcBef>
              <a:spcAft>
                <a:spcPts val="0"/>
              </a:spcAft>
              <a:buSzPts val="2400"/>
              <a:buFont typeface="Noto Sans"/>
              <a:buChar char="❑"/>
            </a:pPr>
            <a:r>
              <a:rPr b="1" lang="en-US" sz="2400"/>
              <a:t> </a:t>
            </a:r>
            <a:r>
              <a:rPr b="1" lang="en-US" sz="1800"/>
              <a:t>States </a:t>
            </a:r>
            <a:r>
              <a:rPr lang="en-US" sz="1800"/>
              <a:t>- A state is a condition/situation an object in the system might be in. A state is denoted by a round-cornered rectangle with the name of the state written inside it.</a:t>
            </a:r>
            <a:endParaRPr/>
          </a:p>
          <a:p>
            <a:pPr indent="0" lvl="0" marL="0" rtl="0" algn="l">
              <a:lnSpc>
                <a:spcPct val="110000"/>
              </a:lnSpc>
              <a:spcBef>
                <a:spcPts val="1400"/>
              </a:spcBef>
              <a:spcAft>
                <a:spcPts val="0"/>
              </a:spcAft>
              <a:buSzPts val="1900"/>
              <a:buNone/>
            </a:pPr>
            <a:r>
              <a:rPr lang="en-US"/>
              <a:t>	</a:t>
            </a:r>
            <a:endParaRPr sz="2800"/>
          </a:p>
          <a:p>
            <a:pPr indent="0" lvl="0" marL="91440" rtl="0" algn="l">
              <a:lnSpc>
                <a:spcPct val="110000"/>
              </a:lnSpc>
              <a:spcBef>
                <a:spcPts val="1400"/>
              </a:spcBef>
              <a:spcAft>
                <a:spcPts val="0"/>
              </a:spcAft>
              <a:buSzPts val="1800"/>
              <a:buFont typeface="Noto Sans"/>
              <a:buNone/>
            </a:pPr>
            <a:r>
              <a:t/>
            </a:r>
            <a:endParaRPr b="1" sz="1800"/>
          </a:p>
          <a:p>
            <a:pPr indent="-114300" lvl="0" marL="91440" rtl="0" algn="l">
              <a:lnSpc>
                <a:spcPct val="110000"/>
              </a:lnSpc>
              <a:spcBef>
                <a:spcPts val="1400"/>
              </a:spcBef>
              <a:spcAft>
                <a:spcPts val="0"/>
              </a:spcAft>
              <a:buSzPts val="1800"/>
              <a:buFont typeface="Noto Sans"/>
              <a:buChar char="❑"/>
            </a:pPr>
            <a:r>
              <a:rPr b="1" lang="en-US" sz="1800"/>
              <a:t>Initial and Final States </a:t>
            </a:r>
            <a:r>
              <a:rPr lang="en-US" sz="1800"/>
              <a:t>- The initial state is denoted by a filled black circle and may be labeled with a name. The final state is denoted by a circle with a dot inside and may also be labeled with a name.</a:t>
            </a:r>
            <a:endParaRPr/>
          </a:p>
          <a:p>
            <a:pPr indent="0" lvl="0" marL="0" rtl="0" algn="l">
              <a:lnSpc>
                <a:spcPct val="110000"/>
              </a:lnSpc>
              <a:spcBef>
                <a:spcPts val="1400"/>
              </a:spcBef>
              <a:spcAft>
                <a:spcPts val="0"/>
              </a:spcAft>
              <a:buSzPts val="1900"/>
              <a:buNone/>
            </a:pPr>
            <a:r>
              <a:t/>
            </a:r>
            <a:endParaRPr/>
          </a:p>
        </p:txBody>
      </p:sp>
      <p:pic>
        <p:nvPicPr>
          <p:cNvPr id="117" name="Google Shape;117;p3"/>
          <p:cNvPicPr preferRelativeResize="0"/>
          <p:nvPr/>
        </p:nvPicPr>
        <p:blipFill rotWithShape="1">
          <a:blip r:embed="rId3">
            <a:alphaModFix/>
          </a:blip>
          <a:srcRect b="0" l="0" r="0" t="0"/>
          <a:stretch/>
        </p:blipFill>
        <p:spPr>
          <a:xfrm>
            <a:off x="5100637" y="2657782"/>
            <a:ext cx="1433157" cy="990293"/>
          </a:xfrm>
          <a:prstGeom prst="rect">
            <a:avLst/>
          </a:prstGeom>
          <a:noFill/>
          <a:ln>
            <a:noFill/>
          </a:ln>
        </p:spPr>
      </p:pic>
      <p:pic>
        <p:nvPicPr>
          <p:cNvPr id="118" name="Google Shape;118;p3"/>
          <p:cNvPicPr preferRelativeResize="0"/>
          <p:nvPr/>
        </p:nvPicPr>
        <p:blipFill rotWithShape="1">
          <a:blip r:embed="rId4">
            <a:alphaModFix/>
          </a:blip>
          <a:srcRect b="0" l="0" r="0" t="0"/>
          <a:stretch/>
        </p:blipFill>
        <p:spPr>
          <a:xfrm>
            <a:off x="3543300" y="4545117"/>
            <a:ext cx="4591050" cy="1675821"/>
          </a:xfrm>
          <a:prstGeom prst="rect">
            <a:avLst/>
          </a:prstGeom>
          <a:noFill/>
          <a:ln>
            <a:noFill/>
          </a:ln>
        </p:spPr>
      </p:pic>
      <p:pic>
        <p:nvPicPr>
          <p:cNvPr id="119" name="Google Shape;119;p3"/>
          <p:cNvPicPr preferRelativeResize="0"/>
          <p:nvPr/>
        </p:nvPicPr>
        <p:blipFill rotWithShape="1">
          <a:blip r:embed="rId5">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500"/>
                                        <p:tgtEl>
                                          <p:spTgt spid="1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500"/>
                                        <p:tgtEl>
                                          <p:spTgt spid="1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 calcmode="lin" valueType="num">
                                      <p:cBhvr additive="base">
                                        <p:cTn dur="500"/>
                                        <p:tgtEl>
                                          <p:spTgt spid="1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 calcmode="lin" valueType="num">
                                      <p:cBhvr additive="base">
                                        <p:cTn dur="500"/>
                                        <p:tgtEl>
                                          <p:spTgt spid="1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 calcmode="lin" valueType="num">
                                      <p:cBhvr additive="base">
                                        <p:cTn dur="500"/>
                                        <p:tgtEl>
                                          <p:spTgt spid="1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066800" y="3710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Notations </a:t>
            </a:r>
            <a:endParaRPr/>
          </a:p>
        </p:txBody>
      </p:sp>
      <p:sp>
        <p:nvSpPr>
          <p:cNvPr id="125" name="Google Shape;125;p4"/>
          <p:cNvSpPr txBox="1"/>
          <p:nvPr>
            <p:ph idx="1" type="body"/>
          </p:nvPr>
        </p:nvSpPr>
        <p:spPr>
          <a:xfrm>
            <a:off x="1047750" y="1821766"/>
            <a:ext cx="10058400" cy="3802167"/>
          </a:xfrm>
          <a:prstGeom prst="rect">
            <a:avLst/>
          </a:prstGeom>
          <a:noFill/>
          <a:ln>
            <a:noFill/>
          </a:ln>
        </p:spPr>
        <p:txBody>
          <a:bodyPr anchorCtr="0" anchor="t" bIns="45700" lIns="0" spcFirstLastPara="1" rIns="0" wrap="square" tIns="45700">
            <a:normAutofit/>
          </a:bodyPr>
          <a:lstStyle/>
          <a:p>
            <a:pPr indent="-152400" lvl="0" marL="91440" rtl="0" algn="l">
              <a:lnSpc>
                <a:spcPct val="110000"/>
              </a:lnSpc>
              <a:spcBef>
                <a:spcPts val="0"/>
              </a:spcBef>
              <a:spcAft>
                <a:spcPts val="0"/>
              </a:spcAft>
              <a:buSzPts val="2400"/>
              <a:buFont typeface="Noto Sans"/>
              <a:buChar char="❑"/>
            </a:pPr>
            <a:r>
              <a:rPr b="1" lang="en-US" sz="2400"/>
              <a:t> </a:t>
            </a:r>
            <a:r>
              <a:rPr b="1" lang="en-US" sz="1800"/>
              <a:t>Transitions </a:t>
            </a:r>
            <a:r>
              <a:rPr lang="en-US" sz="1800"/>
              <a:t>– A Transition is a progression from one state to another are denoted by lines with arrowheads. A transition may have a trigger.</a:t>
            </a:r>
            <a:endParaRPr b="1" sz="1800"/>
          </a:p>
          <a:p>
            <a:pPr indent="0" lvl="0" marL="0" rtl="0" algn="l">
              <a:lnSpc>
                <a:spcPct val="110000"/>
              </a:lnSpc>
              <a:spcBef>
                <a:spcPts val="1400"/>
              </a:spcBef>
              <a:spcAft>
                <a:spcPts val="0"/>
              </a:spcAft>
              <a:buSzPts val="1800"/>
              <a:buNone/>
            </a:pPr>
            <a:r>
              <a:t/>
            </a:r>
            <a:endParaRPr b="1" sz="1800"/>
          </a:p>
          <a:p>
            <a:pPr indent="-114300" lvl="0" marL="91440" rtl="0" algn="l">
              <a:lnSpc>
                <a:spcPct val="110000"/>
              </a:lnSpc>
              <a:spcBef>
                <a:spcPts val="1400"/>
              </a:spcBef>
              <a:spcAft>
                <a:spcPts val="0"/>
              </a:spcAft>
              <a:buSzPts val="1800"/>
              <a:buFont typeface="Noto Sans"/>
              <a:buChar char="❑"/>
            </a:pPr>
            <a:r>
              <a:rPr lang="en-US" sz="1800"/>
              <a:t>An</a:t>
            </a:r>
            <a:r>
              <a:rPr b="1" lang="en-US" sz="1800"/>
              <a:t> “event” </a:t>
            </a:r>
            <a:r>
              <a:rPr lang="en-US" sz="1800"/>
              <a:t>is a noteworthy occurrence that triggers a change in state</a:t>
            </a:r>
            <a:r>
              <a:rPr b="1" lang="en-US" sz="1800"/>
              <a:t>. </a:t>
            </a:r>
            <a:r>
              <a:rPr lang="en-US" sz="1800"/>
              <a:t>The trigger is the cause of the transition. It is used to label the transitions.</a:t>
            </a:r>
            <a:endParaRPr/>
          </a:p>
          <a:p>
            <a:pPr indent="0" lvl="0" marL="91440" rtl="0" algn="l">
              <a:lnSpc>
                <a:spcPct val="110000"/>
              </a:lnSpc>
              <a:spcBef>
                <a:spcPts val="1400"/>
              </a:spcBef>
              <a:spcAft>
                <a:spcPts val="0"/>
              </a:spcAft>
              <a:buSzPts val="1800"/>
              <a:buFont typeface="Noto Sans"/>
              <a:buNone/>
            </a:pPr>
            <a:r>
              <a:t/>
            </a:r>
            <a:endParaRPr sz="1800"/>
          </a:p>
          <a:p>
            <a:pPr indent="0" lvl="0" marL="91440" rtl="0" algn="l">
              <a:lnSpc>
                <a:spcPct val="110000"/>
              </a:lnSpc>
              <a:spcBef>
                <a:spcPts val="1400"/>
              </a:spcBef>
              <a:spcAft>
                <a:spcPts val="0"/>
              </a:spcAft>
              <a:buSzPts val="1800"/>
              <a:buFont typeface="Noto Sans"/>
              <a:buNone/>
            </a:pPr>
            <a:r>
              <a:t/>
            </a:r>
            <a:endParaRPr sz="1800"/>
          </a:p>
          <a:p>
            <a:pPr indent="-114300" lvl="0" marL="91440" rtl="0" algn="l">
              <a:lnSpc>
                <a:spcPct val="110000"/>
              </a:lnSpc>
              <a:spcBef>
                <a:spcPts val="1400"/>
              </a:spcBef>
              <a:spcAft>
                <a:spcPts val="0"/>
              </a:spcAft>
              <a:buSzPts val="1800"/>
              <a:buFont typeface="Noto Sans"/>
              <a:buChar char="❑"/>
            </a:pPr>
            <a:r>
              <a:rPr lang="en-US" sz="1800"/>
              <a:t> </a:t>
            </a:r>
            <a:r>
              <a:rPr b="1" lang="en-US" sz="1800"/>
              <a:t>A “Guard" </a:t>
            </a:r>
            <a:r>
              <a:rPr lang="en-US" sz="1800"/>
              <a:t>is a condition which must be true in order for the trigger to cause the transition</a:t>
            </a:r>
            <a:r>
              <a:rPr b="1" lang="en-US" sz="1800"/>
              <a:t>. </a:t>
            </a:r>
            <a:endParaRPr/>
          </a:p>
        </p:txBody>
      </p:sp>
      <p:pic>
        <p:nvPicPr>
          <p:cNvPr id="126" name="Google Shape;126;p4"/>
          <p:cNvPicPr preferRelativeResize="0"/>
          <p:nvPr/>
        </p:nvPicPr>
        <p:blipFill rotWithShape="1">
          <a:blip r:embed="rId3">
            <a:alphaModFix/>
          </a:blip>
          <a:srcRect b="0" l="0" r="0" t="0"/>
          <a:stretch/>
        </p:blipFill>
        <p:spPr>
          <a:xfrm>
            <a:off x="5162550" y="2581063"/>
            <a:ext cx="1466850" cy="599123"/>
          </a:xfrm>
          <a:prstGeom prst="rect">
            <a:avLst/>
          </a:prstGeom>
          <a:noFill/>
          <a:ln>
            <a:noFill/>
          </a:ln>
        </p:spPr>
      </p:pic>
      <p:pic>
        <p:nvPicPr>
          <p:cNvPr id="127" name="Google Shape;127;p4"/>
          <p:cNvPicPr preferRelativeResize="0"/>
          <p:nvPr/>
        </p:nvPicPr>
        <p:blipFill rotWithShape="1">
          <a:blip r:embed="rId4">
            <a:alphaModFix/>
          </a:blip>
          <a:srcRect b="0" l="0" r="0" t="0"/>
          <a:stretch/>
        </p:blipFill>
        <p:spPr>
          <a:xfrm>
            <a:off x="3714750" y="5259280"/>
            <a:ext cx="4552950" cy="1123950"/>
          </a:xfrm>
          <a:prstGeom prst="rect">
            <a:avLst/>
          </a:prstGeom>
          <a:noFill/>
          <a:ln>
            <a:noFill/>
          </a:ln>
        </p:spPr>
      </p:pic>
      <p:pic>
        <p:nvPicPr>
          <p:cNvPr id="128" name="Google Shape;128;p4"/>
          <p:cNvPicPr preferRelativeResize="0"/>
          <p:nvPr/>
        </p:nvPicPr>
        <p:blipFill rotWithShape="1">
          <a:blip r:embed="rId5">
            <a:alphaModFix/>
          </a:blip>
          <a:srcRect b="0" l="0" r="0" t="0"/>
          <a:stretch/>
        </p:blipFill>
        <p:spPr>
          <a:xfrm>
            <a:off x="2890837" y="3816937"/>
            <a:ext cx="6196013" cy="1178927"/>
          </a:xfrm>
          <a:prstGeom prst="rect">
            <a:avLst/>
          </a:prstGeom>
          <a:noFill/>
          <a:ln>
            <a:noFill/>
          </a:ln>
        </p:spPr>
      </p:pic>
      <p:pic>
        <p:nvPicPr>
          <p:cNvPr id="129" name="Google Shape;129;p4"/>
          <p:cNvPicPr preferRelativeResize="0"/>
          <p:nvPr/>
        </p:nvPicPr>
        <p:blipFill rotWithShape="1">
          <a:blip r:embed="rId6">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500"/>
                                        <p:tgtEl>
                                          <p:spTgt spid="1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 calcmode="lin" valueType="num">
                                      <p:cBhvr additive="base">
                                        <p:cTn dur="500"/>
                                        <p:tgtEl>
                                          <p:spTgt spid="12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 calcmode="lin" valueType="num">
                                      <p:cBhvr additive="base">
                                        <p:cTn dur="500"/>
                                        <p:tgtEl>
                                          <p:spTgt spid="12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 calcmode="lin" valueType="num">
                                      <p:cBhvr additive="base">
                                        <p:cTn dur="500"/>
                                        <p:tgtEl>
                                          <p:spTgt spid="12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 calcmode="lin" valueType="num">
                                      <p:cBhvr additive="base">
                                        <p:cTn dur="500"/>
                                        <p:tgtEl>
                                          <p:spTgt spid="12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 calcmode="lin" valueType="num">
                                      <p:cBhvr additive="base">
                                        <p:cTn dur="500"/>
                                        <p:tgtEl>
                                          <p:spTgt spid="12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1066800" y="3710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Notations </a:t>
            </a:r>
            <a:endParaRPr/>
          </a:p>
        </p:txBody>
      </p:sp>
      <p:sp>
        <p:nvSpPr>
          <p:cNvPr id="135" name="Google Shape;135;p5"/>
          <p:cNvSpPr txBox="1"/>
          <p:nvPr>
            <p:ph idx="1" type="body"/>
          </p:nvPr>
        </p:nvSpPr>
        <p:spPr>
          <a:xfrm>
            <a:off x="1066800" y="193675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10000"/>
              </a:lnSpc>
              <a:spcBef>
                <a:spcPts val="0"/>
              </a:spcBef>
              <a:spcAft>
                <a:spcPts val="0"/>
              </a:spcAft>
              <a:buSzPts val="2400"/>
              <a:buFont typeface="Noto Sans"/>
              <a:buChar char="❑"/>
            </a:pPr>
            <a:r>
              <a:rPr b="1" lang="en-US" sz="2400"/>
              <a:t> </a:t>
            </a:r>
            <a:r>
              <a:rPr b="1" lang="en-US" sz="1800"/>
              <a:t>Self-Transitions - </a:t>
            </a:r>
            <a:r>
              <a:rPr lang="en-US" sz="1800"/>
              <a:t>A state can have a transition that returns to itself, as in the following diagram. This is most useful when an effect is associated with the transition</a:t>
            </a:r>
            <a:endParaRPr/>
          </a:p>
          <a:p>
            <a:pPr indent="0" lvl="0" marL="91440" rtl="0" algn="l">
              <a:lnSpc>
                <a:spcPct val="110000"/>
              </a:lnSpc>
              <a:spcBef>
                <a:spcPts val="1400"/>
              </a:spcBef>
              <a:spcAft>
                <a:spcPts val="0"/>
              </a:spcAft>
              <a:buSzPts val="1900"/>
              <a:buFont typeface="Noto Sans"/>
              <a:buNone/>
            </a:pPr>
            <a:r>
              <a:t/>
            </a:r>
            <a:endParaRPr/>
          </a:p>
        </p:txBody>
      </p:sp>
      <p:pic>
        <p:nvPicPr>
          <p:cNvPr id="136" name="Google Shape;136;p5"/>
          <p:cNvPicPr preferRelativeResize="0"/>
          <p:nvPr/>
        </p:nvPicPr>
        <p:blipFill rotWithShape="1">
          <a:blip r:embed="rId3">
            <a:alphaModFix/>
          </a:blip>
          <a:srcRect b="0" l="0" r="0" t="0"/>
          <a:stretch/>
        </p:blipFill>
        <p:spPr>
          <a:xfrm>
            <a:off x="4586150" y="3056840"/>
            <a:ext cx="3019700" cy="2640802"/>
          </a:xfrm>
          <a:prstGeom prst="rect">
            <a:avLst/>
          </a:prstGeom>
          <a:noFill/>
          <a:ln>
            <a:noFill/>
          </a:ln>
        </p:spPr>
      </p:pic>
      <p:pic>
        <p:nvPicPr>
          <p:cNvPr id="137" name="Google Shape;137;p5"/>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5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500"/>
                                        <p:tgtEl>
                                          <p:spTgt spid="1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1066800" y="371009"/>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Steps to draw a state machine diagram</a:t>
            </a:r>
            <a:endParaRPr/>
          </a:p>
        </p:txBody>
      </p:sp>
      <p:sp>
        <p:nvSpPr>
          <p:cNvPr id="143" name="Google Shape;143;p6"/>
          <p:cNvSpPr txBox="1"/>
          <p:nvPr>
            <p:ph idx="1" type="body"/>
          </p:nvPr>
        </p:nvSpPr>
        <p:spPr>
          <a:xfrm>
            <a:off x="1066800" y="1936751"/>
            <a:ext cx="10058400" cy="3760891"/>
          </a:xfrm>
          <a:prstGeom prst="rect">
            <a:avLst/>
          </a:prstGeom>
          <a:noFill/>
          <a:ln>
            <a:noFill/>
          </a:ln>
        </p:spPr>
        <p:txBody>
          <a:bodyPr anchorCtr="0" anchor="t" bIns="45700" lIns="0" spcFirstLastPara="1" rIns="0" wrap="square" tIns="45700">
            <a:normAutofit/>
          </a:bodyPr>
          <a:lstStyle/>
          <a:p>
            <a:pPr indent="-152400" lvl="0" marL="91440" rtl="0" algn="l">
              <a:lnSpc>
                <a:spcPct val="110000"/>
              </a:lnSpc>
              <a:spcBef>
                <a:spcPts val="0"/>
              </a:spcBef>
              <a:spcAft>
                <a:spcPts val="0"/>
              </a:spcAft>
              <a:buSzPts val="2400"/>
              <a:buFont typeface="Noto Sans"/>
              <a:buChar char="❑"/>
            </a:pPr>
            <a:r>
              <a:rPr b="1" lang="en-US" sz="2400"/>
              <a:t> Identify the States: </a:t>
            </a:r>
            <a:r>
              <a:rPr lang="en-US" sz="2400"/>
              <a:t>The first step is to identify the various states that a selected objects will have over its lifetime.</a:t>
            </a:r>
            <a:endParaRPr/>
          </a:p>
          <a:p>
            <a:pPr indent="-152400" lvl="0" marL="91440" rtl="0" algn="l">
              <a:lnSpc>
                <a:spcPct val="110000"/>
              </a:lnSpc>
              <a:spcBef>
                <a:spcPts val="1400"/>
              </a:spcBef>
              <a:spcAft>
                <a:spcPts val="0"/>
              </a:spcAft>
              <a:buSzPts val="2400"/>
              <a:buFont typeface="Noto Sans"/>
              <a:buChar char="❑"/>
            </a:pPr>
            <a:r>
              <a:rPr b="1" lang="en-US" sz="2400"/>
              <a:t>Identify the Transitions: </a:t>
            </a:r>
            <a:r>
              <a:rPr lang="en-US" sz="2400"/>
              <a:t>The next step is to identify the sequence of states that a selected object will pass through during its lifetime </a:t>
            </a:r>
            <a:endParaRPr/>
          </a:p>
          <a:p>
            <a:pPr indent="-152400" lvl="0" marL="91440" rtl="0" algn="l">
              <a:lnSpc>
                <a:spcPct val="110000"/>
              </a:lnSpc>
              <a:spcBef>
                <a:spcPts val="1400"/>
              </a:spcBef>
              <a:spcAft>
                <a:spcPts val="0"/>
              </a:spcAft>
              <a:buSzPts val="2400"/>
              <a:buFont typeface="Noto Sans"/>
              <a:buChar char="❑"/>
            </a:pPr>
            <a:r>
              <a:rPr b="1" lang="en-US" sz="2400"/>
              <a:t>Determine the events that cause the transitions: </a:t>
            </a:r>
            <a:r>
              <a:rPr lang="en-US" sz="2400"/>
              <a:t>Label each transition with the trigger responsible for the state change. Mention the guard conditions, if any. </a:t>
            </a:r>
            <a:endParaRPr/>
          </a:p>
          <a:p>
            <a:pPr indent="0" lvl="0" marL="91440" rtl="0" algn="l">
              <a:lnSpc>
                <a:spcPct val="110000"/>
              </a:lnSpc>
              <a:spcBef>
                <a:spcPts val="1400"/>
              </a:spcBef>
              <a:spcAft>
                <a:spcPts val="0"/>
              </a:spcAft>
              <a:buSzPts val="2400"/>
              <a:buFont typeface="Noto Sans"/>
              <a:buNone/>
            </a:pPr>
            <a:r>
              <a:t/>
            </a:r>
            <a:endParaRPr b="1" sz="2400"/>
          </a:p>
        </p:txBody>
      </p:sp>
      <p:pic>
        <p:nvPicPr>
          <p:cNvPr id="144" name="Google Shape;144;p6"/>
          <p:cNvPicPr preferRelativeResize="0"/>
          <p:nvPr/>
        </p:nvPicPr>
        <p:blipFill rotWithShape="1">
          <a:blip r:embed="rId3">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 calcmode="lin" valueType="num">
                                      <p:cBhvr additive="base">
                                        <p:cTn dur="500"/>
                                        <p:tgtEl>
                                          <p:spTgt spid="14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 calcmode="lin" valueType="num">
                                      <p:cBhvr additive="base">
                                        <p:cTn dur="500"/>
                                        <p:tgtEl>
                                          <p:spTgt spid="14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 calcmode="lin" valueType="num">
                                      <p:cBhvr additive="base">
                                        <p:cTn dur="500"/>
                                        <p:tgtEl>
                                          <p:spTgt spid="14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 calcmode="lin" valueType="num">
                                      <p:cBhvr additive="base">
                                        <p:cTn dur="500"/>
                                        <p:tgtEl>
                                          <p:spTgt spid="14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1097280" y="286603"/>
            <a:ext cx="10580370" cy="145647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State of the selected tune from a Digital Music Download system.</a:t>
            </a:r>
            <a:endParaRPr/>
          </a:p>
        </p:txBody>
      </p:sp>
      <p:pic>
        <p:nvPicPr>
          <p:cNvPr id="150" name="Google Shape;150;p7"/>
          <p:cNvPicPr preferRelativeResize="0"/>
          <p:nvPr>
            <p:ph idx="1" type="body"/>
          </p:nvPr>
        </p:nvPicPr>
        <p:blipFill rotWithShape="1">
          <a:blip r:embed="rId3">
            <a:alphaModFix/>
          </a:blip>
          <a:srcRect b="0" l="0" r="0" t="0"/>
          <a:stretch/>
        </p:blipFill>
        <p:spPr>
          <a:xfrm>
            <a:off x="2635250" y="2755106"/>
            <a:ext cx="6981825" cy="2466975"/>
          </a:xfrm>
          <a:prstGeom prst="rect">
            <a:avLst/>
          </a:prstGeom>
          <a:noFill/>
          <a:ln>
            <a:noFill/>
          </a:ln>
        </p:spPr>
      </p:pic>
      <p:pic>
        <p:nvPicPr>
          <p:cNvPr id="151" name="Google Shape;151;p7"/>
          <p:cNvPicPr preferRelativeResize="0"/>
          <p:nvPr/>
        </p:nvPicPr>
        <p:blipFill rotWithShape="1">
          <a:blip r:embed="rId4">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Example State Machine Diagram</a:t>
            </a:r>
            <a:endParaRPr/>
          </a:p>
        </p:txBody>
      </p:sp>
      <p:pic>
        <p:nvPicPr>
          <p:cNvPr id="157" name="Google Shape;157;p8"/>
          <p:cNvPicPr preferRelativeResize="0"/>
          <p:nvPr>
            <p:ph idx="1" type="body"/>
          </p:nvPr>
        </p:nvPicPr>
        <p:blipFill rotWithShape="1">
          <a:blip r:embed="rId3">
            <a:alphaModFix/>
          </a:blip>
          <a:srcRect b="0" l="0" r="0" t="0"/>
          <a:stretch/>
        </p:blipFill>
        <p:spPr>
          <a:xfrm>
            <a:off x="238125" y="2032000"/>
            <a:ext cx="6937709" cy="3760788"/>
          </a:xfrm>
          <a:prstGeom prst="rect">
            <a:avLst/>
          </a:prstGeom>
          <a:noFill/>
          <a:ln>
            <a:noFill/>
          </a:ln>
        </p:spPr>
      </p:pic>
      <p:pic>
        <p:nvPicPr>
          <p:cNvPr id="158" name="Google Shape;158;p8"/>
          <p:cNvPicPr preferRelativeResize="0"/>
          <p:nvPr/>
        </p:nvPicPr>
        <p:blipFill rotWithShape="1">
          <a:blip r:embed="rId4">
            <a:alphaModFix/>
          </a:blip>
          <a:srcRect b="0" l="0" r="0" t="0"/>
          <a:stretch/>
        </p:blipFill>
        <p:spPr>
          <a:xfrm>
            <a:off x="7343775" y="2184928"/>
            <a:ext cx="4620728" cy="3282422"/>
          </a:xfrm>
          <a:prstGeom prst="rect">
            <a:avLst/>
          </a:prstGeom>
          <a:noFill/>
          <a:ln>
            <a:noFill/>
          </a:ln>
        </p:spPr>
      </p:pic>
      <p:pic>
        <p:nvPicPr>
          <p:cNvPr id="159" name="Google Shape;159;p8"/>
          <p:cNvPicPr preferRelativeResize="0"/>
          <p:nvPr/>
        </p:nvPicPr>
        <p:blipFill rotWithShape="1">
          <a:blip r:embed="rId5">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700"/>
              <a:buFont typeface="Bookman Old Style"/>
              <a:buNone/>
            </a:pPr>
            <a:r>
              <a:rPr lang="en-US"/>
              <a:t>Example State Machine Diagram</a:t>
            </a:r>
            <a:endParaRPr/>
          </a:p>
        </p:txBody>
      </p:sp>
      <p:pic>
        <p:nvPicPr>
          <p:cNvPr id="165" name="Google Shape;165;p9"/>
          <p:cNvPicPr preferRelativeResize="0"/>
          <p:nvPr>
            <p:ph idx="1" type="body"/>
          </p:nvPr>
        </p:nvPicPr>
        <p:blipFill rotWithShape="1">
          <a:blip r:embed="rId3">
            <a:alphaModFix/>
          </a:blip>
          <a:srcRect b="0" l="0" r="0" t="0"/>
          <a:stretch/>
        </p:blipFill>
        <p:spPr>
          <a:xfrm>
            <a:off x="238125" y="2032000"/>
            <a:ext cx="6937709" cy="3760788"/>
          </a:xfrm>
          <a:prstGeom prst="rect">
            <a:avLst/>
          </a:prstGeom>
          <a:noFill/>
          <a:ln>
            <a:noFill/>
          </a:ln>
        </p:spPr>
      </p:pic>
      <p:pic>
        <p:nvPicPr>
          <p:cNvPr id="166" name="Google Shape;166;p9"/>
          <p:cNvPicPr preferRelativeResize="0"/>
          <p:nvPr/>
        </p:nvPicPr>
        <p:blipFill rotWithShape="1">
          <a:blip r:embed="rId4">
            <a:alphaModFix/>
          </a:blip>
          <a:srcRect b="0" l="0" r="0" t="0"/>
          <a:stretch/>
        </p:blipFill>
        <p:spPr>
          <a:xfrm>
            <a:off x="7343775" y="2184928"/>
            <a:ext cx="4620728" cy="3282422"/>
          </a:xfrm>
          <a:prstGeom prst="rect">
            <a:avLst/>
          </a:prstGeom>
          <a:noFill/>
          <a:ln>
            <a:noFill/>
          </a:ln>
        </p:spPr>
      </p:pic>
      <p:pic>
        <p:nvPicPr>
          <p:cNvPr id="167" name="Google Shape;167;p9"/>
          <p:cNvPicPr preferRelativeResize="0"/>
          <p:nvPr/>
        </p:nvPicPr>
        <p:blipFill rotWithShape="1">
          <a:blip r:embed="rId5">
            <a:alphaModFix/>
          </a:blip>
          <a:srcRect b="0" l="0" r="0" t="0"/>
          <a:stretch/>
        </p:blipFill>
        <p:spPr>
          <a:xfrm>
            <a:off x="11633200" y="6299200"/>
            <a:ext cx="406400" cy="40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2021-03-05T14:37:52Z</dcterms:created>
  <dc:creator>Arnisha Khondaker</dc:creator>
</cp:coreProperties>
</file>