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4"/>
    <p:sldMasterId id="2147483650" r:id="rId5"/>
    <p:sldMasterId id="2147483652" r:id="rId6"/>
    <p:sldMasterId id="214748365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3" roundtripDataSignature="AMtx7mjR7gQ/yVeDhDWBNtNW2DrbcicG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43" Type="http://customschemas.google.com/relationships/presentationmetadata" Target="meta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685800" y="838200"/>
            <a:ext cx="7772400" cy="3429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6"/>
          <p:cNvSpPr txBox="1"/>
          <p:nvPr>
            <p:ph idx="1" type="subTitle"/>
          </p:nvPr>
        </p:nvSpPr>
        <p:spPr>
          <a:xfrm>
            <a:off x="304800" y="4953000"/>
            <a:ext cx="8534400" cy="6858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sz="32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6"/>
          <p:cNvSpPr txBox="1"/>
          <p:nvPr>
            <p:ph idx="10" type="dt"/>
          </p:nvPr>
        </p:nvSpPr>
        <p:spPr>
          <a:xfrm>
            <a:off x="457200" y="6356350"/>
            <a:ext cx="15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609600" lvl="0" marL="457200" algn="l">
              <a:spcBef>
                <a:spcPts val="0"/>
              </a:spcBef>
              <a:spcAft>
                <a:spcPts val="0"/>
              </a:spcAft>
              <a:buClr>
                <a:srgbClr val="0070C0"/>
              </a:buClr>
              <a:buSzPts val="6000"/>
              <a:buFont typeface="Noto Sans Symbols"/>
              <a:buChar char="▪"/>
              <a:defRPr sz="4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457200" y="6356350"/>
            <a:ext cx="15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cxnSp>
        <p:nvCxnSpPr>
          <p:cNvPr id="22" name="Google Shape;22;p37"/>
          <p:cNvCxnSpPr/>
          <p:nvPr/>
        </p:nvCxnSpPr>
        <p:spPr>
          <a:xfrm>
            <a:off x="457200" y="1447800"/>
            <a:ext cx="8229600" cy="0"/>
          </a:xfrm>
          <a:prstGeom prst="straightConnector1">
            <a:avLst/>
          </a:prstGeom>
          <a:noFill/>
          <a:ln cap="flat" cmpd="sng" w="76200">
            <a:solidFill>
              <a:srgbClr val="558ED5"/>
            </a:solidFill>
            <a:prstDash val="solid"/>
            <a:miter lim="800000"/>
            <a:headEnd len="med" w="med" type="none"/>
            <a:tailEnd len="med" w="med" type="none"/>
          </a:ln>
        </p:spPr>
      </p:cxnSp>
      <p:sp>
        <p:nvSpPr>
          <p:cNvPr id="23" name="Google Shape;23;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 name="Google Shape;24;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6" name="Google Shape;36;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Google Shape;3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 name="Google Shape;42;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685800" y="1066800"/>
            <a:ext cx="7772400" cy="2819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17375E"/>
              </a:buClr>
              <a:buSzPts val="4800"/>
              <a:buFont typeface="Calibri"/>
              <a:buNone/>
            </a:pPr>
            <a:r>
              <a:rPr b="1" i="0" lang="en-US" sz="4800" u="none">
                <a:solidFill>
                  <a:srgbClr val="17375E"/>
                </a:solidFill>
                <a:latin typeface="Calibri"/>
                <a:ea typeface="Calibri"/>
                <a:cs typeface="Calibri"/>
                <a:sym typeface="Calibri"/>
              </a:rPr>
              <a:t>Systems Analysis and Design</a:t>
            </a:r>
            <a:br>
              <a:rPr b="1" i="0" lang="en-US" sz="3200" u="none">
                <a:solidFill>
                  <a:srgbClr val="17375E"/>
                </a:solidFill>
                <a:latin typeface="Calibri"/>
                <a:ea typeface="Calibri"/>
                <a:cs typeface="Calibri"/>
                <a:sym typeface="Calibri"/>
              </a:rPr>
            </a:br>
            <a:r>
              <a:rPr b="1" i="0" lang="en-US" sz="2800" u="none">
                <a:solidFill>
                  <a:srgbClr val="17375E"/>
                </a:solidFill>
                <a:latin typeface="Calibri"/>
                <a:ea typeface="Calibri"/>
                <a:cs typeface="Calibri"/>
                <a:sym typeface="Calibri"/>
              </a:rPr>
              <a:t>5th Edition</a:t>
            </a:r>
            <a:br>
              <a:rPr b="1" i="0" lang="en-US" sz="2800" u="none">
                <a:solidFill>
                  <a:srgbClr val="17375E"/>
                </a:solidFill>
                <a:latin typeface="Calibri"/>
                <a:ea typeface="Calibri"/>
                <a:cs typeface="Calibri"/>
                <a:sym typeface="Calibri"/>
              </a:rPr>
            </a:br>
            <a:br>
              <a:rPr b="1" i="0" lang="en-US" sz="2800" u="none">
                <a:solidFill>
                  <a:srgbClr val="17375E"/>
                </a:solidFill>
                <a:latin typeface="Calibri"/>
                <a:ea typeface="Calibri"/>
                <a:cs typeface="Calibri"/>
                <a:sym typeface="Calibri"/>
              </a:rPr>
            </a:br>
            <a:br>
              <a:rPr b="1" i="0" lang="en-US" sz="2800" u="none">
                <a:solidFill>
                  <a:srgbClr val="17375E"/>
                </a:solidFill>
                <a:latin typeface="Calibri"/>
                <a:ea typeface="Calibri"/>
                <a:cs typeface="Calibri"/>
                <a:sym typeface="Calibri"/>
              </a:rPr>
            </a:br>
            <a:r>
              <a:rPr b="1" i="0" lang="en-US" sz="4000" u="none">
                <a:solidFill>
                  <a:srgbClr val="17375E"/>
                </a:solidFill>
                <a:latin typeface="Calibri"/>
                <a:ea typeface="Calibri"/>
                <a:cs typeface="Calibri"/>
                <a:sym typeface="Calibri"/>
              </a:rPr>
              <a:t>Chapter 11. Data Storage Design </a:t>
            </a:r>
            <a:endParaRPr/>
          </a:p>
        </p:txBody>
      </p:sp>
      <p:sp>
        <p:nvSpPr>
          <p:cNvPr id="58" name="Google Shape;58;p1"/>
          <p:cNvSpPr txBox="1"/>
          <p:nvPr>
            <p:ph idx="1" type="subTitle"/>
          </p:nvPr>
        </p:nvSpPr>
        <p:spPr>
          <a:xfrm>
            <a:off x="533400" y="4800600"/>
            <a:ext cx="8305800" cy="8382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0070C0"/>
              </a:buClr>
              <a:buSzPts val="2600"/>
              <a:buNone/>
            </a:pPr>
            <a:r>
              <a:rPr b="1" i="0" lang="en-US" sz="2600" u="none">
                <a:solidFill>
                  <a:srgbClr val="0070C0"/>
                </a:solidFill>
                <a:latin typeface="Calibri"/>
                <a:ea typeface="Calibri"/>
                <a:cs typeface="Calibri"/>
                <a:sym typeface="Calibri"/>
              </a:rPr>
              <a:t>Alan Dennis, Barbara Haley Wixom, and Roberta Roth</a:t>
            </a:r>
            <a:br>
              <a:rPr b="0" i="0" lang="en-US" sz="3000" u="none">
                <a:solidFill>
                  <a:srgbClr val="898989"/>
                </a:solidFill>
                <a:latin typeface="Calibri"/>
                <a:ea typeface="Calibri"/>
                <a:cs typeface="Calibri"/>
                <a:sym typeface="Calibri"/>
              </a:rPr>
            </a:br>
            <a:endParaRPr/>
          </a:p>
        </p:txBody>
      </p:sp>
      <p:sp>
        <p:nvSpPr>
          <p:cNvPr id="59" name="Google Shape;59;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60" name="Google Shape;60;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Object Databases</a:t>
            </a:r>
            <a:endParaRPr/>
          </a:p>
        </p:txBody>
      </p:sp>
      <p:sp>
        <p:nvSpPr>
          <p:cNvPr id="131" name="Google Shape;131;p10"/>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500"/>
              <a:buFont typeface="Noto Sans Symbols"/>
              <a:buChar char="▪"/>
            </a:pPr>
            <a:r>
              <a:rPr b="0" i="0" lang="en-US" sz="3000" u="none">
                <a:solidFill>
                  <a:schemeClr val="dk1"/>
                </a:solidFill>
                <a:latin typeface="Calibri"/>
                <a:ea typeface="Calibri"/>
                <a:cs typeface="Calibri"/>
                <a:sym typeface="Calibri"/>
              </a:rPr>
              <a:t>The </a:t>
            </a:r>
            <a:r>
              <a:rPr b="1" i="1" lang="en-US" sz="3000" u="none">
                <a:solidFill>
                  <a:srgbClr val="0033CC"/>
                </a:solidFill>
                <a:latin typeface="Calibri"/>
                <a:ea typeface="Calibri"/>
                <a:cs typeface="Calibri"/>
                <a:sym typeface="Calibri"/>
              </a:rPr>
              <a:t>object database</a:t>
            </a:r>
            <a:r>
              <a:rPr b="0" i="0" lang="en-US" sz="3000" u="none">
                <a:solidFill>
                  <a:schemeClr val="dk1"/>
                </a:solidFill>
                <a:latin typeface="Calibri"/>
                <a:ea typeface="Calibri"/>
                <a:cs typeface="Calibri"/>
                <a:sym typeface="Calibri"/>
              </a:rPr>
              <a:t>, or object-oriented database, is based on the premise of object orientation that all things should be treated as </a:t>
            </a:r>
            <a:r>
              <a:rPr b="1" i="1" lang="en-US" sz="3000" u="none">
                <a:solidFill>
                  <a:srgbClr val="0033CC"/>
                </a:solidFill>
                <a:latin typeface="Calibri"/>
                <a:ea typeface="Calibri"/>
                <a:cs typeface="Calibri"/>
                <a:sym typeface="Calibri"/>
              </a:rPr>
              <a:t>objects</a:t>
            </a:r>
            <a:r>
              <a:rPr b="0" i="0" lang="en-US" sz="3000" u="none">
                <a:solidFill>
                  <a:schemeClr val="dk1"/>
                </a:solidFill>
                <a:latin typeface="Calibri"/>
                <a:ea typeface="Calibri"/>
                <a:cs typeface="Calibri"/>
                <a:sym typeface="Calibri"/>
              </a:rPr>
              <a:t> that have both data (attributes) and processes (behaviors).</a:t>
            </a:r>
            <a:endParaRPr/>
          </a:p>
          <a:p>
            <a:pPr indent="-342900" lvl="0" marL="342900" marR="0" rtl="0" algn="l">
              <a:lnSpc>
                <a:spcPct val="100000"/>
              </a:lnSpc>
              <a:spcBef>
                <a:spcPts val="0"/>
              </a:spcBef>
              <a:spcAft>
                <a:spcPts val="0"/>
              </a:spcAft>
              <a:buClr>
                <a:srgbClr val="0070C0"/>
              </a:buClr>
              <a:buSzPts val="4500"/>
              <a:buFont typeface="Noto Sans Symbols"/>
              <a:buChar char="▪"/>
            </a:pPr>
            <a:r>
              <a:rPr b="0" i="0" lang="en-US" sz="3000" u="none">
                <a:solidFill>
                  <a:schemeClr val="dk1"/>
                </a:solidFill>
                <a:latin typeface="Calibri"/>
                <a:ea typeface="Calibri"/>
                <a:cs typeface="Calibri"/>
                <a:sym typeface="Calibri"/>
              </a:rPr>
              <a:t>Changes to one object have no effect on other objects because the attributes and behaviors self-contained, or encapsulated, within each one.</a:t>
            </a:r>
            <a:endParaRPr/>
          </a:p>
          <a:p>
            <a:pPr indent="-342900" lvl="0" marL="342900" marR="0" rtl="0" algn="l">
              <a:lnSpc>
                <a:spcPct val="100000"/>
              </a:lnSpc>
              <a:spcBef>
                <a:spcPts val="0"/>
              </a:spcBef>
              <a:spcAft>
                <a:spcPts val="0"/>
              </a:spcAft>
              <a:buClr>
                <a:srgbClr val="0070C0"/>
              </a:buClr>
              <a:buSzPts val="4500"/>
              <a:buFont typeface="Noto Sans Symbols"/>
              <a:buChar char="▪"/>
            </a:pPr>
            <a:r>
              <a:rPr b="0" i="0" lang="en-US" sz="3000" u="none">
                <a:solidFill>
                  <a:schemeClr val="dk1"/>
                </a:solidFill>
                <a:latin typeface="Calibri"/>
                <a:ea typeface="Calibri"/>
                <a:cs typeface="Calibri"/>
                <a:sym typeface="Calibri"/>
              </a:rPr>
              <a:t>This </a:t>
            </a:r>
            <a:r>
              <a:rPr b="1" i="1" lang="en-US" sz="3000" u="none">
                <a:solidFill>
                  <a:srgbClr val="0033CC"/>
                </a:solidFill>
                <a:latin typeface="Calibri"/>
                <a:ea typeface="Calibri"/>
                <a:cs typeface="Calibri"/>
                <a:sym typeface="Calibri"/>
              </a:rPr>
              <a:t>encapsulation</a:t>
            </a:r>
            <a:r>
              <a:rPr b="1" i="0" lang="en-US" sz="3000" u="none">
                <a:solidFill>
                  <a:schemeClr val="dk1"/>
                </a:solidFill>
                <a:latin typeface="Calibri"/>
                <a:ea typeface="Calibri"/>
                <a:cs typeface="Calibri"/>
                <a:sym typeface="Calibri"/>
              </a:rPr>
              <a:t> </a:t>
            </a:r>
            <a:r>
              <a:rPr b="0" i="0" lang="en-US" sz="3000" u="none">
                <a:solidFill>
                  <a:schemeClr val="dk1"/>
                </a:solidFill>
                <a:latin typeface="Calibri"/>
                <a:ea typeface="Calibri"/>
                <a:cs typeface="Calibri"/>
                <a:sym typeface="Calibri"/>
              </a:rPr>
              <a:t>allows objects to be reused.</a:t>
            </a:r>
            <a:endParaRPr/>
          </a:p>
        </p:txBody>
      </p:sp>
      <p:sp>
        <p:nvSpPr>
          <p:cNvPr id="132" name="Google Shape;132;p1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33" name="Google Shape;133;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39" name="Google Shape;139;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Object Database Example</a:t>
            </a:r>
            <a:endParaRPr/>
          </a:p>
        </p:txBody>
      </p:sp>
      <p:sp>
        <p:nvSpPr>
          <p:cNvPr id="140" name="Google Shape;140;p1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41" name="Google Shape;141;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hapter_12_illus12" id="142" name="Google Shape;142;p11"/>
          <p:cNvPicPr preferRelativeResize="0"/>
          <p:nvPr/>
        </p:nvPicPr>
        <p:blipFill rotWithShape="1">
          <a:blip r:embed="rId3">
            <a:alphaModFix/>
          </a:blip>
          <a:srcRect b="33332" l="21568" r="21568" t="34091"/>
          <a:stretch/>
        </p:blipFill>
        <p:spPr>
          <a:xfrm>
            <a:off x="1295400" y="2362200"/>
            <a:ext cx="6934200" cy="449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Multidimensional Databases</a:t>
            </a:r>
            <a:endParaRPr/>
          </a:p>
        </p:txBody>
      </p:sp>
      <p:sp>
        <p:nvSpPr>
          <p:cNvPr id="148" name="Google Shape;148;p12"/>
          <p:cNvSpPr txBox="1"/>
          <p:nvPr>
            <p:ph idx="1" type="body"/>
          </p:nvPr>
        </p:nvSpPr>
        <p:spPr>
          <a:xfrm>
            <a:off x="457200" y="1600200"/>
            <a:ext cx="8382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350"/>
              <a:buFont typeface="Noto Sans Symbols"/>
              <a:buChar char="▪"/>
            </a:pPr>
            <a:r>
              <a:rPr b="0" i="0" lang="en-US" sz="2900" u="none">
                <a:solidFill>
                  <a:schemeClr val="dk1"/>
                </a:solidFill>
                <a:latin typeface="Calibri"/>
                <a:ea typeface="Calibri"/>
                <a:cs typeface="Calibri"/>
                <a:sym typeface="Calibri"/>
              </a:rPr>
              <a:t>A </a:t>
            </a:r>
            <a:r>
              <a:rPr b="1" i="1" lang="en-US" sz="2900" u="none">
                <a:solidFill>
                  <a:srgbClr val="0033CC"/>
                </a:solidFill>
                <a:latin typeface="Calibri"/>
                <a:ea typeface="Calibri"/>
                <a:cs typeface="Calibri"/>
                <a:sym typeface="Calibri"/>
              </a:rPr>
              <a:t>multidimensional database </a:t>
            </a:r>
            <a:r>
              <a:rPr b="0" i="0" lang="en-US" sz="2900" u="none">
                <a:solidFill>
                  <a:schemeClr val="dk1"/>
                </a:solidFill>
                <a:latin typeface="Calibri"/>
                <a:ea typeface="Calibri"/>
                <a:cs typeface="Calibri"/>
                <a:sym typeface="Calibri"/>
              </a:rPr>
              <a:t>is a type of relational database that is used extensively in data warehousing.</a:t>
            </a:r>
            <a:endParaRPr/>
          </a:p>
          <a:p>
            <a:pPr indent="-342900" lvl="0" marL="342900" marR="0" rtl="0" algn="l">
              <a:lnSpc>
                <a:spcPct val="100000"/>
              </a:lnSpc>
              <a:spcBef>
                <a:spcPts val="0"/>
              </a:spcBef>
              <a:spcAft>
                <a:spcPts val="0"/>
              </a:spcAft>
              <a:buClr>
                <a:srgbClr val="0070C0"/>
              </a:buClr>
              <a:buSzPts val="4350"/>
              <a:buFont typeface="Noto Sans Symbols"/>
              <a:buChar char="▪"/>
            </a:pPr>
            <a:r>
              <a:rPr b="1" i="1" lang="en-US" sz="2900" u="none">
                <a:solidFill>
                  <a:srgbClr val="0033CC"/>
                </a:solidFill>
                <a:latin typeface="Calibri"/>
                <a:ea typeface="Calibri"/>
                <a:cs typeface="Calibri"/>
                <a:sym typeface="Calibri"/>
              </a:rPr>
              <a:t>Data warehousing </a:t>
            </a:r>
            <a:r>
              <a:rPr b="0" i="0" lang="en-US" sz="2900" u="none">
                <a:solidFill>
                  <a:schemeClr val="dk1"/>
                </a:solidFill>
                <a:latin typeface="Calibri"/>
                <a:ea typeface="Calibri"/>
                <a:cs typeface="Calibri"/>
                <a:sym typeface="Calibri"/>
              </a:rPr>
              <a:t>is the practice of taking and storing data in a data warehouse (i.e., a large database) that supports </a:t>
            </a:r>
            <a:r>
              <a:rPr b="1" i="1" lang="en-US" sz="2900" u="none">
                <a:solidFill>
                  <a:srgbClr val="0033CC"/>
                </a:solidFill>
                <a:latin typeface="Calibri"/>
                <a:ea typeface="Calibri"/>
                <a:cs typeface="Calibri"/>
                <a:sym typeface="Calibri"/>
              </a:rPr>
              <a:t>decision support systems (DSS)</a:t>
            </a:r>
            <a:r>
              <a:rPr b="0" i="0" lang="en-US" sz="29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70C0"/>
              </a:buClr>
              <a:buSzPts val="4350"/>
              <a:buFont typeface="Noto Sans Symbols"/>
              <a:buChar char="▪"/>
            </a:pPr>
            <a:r>
              <a:rPr b="1" i="1" lang="en-US" sz="2900" u="none">
                <a:solidFill>
                  <a:srgbClr val="0033CC"/>
                </a:solidFill>
                <a:latin typeface="Calibri"/>
                <a:ea typeface="Calibri"/>
                <a:cs typeface="Calibri"/>
                <a:sym typeface="Calibri"/>
              </a:rPr>
              <a:t>Data marts </a:t>
            </a:r>
            <a:r>
              <a:rPr b="0" i="0" lang="en-US" sz="2900" u="none">
                <a:solidFill>
                  <a:schemeClr val="dk1"/>
                </a:solidFill>
                <a:latin typeface="Calibri"/>
                <a:ea typeface="Calibri"/>
                <a:cs typeface="Calibri"/>
                <a:sym typeface="Calibri"/>
              </a:rPr>
              <a:t>are smaller databases based on data warehouse data, and support DSS for specific departments or functional areas of the organization.</a:t>
            </a:r>
            <a:endParaRPr/>
          </a:p>
          <a:p>
            <a:pPr indent="-104775" lvl="0" marL="342900" marR="0" rtl="0" algn="l">
              <a:lnSpc>
                <a:spcPct val="80000"/>
              </a:lnSpc>
              <a:spcBef>
                <a:spcPts val="0"/>
              </a:spcBef>
              <a:spcAft>
                <a:spcPts val="0"/>
              </a:spcAft>
              <a:buClr>
                <a:srgbClr val="0070C0"/>
              </a:buClr>
              <a:buSzPts val="3750"/>
              <a:buFont typeface="Noto Sans Symbols"/>
              <a:buNone/>
            </a:pPr>
            <a:r>
              <a:t/>
            </a:r>
            <a:endParaRPr b="0" i="0" sz="2500" u="none">
              <a:solidFill>
                <a:schemeClr val="dk1"/>
              </a:solidFill>
              <a:latin typeface="Calibri"/>
              <a:ea typeface="Calibri"/>
              <a:cs typeface="Calibri"/>
              <a:sym typeface="Calibri"/>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149" name="Google Shape;149;p1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50" name="Google Shape;150;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Comparing Data Storage Formats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56" name="Google Shape;156;p1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57" name="Google Shape;157;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08" id="158" name="Google Shape;158;p13"/>
          <p:cNvPicPr preferRelativeResize="0"/>
          <p:nvPr/>
        </p:nvPicPr>
        <p:blipFill rotWithShape="1">
          <a:blip r:embed="rId3">
            <a:alphaModFix/>
          </a:blip>
          <a:srcRect b="0" l="0" r="0" t="0"/>
          <a:stretch/>
        </p:blipFill>
        <p:spPr>
          <a:xfrm>
            <a:off x="228600" y="1066800"/>
            <a:ext cx="8686800" cy="5429250"/>
          </a:xfrm>
          <a:prstGeom prst="rect">
            <a:avLst/>
          </a:prstGeom>
          <a:noFill/>
          <a:ln>
            <a:noFill/>
          </a:ln>
        </p:spPr>
      </p:pic>
      <p:sp>
        <p:nvSpPr>
          <p:cNvPr id="159" name="Google Shape;159;p13"/>
          <p:cNvSpPr txBox="1"/>
          <p:nvPr/>
        </p:nvSpPr>
        <p:spPr>
          <a:xfrm>
            <a:off x="457200" y="4286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Selecting a Storage Format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MOVING FROM LOGICAL TO PHYSICAL</a:t>
            </a:r>
            <a:endParaRPr/>
          </a:p>
        </p:txBody>
      </p:sp>
      <p:sp>
        <p:nvSpPr>
          <p:cNvPr id="165" name="Google Shape;165;p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66" name="Google Shape;166;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0" id="167" name="Google Shape;167;p14"/>
          <p:cNvPicPr preferRelativeResize="0"/>
          <p:nvPr/>
        </p:nvPicPr>
        <p:blipFill rotWithShape="1">
          <a:blip r:embed="rId3">
            <a:alphaModFix/>
          </a:blip>
          <a:srcRect b="0" l="0" r="0" t="0"/>
          <a:stretch/>
        </p:blipFill>
        <p:spPr>
          <a:xfrm>
            <a:off x="228600" y="1828800"/>
            <a:ext cx="8686800" cy="33131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Conceptual, Logical and Physical</a:t>
            </a:r>
            <a:endParaRPr/>
          </a:p>
        </p:txBody>
      </p:sp>
      <p:sp>
        <p:nvSpPr>
          <p:cNvPr id="173" name="Google Shape;173;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Conceptual, logical and physical model or ERD are three different ways of modeling data in a domain. </a:t>
            </a:r>
            <a:endParaRPr/>
          </a:p>
          <a:p>
            <a:pPr indent="-76200" lvl="0" marL="342900" marR="0" rtl="0" algn="just">
              <a:lnSpc>
                <a:spcPct val="100000"/>
              </a:lnSpc>
              <a:spcBef>
                <a:spcPts val="0"/>
              </a:spcBef>
              <a:spcAft>
                <a:spcPts val="0"/>
              </a:spcAft>
              <a:buClr>
                <a:srgbClr val="0070C0"/>
              </a:buClr>
              <a:buSzPts val="42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Business analyst uses conceptual and logical model for modeling the data required and produced by system from a business angle</a:t>
            </a:r>
            <a:endParaRPr/>
          </a:p>
          <a:p>
            <a:pPr indent="-76200" lvl="0" marL="342900" marR="0" rtl="0" algn="just">
              <a:lnSpc>
                <a:spcPct val="100000"/>
              </a:lnSpc>
              <a:spcBef>
                <a:spcPts val="0"/>
              </a:spcBef>
              <a:spcAft>
                <a:spcPts val="0"/>
              </a:spcAft>
              <a:buClr>
                <a:srgbClr val="0070C0"/>
              </a:buClr>
              <a:buSzPts val="42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while database designer refines the early design to produce the physical model for presenting physical database structure ready for database construction.</a:t>
            </a:r>
            <a:endParaRPr/>
          </a:p>
        </p:txBody>
      </p:sp>
      <p:sp>
        <p:nvSpPr>
          <p:cNvPr id="174" name="Google Shape;174;p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75" name="Google Shape;175;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Conceptual Model</a:t>
            </a:r>
            <a:br>
              <a:rPr b="1" i="0" lang="en-US" sz="4400" u="none">
                <a:solidFill>
                  <a:schemeClr val="dk1"/>
                </a:solidFill>
                <a:latin typeface="Calibri"/>
                <a:ea typeface="Calibri"/>
                <a:cs typeface="Calibri"/>
                <a:sym typeface="Calibri"/>
              </a:rPr>
            </a:br>
            <a:endParaRPr/>
          </a:p>
        </p:txBody>
      </p:sp>
      <p:sp>
        <p:nvSpPr>
          <p:cNvPr id="181" name="Google Shape;181;p16"/>
          <p:cNvSpPr txBox="1"/>
          <p:nvPr>
            <p:ph idx="1" type="body"/>
          </p:nvPr>
        </p:nvSpPr>
        <p:spPr>
          <a:xfrm>
            <a:off x="457200" y="1600200"/>
            <a:ext cx="3810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3600"/>
              <a:buFont typeface="Noto Sans Symbols"/>
              <a:buChar char="▪"/>
            </a:pPr>
            <a:r>
              <a:rPr b="0" i="0" lang="en-US" sz="2400" u="none">
                <a:solidFill>
                  <a:schemeClr val="dk1"/>
                </a:solidFill>
                <a:latin typeface="Calibri"/>
                <a:ea typeface="Calibri"/>
                <a:cs typeface="Calibri"/>
                <a:sym typeface="Calibri"/>
              </a:rPr>
              <a:t>Conceptual ERD models information gathered from business requirements. </a:t>
            </a:r>
            <a:endParaRPr/>
          </a:p>
          <a:p>
            <a:pPr indent="-342900" lvl="0" marL="342900" marR="0" rtl="0" algn="l">
              <a:lnSpc>
                <a:spcPct val="100000"/>
              </a:lnSpc>
              <a:spcBef>
                <a:spcPts val="0"/>
              </a:spcBef>
              <a:spcAft>
                <a:spcPts val="0"/>
              </a:spcAft>
              <a:buClr>
                <a:srgbClr val="0070C0"/>
              </a:buClr>
              <a:buSzPts val="3600"/>
              <a:buFont typeface="Noto Sans Symbols"/>
              <a:buChar char="▪"/>
            </a:pPr>
            <a:r>
              <a:rPr b="0" i="0" lang="en-US" sz="2400" u="none">
                <a:solidFill>
                  <a:schemeClr val="dk1"/>
                </a:solidFill>
                <a:latin typeface="Calibri"/>
                <a:ea typeface="Calibri"/>
                <a:cs typeface="Calibri"/>
                <a:sym typeface="Calibri"/>
              </a:rPr>
              <a:t>Entities and relationships modeled in such ERD are defined around the business's need. </a:t>
            </a:r>
            <a:endParaRPr/>
          </a:p>
          <a:p>
            <a:pPr indent="-342900" lvl="0" marL="342900" marR="0" rtl="0" algn="l">
              <a:lnSpc>
                <a:spcPct val="100000"/>
              </a:lnSpc>
              <a:spcBef>
                <a:spcPts val="0"/>
              </a:spcBef>
              <a:spcAft>
                <a:spcPts val="0"/>
              </a:spcAft>
              <a:buClr>
                <a:srgbClr val="0070C0"/>
              </a:buClr>
              <a:buSzPts val="3600"/>
              <a:buFont typeface="Noto Sans Symbols"/>
              <a:buChar char="▪"/>
            </a:pPr>
            <a:r>
              <a:rPr b="0" i="0" lang="en-US" sz="2400" u="none">
                <a:solidFill>
                  <a:schemeClr val="dk1"/>
                </a:solidFill>
                <a:latin typeface="Calibri"/>
                <a:ea typeface="Calibri"/>
                <a:cs typeface="Calibri"/>
                <a:sym typeface="Calibri"/>
              </a:rPr>
              <a:t>The need of satisfying the database design is not considered yet. </a:t>
            </a:r>
            <a:endParaRPr/>
          </a:p>
        </p:txBody>
      </p:sp>
      <p:sp>
        <p:nvSpPr>
          <p:cNvPr id="182" name="Google Shape;182;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83" name="Google Shape;183;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https://images.visual-paradigm.com/docs/vp_user_guide/11/3563/3564/3573/conceptual_erd_27340.png" id="184" name="Google Shape;184;p16"/>
          <p:cNvPicPr preferRelativeResize="0"/>
          <p:nvPr/>
        </p:nvPicPr>
        <p:blipFill rotWithShape="1">
          <a:blip r:embed="rId3">
            <a:alphaModFix/>
          </a:blip>
          <a:srcRect b="0" l="0" r="0" t="0"/>
          <a:stretch/>
        </p:blipFill>
        <p:spPr>
          <a:xfrm>
            <a:off x="4267200" y="1752600"/>
            <a:ext cx="4446587" cy="414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Logical Model</a:t>
            </a:r>
            <a:br>
              <a:rPr b="1" i="0" lang="en-US" sz="4400" u="none">
                <a:solidFill>
                  <a:schemeClr val="dk1"/>
                </a:solidFill>
                <a:latin typeface="Calibri"/>
                <a:ea typeface="Calibri"/>
                <a:cs typeface="Calibri"/>
                <a:sym typeface="Calibri"/>
              </a:rPr>
            </a:br>
            <a:endParaRPr/>
          </a:p>
        </p:txBody>
      </p:sp>
      <p:pic>
        <p:nvPicPr>
          <p:cNvPr descr="https://images.visual-paradigm.com/docs/vp_user_guide/11/3563/3564/3573/logical_erd_27341.png" id="190" name="Google Shape;190;p17"/>
          <p:cNvPicPr preferRelativeResize="0"/>
          <p:nvPr/>
        </p:nvPicPr>
        <p:blipFill rotWithShape="1">
          <a:blip r:embed="rId3">
            <a:alphaModFix/>
          </a:blip>
          <a:srcRect b="0" l="0" r="0" t="0"/>
          <a:stretch/>
        </p:blipFill>
        <p:spPr>
          <a:xfrm>
            <a:off x="1314450" y="1066800"/>
            <a:ext cx="7556500" cy="4313237"/>
          </a:xfrm>
          <a:prstGeom prst="rect">
            <a:avLst/>
          </a:prstGeom>
          <a:noFill/>
          <a:ln>
            <a:noFill/>
          </a:ln>
        </p:spPr>
      </p:pic>
      <p:sp>
        <p:nvSpPr>
          <p:cNvPr id="191" name="Google Shape;191;p17"/>
          <p:cNvSpPr txBox="1"/>
          <p:nvPr>
            <p:ph idx="1" type="body"/>
          </p:nvPr>
        </p:nvSpPr>
        <p:spPr>
          <a:xfrm>
            <a:off x="304800" y="5500687"/>
            <a:ext cx="88392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3000"/>
              <a:buFont typeface="Noto Sans Symbols"/>
              <a:buChar char="▪"/>
            </a:pPr>
            <a:r>
              <a:rPr b="0" i="0" lang="en-US" sz="2000" u="none">
                <a:solidFill>
                  <a:schemeClr val="dk1"/>
                </a:solidFill>
                <a:latin typeface="Calibri"/>
                <a:ea typeface="Calibri"/>
                <a:cs typeface="Calibri"/>
                <a:sym typeface="Calibri"/>
              </a:rPr>
              <a:t>Logical ERD also models information gathered from business requirements. It is more complex than conceptual model in that column types are set. Note that the setting of column types is optional and if you do that, you should be doing that to aid business analysis. It has nothing to do with database creation yet.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Physical Model</a:t>
            </a:r>
            <a:endParaRPr/>
          </a:p>
        </p:txBody>
      </p:sp>
      <p:sp>
        <p:nvSpPr>
          <p:cNvPr id="197" name="Google Shape;197;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Actual design blueprint of a relational database. </a:t>
            </a:r>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It represents how data should be structured and related in a specific DBMS so it is important to consider the convention and restriction of the DBMS you use when you are designing a physical ERD. </a:t>
            </a:r>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This means that an accurate use of data type is needed for entity columns and the use of reserved words has to be avoided in naming entities and columns. </a:t>
            </a:r>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Besides, database designers may also add primary keys, foreign keys and constraints to the design.</a:t>
            </a:r>
            <a:endParaRPr/>
          </a:p>
        </p:txBody>
      </p:sp>
      <p:sp>
        <p:nvSpPr>
          <p:cNvPr id="198" name="Google Shape;198;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99" name="Google Shape;199;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https://images.visual-paradigm.com/docs/vp_user_guide/11/3563/3564/3573/physical_erd_27342.png" id="204" name="Google Shape;204;p19"/>
          <p:cNvPicPr preferRelativeResize="0"/>
          <p:nvPr/>
        </p:nvPicPr>
        <p:blipFill rotWithShape="1">
          <a:blip r:embed="rId3">
            <a:alphaModFix/>
          </a:blip>
          <a:srcRect b="0" l="0" r="0" t="0"/>
          <a:stretch/>
        </p:blipFill>
        <p:spPr>
          <a:xfrm>
            <a:off x="457200" y="762000"/>
            <a:ext cx="8458200" cy="5794375"/>
          </a:xfrm>
          <a:prstGeom prst="rect">
            <a:avLst/>
          </a:prstGeom>
          <a:noFill/>
          <a:ln>
            <a:noFill/>
          </a:ln>
        </p:spPr>
      </p:pic>
      <p:sp>
        <p:nvSpPr>
          <p:cNvPr id="205" name="Google Shape;205;p19"/>
          <p:cNvSpPr txBox="1"/>
          <p:nvPr>
            <p:ph type="title"/>
          </p:nvPr>
        </p:nvSpPr>
        <p:spPr>
          <a:xfrm>
            <a:off x="5334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Physical Model</a:t>
            </a:r>
            <a:endParaRPr/>
          </a:p>
        </p:txBody>
      </p:sp>
      <p:sp>
        <p:nvSpPr>
          <p:cNvPr id="206" name="Google Shape;206;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Chapter 11 Outline</a:t>
            </a:r>
            <a:endParaRPr/>
          </a:p>
        </p:txBody>
      </p:sp>
      <p:sp>
        <p:nvSpPr>
          <p:cNvPr id="66" name="Google Shape;66;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Data storage formats.</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   - Files.</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   - Databases.</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Moving from logical to physical data models.</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Optimizing data storage.</a:t>
            </a:r>
            <a:endParaRPr/>
          </a:p>
        </p:txBody>
      </p:sp>
      <p:sp>
        <p:nvSpPr>
          <p:cNvPr id="67" name="Google Shape;67;p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68" name="Google Shape;68;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457200" y="274637"/>
            <a:ext cx="990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Metadata</a:t>
            </a:r>
            <a:br>
              <a:rPr b="1" i="0" lang="en-US" sz="2400" u="none">
                <a:solidFill>
                  <a:schemeClr val="dk1"/>
                </a:solidFill>
                <a:latin typeface="Calibri"/>
                <a:ea typeface="Calibri"/>
                <a:cs typeface="Calibri"/>
                <a:sym typeface="Calibri"/>
              </a:rPr>
            </a:br>
            <a:endParaRPr/>
          </a:p>
        </p:txBody>
      </p:sp>
      <p:sp>
        <p:nvSpPr>
          <p:cNvPr id="212" name="Google Shape;212;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13" name="Google Shape;213;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2" id="214" name="Google Shape;214;p20"/>
          <p:cNvPicPr preferRelativeResize="0"/>
          <p:nvPr/>
        </p:nvPicPr>
        <p:blipFill rotWithShape="1">
          <a:blip r:embed="rId3">
            <a:alphaModFix/>
          </a:blip>
          <a:srcRect b="0" l="0" r="0" t="0"/>
          <a:stretch/>
        </p:blipFill>
        <p:spPr>
          <a:xfrm>
            <a:off x="1524000" y="33337"/>
            <a:ext cx="7413625" cy="637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OPTIMIZING DATA STORAGE</a:t>
            </a:r>
            <a:endParaRPr/>
          </a:p>
        </p:txBody>
      </p:sp>
      <p:sp>
        <p:nvSpPr>
          <p:cNvPr id="220" name="Google Shape;220;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The data storage format is now optimized for processing </a:t>
            </a:r>
            <a:r>
              <a:rPr b="0" i="0" lang="en-US" sz="3600" u="none">
                <a:solidFill>
                  <a:srgbClr val="0033CC"/>
                </a:solidFill>
                <a:latin typeface="Calibri"/>
                <a:ea typeface="Calibri"/>
                <a:cs typeface="Calibri"/>
                <a:sym typeface="Calibri"/>
              </a:rPr>
              <a:t>efficiency</a:t>
            </a:r>
            <a:r>
              <a:rPr b="0" i="0" lang="en-US" sz="36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There are two primary dimensions in which to optimize a relational database: for </a:t>
            </a:r>
            <a:r>
              <a:rPr b="0" i="0" lang="en-US" sz="3600" u="none">
                <a:solidFill>
                  <a:srgbClr val="0033CC"/>
                </a:solidFill>
                <a:latin typeface="Calibri"/>
                <a:ea typeface="Calibri"/>
                <a:cs typeface="Calibri"/>
                <a:sym typeface="Calibri"/>
              </a:rPr>
              <a:t>storage efficiency </a:t>
            </a:r>
            <a:r>
              <a:rPr b="0" i="0" lang="en-US" sz="3600" u="none">
                <a:solidFill>
                  <a:schemeClr val="dk1"/>
                </a:solidFill>
                <a:latin typeface="Calibri"/>
                <a:ea typeface="Calibri"/>
                <a:cs typeface="Calibri"/>
                <a:sym typeface="Calibri"/>
              </a:rPr>
              <a:t>and for </a:t>
            </a:r>
            <a:r>
              <a:rPr b="0" i="0" lang="en-US" sz="3600" u="none">
                <a:solidFill>
                  <a:srgbClr val="0033CC"/>
                </a:solidFill>
                <a:latin typeface="Calibri"/>
                <a:ea typeface="Calibri"/>
                <a:cs typeface="Calibri"/>
                <a:sym typeface="Calibri"/>
              </a:rPr>
              <a:t>speed of access</a:t>
            </a:r>
            <a:r>
              <a:rPr b="0" i="0" lang="en-US" sz="3600" u="none">
                <a:solidFill>
                  <a:schemeClr val="dk1"/>
                </a:solidFill>
                <a:latin typeface="Calibri"/>
                <a:ea typeface="Calibri"/>
                <a:cs typeface="Calibri"/>
                <a:sym typeface="Calibri"/>
              </a:rPr>
              <a:t>.</a:t>
            </a:r>
            <a:endParaRPr/>
          </a:p>
          <a:p>
            <a:pPr indent="-114300" lvl="0" marL="342900"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
        <p:nvSpPr>
          <p:cNvPr id="221" name="Google Shape;221;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22" name="Google Shape;222;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Optimizing Storage Efficiency</a:t>
            </a:r>
            <a:endParaRPr/>
          </a:p>
        </p:txBody>
      </p:sp>
      <p:sp>
        <p:nvSpPr>
          <p:cNvPr id="228" name="Google Shape;22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The most efficient tables in a relational database in terms of storage space have </a:t>
            </a:r>
            <a:r>
              <a:rPr b="0" i="0" lang="en-US" sz="3600" u="none">
                <a:solidFill>
                  <a:srgbClr val="0033CC"/>
                </a:solidFill>
                <a:latin typeface="Calibri"/>
                <a:ea typeface="Calibri"/>
                <a:cs typeface="Calibri"/>
                <a:sym typeface="Calibri"/>
              </a:rPr>
              <a:t>no redundant data</a:t>
            </a:r>
            <a:r>
              <a:rPr b="0" i="0" lang="en-US" sz="3600" u="none">
                <a:solidFill>
                  <a:schemeClr val="dk1"/>
                </a:solidFill>
                <a:latin typeface="Calibri"/>
                <a:ea typeface="Calibri"/>
                <a:cs typeface="Calibri"/>
                <a:sym typeface="Calibri"/>
              </a:rPr>
              <a:t> and very few null values.</a:t>
            </a:r>
            <a:endParaRPr/>
          </a:p>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rgbClr val="0033CC"/>
                </a:solidFill>
                <a:latin typeface="Calibri"/>
                <a:ea typeface="Calibri"/>
                <a:cs typeface="Calibri"/>
                <a:sym typeface="Calibri"/>
              </a:rPr>
              <a:t>Normalization</a:t>
            </a:r>
            <a:r>
              <a:rPr b="0" i="0" lang="en-US" sz="3600" u="none">
                <a:solidFill>
                  <a:schemeClr val="dk1"/>
                </a:solidFill>
                <a:latin typeface="Calibri"/>
                <a:ea typeface="Calibri"/>
                <a:cs typeface="Calibri"/>
                <a:sym typeface="Calibri"/>
              </a:rPr>
              <a:t> is the best way to optimize data storage for efficiency.</a:t>
            </a:r>
            <a:endParaRPr/>
          </a:p>
        </p:txBody>
      </p:sp>
      <p:sp>
        <p:nvSpPr>
          <p:cNvPr id="229" name="Google Shape;229;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30" name="Google Shape;230;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36" name="Google Shape;236;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Optimizing data storage</a:t>
            </a:r>
            <a:endParaRPr/>
          </a:p>
        </p:txBody>
      </p:sp>
      <p:sp>
        <p:nvSpPr>
          <p:cNvPr id="237" name="Google Shape;237;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38" name="Google Shape;238;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239" name="Google Shape;239;p23"/>
          <p:cNvPicPr preferRelativeResize="0"/>
          <p:nvPr/>
        </p:nvPicPr>
        <p:blipFill rotWithShape="1">
          <a:blip r:embed="rId3">
            <a:alphaModFix/>
          </a:blip>
          <a:srcRect b="0" l="0" r="0" t="0"/>
          <a:stretch/>
        </p:blipFill>
        <p:spPr>
          <a:xfrm>
            <a:off x="304800" y="368300"/>
            <a:ext cx="8312150" cy="648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Optimizing Access Speed</a:t>
            </a:r>
            <a:endParaRPr/>
          </a:p>
        </p:txBody>
      </p:sp>
      <p:sp>
        <p:nvSpPr>
          <p:cNvPr id="245" name="Google Shape;245;p24"/>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After having optimized the data model design for data storage efficiency, the end result is that data are spread out across a number of tables.</a:t>
            </a:r>
            <a:endParaRPr/>
          </a:p>
          <a:p>
            <a:pPr indent="-342900" lvl="0" marL="342900" marR="0" rtl="0" algn="l">
              <a:lnSpc>
                <a:spcPct val="11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For a large relational database, it is necessary to optimize access speed.</a:t>
            </a:r>
            <a:endParaRPr/>
          </a:p>
          <a:p>
            <a:pPr indent="-342900" lvl="0" marL="342900" marR="0" rtl="0" algn="l">
              <a:lnSpc>
                <a:spcPct val="11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There are several techniques of optimizing access speed:</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Denormalization</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Clustering</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Indexing </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Estimating the size of data for hardware planning </a:t>
            </a:r>
            <a:endParaRPr/>
          </a:p>
          <a:p>
            <a:pPr indent="0" lvl="0" marL="342900" marR="0" rtl="0" algn="l">
              <a:lnSpc>
                <a:spcPct val="100000"/>
              </a:lnSpc>
              <a:spcBef>
                <a:spcPts val="0"/>
              </a:spcBef>
              <a:spcAft>
                <a:spcPts val="0"/>
              </a:spcAft>
              <a:buClr>
                <a:srgbClr val="0070C0"/>
              </a:buClr>
              <a:buSzPts val="5550"/>
              <a:buFont typeface="Noto Sans Symbols"/>
              <a:buNone/>
            </a:pPr>
            <a:r>
              <a:t/>
            </a:r>
            <a:endParaRPr b="0" i="0" sz="3700" u="none">
              <a:solidFill>
                <a:schemeClr val="dk1"/>
              </a:solidFill>
              <a:latin typeface="Calibri"/>
              <a:ea typeface="Calibri"/>
              <a:cs typeface="Calibri"/>
              <a:sym typeface="Calibri"/>
            </a:endParaRPr>
          </a:p>
          <a:p>
            <a:pPr indent="-107950" lvl="0" marL="342900" marR="0" rtl="0" algn="l">
              <a:spcBef>
                <a:spcPts val="740"/>
              </a:spcBef>
              <a:spcAft>
                <a:spcPts val="0"/>
              </a:spcAft>
              <a:buClr>
                <a:schemeClr val="dk1"/>
              </a:buClr>
              <a:buSzPts val="3700"/>
              <a:buFont typeface="Arial"/>
              <a:buNone/>
            </a:pPr>
            <a:r>
              <a:t/>
            </a:r>
            <a:endParaRPr b="0" i="0" sz="3700" u="none">
              <a:solidFill>
                <a:schemeClr val="dk1"/>
              </a:solidFill>
              <a:latin typeface="Calibri"/>
              <a:ea typeface="Calibri"/>
              <a:cs typeface="Calibri"/>
              <a:sym typeface="Calibri"/>
            </a:endParaRPr>
          </a:p>
        </p:txBody>
      </p:sp>
      <p:sp>
        <p:nvSpPr>
          <p:cNvPr id="246" name="Google Shape;246;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47" name="Google Shape;247;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Denormalization</a:t>
            </a:r>
            <a:endParaRPr/>
          </a:p>
        </p:txBody>
      </p:sp>
      <p:sp>
        <p:nvSpPr>
          <p:cNvPr id="253" name="Google Shape;253;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800"/>
              <a:buFont typeface="Noto Sans Symbols"/>
              <a:buChar char="▪"/>
            </a:pPr>
            <a:r>
              <a:rPr b="1" i="1" lang="en-US" sz="3200" u="none">
                <a:solidFill>
                  <a:srgbClr val="0033CC"/>
                </a:solidFill>
                <a:latin typeface="Calibri"/>
                <a:ea typeface="Calibri"/>
                <a:cs typeface="Calibri"/>
                <a:sym typeface="Calibri"/>
              </a:rPr>
              <a:t>Denormalization </a:t>
            </a:r>
            <a:r>
              <a:rPr b="0" i="0" lang="en-US" sz="3200" u="none">
                <a:solidFill>
                  <a:schemeClr val="dk1"/>
                </a:solidFill>
                <a:latin typeface="Calibri"/>
                <a:ea typeface="Calibri"/>
                <a:cs typeface="Calibri"/>
                <a:sym typeface="Calibri"/>
              </a:rPr>
              <a:t>– adding redundancy back into the design.</a:t>
            </a:r>
            <a:endParaRPr/>
          </a:p>
        </p:txBody>
      </p:sp>
      <p:sp>
        <p:nvSpPr>
          <p:cNvPr id="254" name="Google Shape;254;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55" name="Google Shape;255;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7" id="256" name="Google Shape;256;p25"/>
          <p:cNvPicPr preferRelativeResize="0"/>
          <p:nvPr/>
        </p:nvPicPr>
        <p:blipFill rotWithShape="1">
          <a:blip r:embed="rId3">
            <a:alphaModFix/>
          </a:blip>
          <a:srcRect b="0" l="0" r="0" t="0"/>
          <a:stretch/>
        </p:blipFill>
        <p:spPr>
          <a:xfrm>
            <a:off x="609600" y="2811462"/>
            <a:ext cx="8305800" cy="38179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62" name="Google Shape;262;p26"/>
          <p:cNvSpPr txBox="1"/>
          <p:nvPr>
            <p:ph idx="1" type="body"/>
          </p:nvPr>
        </p:nvSpPr>
        <p:spPr>
          <a:xfrm>
            <a:off x="457200" y="1600200"/>
            <a:ext cx="26670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There are four reasons for de-normalization.  </a:t>
            </a:r>
            <a:endParaRPr/>
          </a:p>
        </p:txBody>
      </p:sp>
      <p:sp>
        <p:nvSpPr>
          <p:cNvPr id="263" name="Google Shape;263;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64" name="Google Shape;264;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8" id="265" name="Google Shape;265;p26"/>
          <p:cNvPicPr preferRelativeResize="0"/>
          <p:nvPr/>
        </p:nvPicPr>
        <p:blipFill rotWithShape="1">
          <a:blip r:embed="rId3">
            <a:alphaModFix/>
          </a:blip>
          <a:srcRect b="0" l="0" r="0" t="0"/>
          <a:stretch/>
        </p:blipFill>
        <p:spPr>
          <a:xfrm>
            <a:off x="3695700" y="0"/>
            <a:ext cx="5181600" cy="684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Clustering</a:t>
            </a:r>
            <a:endParaRPr/>
          </a:p>
        </p:txBody>
      </p:sp>
      <p:sp>
        <p:nvSpPr>
          <p:cNvPr id="271" name="Google Shape;271;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5400"/>
              <a:buFont typeface="Noto Sans Symbols"/>
              <a:buChar char="▪"/>
            </a:pPr>
            <a:r>
              <a:rPr b="1" i="1" lang="en-US" sz="3600" u="none">
                <a:solidFill>
                  <a:srgbClr val="0033CC"/>
                </a:solidFill>
                <a:latin typeface="Calibri"/>
                <a:ea typeface="Calibri"/>
                <a:cs typeface="Calibri"/>
                <a:sym typeface="Calibri"/>
              </a:rPr>
              <a:t>Clustering</a:t>
            </a:r>
            <a:r>
              <a:rPr b="0" i="0" lang="en-US" sz="3600" u="none">
                <a:solidFill>
                  <a:schemeClr val="dk1"/>
                </a:solidFill>
                <a:latin typeface="Calibri"/>
                <a:ea typeface="Calibri"/>
                <a:cs typeface="Calibri"/>
                <a:sym typeface="Calibri"/>
              </a:rPr>
              <a:t> – placing records together physically so that like records are stored close together.</a:t>
            </a:r>
            <a:endParaRPr/>
          </a:p>
          <a:p>
            <a:pPr indent="-342900" lvl="0" marL="342900" marR="0" rtl="0" algn="l">
              <a:lnSpc>
                <a:spcPct val="100000"/>
              </a:lnSpc>
              <a:spcBef>
                <a:spcPts val="0"/>
              </a:spcBef>
              <a:spcAft>
                <a:spcPts val="0"/>
              </a:spcAft>
              <a:buClr>
                <a:srgbClr val="0070C0"/>
              </a:buClr>
              <a:buSzPts val="5400"/>
              <a:buFont typeface="Noto Sans Symbols"/>
              <a:buChar char="▪"/>
            </a:pPr>
            <a:r>
              <a:rPr b="1" i="1" lang="en-US" sz="3600" u="none">
                <a:solidFill>
                  <a:srgbClr val="0033CC"/>
                </a:solidFill>
                <a:latin typeface="Calibri"/>
                <a:ea typeface="Calibri"/>
                <a:cs typeface="Calibri"/>
                <a:sym typeface="Calibri"/>
              </a:rPr>
              <a:t>Intrafile clustering </a:t>
            </a:r>
            <a:r>
              <a:rPr b="0" i="0" lang="en-US" sz="3600" u="none">
                <a:solidFill>
                  <a:schemeClr val="dk1"/>
                </a:solidFill>
                <a:latin typeface="Calibri"/>
                <a:ea typeface="Calibri"/>
                <a:cs typeface="Calibri"/>
                <a:sym typeface="Calibri"/>
              </a:rPr>
              <a:t>– Similar records in the table are stored together.</a:t>
            </a:r>
            <a:endParaRPr/>
          </a:p>
          <a:p>
            <a:pPr indent="-342900" lvl="0" marL="342900" marR="0" rtl="0" algn="l">
              <a:lnSpc>
                <a:spcPct val="100000"/>
              </a:lnSpc>
              <a:spcBef>
                <a:spcPts val="0"/>
              </a:spcBef>
              <a:spcAft>
                <a:spcPts val="0"/>
              </a:spcAft>
              <a:buClr>
                <a:srgbClr val="0070C0"/>
              </a:buClr>
              <a:buSzPts val="5400"/>
              <a:buFont typeface="Noto Sans Symbols"/>
              <a:buChar char="▪"/>
            </a:pPr>
            <a:r>
              <a:rPr b="1" i="1" lang="en-US" sz="3600" u="none">
                <a:solidFill>
                  <a:srgbClr val="0033CC"/>
                </a:solidFill>
                <a:latin typeface="Calibri"/>
                <a:ea typeface="Calibri"/>
                <a:cs typeface="Calibri"/>
                <a:sym typeface="Calibri"/>
              </a:rPr>
              <a:t>Interfile clustering </a:t>
            </a:r>
            <a:r>
              <a:rPr b="0" i="0" lang="en-US" sz="3600" u="none">
                <a:solidFill>
                  <a:schemeClr val="dk1"/>
                </a:solidFill>
                <a:latin typeface="Calibri"/>
                <a:ea typeface="Calibri"/>
                <a:cs typeface="Calibri"/>
                <a:sym typeface="Calibri"/>
              </a:rPr>
              <a:t>– Combining records from more that one table that typically are retrieved together.</a:t>
            </a:r>
            <a:endParaRPr/>
          </a:p>
          <a:p>
            <a:pPr indent="-114300" lvl="0" marL="342900"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
        <p:nvSpPr>
          <p:cNvPr id="272" name="Google Shape;272;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73" name="Google Shape;273;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Indexing</a:t>
            </a:r>
            <a:endParaRPr/>
          </a:p>
        </p:txBody>
      </p:sp>
      <p:sp>
        <p:nvSpPr>
          <p:cNvPr id="279" name="Google Shape;279;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52425" lvl="0" marL="342900" marR="0" rtl="0" algn="just">
              <a:lnSpc>
                <a:spcPct val="110000"/>
              </a:lnSpc>
              <a:spcBef>
                <a:spcPts val="0"/>
              </a:spcBef>
              <a:spcAft>
                <a:spcPts val="0"/>
              </a:spcAft>
              <a:buClr>
                <a:srgbClr val="0070C0"/>
              </a:buClr>
              <a:buSzPts val="5550"/>
              <a:buFont typeface="Noto Sans Symbols"/>
              <a:buChar char="▪"/>
            </a:pPr>
            <a:r>
              <a:rPr b="0" i="0" lang="en-US" sz="3700" u="none">
                <a:solidFill>
                  <a:schemeClr val="dk1"/>
                </a:solidFill>
                <a:latin typeface="Calibri"/>
                <a:ea typeface="Calibri"/>
                <a:cs typeface="Calibri"/>
                <a:sym typeface="Calibri"/>
              </a:rPr>
              <a:t>An </a:t>
            </a:r>
            <a:r>
              <a:rPr b="1" i="1" lang="en-US" sz="3700" u="none">
                <a:solidFill>
                  <a:srgbClr val="0033CC"/>
                </a:solidFill>
                <a:latin typeface="Calibri"/>
                <a:ea typeface="Calibri"/>
                <a:cs typeface="Calibri"/>
                <a:sym typeface="Calibri"/>
              </a:rPr>
              <a:t>index</a:t>
            </a:r>
            <a:r>
              <a:rPr b="0" i="0" lang="en-US" sz="3700" u="none">
                <a:solidFill>
                  <a:schemeClr val="dk1"/>
                </a:solidFill>
                <a:latin typeface="Calibri"/>
                <a:ea typeface="Calibri"/>
                <a:cs typeface="Calibri"/>
                <a:sym typeface="Calibri"/>
              </a:rPr>
              <a:t> in data storage is a minitable (similar to an index of a book) that contains values from one or more columns in a table and the location of the values within the table.</a:t>
            </a:r>
            <a:endParaRPr/>
          </a:p>
          <a:p>
            <a:pPr indent="-352425" lvl="0" marL="342900" marR="0" rtl="0" algn="just">
              <a:lnSpc>
                <a:spcPct val="110000"/>
              </a:lnSpc>
              <a:spcBef>
                <a:spcPts val="0"/>
              </a:spcBef>
              <a:spcAft>
                <a:spcPts val="0"/>
              </a:spcAft>
              <a:buClr>
                <a:srgbClr val="0070C0"/>
              </a:buClr>
              <a:buSzPts val="5550"/>
              <a:buFont typeface="Noto Sans Symbols"/>
              <a:buChar char="▪"/>
            </a:pPr>
            <a:r>
              <a:rPr b="0" i="0" lang="en-US" sz="3700" u="none">
                <a:solidFill>
                  <a:schemeClr val="dk1"/>
                </a:solidFill>
                <a:latin typeface="Calibri"/>
                <a:ea typeface="Calibri"/>
                <a:cs typeface="Calibri"/>
                <a:sym typeface="Calibri"/>
              </a:rPr>
              <a:t>Indexes require overhead in that they take up space on the storage.</a:t>
            </a:r>
            <a:endParaRPr/>
          </a:p>
          <a:p>
            <a:pPr indent="-107950" lvl="0" marL="342900" marR="0" rtl="0" algn="l">
              <a:spcBef>
                <a:spcPts val="740"/>
              </a:spcBef>
              <a:spcAft>
                <a:spcPts val="0"/>
              </a:spcAft>
              <a:buClr>
                <a:schemeClr val="dk1"/>
              </a:buClr>
              <a:buSzPts val="3700"/>
              <a:buFont typeface="Arial"/>
              <a:buNone/>
            </a:pPr>
            <a:r>
              <a:t/>
            </a:r>
            <a:endParaRPr b="0" i="0" sz="3700" u="none">
              <a:solidFill>
                <a:schemeClr val="dk1"/>
              </a:solidFill>
              <a:latin typeface="Calibri"/>
              <a:ea typeface="Calibri"/>
              <a:cs typeface="Calibri"/>
              <a:sym typeface="Calibri"/>
            </a:endParaRPr>
          </a:p>
        </p:txBody>
      </p:sp>
      <p:sp>
        <p:nvSpPr>
          <p:cNvPr id="280" name="Google Shape;280;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81" name="Google Shape;281;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87" name="Google Shape;287;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Example of indexing</a:t>
            </a:r>
            <a:endParaRPr/>
          </a:p>
        </p:txBody>
      </p:sp>
      <p:sp>
        <p:nvSpPr>
          <p:cNvPr id="288" name="Google Shape;288;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89" name="Google Shape;289;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290" name="Google Shape;290;p29"/>
          <p:cNvPicPr preferRelativeResize="0"/>
          <p:nvPr/>
        </p:nvPicPr>
        <p:blipFill rotWithShape="1">
          <a:blip r:embed="rId3">
            <a:alphaModFix/>
          </a:blip>
          <a:srcRect b="0" l="0" r="0" t="0"/>
          <a:stretch/>
        </p:blipFill>
        <p:spPr>
          <a:xfrm>
            <a:off x="1447800" y="2362200"/>
            <a:ext cx="6248400" cy="38750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INTRODUCTION</a:t>
            </a:r>
            <a:endParaRPr/>
          </a:p>
        </p:txBody>
      </p:sp>
      <p:sp>
        <p:nvSpPr>
          <p:cNvPr id="74" name="Google Shape;74;p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200"/>
              <a:buFont typeface="Noto Sans Symbols"/>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rgbClr val="FF0000"/>
                </a:solidFill>
                <a:latin typeface="Calibri"/>
                <a:ea typeface="Calibri"/>
                <a:cs typeface="Calibri"/>
                <a:sym typeface="Calibri"/>
              </a:rPr>
              <a:t>data storage function</a:t>
            </a:r>
            <a:r>
              <a:rPr b="0" i="0" lang="en-US" sz="2800" u="none" cap="none" strike="noStrike">
                <a:solidFill>
                  <a:srgbClr val="FF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is concerned with how data is stored and handled by programs that run the system.</a:t>
            </a:r>
            <a:endParaRPr/>
          </a:p>
          <a:p>
            <a:pPr indent="-342900" lvl="0" marL="342900" marR="0" rtl="0" algn="l">
              <a:lnSpc>
                <a:spcPct val="100000"/>
              </a:lnSpc>
              <a:spcBef>
                <a:spcPts val="0"/>
              </a:spcBef>
              <a:spcAft>
                <a:spcPts val="0"/>
              </a:spcAft>
              <a:buClr>
                <a:srgbClr val="0070C0"/>
              </a:buClr>
              <a:buSzPts val="4200"/>
              <a:buFont typeface="Noto Sans Symbols"/>
              <a:buChar char="▪"/>
            </a:pPr>
            <a:r>
              <a:rPr b="0" i="0" lang="en-US" sz="2800" u="none" cap="none" strike="noStrike">
                <a:solidFill>
                  <a:schemeClr val="dk1"/>
                </a:solidFill>
                <a:latin typeface="Calibri"/>
                <a:ea typeface="Calibri"/>
                <a:cs typeface="Calibri"/>
                <a:sym typeface="Calibri"/>
              </a:rPr>
              <a:t> Data storage design is to</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select the data storage format;</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convert the logical data model created during analysis into a </a:t>
            </a:r>
            <a:r>
              <a:rPr b="1" i="1" lang="en-US" sz="2800" u="none" cap="none" strike="noStrike">
                <a:solidFill>
                  <a:srgbClr val="FF0000"/>
                </a:solidFill>
                <a:latin typeface="Calibri"/>
                <a:ea typeface="Calibri"/>
                <a:cs typeface="Calibri"/>
                <a:sym typeface="Calibri"/>
              </a:rPr>
              <a:t>physical data model</a:t>
            </a:r>
            <a:r>
              <a:rPr b="0" i="0" lang="en-US" sz="2800" u="none" cap="none" strike="noStrike">
                <a:solidFill>
                  <a:schemeClr val="dk1"/>
                </a:solidFill>
                <a:latin typeface="Calibri"/>
                <a:ea typeface="Calibri"/>
                <a:cs typeface="Calibri"/>
                <a:sym typeface="Calibri"/>
              </a:rPr>
              <a:t> to reflect the implementation decision;</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ensure that DFDs and ERDs balance; and</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design the selected data storage format to optimize its processing efficiency.</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75" name="Google Shape;75;p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76" name="Google Shape;76;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96" name="Google Shape;296;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Guidelines for creating indexes</a:t>
            </a:r>
            <a:endParaRPr/>
          </a:p>
        </p:txBody>
      </p:sp>
      <p:sp>
        <p:nvSpPr>
          <p:cNvPr id="297" name="Google Shape;297;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98" name="Google Shape;298;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20" id="299" name="Google Shape;299;p30"/>
          <p:cNvPicPr preferRelativeResize="0"/>
          <p:nvPr/>
        </p:nvPicPr>
        <p:blipFill rotWithShape="1">
          <a:blip r:embed="rId3">
            <a:alphaModFix/>
          </a:blip>
          <a:srcRect b="0" l="0" r="0" t="0"/>
          <a:stretch/>
        </p:blipFill>
        <p:spPr>
          <a:xfrm>
            <a:off x="457200" y="2895600"/>
            <a:ext cx="8686800" cy="213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Estimating Storage Size</a:t>
            </a:r>
            <a:endParaRPr/>
          </a:p>
        </p:txBody>
      </p:sp>
      <p:sp>
        <p:nvSpPr>
          <p:cNvPr id="305" name="Google Shape;305;p31"/>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500"/>
              <a:buFont typeface="Noto Sans Symbols"/>
              <a:buChar char="▪"/>
            </a:pPr>
            <a:r>
              <a:rPr b="1" i="1" lang="en-US" sz="3000" u="none">
                <a:solidFill>
                  <a:srgbClr val="0033CC"/>
                </a:solidFill>
                <a:latin typeface="Calibri"/>
                <a:ea typeface="Calibri"/>
                <a:cs typeface="Calibri"/>
                <a:sym typeface="Calibri"/>
              </a:rPr>
              <a:t>Volumetrics </a:t>
            </a:r>
            <a:r>
              <a:rPr b="0" i="0" lang="en-US" sz="3000" u="none">
                <a:solidFill>
                  <a:schemeClr val="dk1"/>
                </a:solidFill>
                <a:latin typeface="Calibri"/>
                <a:ea typeface="Calibri"/>
                <a:cs typeface="Calibri"/>
                <a:sym typeface="Calibri"/>
              </a:rPr>
              <a:t>– technique of estimating the amount of data that the hardware will need to support.</a:t>
            </a:r>
            <a:endParaRPr/>
          </a:p>
          <a:p>
            <a:pPr indent="-342900" lvl="0" marL="34290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1. Calculate the amount of </a:t>
            </a:r>
            <a:r>
              <a:rPr b="1" i="1" lang="en-US" sz="3000" u="none">
                <a:solidFill>
                  <a:srgbClr val="0033CC"/>
                </a:solidFill>
                <a:latin typeface="Calibri"/>
                <a:ea typeface="Calibri"/>
                <a:cs typeface="Calibri"/>
                <a:sym typeface="Calibri"/>
              </a:rPr>
              <a:t>raw data </a:t>
            </a:r>
            <a:r>
              <a:rPr b="0" i="0" lang="en-US" sz="3000" u="none">
                <a:solidFill>
                  <a:schemeClr val="dk1"/>
                </a:solidFill>
                <a:latin typeface="Calibri"/>
                <a:ea typeface="Calibri"/>
                <a:cs typeface="Calibri"/>
                <a:sym typeface="Calibri"/>
              </a:rPr>
              <a:t>- all the data that are stored within the tables of the database.</a:t>
            </a:r>
            <a:endParaRPr/>
          </a:p>
          <a:p>
            <a:pPr indent="-342900" lvl="0" marL="34290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2. Calculate the </a:t>
            </a:r>
            <a:r>
              <a:rPr b="1" i="1" lang="en-US" sz="3000" u="none">
                <a:solidFill>
                  <a:srgbClr val="0033CC"/>
                </a:solidFill>
                <a:latin typeface="Calibri"/>
                <a:ea typeface="Calibri"/>
                <a:cs typeface="Calibri"/>
                <a:sym typeface="Calibri"/>
              </a:rPr>
              <a:t>overhead</a:t>
            </a:r>
            <a:r>
              <a:rPr b="0" i="0" lang="en-US" sz="3000" u="none">
                <a:solidFill>
                  <a:schemeClr val="dk1"/>
                </a:solidFill>
                <a:latin typeface="Calibri"/>
                <a:ea typeface="Calibri"/>
                <a:cs typeface="Calibri"/>
                <a:sym typeface="Calibri"/>
              </a:rPr>
              <a:t> requirements based on the DBMS vendor’s recommendations.</a:t>
            </a:r>
            <a:endParaRPr/>
          </a:p>
          <a:p>
            <a:pPr indent="-342900" lvl="0" marL="34290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3. Record the number of initial records that will be loaded into the table, as well as the expected growth per month.</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306" name="Google Shape;306;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07" name="Google Shape;307;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313" name="Google Shape;313;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Example of calculating volumetrics </a:t>
            </a:r>
            <a:endParaRPr/>
          </a:p>
        </p:txBody>
      </p:sp>
      <p:sp>
        <p:nvSpPr>
          <p:cNvPr id="314" name="Google Shape;314;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15" name="Google Shape;315;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22" id="316" name="Google Shape;316;p32"/>
          <p:cNvPicPr preferRelativeResize="0"/>
          <p:nvPr/>
        </p:nvPicPr>
        <p:blipFill rotWithShape="1">
          <a:blip r:embed="rId3">
            <a:alphaModFix/>
          </a:blip>
          <a:srcRect b="0" l="0" r="0" t="0"/>
          <a:stretch/>
        </p:blipFill>
        <p:spPr>
          <a:xfrm>
            <a:off x="990600" y="1295400"/>
            <a:ext cx="6905625" cy="556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SUMMARY</a:t>
            </a:r>
            <a:endParaRPr/>
          </a:p>
        </p:txBody>
      </p:sp>
      <p:sp>
        <p:nvSpPr>
          <p:cNvPr id="322" name="Google Shape;322;p3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File data storage formats</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t>
            </a:r>
            <a:r>
              <a:rPr b="0" i="0" lang="en-US" sz="2800" u="none">
                <a:solidFill>
                  <a:srgbClr val="FF0000"/>
                </a:solidFill>
                <a:latin typeface="Calibri"/>
                <a:ea typeface="Calibri"/>
                <a:cs typeface="Calibri"/>
                <a:sym typeface="Calibri"/>
              </a:rPr>
              <a:t>Files</a:t>
            </a:r>
            <a:r>
              <a:rPr b="0" i="0" lang="en-US" sz="2800" u="none">
                <a:solidFill>
                  <a:schemeClr val="dk1"/>
                </a:solidFill>
                <a:latin typeface="Calibri"/>
                <a:ea typeface="Calibri"/>
                <a:cs typeface="Calibri"/>
                <a:sym typeface="Calibri"/>
              </a:rPr>
              <a:t> are electronic lists of data.</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Five types of files: master, look-up, transaction, audit, and history.</a:t>
            </a:r>
            <a:endParaRPr/>
          </a:p>
          <a:p>
            <a:pPr indent="-342900" lvl="0" marL="342900" marR="0" rtl="0" algn="l">
              <a:lnSpc>
                <a:spcPct val="9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Database storage formats</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 </a:t>
            </a:r>
            <a:r>
              <a:rPr b="0" i="0" lang="en-US" sz="2800" u="none">
                <a:solidFill>
                  <a:srgbClr val="FF0000"/>
                </a:solidFill>
                <a:latin typeface="Calibri"/>
                <a:ea typeface="Calibri"/>
                <a:cs typeface="Calibri"/>
                <a:sym typeface="Calibri"/>
              </a:rPr>
              <a:t>database</a:t>
            </a:r>
            <a:r>
              <a:rPr b="0" i="0" lang="en-US" sz="2800" u="none">
                <a:solidFill>
                  <a:schemeClr val="dk1"/>
                </a:solidFill>
                <a:latin typeface="Calibri"/>
                <a:ea typeface="Calibri"/>
                <a:cs typeface="Calibri"/>
                <a:sym typeface="Calibri"/>
              </a:rPr>
              <a:t> is a collection of groupings of information</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 </a:t>
            </a:r>
            <a:r>
              <a:rPr b="0" i="0" lang="en-US" sz="2800" u="none">
                <a:solidFill>
                  <a:srgbClr val="FF0000"/>
                </a:solidFill>
                <a:latin typeface="Calibri"/>
                <a:ea typeface="Calibri"/>
                <a:cs typeface="Calibri"/>
                <a:sym typeface="Calibri"/>
              </a:rPr>
              <a:t>DBMS</a:t>
            </a:r>
            <a:r>
              <a:rPr b="0" i="0" lang="en-US" sz="2800" u="none">
                <a:solidFill>
                  <a:schemeClr val="dk1"/>
                </a:solidFill>
                <a:latin typeface="Calibri"/>
                <a:ea typeface="Calibri"/>
                <a:cs typeface="Calibri"/>
                <a:sym typeface="Calibri"/>
              </a:rPr>
              <a:t> is software that creates and manipulates these databases.</a:t>
            </a:r>
            <a:endParaRPr/>
          </a:p>
          <a:p>
            <a:pPr indent="-342900" lvl="0" marL="342900" marR="0" rtl="0" algn="l">
              <a:lnSpc>
                <a:spcPct val="9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Selecting a data storage format</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 </a:t>
            </a:r>
            <a:r>
              <a:rPr b="0" i="0" lang="en-US" sz="2800" u="none">
                <a:solidFill>
                  <a:srgbClr val="FF0000"/>
                </a:solidFill>
                <a:latin typeface="Calibri"/>
                <a:ea typeface="Calibri"/>
                <a:cs typeface="Calibri"/>
                <a:sym typeface="Calibri"/>
              </a:rPr>
              <a:t>Relational databases </a:t>
            </a:r>
            <a:r>
              <a:rPr b="0" i="0" lang="en-US" sz="2800" u="none">
                <a:solidFill>
                  <a:schemeClr val="dk1"/>
                </a:solidFill>
                <a:latin typeface="Calibri"/>
                <a:ea typeface="Calibri"/>
                <a:cs typeface="Calibri"/>
                <a:sym typeface="Calibri"/>
              </a:rPr>
              <a:t>support simple data types very effectively, whereas </a:t>
            </a:r>
            <a:r>
              <a:rPr b="0" i="0" lang="en-US" sz="2800" u="none">
                <a:solidFill>
                  <a:srgbClr val="FF0000"/>
                </a:solidFill>
                <a:latin typeface="Calibri"/>
                <a:ea typeface="Calibri"/>
                <a:cs typeface="Calibri"/>
                <a:sym typeface="Calibri"/>
              </a:rPr>
              <a:t>object databases </a:t>
            </a:r>
            <a:r>
              <a:rPr b="0" i="0" lang="en-US" sz="2800" u="none">
                <a:solidFill>
                  <a:schemeClr val="dk1"/>
                </a:solidFill>
                <a:latin typeface="Calibri"/>
                <a:ea typeface="Calibri"/>
                <a:cs typeface="Calibri"/>
                <a:sym typeface="Calibri"/>
              </a:rPr>
              <a:t>are best for complex data.</a:t>
            </a:r>
            <a:endParaRPr b="1"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sp>
        <p:nvSpPr>
          <p:cNvPr id="323" name="Google Shape;323;p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24" name="Google Shape;324;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330" name="Google Shape;330;p34"/>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800"/>
              <a:buFont typeface="Noto Sans Symbols"/>
              <a:buChar char="▪"/>
            </a:pPr>
            <a:r>
              <a:rPr b="1" i="0" lang="en-US" sz="3200" u="none">
                <a:solidFill>
                  <a:schemeClr val="dk1"/>
                </a:solidFill>
                <a:latin typeface="Calibri"/>
                <a:ea typeface="Calibri"/>
                <a:cs typeface="Calibri"/>
                <a:sym typeface="Calibri"/>
              </a:rPr>
              <a:t>Physical entity relationship diagrams</a:t>
            </a:r>
            <a:endParaRPr/>
          </a:p>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a:t>
            </a:r>
            <a:r>
              <a:rPr b="0" i="0" lang="en-US" sz="3200" u="none">
                <a:solidFill>
                  <a:srgbClr val="FF0000"/>
                </a:solidFill>
                <a:latin typeface="Calibri"/>
                <a:ea typeface="Calibri"/>
                <a:cs typeface="Calibri"/>
                <a:sym typeface="Calibri"/>
              </a:rPr>
              <a:t>Physical ERDs </a:t>
            </a:r>
            <a:r>
              <a:rPr b="0" i="0" lang="en-US" sz="3200" u="none">
                <a:solidFill>
                  <a:schemeClr val="dk1"/>
                </a:solidFill>
                <a:latin typeface="Calibri"/>
                <a:ea typeface="Calibri"/>
                <a:cs typeface="Calibri"/>
                <a:sym typeface="Calibri"/>
              </a:rPr>
              <a:t>contain references to how data will be stored in a file or database table, and </a:t>
            </a:r>
            <a:r>
              <a:rPr b="0" i="0" lang="en-US" sz="3200" u="none">
                <a:solidFill>
                  <a:srgbClr val="FF0000"/>
                </a:solidFill>
                <a:latin typeface="Calibri"/>
                <a:ea typeface="Calibri"/>
                <a:cs typeface="Calibri"/>
                <a:sym typeface="Calibri"/>
              </a:rPr>
              <a:t>metadata</a:t>
            </a:r>
            <a:r>
              <a:rPr b="0" i="0" lang="en-US" sz="3200" u="none">
                <a:solidFill>
                  <a:schemeClr val="dk1"/>
                </a:solidFill>
                <a:latin typeface="Calibri"/>
                <a:ea typeface="Calibri"/>
                <a:cs typeface="Calibri"/>
                <a:sym typeface="Calibri"/>
              </a:rPr>
              <a:t> are included.</a:t>
            </a:r>
            <a:endParaRPr/>
          </a:p>
          <a:p>
            <a:pPr indent="-342900" lvl="0" marL="342900" marR="0" rtl="0" algn="l">
              <a:lnSpc>
                <a:spcPct val="100000"/>
              </a:lnSpc>
              <a:spcBef>
                <a:spcPts val="0"/>
              </a:spcBef>
              <a:spcAft>
                <a:spcPts val="0"/>
              </a:spcAft>
              <a:buClr>
                <a:srgbClr val="0070C0"/>
              </a:buClr>
              <a:buSzPts val="4800"/>
              <a:buFont typeface="Noto Sans Symbols"/>
              <a:buChar char="▪"/>
            </a:pPr>
            <a:r>
              <a:rPr b="1" i="0" lang="en-US" sz="3200" u="none">
                <a:solidFill>
                  <a:schemeClr val="dk1"/>
                </a:solidFill>
                <a:latin typeface="Calibri"/>
                <a:ea typeface="Calibri"/>
                <a:cs typeface="Calibri"/>
                <a:sym typeface="Calibri"/>
              </a:rPr>
              <a:t>Optimizing data storage</a:t>
            </a:r>
            <a:endParaRPr/>
          </a:p>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There are two primary dimensions in which to </a:t>
            </a:r>
            <a:r>
              <a:rPr b="0" i="0" lang="en-US" sz="3200" u="none">
                <a:solidFill>
                  <a:srgbClr val="FF0000"/>
                </a:solidFill>
                <a:latin typeface="Calibri"/>
                <a:ea typeface="Calibri"/>
                <a:cs typeface="Calibri"/>
                <a:sym typeface="Calibri"/>
              </a:rPr>
              <a:t>optimize</a:t>
            </a:r>
            <a:r>
              <a:rPr b="0" i="0" lang="en-US" sz="3200" u="none">
                <a:solidFill>
                  <a:schemeClr val="dk1"/>
                </a:solidFill>
                <a:latin typeface="Calibri"/>
                <a:ea typeface="Calibri"/>
                <a:cs typeface="Calibri"/>
                <a:sym typeface="Calibri"/>
              </a:rPr>
              <a:t> a relational database: for </a:t>
            </a:r>
            <a:r>
              <a:rPr b="0" i="0" lang="en-US" sz="3200" u="none">
                <a:solidFill>
                  <a:srgbClr val="FF0000"/>
                </a:solidFill>
                <a:latin typeface="Calibri"/>
                <a:ea typeface="Calibri"/>
                <a:cs typeface="Calibri"/>
                <a:sym typeface="Calibri"/>
              </a:rPr>
              <a:t>storage efficiency</a:t>
            </a:r>
            <a:r>
              <a:rPr b="0" i="0" lang="en-US" sz="3200" u="none">
                <a:solidFill>
                  <a:schemeClr val="dk1"/>
                </a:solidFill>
                <a:latin typeface="Calibri"/>
                <a:ea typeface="Calibri"/>
                <a:cs typeface="Calibri"/>
                <a:sym typeface="Calibri"/>
              </a:rPr>
              <a:t> and </a:t>
            </a:r>
            <a:r>
              <a:rPr b="0" i="0" lang="en-US" sz="3200" u="none">
                <a:solidFill>
                  <a:srgbClr val="FF0000"/>
                </a:solidFill>
                <a:latin typeface="Calibri"/>
                <a:ea typeface="Calibri"/>
                <a:cs typeface="Calibri"/>
                <a:sym typeface="Calibri"/>
              </a:rPr>
              <a:t>for speed of access</a:t>
            </a: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There are a number of techniques of optimizing data storage.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31" name="Google Shape;331;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32" name="Google Shape;332;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Files</a:t>
            </a:r>
            <a:endParaRPr/>
          </a:p>
        </p:txBody>
      </p:sp>
      <p:sp>
        <p:nvSpPr>
          <p:cNvPr id="82" name="Google Shape;82;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A </a:t>
            </a:r>
            <a:r>
              <a:rPr b="1" i="1" lang="en-US" sz="2900" u="none">
                <a:solidFill>
                  <a:srgbClr val="0033CC"/>
                </a:solidFill>
                <a:latin typeface="Calibri"/>
                <a:ea typeface="Calibri"/>
                <a:cs typeface="Calibri"/>
                <a:sym typeface="Calibri"/>
              </a:rPr>
              <a:t>data file</a:t>
            </a:r>
            <a:r>
              <a:rPr b="0" i="0" lang="en-US" sz="2900" u="none">
                <a:solidFill>
                  <a:schemeClr val="dk1"/>
                </a:solidFill>
                <a:latin typeface="Calibri"/>
                <a:ea typeface="Calibri"/>
                <a:cs typeface="Calibri"/>
                <a:sym typeface="Calibri"/>
              </a:rPr>
              <a:t> contains an electronic list of information that is formatted for a particular transaction.</a:t>
            </a:r>
            <a:endParaRPr sz="3500"/>
          </a:p>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Typically, files are organized sequentially.</a:t>
            </a:r>
            <a:endParaRPr sz="3500"/>
          </a:p>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Records can be associated with other records by </a:t>
            </a:r>
            <a:r>
              <a:rPr b="0" i="0" lang="en-US" sz="2900" u="none">
                <a:solidFill>
                  <a:srgbClr val="0033CC"/>
                </a:solidFill>
                <a:latin typeface="Calibri"/>
                <a:ea typeface="Calibri"/>
                <a:cs typeface="Calibri"/>
                <a:sym typeface="Calibri"/>
              </a:rPr>
              <a:t>pointers</a:t>
            </a:r>
            <a:r>
              <a:rPr b="1" i="1" lang="en-US" sz="2900" u="none">
                <a:solidFill>
                  <a:srgbClr val="0033CC"/>
                </a:solidFill>
                <a:latin typeface="Calibri"/>
                <a:ea typeface="Calibri"/>
                <a:cs typeface="Calibri"/>
                <a:sym typeface="Calibri"/>
              </a:rPr>
              <a:t>.</a:t>
            </a:r>
            <a:endParaRPr sz="3500"/>
          </a:p>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Sometimes files are called </a:t>
            </a:r>
            <a:r>
              <a:rPr b="1" i="1" lang="en-US" sz="2900" u="none">
                <a:solidFill>
                  <a:srgbClr val="0033CC"/>
                </a:solidFill>
                <a:latin typeface="Calibri"/>
                <a:ea typeface="Calibri"/>
                <a:cs typeface="Calibri"/>
                <a:sym typeface="Calibri"/>
              </a:rPr>
              <a:t>linked Lists </a:t>
            </a:r>
            <a:r>
              <a:rPr b="0" i="0" lang="en-US" sz="2900" u="none">
                <a:solidFill>
                  <a:schemeClr val="dk1"/>
                </a:solidFill>
                <a:latin typeface="Calibri"/>
                <a:ea typeface="Calibri"/>
                <a:cs typeface="Calibri"/>
                <a:sym typeface="Calibri"/>
              </a:rPr>
              <a:t>because of the way the records are linked together using pointers.</a:t>
            </a:r>
            <a:endParaRPr sz="3500"/>
          </a:p>
          <a:p>
            <a:pPr indent="-127000" lvl="0" marL="342900" marR="0" rtl="0" algn="l">
              <a:spcBef>
                <a:spcPts val="680"/>
              </a:spcBef>
              <a:spcAft>
                <a:spcPts val="0"/>
              </a:spcAft>
              <a:buClr>
                <a:schemeClr val="dk1"/>
              </a:buClr>
              <a:buSzPts val="3400"/>
              <a:buFont typeface="Arial"/>
              <a:buNone/>
            </a:pPr>
            <a:r>
              <a:t/>
            </a:r>
            <a:endParaRPr b="0" i="0" sz="2900" u="none">
              <a:solidFill>
                <a:schemeClr val="dk1"/>
              </a:solidFill>
              <a:latin typeface="Calibri"/>
              <a:ea typeface="Calibri"/>
              <a:cs typeface="Calibri"/>
              <a:sym typeface="Calibri"/>
            </a:endParaRPr>
          </a:p>
        </p:txBody>
      </p:sp>
      <p:sp>
        <p:nvSpPr>
          <p:cNvPr id="83" name="Google Shape;83;p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84" name="Google Shape;84;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File based DB: appointment record</a:t>
            </a:r>
            <a:endParaRPr/>
          </a:p>
        </p:txBody>
      </p:sp>
      <p:sp>
        <p:nvSpPr>
          <p:cNvPr id="90" name="Google Shape;90;p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91" name="Google Shape;91;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92" name="Google Shape;92;p5"/>
          <p:cNvPicPr preferRelativeResize="0"/>
          <p:nvPr/>
        </p:nvPicPr>
        <p:blipFill rotWithShape="1">
          <a:blip r:embed="rId3">
            <a:alphaModFix/>
          </a:blip>
          <a:srcRect b="0" l="0" r="0" t="0"/>
          <a:stretch/>
        </p:blipFill>
        <p:spPr>
          <a:xfrm>
            <a:off x="457200" y="1577975"/>
            <a:ext cx="8229600" cy="5151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228600" y="152400"/>
            <a:ext cx="3090862"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Example of </a:t>
            </a:r>
            <a:br>
              <a:rPr b="1" i="0" lang="en-US" sz="4400" u="none">
                <a:solidFill>
                  <a:schemeClr val="dk1"/>
                </a:solidFill>
                <a:latin typeface="Calibri"/>
                <a:ea typeface="Calibri"/>
                <a:cs typeface="Calibri"/>
                <a:sym typeface="Calibri"/>
              </a:rPr>
            </a:br>
            <a:r>
              <a:rPr b="1" i="0" lang="en-US" sz="4400" u="none">
                <a:solidFill>
                  <a:schemeClr val="dk1"/>
                </a:solidFill>
                <a:latin typeface="Calibri"/>
                <a:ea typeface="Calibri"/>
                <a:cs typeface="Calibri"/>
                <a:sym typeface="Calibri"/>
              </a:rPr>
              <a:t>database: </a:t>
            </a:r>
            <a:br>
              <a:rPr b="1" i="0" lang="en-US" sz="4400" u="none">
                <a:solidFill>
                  <a:schemeClr val="dk1"/>
                </a:solidFill>
                <a:latin typeface="Calibri"/>
                <a:ea typeface="Calibri"/>
                <a:cs typeface="Calibri"/>
                <a:sym typeface="Calibri"/>
              </a:rPr>
            </a:br>
            <a:endParaRPr/>
          </a:p>
        </p:txBody>
      </p:sp>
      <p:sp>
        <p:nvSpPr>
          <p:cNvPr id="98" name="Google Shape;98;p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99" name="Google Shape;99;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100" name="Google Shape;100;p6"/>
          <p:cNvPicPr preferRelativeResize="0"/>
          <p:nvPr/>
        </p:nvPicPr>
        <p:blipFill rotWithShape="1">
          <a:blip r:embed="rId3">
            <a:alphaModFix/>
          </a:blip>
          <a:srcRect b="0" l="0" r="0" t="0"/>
          <a:stretch/>
        </p:blipFill>
        <p:spPr>
          <a:xfrm>
            <a:off x="3319462" y="185737"/>
            <a:ext cx="5726112" cy="65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Databases</a:t>
            </a:r>
            <a:endParaRPr/>
          </a:p>
        </p:txBody>
      </p:sp>
      <p:sp>
        <p:nvSpPr>
          <p:cNvPr id="106" name="Google Shape;106;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9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There are many types of databases:</a:t>
            </a:r>
            <a:endParaRPr/>
          </a:p>
          <a:p>
            <a:pPr indent="-342900" lvl="0" marL="342900" marR="0" rtl="0" algn="l">
              <a:lnSpc>
                <a:spcPct val="90000"/>
              </a:lnSpc>
              <a:spcBef>
                <a:spcPts val="0"/>
              </a:spcBef>
              <a:spcAft>
                <a:spcPts val="0"/>
              </a:spcAft>
              <a:buClr>
                <a:srgbClr val="6666FF"/>
              </a:buClr>
              <a:buSzPts val="4000"/>
              <a:buFont typeface="Arial"/>
              <a:buNone/>
            </a:pPr>
            <a:r>
              <a:rPr b="1" i="0" lang="en-US" sz="4000" u="none">
                <a:solidFill>
                  <a:srgbClr val="6666FF"/>
                </a:solidFill>
                <a:latin typeface="Calibri"/>
                <a:ea typeface="Calibri"/>
                <a:cs typeface="Calibri"/>
                <a:sym typeface="Calibri"/>
              </a:rPr>
              <a:t> </a:t>
            </a:r>
            <a:r>
              <a:rPr b="0" i="0" lang="en-US" sz="4000" u="none">
                <a:solidFill>
                  <a:schemeClr val="dk1"/>
                </a:solidFill>
                <a:latin typeface="Calibri"/>
                <a:ea typeface="Calibri"/>
                <a:cs typeface="Calibri"/>
                <a:sym typeface="Calibri"/>
              </a:rPr>
              <a:t>- Relational database</a:t>
            </a:r>
            <a:endParaRPr/>
          </a:p>
          <a:p>
            <a:pPr indent="-342900" lvl="0" marL="342900" marR="0" rtl="0" algn="l">
              <a:lnSpc>
                <a:spcPct val="9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 - Object database</a:t>
            </a:r>
            <a:endParaRPr/>
          </a:p>
          <a:p>
            <a:pPr indent="-342900" lvl="0" marL="342900" marR="0" rtl="0" algn="l">
              <a:lnSpc>
                <a:spcPct val="9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 - Multidimensional database</a:t>
            </a:r>
            <a:endParaRPr/>
          </a:p>
          <a:p>
            <a:pPr indent="-88900" lvl="0" marL="342900" marR="0" rtl="0" algn="l">
              <a:spcBef>
                <a:spcPts val="800"/>
              </a:spcBef>
              <a:spcAft>
                <a:spcPts val="0"/>
              </a:spcAft>
              <a:buClr>
                <a:schemeClr val="dk1"/>
              </a:buClr>
              <a:buSzPts val="4000"/>
              <a:buFont typeface="Arial"/>
              <a:buNone/>
            </a:pPr>
            <a:r>
              <a:t/>
            </a:r>
            <a:endParaRPr b="0" i="0" sz="4000" u="none">
              <a:solidFill>
                <a:schemeClr val="dk1"/>
              </a:solidFill>
              <a:latin typeface="Calibri"/>
              <a:ea typeface="Calibri"/>
              <a:cs typeface="Calibri"/>
              <a:sym typeface="Calibri"/>
            </a:endParaRPr>
          </a:p>
        </p:txBody>
      </p:sp>
      <p:sp>
        <p:nvSpPr>
          <p:cNvPr id="107" name="Google Shape;107;p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08" name="Google Shape;108;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Relational Databases</a:t>
            </a:r>
            <a:endParaRPr/>
          </a:p>
        </p:txBody>
      </p:sp>
      <p:sp>
        <p:nvSpPr>
          <p:cNvPr id="114" name="Google Shape;114;p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0070C0"/>
              </a:buClr>
              <a:buSzPts val="4350"/>
              <a:buFont typeface="Noto Sans Symbols"/>
              <a:buChar char="▪"/>
            </a:pPr>
            <a:r>
              <a:rPr b="1" i="1" lang="en-US" sz="2900" u="none">
                <a:solidFill>
                  <a:srgbClr val="0033CC"/>
                </a:solidFill>
                <a:latin typeface="Calibri"/>
                <a:ea typeface="Calibri"/>
                <a:cs typeface="Calibri"/>
                <a:sym typeface="Calibri"/>
              </a:rPr>
              <a:t>The relational database </a:t>
            </a:r>
            <a:r>
              <a:rPr b="0" i="0" lang="en-US" sz="2900" u="none">
                <a:solidFill>
                  <a:schemeClr val="dk1"/>
                </a:solidFill>
                <a:latin typeface="Calibri"/>
                <a:ea typeface="Calibri"/>
                <a:cs typeface="Calibri"/>
                <a:sym typeface="Calibri"/>
              </a:rPr>
              <a:t>is the most popular kind of database for application development today.</a:t>
            </a:r>
            <a:endParaRPr/>
          </a:p>
          <a:p>
            <a:pPr indent="-342900" lvl="0" marL="342900" marR="0" rtl="0" algn="just">
              <a:lnSpc>
                <a:spcPct val="80000"/>
              </a:lnSpc>
              <a:spcBef>
                <a:spcPts val="0"/>
              </a:spcBef>
              <a:spcAft>
                <a:spcPts val="0"/>
              </a:spcAft>
              <a:buClr>
                <a:srgbClr val="0070C0"/>
              </a:buClr>
              <a:buSzPts val="4350"/>
              <a:buFont typeface="Noto Sans Symbols"/>
              <a:buChar char="▪"/>
            </a:pPr>
            <a:r>
              <a:rPr b="0" i="0" lang="en-US" sz="2900" u="none">
                <a:solidFill>
                  <a:schemeClr val="dk1"/>
                </a:solidFill>
                <a:latin typeface="Calibri"/>
                <a:ea typeface="Calibri"/>
                <a:cs typeface="Calibri"/>
                <a:sym typeface="Calibri"/>
              </a:rPr>
              <a:t>A relational database is based on collections of </a:t>
            </a:r>
            <a:r>
              <a:rPr b="1" i="1" lang="en-US" sz="2900" u="none">
                <a:solidFill>
                  <a:srgbClr val="0033CC"/>
                </a:solidFill>
                <a:latin typeface="Calibri"/>
                <a:ea typeface="Calibri"/>
                <a:cs typeface="Calibri"/>
                <a:sym typeface="Calibri"/>
              </a:rPr>
              <a:t>tables</a:t>
            </a:r>
            <a:r>
              <a:rPr b="0" i="0" lang="en-US" sz="2900" u="none">
                <a:solidFill>
                  <a:schemeClr val="dk1"/>
                </a:solidFill>
                <a:latin typeface="Calibri"/>
                <a:ea typeface="Calibri"/>
                <a:cs typeface="Calibri"/>
                <a:sym typeface="Calibri"/>
              </a:rPr>
              <a:t>, each of which has a </a:t>
            </a:r>
            <a:r>
              <a:rPr b="1" i="1" lang="en-US" sz="2900" u="none">
                <a:solidFill>
                  <a:srgbClr val="0033CC"/>
                </a:solidFill>
                <a:latin typeface="Calibri"/>
                <a:ea typeface="Calibri"/>
                <a:cs typeface="Calibri"/>
                <a:sym typeface="Calibri"/>
              </a:rPr>
              <a:t>primary key</a:t>
            </a:r>
            <a:r>
              <a:rPr b="0" i="0" lang="en-US" sz="2900" u="none">
                <a:solidFill>
                  <a:schemeClr val="dk1"/>
                </a:solidFill>
                <a:latin typeface="Calibri"/>
                <a:ea typeface="Calibri"/>
                <a:cs typeface="Calibri"/>
                <a:sym typeface="Calibri"/>
              </a:rPr>
              <a:t>.</a:t>
            </a:r>
            <a:endParaRPr/>
          </a:p>
          <a:p>
            <a:pPr indent="-342900" lvl="0" marL="342900" marR="0" rtl="0" algn="just">
              <a:lnSpc>
                <a:spcPct val="80000"/>
              </a:lnSpc>
              <a:spcBef>
                <a:spcPts val="0"/>
              </a:spcBef>
              <a:spcAft>
                <a:spcPts val="0"/>
              </a:spcAft>
              <a:buClr>
                <a:srgbClr val="0070C0"/>
              </a:buClr>
              <a:buSzPts val="4350"/>
              <a:buFont typeface="Noto Sans Symbols"/>
              <a:buChar char="▪"/>
            </a:pPr>
            <a:r>
              <a:rPr b="0" i="0" lang="en-US" sz="2900" u="none">
                <a:solidFill>
                  <a:schemeClr val="dk1"/>
                </a:solidFill>
                <a:latin typeface="Calibri"/>
                <a:ea typeface="Calibri"/>
                <a:cs typeface="Calibri"/>
                <a:sym typeface="Calibri"/>
              </a:rPr>
              <a:t>The tables are related to each other by the placement of the primary key from one table into the related table as a </a:t>
            </a:r>
            <a:r>
              <a:rPr b="1" i="1" lang="en-US" sz="2900" u="none">
                <a:solidFill>
                  <a:srgbClr val="0033CC"/>
                </a:solidFill>
                <a:latin typeface="Calibri"/>
                <a:ea typeface="Calibri"/>
                <a:cs typeface="Calibri"/>
                <a:sym typeface="Calibri"/>
              </a:rPr>
              <a:t>foreign key</a:t>
            </a:r>
            <a:r>
              <a:rPr b="0" i="0" lang="en-US" sz="2900" u="none">
                <a:solidFill>
                  <a:schemeClr val="dk1"/>
                </a:solidFill>
                <a:latin typeface="Calibri"/>
                <a:ea typeface="Calibri"/>
                <a:cs typeface="Calibri"/>
                <a:sym typeface="Calibri"/>
              </a:rPr>
              <a:t>.</a:t>
            </a:r>
            <a:endParaRPr/>
          </a:p>
          <a:p>
            <a:pPr indent="-342900" lvl="0" marL="342900" marR="0" rtl="0" algn="just">
              <a:lnSpc>
                <a:spcPct val="8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Most relational database management systems (RDBMS) support </a:t>
            </a:r>
            <a:r>
              <a:rPr b="1" i="1" lang="en-US" sz="2600" u="none">
                <a:solidFill>
                  <a:srgbClr val="0033CC"/>
                </a:solidFill>
                <a:latin typeface="Calibri"/>
                <a:ea typeface="Calibri"/>
                <a:cs typeface="Calibri"/>
                <a:sym typeface="Calibri"/>
              </a:rPr>
              <a:t>referential integrity</a:t>
            </a:r>
            <a:r>
              <a:rPr b="0" i="0" lang="en-US" sz="2600" u="none">
                <a:solidFill>
                  <a:schemeClr val="dk1"/>
                </a:solidFill>
                <a:latin typeface="Calibri"/>
                <a:ea typeface="Calibri"/>
                <a:cs typeface="Calibri"/>
                <a:sym typeface="Calibri"/>
              </a:rPr>
              <a:t>, or the idea of ensuring that values linking the tables together are valid and correctly synchronized.</a:t>
            </a:r>
            <a:endParaRPr/>
          </a:p>
          <a:p>
            <a:pPr indent="-342900" lvl="0" marL="342900" marR="0" rtl="0" algn="just">
              <a:lnSpc>
                <a:spcPct val="80000"/>
              </a:lnSpc>
              <a:spcBef>
                <a:spcPts val="0"/>
              </a:spcBef>
              <a:spcAft>
                <a:spcPts val="0"/>
              </a:spcAft>
              <a:buClr>
                <a:srgbClr val="0070C0"/>
              </a:buClr>
              <a:buSzPts val="3900"/>
              <a:buFont typeface="Noto Sans Symbols"/>
              <a:buChar char="▪"/>
            </a:pPr>
            <a:r>
              <a:rPr b="1" i="1" lang="en-US" sz="2600" u="none">
                <a:solidFill>
                  <a:srgbClr val="0033CC"/>
                </a:solidFill>
                <a:latin typeface="Calibri"/>
                <a:ea typeface="Calibri"/>
                <a:cs typeface="Calibri"/>
                <a:sym typeface="Calibri"/>
              </a:rPr>
              <a:t>Structured Query Language (SQL)</a:t>
            </a:r>
            <a:r>
              <a:rPr b="0" i="0" lang="en-US" sz="2600" u="none">
                <a:solidFill>
                  <a:schemeClr val="dk1"/>
                </a:solidFill>
                <a:latin typeface="Calibri"/>
                <a:ea typeface="Calibri"/>
                <a:cs typeface="Calibri"/>
                <a:sym typeface="Calibri"/>
              </a:rPr>
              <a:t> is the standard language for accessing the data in the tables.</a:t>
            </a:r>
            <a:endParaRPr/>
          </a:p>
          <a:p>
            <a:pPr indent="-66675" lvl="0" marL="342900" marR="0" rtl="0" algn="just">
              <a:lnSpc>
                <a:spcPct val="80000"/>
              </a:lnSpc>
              <a:spcBef>
                <a:spcPts val="0"/>
              </a:spcBef>
              <a:spcAft>
                <a:spcPts val="0"/>
              </a:spcAft>
              <a:buClr>
                <a:srgbClr val="0070C0"/>
              </a:buClr>
              <a:buSzPts val="4350"/>
              <a:buFont typeface="Noto Sans Symbols"/>
              <a:buNone/>
            </a:pPr>
            <a:r>
              <a:t/>
            </a:r>
            <a:endParaRPr b="0" i="0" sz="2900" u="none">
              <a:solidFill>
                <a:schemeClr val="dk1"/>
              </a:solidFill>
              <a:latin typeface="Calibri"/>
              <a:ea typeface="Calibri"/>
              <a:cs typeface="Calibri"/>
              <a:sym typeface="Calibri"/>
            </a:endParaRPr>
          </a:p>
          <a:p>
            <a:pPr indent="-158750" lvl="0" marL="342900" marR="0" rtl="0" algn="l">
              <a:spcBef>
                <a:spcPts val="580"/>
              </a:spcBef>
              <a:spcAft>
                <a:spcPts val="0"/>
              </a:spcAft>
              <a:buClr>
                <a:schemeClr val="dk1"/>
              </a:buClr>
              <a:buSzPts val="2900"/>
              <a:buFont typeface="Arial"/>
              <a:buNone/>
            </a:pPr>
            <a:r>
              <a:t/>
            </a:r>
            <a:endParaRPr b="0" i="0" sz="2900" u="none">
              <a:solidFill>
                <a:schemeClr val="dk1"/>
              </a:solidFill>
              <a:latin typeface="Calibri"/>
              <a:ea typeface="Calibri"/>
              <a:cs typeface="Calibri"/>
              <a:sym typeface="Calibri"/>
            </a:endParaRPr>
          </a:p>
        </p:txBody>
      </p:sp>
      <p:sp>
        <p:nvSpPr>
          <p:cNvPr id="115" name="Google Shape;115;p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16" name="Google Shape;116;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22" name="Google Shape;122;p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23" name="Google Shape;123;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4" name="Google Shape;124;p9"/>
          <p:cNvSpPr txBox="1"/>
          <p:nvPr>
            <p:ph idx="1" type="body"/>
          </p:nvPr>
        </p:nvSpPr>
        <p:spPr>
          <a:xfrm>
            <a:off x="152400" y="16081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Relational </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database </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example</a:t>
            </a:r>
            <a:endParaRPr/>
          </a:p>
        </p:txBody>
      </p:sp>
      <p:pic>
        <p:nvPicPr>
          <p:cNvPr id="125" name="Google Shape;125;p9"/>
          <p:cNvPicPr preferRelativeResize="0"/>
          <p:nvPr/>
        </p:nvPicPr>
        <p:blipFill rotWithShape="1">
          <a:blip r:embed="rId3">
            <a:alphaModFix/>
          </a:blip>
          <a:srcRect b="6380" l="0" r="0" t="0"/>
          <a:stretch/>
        </p:blipFill>
        <p:spPr>
          <a:xfrm>
            <a:off x="2514600" y="30162"/>
            <a:ext cx="6629400" cy="6234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2011-06-16T14:45:20Z</dcterms:created>
  <dc:creator>Windows User</dc:creator>
</cp:coreProperties>
</file>