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8"/>
    <p:restoredTop sz="94624"/>
  </p:normalViewPr>
  <p:slideViewPr>
    <p:cSldViewPr snapToGrid="0" snapToObjects="1">
      <p:cViewPr varScale="1">
        <p:scale>
          <a:sx n="95" d="100"/>
          <a:sy n="95" d="100"/>
        </p:scale>
        <p:origin x="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463-219E-5847-B9C3-912130B5D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982859-3C6E-344B-AA5E-DFB345722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7FF270-9B62-724C-995B-828556288968}"/>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6BC57137-08AF-DA4F-B720-398F4588A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50927-99E9-0C41-A3CB-291A05E30D7C}"/>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93958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5924-CB82-6644-9E17-F91EC55B5E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BDFB74-76A0-5747-A51B-2BA8AC021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AEADD-CD26-214A-AAA1-B9C2038EE06E}"/>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108426A8-BB97-9F42-901F-ABFD4B73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0DEB5-2790-7743-A185-7AE7E5F5AE43}"/>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414955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E2B5-2FCF-144E-890A-6842280A3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F5668-8107-9448-B6A2-CA5C3E307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D99C-FC20-8E46-9163-8AC805E01B85}"/>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D8931EA5-3B7D-5C4D-A022-593D1D15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041C0-5B7B-864F-BE93-252EDB2272C2}"/>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3279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1502-6994-6B44-A40A-FDA4A216B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7D54B-F6AC-3041-918D-E34B558A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FD4E-06EB-C448-99DD-0CC244A2CFD4}"/>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C807271E-91D7-F448-9103-5144F3901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3AF9-E4AD-644C-A2E5-4FD86FBF2E60}"/>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328938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A69C-CDD5-B34E-802F-90655D91D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E3B56-1308-9243-8326-3AA0EABC6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8B8FB-B4F4-1E4C-A4A2-F3DF27F0C59A}"/>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CAB1372D-C65B-D241-8798-A3E0069EA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DBA26-9B9E-7A45-A027-A2498C3708C5}"/>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297047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A707-D0A1-484D-A926-5B8B8EB3A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640C2-EF71-9D4C-9FA9-4C5C3274C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221C3-D302-B54D-80F3-D63C5C3CD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C2F327-F24B-5C41-8013-FA878AC2DE4E}"/>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6" name="Footer Placeholder 5">
            <a:extLst>
              <a:ext uri="{FF2B5EF4-FFF2-40B4-BE49-F238E27FC236}">
                <a16:creationId xmlns:a16="http://schemas.microsoft.com/office/drawing/2014/main" id="{D6A3F0BF-D8E8-4949-BA8E-E58053008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577C-8F6C-6D43-9B85-2E839E79D8CB}"/>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243989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44F5-C3DD-4449-8751-B41E3BE076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F2054-CAF2-144C-8762-08AA1E625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E0753-26EC-A94A-BB6E-A26FA0488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D570B-A0BB-B44A-AA3F-0B00DE022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6CAA1-B1C2-D74E-8D70-40D112235E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610BA-1C33-5540-B280-A1B8A4FCD1AA}"/>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8" name="Footer Placeholder 7">
            <a:extLst>
              <a:ext uri="{FF2B5EF4-FFF2-40B4-BE49-F238E27FC236}">
                <a16:creationId xmlns:a16="http://schemas.microsoft.com/office/drawing/2014/main" id="{BA49C38B-3D8B-924E-93DF-1B5B37C0F9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D3C7A-B747-9843-ABAE-2765BC32A227}"/>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379979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C3AB-727E-CF4B-8FE5-D3DAB4E17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F4C3B-37A8-BA4C-B067-8D977534D8B8}"/>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4" name="Footer Placeholder 3">
            <a:extLst>
              <a:ext uri="{FF2B5EF4-FFF2-40B4-BE49-F238E27FC236}">
                <a16:creationId xmlns:a16="http://schemas.microsoft.com/office/drawing/2014/main" id="{9885E72B-5209-5E40-A4A8-C91E0E06E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D92EE-7DA8-2F4D-9142-3EAEB7E166DB}"/>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52044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755CB-D83B-EC44-B513-674D2C255711}"/>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3" name="Footer Placeholder 2">
            <a:extLst>
              <a:ext uri="{FF2B5EF4-FFF2-40B4-BE49-F238E27FC236}">
                <a16:creationId xmlns:a16="http://schemas.microsoft.com/office/drawing/2014/main" id="{95E63630-6EDF-224F-A58D-3F1AAEA3B1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62E3E-EAA9-A64F-93FD-C66558C9D554}"/>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355183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6D3A-C559-7E4F-80F7-9FF96411F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60A01-6224-7B4B-A6DF-A5186E589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682F68-2861-3044-9850-46A541821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28339-4D66-AE45-AC0C-D53674F3E6CE}"/>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6" name="Footer Placeholder 5">
            <a:extLst>
              <a:ext uri="{FF2B5EF4-FFF2-40B4-BE49-F238E27FC236}">
                <a16:creationId xmlns:a16="http://schemas.microsoft.com/office/drawing/2014/main" id="{BEEBDD7F-237B-0945-BA52-E7C807F35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B33D3-ECCF-2349-9131-7BB5E01B40D8}"/>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81391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B783-40F2-4E49-B411-DB392270D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BBB4C1-4990-0946-A227-D2889D130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24251-B001-F946-87AE-E464FE051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39B3B-6D0F-6A42-A403-D743BCD017E1}"/>
              </a:ext>
            </a:extLst>
          </p:cNvPr>
          <p:cNvSpPr>
            <a:spLocks noGrp="1"/>
          </p:cNvSpPr>
          <p:nvPr>
            <p:ph type="dt" sz="half" idx="10"/>
          </p:nvPr>
        </p:nvSpPr>
        <p:spPr/>
        <p:txBody>
          <a:bodyPr/>
          <a:lstStyle/>
          <a:p>
            <a:fld id="{3969F554-BFBC-104F-A197-76927F0BC053}" type="datetimeFigureOut">
              <a:rPr lang="en-US" smtClean="0"/>
              <a:t>5/20/19</a:t>
            </a:fld>
            <a:endParaRPr lang="en-US"/>
          </a:p>
        </p:txBody>
      </p:sp>
      <p:sp>
        <p:nvSpPr>
          <p:cNvPr id="6" name="Footer Placeholder 5">
            <a:extLst>
              <a:ext uri="{FF2B5EF4-FFF2-40B4-BE49-F238E27FC236}">
                <a16:creationId xmlns:a16="http://schemas.microsoft.com/office/drawing/2014/main" id="{06207CD3-4A2A-4542-B952-35017555E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CB004-EF86-7742-9C24-B2C95E54BCAC}"/>
              </a:ext>
            </a:extLst>
          </p:cNvPr>
          <p:cNvSpPr>
            <a:spLocks noGrp="1"/>
          </p:cNvSpPr>
          <p:nvPr>
            <p:ph type="sldNum" sz="quarter" idx="12"/>
          </p:nvPr>
        </p:nvSpPr>
        <p:spPr/>
        <p:txBody>
          <a:bodyPr/>
          <a:lstStyle/>
          <a:p>
            <a:fld id="{478CB09E-43BC-224A-95D3-8B6FCB4CD20D}" type="slidenum">
              <a:rPr lang="en-US" smtClean="0"/>
              <a:t>‹#›</a:t>
            </a:fld>
            <a:endParaRPr lang="en-US"/>
          </a:p>
        </p:txBody>
      </p:sp>
    </p:spTree>
    <p:extLst>
      <p:ext uri="{BB962C8B-B14F-4D97-AF65-F5344CB8AC3E}">
        <p14:creationId xmlns:p14="http://schemas.microsoft.com/office/powerpoint/2010/main" val="146116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90E90-CA4D-DA47-AA35-9BC454836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27A8C-D7B4-A94E-92CB-47328E542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27B00-1B4B-BD4F-A15E-8AB5A7FCA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9F554-BFBC-104F-A197-76927F0BC053}" type="datetimeFigureOut">
              <a:rPr lang="en-US" smtClean="0"/>
              <a:t>5/20/19</a:t>
            </a:fld>
            <a:endParaRPr lang="en-US"/>
          </a:p>
        </p:txBody>
      </p:sp>
      <p:sp>
        <p:nvSpPr>
          <p:cNvPr id="5" name="Footer Placeholder 4">
            <a:extLst>
              <a:ext uri="{FF2B5EF4-FFF2-40B4-BE49-F238E27FC236}">
                <a16:creationId xmlns:a16="http://schemas.microsoft.com/office/drawing/2014/main" id="{BB8A209F-7BC5-A64F-8718-43A35E2BE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2D2F29-A617-1643-8B54-150C79CDC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CB09E-43BC-224A-95D3-8B6FCB4CD20D}" type="slidenum">
              <a:rPr lang="en-US" smtClean="0"/>
              <a:t>‹#›</a:t>
            </a:fld>
            <a:endParaRPr lang="en-US"/>
          </a:p>
        </p:txBody>
      </p:sp>
    </p:spTree>
    <p:extLst>
      <p:ext uri="{BB962C8B-B14F-4D97-AF65-F5344CB8AC3E}">
        <p14:creationId xmlns:p14="http://schemas.microsoft.com/office/powerpoint/2010/main" val="2446682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FAEC-5E3E-AE4B-BB3E-98733CED9B8B}"/>
              </a:ext>
            </a:extLst>
          </p:cNvPr>
          <p:cNvSpPr>
            <a:spLocks noGrp="1"/>
          </p:cNvSpPr>
          <p:nvPr>
            <p:ph type="ctrTitle"/>
          </p:nvPr>
        </p:nvSpPr>
        <p:spPr>
          <a:xfrm>
            <a:off x="2370666" y="2187743"/>
            <a:ext cx="9180357" cy="2482515"/>
          </a:xfrm>
        </p:spPr>
        <p:txBody>
          <a:bodyPr anchor="ctr">
            <a:normAutofit/>
          </a:bodyPr>
          <a:lstStyle/>
          <a:p>
            <a:pPr algn="l"/>
            <a:r>
              <a:rPr lang="en-US" sz="4400" b="1" dirty="0">
                <a:cs typeface="Kartika" panose="02020503030404060203" pitchFamily="18" charset="0"/>
              </a:rPr>
              <a:t>Cigarette Smoking Rates Across Age Groups in NYC (2002-2017)</a:t>
            </a:r>
            <a:br>
              <a:rPr lang="en-US" sz="3300" b="1" dirty="0"/>
            </a:br>
            <a:r>
              <a:rPr lang="en-US" sz="3300" b="1" dirty="0">
                <a:cs typeface="Kartika" panose="02020503030404060203" pitchFamily="18" charset="0"/>
              </a:rPr>
              <a:t>In Relation to Average Price of a Pack of Cigarettes</a:t>
            </a:r>
          </a:p>
        </p:txBody>
      </p:sp>
      <p:sp>
        <p:nvSpPr>
          <p:cNvPr id="3" name="Subtitle 2">
            <a:extLst>
              <a:ext uri="{FF2B5EF4-FFF2-40B4-BE49-F238E27FC236}">
                <a16:creationId xmlns:a16="http://schemas.microsoft.com/office/drawing/2014/main" id="{6257860C-2162-694E-824D-A097F93ACCF1}"/>
              </a:ext>
            </a:extLst>
          </p:cNvPr>
          <p:cNvSpPr>
            <a:spLocks noGrp="1"/>
          </p:cNvSpPr>
          <p:nvPr>
            <p:ph type="subTitle" idx="1"/>
          </p:nvPr>
        </p:nvSpPr>
        <p:spPr>
          <a:xfrm>
            <a:off x="2370667" y="4670258"/>
            <a:ext cx="5293449" cy="1371405"/>
          </a:xfrm>
        </p:spPr>
        <p:txBody>
          <a:bodyPr>
            <a:normAutofit/>
          </a:bodyPr>
          <a:lstStyle/>
          <a:p>
            <a:pPr algn="l"/>
            <a:endParaRPr lang="en-US" sz="1500" dirty="0"/>
          </a:p>
          <a:p>
            <a:pPr algn="l"/>
            <a:endParaRPr lang="en-US" sz="1500" dirty="0"/>
          </a:p>
          <a:p>
            <a:pPr algn="l"/>
            <a:endParaRPr lang="en-US" sz="1500" dirty="0"/>
          </a:p>
          <a:p>
            <a:pPr algn="l"/>
            <a:r>
              <a:rPr lang="en-US" sz="1500" dirty="0"/>
              <a:t>Anika Kumbhakar</a:t>
            </a:r>
          </a:p>
        </p:txBody>
      </p:sp>
      <p:pic>
        <p:nvPicPr>
          <p:cNvPr id="7" name="Graphic 6" descr="Smoking">
            <a:extLst>
              <a:ext uri="{FF2B5EF4-FFF2-40B4-BE49-F238E27FC236}">
                <a16:creationId xmlns:a16="http://schemas.microsoft.com/office/drawing/2014/main" id="{098A8748-8926-4F06-BC0A-ED8A2DBC2F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69BA3E66-E495-4963-8E8D-3639CA64BF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126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A44FC-603D-2248-82D9-10A5A0521F76}"/>
              </a:ext>
            </a:extLst>
          </p:cNvPr>
          <p:cNvSpPr>
            <a:spLocks noGrp="1"/>
          </p:cNvSpPr>
          <p:nvPr>
            <p:ph type="title"/>
          </p:nvPr>
        </p:nvSpPr>
        <p:spPr>
          <a:xfrm>
            <a:off x="838200" y="963877"/>
            <a:ext cx="3494362" cy="4930246"/>
          </a:xfrm>
        </p:spPr>
        <p:txBody>
          <a:bodyPr>
            <a:normAutofit/>
          </a:bodyPr>
          <a:lstStyle/>
          <a:p>
            <a:pPr algn="r"/>
            <a:r>
              <a:rPr lang="en-US" b="1" dirty="0"/>
              <a:t>Data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E447E-3A34-544D-8F21-98FA5090880C}"/>
              </a:ext>
            </a:extLst>
          </p:cNvPr>
          <p:cNvSpPr>
            <a:spLocks noGrp="1"/>
          </p:cNvSpPr>
          <p:nvPr>
            <p:ph idx="1"/>
          </p:nvPr>
        </p:nvSpPr>
        <p:spPr>
          <a:xfrm>
            <a:off x="4976031" y="963877"/>
            <a:ext cx="6377769" cy="4930246"/>
          </a:xfrm>
        </p:spPr>
        <p:txBody>
          <a:bodyPr anchor="ctr">
            <a:normAutofit/>
          </a:bodyPr>
          <a:lstStyle/>
          <a:p>
            <a:pPr marL="0" indent="0">
              <a:buNone/>
            </a:pPr>
            <a:r>
              <a:rPr lang="en-US" sz="2400" dirty="0">
                <a:latin typeface="+mj-lt"/>
              </a:rPr>
              <a:t>The results of this project show how smoking rates and average number of cigarettes smoked have changed in different age groups, and whether there is any relationship between that change and the average price of a pack of cigarettes. </a:t>
            </a:r>
          </a:p>
          <a:p>
            <a:pPr marL="0" indent="0">
              <a:buNone/>
            </a:pPr>
            <a:r>
              <a:rPr lang="en-US" sz="2400" dirty="0">
                <a:latin typeface="+mj-lt"/>
              </a:rPr>
              <a:t>The project and resulting graphics use data from New York City's Community Health Survey (CHS), which is taken annually by the City Department of Health and Mental Hygiene since 2002. They also use cigarette price data from the CDC Study "The Tax Burden on Tobacco,1970-2017"(</a:t>
            </a:r>
            <a:r>
              <a:rPr lang="en-US" sz="2400" dirty="0" err="1">
                <a:latin typeface="+mj-lt"/>
              </a:rPr>
              <a:t>Orzechowski</a:t>
            </a:r>
            <a:r>
              <a:rPr lang="en-US" sz="2400" dirty="0">
                <a:latin typeface="+mj-lt"/>
              </a:rPr>
              <a:t> and Walker). </a:t>
            </a:r>
          </a:p>
        </p:txBody>
      </p:sp>
    </p:spTree>
    <p:extLst>
      <p:ext uri="{BB962C8B-B14F-4D97-AF65-F5344CB8AC3E}">
        <p14:creationId xmlns:p14="http://schemas.microsoft.com/office/powerpoint/2010/main" val="217000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8386-E562-5647-851B-669FB86A8494}"/>
              </a:ext>
            </a:extLst>
          </p:cNvPr>
          <p:cNvSpPr>
            <a:spLocks noGrp="1"/>
          </p:cNvSpPr>
          <p:nvPr>
            <p:ph type="title"/>
          </p:nvPr>
        </p:nvSpPr>
        <p:spPr>
          <a:xfrm>
            <a:off x="838200" y="365125"/>
            <a:ext cx="10515600" cy="1325563"/>
          </a:xfrm>
        </p:spPr>
        <p:txBody>
          <a:bodyPr/>
          <a:lstStyle/>
          <a:p>
            <a:r>
              <a:rPr lang="en-US" sz="4000" b="1" dirty="0"/>
              <a:t>Average Cigarettes per Day </a:t>
            </a:r>
            <a:br>
              <a:rPr lang="en-US" dirty="0"/>
            </a:br>
            <a:endParaRPr lang="en-US" dirty="0"/>
          </a:p>
        </p:txBody>
      </p:sp>
      <p:pic>
        <p:nvPicPr>
          <p:cNvPr id="5" name="Content Placeholder 4" descr="A close up of a map&#10;&#10;Description automatically generated">
            <a:extLst>
              <a:ext uri="{FF2B5EF4-FFF2-40B4-BE49-F238E27FC236}">
                <a16:creationId xmlns:a16="http://schemas.microsoft.com/office/drawing/2014/main" id="{812B97D1-8FF3-784E-A06D-6CF49A7DAF2F}"/>
              </a:ext>
            </a:extLst>
          </p:cNvPr>
          <p:cNvPicPr>
            <a:picLocks noGrp="1" noChangeAspect="1"/>
          </p:cNvPicPr>
          <p:nvPr>
            <p:ph idx="1"/>
          </p:nvPr>
        </p:nvPicPr>
        <p:blipFill>
          <a:blip r:embed="rId2"/>
          <a:stretch>
            <a:fillRect/>
          </a:stretch>
        </p:blipFill>
        <p:spPr>
          <a:xfrm>
            <a:off x="1212180" y="2141537"/>
            <a:ext cx="10153122" cy="4351338"/>
          </a:xfrm>
        </p:spPr>
      </p:pic>
      <p:sp>
        <p:nvSpPr>
          <p:cNvPr id="9" name="TextBox 8">
            <a:extLst>
              <a:ext uri="{FF2B5EF4-FFF2-40B4-BE49-F238E27FC236}">
                <a16:creationId xmlns:a16="http://schemas.microsoft.com/office/drawing/2014/main" id="{23C0CEAC-DDB8-9E4F-9248-4A6DA46170FC}"/>
              </a:ext>
            </a:extLst>
          </p:cNvPr>
          <p:cNvSpPr txBox="1"/>
          <p:nvPr/>
        </p:nvSpPr>
        <p:spPr>
          <a:xfrm>
            <a:off x="838200" y="1027906"/>
            <a:ext cx="10901082" cy="923330"/>
          </a:xfrm>
          <a:prstGeom prst="rect">
            <a:avLst/>
          </a:prstGeom>
          <a:noFill/>
        </p:spPr>
        <p:txBody>
          <a:bodyPr wrap="square" rtlCol="0">
            <a:spAutoFit/>
          </a:bodyPr>
          <a:lstStyle/>
          <a:p>
            <a:pPr marL="285750" indent="-285750">
              <a:buFontTx/>
              <a:buChar char="-"/>
            </a:pPr>
            <a:r>
              <a:rPr lang="en-US" dirty="0">
                <a:latin typeface="+mj-lt"/>
              </a:rPr>
              <a:t>The average number of cigarettes smoked per day has decreased across all age groups </a:t>
            </a:r>
          </a:p>
          <a:p>
            <a:pPr marL="285750" indent="-285750">
              <a:buFontTx/>
              <a:buChar char="-"/>
            </a:pPr>
            <a:r>
              <a:rPr lang="en-US" dirty="0">
                <a:latin typeface="+mj-lt"/>
              </a:rPr>
              <a:t>Price has more than doubled over the time period</a:t>
            </a:r>
          </a:p>
          <a:p>
            <a:pPr marL="285750" indent="-285750">
              <a:buFontTx/>
              <a:buChar char="-"/>
            </a:pPr>
            <a:r>
              <a:rPr lang="en-US" dirty="0">
                <a:latin typeface="+mj-lt"/>
              </a:rPr>
              <a:t>Average across all groups was already declining before NYS raised the cigarette pack price minimum in 2007</a:t>
            </a:r>
          </a:p>
        </p:txBody>
      </p:sp>
    </p:spTree>
    <p:extLst>
      <p:ext uri="{BB962C8B-B14F-4D97-AF65-F5344CB8AC3E}">
        <p14:creationId xmlns:p14="http://schemas.microsoft.com/office/powerpoint/2010/main" val="359520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98A8-3B9D-AB4B-AE0D-70957CF07C8F}"/>
              </a:ext>
            </a:extLst>
          </p:cNvPr>
          <p:cNvSpPr>
            <a:spLocks noGrp="1"/>
          </p:cNvSpPr>
          <p:nvPr>
            <p:ph type="title"/>
          </p:nvPr>
        </p:nvSpPr>
        <p:spPr>
          <a:xfrm>
            <a:off x="838200" y="365125"/>
            <a:ext cx="10515600" cy="1325563"/>
          </a:xfrm>
        </p:spPr>
        <p:txBody>
          <a:bodyPr/>
          <a:lstStyle/>
          <a:p>
            <a:r>
              <a:rPr lang="en-US" sz="4000" b="1" dirty="0"/>
              <a:t>% of Smokers </a:t>
            </a:r>
            <a:br>
              <a:rPr lang="en-US" dirty="0"/>
            </a:br>
            <a:endParaRPr lang="en-US" dirty="0"/>
          </a:p>
        </p:txBody>
      </p:sp>
      <p:pic>
        <p:nvPicPr>
          <p:cNvPr id="5" name="Content Placeholder 4" descr="A close up of a map&#10;&#10;Description automatically generated">
            <a:extLst>
              <a:ext uri="{FF2B5EF4-FFF2-40B4-BE49-F238E27FC236}">
                <a16:creationId xmlns:a16="http://schemas.microsoft.com/office/drawing/2014/main" id="{CC42991D-12A5-0D4B-B6D9-5BF284DAAA9D}"/>
              </a:ext>
            </a:extLst>
          </p:cNvPr>
          <p:cNvPicPr>
            <a:picLocks noGrp="1" noChangeAspect="1"/>
          </p:cNvPicPr>
          <p:nvPr>
            <p:ph idx="1"/>
          </p:nvPr>
        </p:nvPicPr>
        <p:blipFill>
          <a:blip r:embed="rId2"/>
          <a:stretch>
            <a:fillRect/>
          </a:stretch>
        </p:blipFill>
        <p:spPr>
          <a:xfrm>
            <a:off x="1254758" y="2141537"/>
            <a:ext cx="10215881" cy="4351338"/>
          </a:xfrm>
        </p:spPr>
      </p:pic>
      <p:sp>
        <p:nvSpPr>
          <p:cNvPr id="6" name="TextBox 5">
            <a:extLst>
              <a:ext uri="{FF2B5EF4-FFF2-40B4-BE49-F238E27FC236}">
                <a16:creationId xmlns:a16="http://schemas.microsoft.com/office/drawing/2014/main" id="{3EB1F85B-9A2B-1341-B7DE-8D5C01C86595}"/>
              </a:ext>
            </a:extLst>
          </p:cNvPr>
          <p:cNvSpPr txBox="1"/>
          <p:nvPr/>
        </p:nvSpPr>
        <p:spPr>
          <a:xfrm>
            <a:off x="838199" y="1027906"/>
            <a:ext cx="11049001" cy="1200329"/>
          </a:xfrm>
          <a:prstGeom prst="rect">
            <a:avLst/>
          </a:prstGeom>
          <a:noFill/>
        </p:spPr>
        <p:txBody>
          <a:bodyPr wrap="square" rtlCol="0">
            <a:spAutoFit/>
          </a:bodyPr>
          <a:lstStyle/>
          <a:p>
            <a:pPr marL="285750" indent="-285750">
              <a:buFontTx/>
              <a:buChar char="-"/>
            </a:pPr>
            <a:r>
              <a:rPr lang="en-US" dirty="0">
                <a:latin typeface="+mj-lt"/>
              </a:rPr>
              <a:t>% of Smokers has also declined across all age groups </a:t>
            </a:r>
          </a:p>
          <a:p>
            <a:pPr marL="285750" indent="-285750">
              <a:buFontTx/>
              <a:buChar char="-"/>
            </a:pPr>
            <a:r>
              <a:rPr lang="en-US" dirty="0">
                <a:latin typeface="+mj-lt"/>
              </a:rPr>
              <a:t>Again, unclear whether this is related to price because rates were already declining post Clean Air Act (2002)</a:t>
            </a:r>
          </a:p>
          <a:p>
            <a:pPr marL="285750" indent="-285750">
              <a:buFontTx/>
              <a:buChar char="-"/>
            </a:pPr>
            <a:r>
              <a:rPr lang="en-US" dirty="0">
                <a:latin typeface="+mj-lt"/>
              </a:rPr>
              <a:t>Youngest age group has declined the most- responsive to smoking policies, regardless of price policy or other</a:t>
            </a:r>
          </a:p>
          <a:p>
            <a:pPr marL="285750" indent="-285750">
              <a:buFontTx/>
              <a:buChar char="-"/>
            </a:pPr>
            <a:endParaRPr lang="en-US" dirty="0"/>
          </a:p>
        </p:txBody>
      </p:sp>
    </p:spTree>
    <p:extLst>
      <p:ext uri="{BB962C8B-B14F-4D97-AF65-F5344CB8AC3E}">
        <p14:creationId xmlns:p14="http://schemas.microsoft.com/office/powerpoint/2010/main" val="384654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207</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Cigarette Smoking Rates Across Age Groups in NYC (2002-2017) In Relation to Average Price of a Pack of Cigarettes</vt:lpstr>
      <vt:lpstr>Data</vt:lpstr>
      <vt:lpstr>Average Cigarettes per Day  </vt:lpstr>
      <vt:lpstr>% of Smokers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Cigarette Smoking Rates Across Age Groups in NYC (2002-2017) In Relation to Average Price of a Pack of Cigarettes</dc:title>
  <dc:creator>Microsoft Office User</dc:creator>
  <cp:lastModifiedBy>Microsoft Office User</cp:lastModifiedBy>
  <cp:revision>2</cp:revision>
  <dcterms:created xsi:type="dcterms:W3CDTF">2019-05-20T20:43:29Z</dcterms:created>
  <dcterms:modified xsi:type="dcterms:W3CDTF">2019-05-20T20:52:31Z</dcterms:modified>
</cp:coreProperties>
</file>