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260" r:id="rId3"/>
    <p:sldId id="261" r:id="rId4"/>
    <p:sldId id="268" r:id="rId5"/>
    <p:sldId id="262" r:id="rId6"/>
    <p:sldId id="263"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Decision Trees</c:v>
                </c:pt>
              </c:strCache>
            </c:strRef>
          </c:tx>
          <c:spPr>
            <a:solidFill>
              <a:schemeClr val="accent1"/>
            </a:solidFill>
            <a:ln>
              <a:noFill/>
            </a:ln>
            <a:effectLst/>
          </c:spPr>
          <c:invertIfNegative val="0"/>
          <c:cat>
            <c:strRef>
              <c:f>Sheet1!$A$2:$A$6</c:f>
              <c:strCache>
                <c:ptCount val="5"/>
                <c:pt idx="0">
                  <c:v>Accuracy</c:v>
                </c:pt>
                <c:pt idx="1">
                  <c:v>Precision: Negative</c:v>
                </c:pt>
                <c:pt idx="2">
                  <c:v>Precision: Positive</c:v>
                </c:pt>
                <c:pt idx="3">
                  <c:v>Recall: Negative</c:v>
                </c:pt>
                <c:pt idx="4">
                  <c:v>Recall: Positive</c:v>
                </c:pt>
              </c:strCache>
            </c:strRef>
          </c:cat>
          <c:val>
            <c:numRef>
              <c:f>Sheet1!$B$2:$B$6</c:f>
              <c:numCache>
                <c:formatCode>General</c:formatCode>
                <c:ptCount val="5"/>
                <c:pt idx="0">
                  <c:v>78.75</c:v>
                </c:pt>
                <c:pt idx="1">
                  <c:v>76.02</c:v>
                </c:pt>
                <c:pt idx="2">
                  <c:v>82.12</c:v>
                </c:pt>
                <c:pt idx="3">
                  <c:v>84</c:v>
                </c:pt>
                <c:pt idx="4">
                  <c:v>73.5</c:v>
                </c:pt>
              </c:numCache>
            </c:numRef>
          </c:val>
          <c:extLst>
            <c:ext xmlns:c16="http://schemas.microsoft.com/office/drawing/2014/chart" uri="{C3380CC4-5D6E-409C-BE32-E72D297353CC}">
              <c16:uniqueId val="{00000000-5FB0-405D-B4E8-01FBAAAE3C64}"/>
            </c:ext>
          </c:extLst>
        </c:ser>
        <c:ser>
          <c:idx val="1"/>
          <c:order val="1"/>
          <c:tx>
            <c:strRef>
              <c:f>Sheet1!$C$1</c:f>
              <c:strCache>
                <c:ptCount val="1"/>
                <c:pt idx="0">
                  <c:v>Neural Networks</c:v>
                </c:pt>
              </c:strCache>
            </c:strRef>
          </c:tx>
          <c:spPr>
            <a:solidFill>
              <a:schemeClr val="accent2"/>
            </a:solidFill>
            <a:ln>
              <a:noFill/>
            </a:ln>
            <a:effectLst/>
          </c:spPr>
          <c:invertIfNegative val="0"/>
          <c:cat>
            <c:strRef>
              <c:f>Sheet1!$A$2:$A$6</c:f>
              <c:strCache>
                <c:ptCount val="5"/>
                <c:pt idx="0">
                  <c:v>Accuracy</c:v>
                </c:pt>
                <c:pt idx="1">
                  <c:v>Precision: Negative</c:v>
                </c:pt>
                <c:pt idx="2">
                  <c:v>Precision: Positive</c:v>
                </c:pt>
                <c:pt idx="3">
                  <c:v>Recall: Negative</c:v>
                </c:pt>
                <c:pt idx="4">
                  <c:v>Recall: Positive</c:v>
                </c:pt>
              </c:strCache>
            </c:strRef>
          </c:cat>
          <c:val>
            <c:numRef>
              <c:f>Sheet1!$C$2:$C$6</c:f>
              <c:numCache>
                <c:formatCode>General</c:formatCode>
                <c:ptCount val="5"/>
                <c:pt idx="0">
                  <c:v>81.2</c:v>
                </c:pt>
                <c:pt idx="1">
                  <c:v>78.83</c:v>
                </c:pt>
                <c:pt idx="2">
                  <c:v>83.98</c:v>
                </c:pt>
                <c:pt idx="3">
                  <c:v>85.3</c:v>
                </c:pt>
                <c:pt idx="4">
                  <c:v>77.099999999999994</c:v>
                </c:pt>
              </c:numCache>
            </c:numRef>
          </c:val>
          <c:extLst>
            <c:ext xmlns:c16="http://schemas.microsoft.com/office/drawing/2014/chart" uri="{C3380CC4-5D6E-409C-BE32-E72D297353CC}">
              <c16:uniqueId val="{00000001-5FB0-405D-B4E8-01FBAAAE3C64}"/>
            </c:ext>
          </c:extLst>
        </c:ser>
        <c:ser>
          <c:idx val="2"/>
          <c:order val="2"/>
          <c:tx>
            <c:strRef>
              <c:f>Sheet1!$D$1</c:f>
              <c:strCache>
                <c:ptCount val="1"/>
                <c:pt idx="0">
                  <c:v>Support Vector Machine</c:v>
                </c:pt>
              </c:strCache>
            </c:strRef>
          </c:tx>
          <c:spPr>
            <a:solidFill>
              <a:schemeClr val="accent3"/>
            </a:solidFill>
            <a:ln>
              <a:noFill/>
            </a:ln>
            <a:effectLst/>
          </c:spPr>
          <c:invertIfNegative val="0"/>
          <c:cat>
            <c:strRef>
              <c:f>Sheet1!$A$2:$A$6</c:f>
              <c:strCache>
                <c:ptCount val="5"/>
                <c:pt idx="0">
                  <c:v>Accuracy</c:v>
                </c:pt>
                <c:pt idx="1">
                  <c:v>Precision: Negative</c:v>
                </c:pt>
                <c:pt idx="2">
                  <c:v>Precision: Positive</c:v>
                </c:pt>
                <c:pt idx="3">
                  <c:v>Recall: Negative</c:v>
                </c:pt>
                <c:pt idx="4">
                  <c:v>Recall: Positive</c:v>
                </c:pt>
              </c:strCache>
            </c:strRef>
          </c:cat>
          <c:val>
            <c:numRef>
              <c:f>Sheet1!$D$2:$D$6</c:f>
              <c:numCache>
                <c:formatCode>General</c:formatCode>
                <c:ptCount val="5"/>
                <c:pt idx="0">
                  <c:v>82.3</c:v>
                </c:pt>
                <c:pt idx="1">
                  <c:v>81.900000000000006</c:v>
                </c:pt>
                <c:pt idx="2">
                  <c:v>82.7</c:v>
                </c:pt>
                <c:pt idx="3">
                  <c:v>82.9</c:v>
                </c:pt>
                <c:pt idx="4">
                  <c:v>81.7</c:v>
                </c:pt>
              </c:numCache>
            </c:numRef>
          </c:val>
          <c:extLst>
            <c:ext xmlns:c16="http://schemas.microsoft.com/office/drawing/2014/chart" uri="{C3380CC4-5D6E-409C-BE32-E72D297353CC}">
              <c16:uniqueId val="{00000002-5FB0-405D-B4E8-01FBAAAE3C64}"/>
            </c:ext>
          </c:extLst>
        </c:ser>
        <c:dLbls>
          <c:showLegendKey val="0"/>
          <c:showVal val="0"/>
          <c:showCatName val="0"/>
          <c:showSerName val="0"/>
          <c:showPercent val="0"/>
          <c:showBubbleSize val="0"/>
        </c:dLbls>
        <c:gapWidth val="219"/>
        <c:overlap val="-27"/>
        <c:axId val="427362448"/>
        <c:axId val="427360808"/>
      </c:barChart>
      <c:catAx>
        <c:axId val="427362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360808"/>
        <c:crosses val="autoZero"/>
        <c:auto val="1"/>
        <c:lblAlgn val="ctr"/>
        <c:lblOffset val="100"/>
        <c:noMultiLvlLbl val="0"/>
      </c:catAx>
      <c:valAx>
        <c:axId val="427360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362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85681-37A5-42FE-AE9E-447146D39FB2}" type="datetimeFigureOut">
              <a:rPr lang="en-IN" smtClean="0"/>
              <a:t>18-07-2017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879D6-176A-4B02-BBAF-F5E735E22510}" type="slidenum">
              <a:rPr lang="en-IN" smtClean="0"/>
              <a:t>‹#›</a:t>
            </a:fld>
            <a:endParaRPr lang="en-IN"/>
          </a:p>
        </p:txBody>
      </p:sp>
    </p:spTree>
    <p:extLst>
      <p:ext uri="{BB962C8B-B14F-4D97-AF65-F5344CB8AC3E}">
        <p14:creationId xmlns:p14="http://schemas.microsoft.com/office/powerpoint/2010/main" val="309778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3BD3-2135-47B6-9338-CF2A3BAF81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7E6114-9564-469E-BBB8-FA358EDCA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10468F-18F7-46AB-97EE-3DAF886C4C96}"/>
              </a:ext>
            </a:extLst>
          </p:cNvPr>
          <p:cNvSpPr>
            <a:spLocks noGrp="1"/>
          </p:cNvSpPr>
          <p:nvPr>
            <p:ph type="dt" sz="half" idx="10"/>
          </p:nvPr>
        </p:nvSpPr>
        <p:spPr/>
        <p:txBody>
          <a:bodyPr/>
          <a:lstStyle/>
          <a:p>
            <a:fld id="{F07B067D-6EDE-4279-9C1E-C9A1C420BD4C}" type="datetime1">
              <a:rPr lang="en-IN" smtClean="0"/>
              <a:t>18-07-2017</a:t>
            </a:fld>
            <a:endParaRPr lang="en-IN"/>
          </a:p>
        </p:txBody>
      </p:sp>
      <p:sp>
        <p:nvSpPr>
          <p:cNvPr id="5" name="Footer Placeholder 4">
            <a:extLst>
              <a:ext uri="{FF2B5EF4-FFF2-40B4-BE49-F238E27FC236}">
                <a16:creationId xmlns:a16="http://schemas.microsoft.com/office/drawing/2014/main" id="{7CDCF4B5-6A43-47FE-B407-FCB7EBBFF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6303D-1C71-4FBD-B7A8-3CE12B42044D}"/>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331220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FC52-DEF1-4465-9EF0-E49B173E4F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E8F586-6A37-411A-85D9-1E8D2C5B1C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A2A28-248A-4928-96AD-DC34F8840149}"/>
              </a:ext>
            </a:extLst>
          </p:cNvPr>
          <p:cNvSpPr>
            <a:spLocks noGrp="1"/>
          </p:cNvSpPr>
          <p:nvPr>
            <p:ph type="dt" sz="half" idx="10"/>
          </p:nvPr>
        </p:nvSpPr>
        <p:spPr/>
        <p:txBody>
          <a:bodyPr/>
          <a:lstStyle/>
          <a:p>
            <a:fld id="{2A8189EE-EDC7-4833-B2D1-810440007B14}" type="datetime1">
              <a:rPr lang="en-IN" smtClean="0"/>
              <a:t>18-07-2017</a:t>
            </a:fld>
            <a:endParaRPr lang="en-IN"/>
          </a:p>
        </p:txBody>
      </p:sp>
      <p:sp>
        <p:nvSpPr>
          <p:cNvPr id="5" name="Footer Placeholder 4">
            <a:extLst>
              <a:ext uri="{FF2B5EF4-FFF2-40B4-BE49-F238E27FC236}">
                <a16:creationId xmlns:a16="http://schemas.microsoft.com/office/drawing/2014/main" id="{45561DF7-F744-46FA-A420-9BFA518309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960B2-D529-468F-8266-972DBF81D10D}"/>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19579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6D1FF3-C5AA-4C3B-B30C-FA377BE766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D10A7-82B2-4C2B-9A26-38D933106B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4389D-8D4A-444E-8F48-D2B74886A760}"/>
              </a:ext>
            </a:extLst>
          </p:cNvPr>
          <p:cNvSpPr>
            <a:spLocks noGrp="1"/>
          </p:cNvSpPr>
          <p:nvPr>
            <p:ph type="dt" sz="half" idx="10"/>
          </p:nvPr>
        </p:nvSpPr>
        <p:spPr/>
        <p:txBody>
          <a:bodyPr/>
          <a:lstStyle/>
          <a:p>
            <a:fld id="{D92DA845-8561-4972-AB70-EA9B85FA33A4}" type="datetime1">
              <a:rPr lang="en-IN" smtClean="0"/>
              <a:t>18-07-2017</a:t>
            </a:fld>
            <a:endParaRPr lang="en-IN"/>
          </a:p>
        </p:txBody>
      </p:sp>
      <p:sp>
        <p:nvSpPr>
          <p:cNvPr id="5" name="Footer Placeholder 4">
            <a:extLst>
              <a:ext uri="{FF2B5EF4-FFF2-40B4-BE49-F238E27FC236}">
                <a16:creationId xmlns:a16="http://schemas.microsoft.com/office/drawing/2014/main" id="{C7147C19-196E-4F8E-9163-C0EA51A29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89AE6-BDED-4157-BE46-FD9918CCC750}"/>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301985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C38A-8ED1-4003-9274-63B3D01236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B072D6-9EE0-48E6-8C2F-DEE9F33ED8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218E5-50DA-4EEE-AB52-8220D8D8E914}"/>
              </a:ext>
            </a:extLst>
          </p:cNvPr>
          <p:cNvSpPr>
            <a:spLocks noGrp="1"/>
          </p:cNvSpPr>
          <p:nvPr>
            <p:ph type="dt" sz="half" idx="10"/>
          </p:nvPr>
        </p:nvSpPr>
        <p:spPr/>
        <p:txBody>
          <a:bodyPr/>
          <a:lstStyle/>
          <a:p>
            <a:fld id="{B7B7CA66-68FB-4342-896E-11CE320D444F}" type="datetime1">
              <a:rPr lang="en-IN" smtClean="0"/>
              <a:t>18-07-2017</a:t>
            </a:fld>
            <a:endParaRPr lang="en-IN"/>
          </a:p>
        </p:txBody>
      </p:sp>
      <p:sp>
        <p:nvSpPr>
          <p:cNvPr id="5" name="Footer Placeholder 4">
            <a:extLst>
              <a:ext uri="{FF2B5EF4-FFF2-40B4-BE49-F238E27FC236}">
                <a16:creationId xmlns:a16="http://schemas.microsoft.com/office/drawing/2014/main" id="{81A46CE5-8873-4343-8E7D-9192C570D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263F13-8D99-4ECD-9E40-740DE29A4508}"/>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10769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F7B5-0AC0-420C-BF36-772900951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B2592C-309A-4DE5-AF43-997B9FF15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E875AF-82DB-4684-9A34-F1B4EE5C6E30}"/>
              </a:ext>
            </a:extLst>
          </p:cNvPr>
          <p:cNvSpPr>
            <a:spLocks noGrp="1"/>
          </p:cNvSpPr>
          <p:nvPr>
            <p:ph type="dt" sz="half" idx="10"/>
          </p:nvPr>
        </p:nvSpPr>
        <p:spPr/>
        <p:txBody>
          <a:bodyPr/>
          <a:lstStyle/>
          <a:p>
            <a:fld id="{174375FC-385A-4514-90C3-8867EA0F55FD}" type="datetime1">
              <a:rPr lang="en-IN" smtClean="0"/>
              <a:t>18-07-2017</a:t>
            </a:fld>
            <a:endParaRPr lang="en-IN"/>
          </a:p>
        </p:txBody>
      </p:sp>
      <p:sp>
        <p:nvSpPr>
          <p:cNvPr id="5" name="Footer Placeholder 4">
            <a:extLst>
              <a:ext uri="{FF2B5EF4-FFF2-40B4-BE49-F238E27FC236}">
                <a16:creationId xmlns:a16="http://schemas.microsoft.com/office/drawing/2014/main" id="{E9F83856-E19A-4F27-8CAB-124A02892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398576-14C2-4826-AAB1-0F3E0E2F6DEA}"/>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19182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45F4-B03A-4E72-A4CC-DD49ED9D92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91C3D3-DF10-4B83-BDAD-F0AC49B3C1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946ABB-9507-4FAE-A3F6-ED5F84470C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D7ADDA-B97C-40FC-B2E0-C2CE4A0DA4BB}"/>
              </a:ext>
            </a:extLst>
          </p:cNvPr>
          <p:cNvSpPr>
            <a:spLocks noGrp="1"/>
          </p:cNvSpPr>
          <p:nvPr>
            <p:ph type="dt" sz="half" idx="10"/>
          </p:nvPr>
        </p:nvSpPr>
        <p:spPr/>
        <p:txBody>
          <a:bodyPr/>
          <a:lstStyle/>
          <a:p>
            <a:fld id="{A2E72533-3870-47CF-9B52-1F35914F5109}" type="datetime1">
              <a:rPr lang="en-IN" smtClean="0"/>
              <a:t>18-07-2017</a:t>
            </a:fld>
            <a:endParaRPr lang="en-IN"/>
          </a:p>
        </p:txBody>
      </p:sp>
      <p:sp>
        <p:nvSpPr>
          <p:cNvPr id="6" name="Footer Placeholder 5">
            <a:extLst>
              <a:ext uri="{FF2B5EF4-FFF2-40B4-BE49-F238E27FC236}">
                <a16:creationId xmlns:a16="http://schemas.microsoft.com/office/drawing/2014/main" id="{E24FDC48-D817-4D3E-A051-66806B90C6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B81D3D-A1C0-4544-8201-980110F08D45}"/>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276090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C4C-F60B-430A-AC80-BADFE73C98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D48A00-A82B-43CB-AF90-0898D42D2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12AFEF-C18E-453B-86AF-E00492FC39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B60C46-5F13-45E6-AA28-2CF2333DA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469B2E-CBB6-405E-ABC5-E37B4D8ED4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B45B7E-8A2A-4AB1-9EE0-35D803FB3DCF}"/>
              </a:ext>
            </a:extLst>
          </p:cNvPr>
          <p:cNvSpPr>
            <a:spLocks noGrp="1"/>
          </p:cNvSpPr>
          <p:nvPr>
            <p:ph type="dt" sz="half" idx="10"/>
          </p:nvPr>
        </p:nvSpPr>
        <p:spPr/>
        <p:txBody>
          <a:bodyPr/>
          <a:lstStyle/>
          <a:p>
            <a:fld id="{507E4BF0-0AA7-46F3-B58E-13BDBD6F7F50}" type="datetime1">
              <a:rPr lang="en-IN" smtClean="0"/>
              <a:t>18-07-2017</a:t>
            </a:fld>
            <a:endParaRPr lang="en-IN"/>
          </a:p>
        </p:txBody>
      </p:sp>
      <p:sp>
        <p:nvSpPr>
          <p:cNvPr id="8" name="Footer Placeholder 7">
            <a:extLst>
              <a:ext uri="{FF2B5EF4-FFF2-40B4-BE49-F238E27FC236}">
                <a16:creationId xmlns:a16="http://schemas.microsoft.com/office/drawing/2014/main" id="{EFAC85A9-B7C7-4B4C-A392-97EF6F9E61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55241D-13E7-4C74-A92C-E20CC7EE7140}"/>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223587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A6A5-6917-4FDC-AD86-D50DC556E6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15D12D-D669-4FCA-8538-20CAB2C54983}"/>
              </a:ext>
            </a:extLst>
          </p:cNvPr>
          <p:cNvSpPr>
            <a:spLocks noGrp="1"/>
          </p:cNvSpPr>
          <p:nvPr>
            <p:ph type="dt" sz="half" idx="10"/>
          </p:nvPr>
        </p:nvSpPr>
        <p:spPr/>
        <p:txBody>
          <a:bodyPr/>
          <a:lstStyle/>
          <a:p>
            <a:fld id="{49A3729B-97CE-458A-9A1D-99025025CDEA}" type="datetime1">
              <a:rPr lang="en-IN" smtClean="0"/>
              <a:t>18-07-2017</a:t>
            </a:fld>
            <a:endParaRPr lang="en-IN"/>
          </a:p>
        </p:txBody>
      </p:sp>
      <p:sp>
        <p:nvSpPr>
          <p:cNvPr id="4" name="Footer Placeholder 3">
            <a:extLst>
              <a:ext uri="{FF2B5EF4-FFF2-40B4-BE49-F238E27FC236}">
                <a16:creationId xmlns:a16="http://schemas.microsoft.com/office/drawing/2014/main" id="{1EDE8F82-5A7B-4A06-8EBB-DBA90C09B4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DA17F2-1A01-471D-BC4B-A9917D9D4084}"/>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413663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A7447-27A7-447E-A08E-7F615D4C3A40}"/>
              </a:ext>
            </a:extLst>
          </p:cNvPr>
          <p:cNvSpPr>
            <a:spLocks noGrp="1"/>
          </p:cNvSpPr>
          <p:nvPr>
            <p:ph type="dt" sz="half" idx="10"/>
          </p:nvPr>
        </p:nvSpPr>
        <p:spPr/>
        <p:txBody>
          <a:bodyPr/>
          <a:lstStyle/>
          <a:p>
            <a:fld id="{F3F63619-27FF-4A6F-B52F-C4EF9AF7283D}" type="datetime1">
              <a:rPr lang="en-IN" smtClean="0"/>
              <a:t>18-07-2017</a:t>
            </a:fld>
            <a:endParaRPr lang="en-IN"/>
          </a:p>
        </p:txBody>
      </p:sp>
      <p:sp>
        <p:nvSpPr>
          <p:cNvPr id="3" name="Footer Placeholder 2">
            <a:extLst>
              <a:ext uri="{FF2B5EF4-FFF2-40B4-BE49-F238E27FC236}">
                <a16:creationId xmlns:a16="http://schemas.microsoft.com/office/drawing/2014/main" id="{735C9B67-9A9C-4461-95CE-47416EA102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CBEDB2-084B-415B-8955-C3AB5E7870FA}"/>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192906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5D06-9F4B-4FEC-AFDA-5A353FB75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97A007-D88C-4DE7-91F9-B4AEB95BF9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35C833-F598-4231-AE98-B7FB0E825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365C58-0504-4017-92AA-A0FEC39EB8E9}"/>
              </a:ext>
            </a:extLst>
          </p:cNvPr>
          <p:cNvSpPr>
            <a:spLocks noGrp="1"/>
          </p:cNvSpPr>
          <p:nvPr>
            <p:ph type="dt" sz="half" idx="10"/>
          </p:nvPr>
        </p:nvSpPr>
        <p:spPr/>
        <p:txBody>
          <a:bodyPr/>
          <a:lstStyle/>
          <a:p>
            <a:fld id="{EEC75EE7-869B-440D-A823-C677F161BE69}" type="datetime1">
              <a:rPr lang="en-IN" smtClean="0"/>
              <a:t>18-07-2017</a:t>
            </a:fld>
            <a:endParaRPr lang="en-IN"/>
          </a:p>
        </p:txBody>
      </p:sp>
      <p:sp>
        <p:nvSpPr>
          <p:cNvPr id="6" name="Footer Placeholder 5">
            <a:extLst>
              <a:ext uri="{FF2B5EF4-FFF2-40B4-BE49-F238E27FC236}">
                <a16:creationId xmlns:a16="http://schemas.microsoft.com/office/drawing/2014/main" id="{8D113624-B484-4C12-9F54-EAB6FC3416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0DBD93-7CEB-440F-B7A1-1C021C26A8FC}"/>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227181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171A-E844-4C3E-B8A8-06C799C11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59A4C6-FA90-4A08-92C5-A71D49F16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50ED78-9B09-4A12-BCC5-5F5D4497C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ED2C5B-ED38-4E61-9605-465A623BF5B9}"/>
              </a:ext>
            </a:extLst>
          </p:cNvPr>
          <p:cNvSpPr>
            <a:spLocks noGrp="1"/>
          </p:cNvSpPr>
          <p:nvPr>
            <p:ph type="dt" sz="half" idx="10"/>
          </p:nvPr>
        </p:nvSpPr>
        <p:spPr/>
        <p:txBody>
          <a:bodyPr/>
          <a:lstStyle/>
          <a:p>
            <a:fld id="{E069603D-8D8C-4E9B-8DB2-E3DD594A6C1B}" type="datetime1">
              <a:rPr lang="en-IN" smtClean="0"/>
              <a:t>18-07-2017</a:t>
            </a:fld>
            <a:endParaRPr lang="en-IN"/>
          </a:p>
        </p:txBody>
      </p:sp>
      <p:sp>
        <p:nvSpPr>
          <p:cNvPr id="6" name="Footer Placeholder 5">
            <a:extLst>
              <a:ext uri="{FF2B5EF4-FFF2-40B4-BE49-F238E27FC236}">
                <a16:creationId xmlns:a16="http://schemas.microsoft.com/office/drawing/2014/main" id="{1E0C9911-F56A-4E5F-BAE1-713D8CC00F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6C7363-4D10-4191-AA2B-C636E49943BE}"/>
              </a:ext>
            </a:extLst>
          </p:cNvPr>
          <p:cNvSpPr>
            <a:spLocks noGrp="1"/>
          </p:cNvSpPr>
          <p:nvPr>
            <p:ph type="sldNum" sz="quarter" idx="12"/>
          </p:nvPr>
        </p:nvSpPr>
        <p:spPr/>
        <p:txBody>
          <a:bodyPr/>
          <a:lstStyle/>
          <a:p>
            <a:fld id="{B9D2792A-5E83-4C60-B602-12C6EFC3A3F9}" type="slidenum">
              <a:rPr lang="en-IN" smtClean="0"/>
              <a:t>‹#›</a:t>
            </a:fld>
            <a:endParaRPr lang="en-IN"/>
          </a:p>
        </p:txBody>
      </p:sp>
    </p:spTree>
    <p:extLst>
      <p:ext uri="{BB962C8B-B14F-4D97-AF65-F5344CB8AC3E}">
        <p14:creationId xmlns:p14="http://schemas.microsoft.com/office/powerpoint/2010/main" val="18284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20BBEC-9222-421F-AA6D-C9AFD9B01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6990F4-5A16-4E82-9E6A-0B8434D6D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FD4033-AB74-4A21-A017-F0C00EF29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59C59-E4F3-468C-9609-85AEAD12E2C8}" type="datetime1">
              <a:rPr lang="en-IN" smtClean="0"/>
              <a:t>18-07-2017</a:t>
            </a:fld>
            <a:endParaRPr lang="en-IN"/>
          </a:p>
        </p:txBody>
      </p:sp>
      <p:sp>
        <p:nvSpPr>
          <p:cNvPr id="5" name="Footer Placeholder 4">
            <a:extLst>
              <a:ext uri="{FF2B5EF4-FFF2-40B4-BE49-F238E27FC236}">
                <a16:creationId xmlns:a16="http://schemas.microsoft.com/office/drawing/2014/main" id="{170411A0-B833-4A39-9756-9C9E39916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F887B6-4FC8-4859-9AC8-F969B581D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2792A-5E83-4C60-B602-12C6EFC3A3F9}" type="slidenum">
              <a:rPr lang="en-IN" smtClean="0"/>
              <a:t>‹#›</a:t>
            </a:fld>
            <a:endParaRPr lang="en-IN"/>
          </a:p>
        </p:txBody>
      </p:sp>
    </p:spTree>
    <p:extLst>
      <p:ext uri="{BB962C8B-B14F-4D97-AF65-F5344CB8AC3E}">
        <p14:creationId xmlns:p14="http://schemas.microsoft.com/office/powerpoint/2010/main" val="411441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15442-F6C0-4660-9183-5DC0B8AD5498}"/>
              </a:ext>
            </a:extLst>
          </p:cNvPr>
          <p:cNvSpPr>
            <a:spLocks noGrp="1"/>
          </p:cNvSpPr>
          <p:nvPr>
            <p:ph idx="1"/>
          </p:nvPr>
        </p:nvSpPr>
        <p:spPr>
          <a:xfrm>
            <a:off x="838200" y="1047750"/>
            <a:ext cx="10515600" cy="5129213"/>
          </a:xfrm>
        </p:spPr>
        <p:txBody>
          <a:bodyPr>
            <a:normAutofit fontScale="55000" lnSpcReduction="20000"/>
          </a:bodyPr>
          <a:lstStyle/>
          <a:p>
            <a:pPr marL="0" indent="0">
              <a:buNone/>
            </a:pPr>
            <a:r>
              <a:rPr lang="en-IN" sz="2900" u="sng" dirty="0"/>
              <a:t>Introduction</a:t>
            </a:r>
          </a:p>
          <a:p>
            <a:pPr marL="0" indent="0">
              <a:buNone/>
            </a:pPr>
            <a:r>
              <a:rPr lang="en-IN" sz="2900" dirty="0"/>
              <a:t>The dataset consist of 0.4 million records. The records have two columns, separated by ‘|’ as the delimiter:</a:t>
            </a:r>
          </a:p>
          <a:p>
            <a:pPr marL="514350" indent="-514350">
              <a:buAutoNum type="alphaLcPeriod"/>
            </a:pPr>
            <a:r>
              <a:rPr lang="en-IN" sz="2900" dirty="0"/>
              <a:t>First column being the category of Amazon’s product review by customer.  It has two categories/classes: Positive and negative</a:t>
            </a:r>
          </a:p>
          <a:p>
            <a:pPr marL="514350" indent="-514350">
              <a:buAutoNum type="alphaLcPeriod"/>
            </a:pPr>
            <a:r>
              <a:rPr lang="en-IN" sz="2900" dirty="0"/>
              <a:t>The second is the textual data written as review comments by the customer.</a:t>
            </a:r>
          </a:p>
          <a:p>
            <a:pPr marL="0" indent="0">
              <a:buNone/>
            </a:pPr>
            <a:endParaRPr lang="en-IN" sz="2900" dirty="0"/>
          </a:p>
          <a:p>
            <a:pPr marL="0" indent="0">
              <a:buNone/>
            </a:pPr>
            <a:endParaRPr lang="en-IN" sz="2900" dirty="0"/>
          </a:p>
          <a:p>
            <a:pPr marL="0" indent="0">
              <a:buNone/>
            </a:pPr>
            <a:endParaRPr lang="en-IN" sz="2900" dirty="0"/>
          </a:p>
          <a:p>
            <a:pPr marL="0" indent="0">
              <a:buNone/>
            </a:pPr>
            <a:endParaRPr lang="en-IN" sz="2900" dirty="0"/>
          </a:p>
          <a:p>
            <a:pPr marL="0" indent="0">
              <a:buNone/>
            </a:pPr>
            <a:endParaRPr lang="en-IN" sz="2900" dirty="0"/>
          </a:p>
          <a:p>
            <a:pPr marL="0" indent="0">
              <a:buNone/>
            </a:pPr>
            <a:r>
              <a:rPr lang="en-IN" sz="2900" dirty="0"/>
              <a:t>The dataset being huge could not used in all for training and testing models. Thus, tried the set of different values like 5000,10000, </a:t>
            </a:r>
          </a:p>
          <a:p>
            <a:pPr marL="0" indent="0">
              <a:buNone/>
            </a:pPr>
            <a:r>
              <a:rPr lang="en-IN" sz="2900" dirty="0"/>
              <a:t>20000 records, I finally settled with a sample size of 10000 records. I chose this value because:</a:t>
            </a:r>
          </a:p>
          <a:p>
            <a:pPr marL="514350" indent="-514350">
              <a:buAutoNum type="alphaLcPeriod"/>
            </a:pPr>
            <a:r>
              <a:rPr lang="en-IN" sz="2900" dirty="0"/>
              <a:t>Among all values tried, my pre-processing steps and model training took reasonable time </a:t>
            </a:r>
          </a:p>
          <a:p>
            <a:pPr marL="514350" indent="-514350">
              <a:buAutoNum type="alphaLcPeriod"/>
            </a:pPr>
            <a:r>
              <a:rPr lang="en-IN" sz="2900" dirty="0"/>
              <a:t>System did not ran out of memory with this dataset size</a:t>
            </a:r>
          </a:p>
          <a:p>
            <a:pPr marL="514350" indent="-514350">
              <a:buAutoNum type="alphaLcPeriod"/>
            </a:pPr>
            <a:r>
              <a:rPr lang="en-IN" sz="2900" dirty="0"/>
              <a:t>Maximum amongst all values tried that satisfied above two constraints.</a:t>
            </a:r>
          </a:p>
          <a:p>
            <a:pPr marL="514350" indent="-514350">
              <a:buAutoNum type="alphaLcPeriod"/>
            </a:pPr>
            <a:r>
              <a:rPr lang="en-IN" sz="2900" dirty="0"/>
              <a:t>Even having this size of dataset, multiple runs of entire algorithm gave consistently good results</a:t>
            </a:r>
          </a:p>
          <a:p>
            <a:pPr marL="0" indent="0">
              <a:buNone/>
            </a:pPr>
            <a:endParaRPr lang="en-IN" dirty="0"/>
          </a:p>
          <a:p>
            <a:pPr marL="0" indent="0">
              <a:buNone/>
            </a:pPr>
            <a:endParaRPr lang="en-IN" dirty="0"/>
          </a:p>
          <a:p>
            <a:pPr marL="514350" indent="-514350">
              <a:buAutoNum type="alphaLcPeriod"/>
            </a:pPr>
            <a:endParaRPr lang="en-IN" dirty="0"/>
          </a:p>
        </p:txBody>
      </p:sp>
      <p:pic>
        <p:nvPicPr>
          <p:cNvPr id="5" name="Picture 4">
            <a:extLst>
              <a:ext uri="{FF2B5EF4-FFF2-40B4-BE49-F238E27FC236}">
                <a16:creationId xmlns:a16="http://schemas.microsoft.com/office/drawing/2014/main" id="{50F2F17E-DFAA-4583-9C27-D6681F754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255" y="2506060"/>
            <a:ext cx="9030483" cy="1196444"/>
          </a:xfrm>
          <a:prstGeom prst="rect">
            <a:avLst/>
          </a:prstGeom>
        </p:spPr>
      </p:pic>
      <p:pic>
        <p:nvPicPr>
          <p:cNvPr id="8" name="Picture 7">
            <a:extLst>
              <a:ext uri="{FF2B5EF4-FFF2-40B4-BE49-F238E27FC236}">
                <a16:creationId xmlns:a16="http://schemas.microsoft.com/office/drawing/2014/main" id="{DCB9E315-255F-44F5-BD7F-CFFE44570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450" y="6351252"/>
            <a:ext cx="6805250" cy="403895"/>
          </a:xfrm>
          <a:prstGeom prst="rect">
            <a:avLst/>
          </a:prstGeom>
        </p:spPr>
      </p:pic>
    </p:spTree>
    <p:extLst>
      <p:ext uri="{BB962C8B-B14F-4D97-AF65-F5344CB8AC3E}">
        <p14:creationId xmlns:p14="http://schemas.microsoft.com/office/powerpoint/2010/main" val="253290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F9FE2-7E6F-4FA4-B0AF-3F430638B0CD}"/>
              </a:ext>
            </a:extLst>
          </p:cNvPr>
          <p:cNvSpPr>
            <a:spLocks noGrp="1"/>
          </p:cNvSpPr>
          <p:nvPr>
            <p:ph idx="1"/>
          </p:nvPr>
        </p:nvSpPr>
        <p:spPr>
          <a:xfrm>
            <a:off x="738909" y="609601"/>
            <a:ext cx="10614891" cy="6031344"/>
          </a:xfrm>
        </p:spPr>
        <p:txBody>
          <a:bodyPr>
            <a:normAutofit fontScale="62500" lnSpcReduction="20000"/>
          </a:bodyPr>
          <a:lstStyle/>
          <a:p>
            <a:pPr marL="0" indent="0">
              <a:buNone/>
            </a:pPr>
            <a:r>
              <a:rPr lang="en-IN" u="sng" dirty="0" err="1"/>
              <a:t>Preprocessing</a:t>
            </a:r>
            <a:endParaRPr lang="en-IN" u="sng" dirty="0"/>
          </a:p>
          <a:p>
            <a:pPr marL="0" indent="0">
              <a:buNone/>
            </a:pPr>
            <a:endParaRPr lang="en-IN" u="sng" dirty="0"/>
          </a:p>
          <a:p>
            <a:pPr marL="0" indent="0">
              <a:buNone/>
            </a:pPr>
            <a:r>
              <a:rPr lang="en-IN" u="sng" dirty="0"/>
              <a:t>Data sampling</a:t>
            </a:r>
          </a:p>
          <a:p>
            <a:pPr marL="0" indent="0">
              <a:buNone/>
            </a:pPr>
            <a:r>
              <a:rPr lang="en-IN" dirty="0"/>
              <a:t>The experiment of algorithm with a random sample of 10000 records did not give good results. Digging deeper into the probable root cause of this bad accuracy, tried to go for stratified sampling. Thus, segregated positive class reviews and negative class reviews in two separate datasets. Then, observed that the distribution of number of records of each class was almost equal. Thus, selected 5000 records from each class as a random sample. Afterwards, joined these two into one final dataset.</a:t>
            </a:r>
          </a:p>
          <a:p>
            <a:pPr marL="0" indent="0">
              <a:buNone/>
            </a:pPr>
            <a:r>
              <a:rPr lang="en-IN" u="sng" dirty="0"/>
              <a:t>Cross validation</a:t>
            </a:r>
          </a:p>
          <a:p>
            <a:pPr marL="0" indent="0">
              <a:buNone/>
            </a:pPr>
            <a:r>
              <a:rPr lang="en-IN" dirty="0"/>
              <a:t>I used holdout cross validation for separating test and the training data from the data sample; a holdout with 80% values in the training set and remaining 20% in the test set. To maintain equal presence of each class in rain and test data, selected 4000 records from each class’s sample into training set and 1000 records of each class into test set.</a:t>
            </a:r>
          </a:p>
          <a:p>
            <a:pPr marL="0" indent="0">
              <a:buNone/>
            </a:pPr>
            <a:r>
              <a:rPr lang="en-IN" u="sng" dirty="0"/>
              <a:t>Data cleaning</a:t>
            </a:r>
          </a:p>
          <a:p>
            <a:pPr marL="0" indent="0">
              <a:buNone/>
            </a:pPr>
            <a:r>
              <a:rPr lang="en-IN" dirty="0"/>
              <a:t>The feature set of the records is nothing but a plain text. We had to extract keywords from the textual data that could project the sentiment behind the words used by the customer.</a:t>
            </a:r>
          </a:p>
          <a:p>
            <a:pPr marL="514350" indent="-514350">
              <a:buAutoNum type="alphaLcPeriod"/>
            </a:pPr>
            <a:r>
              <a:rPr lang="en-IN" dirty="0"/>
              <a:t>we removed the stop-words from the text. This step removed irrelevant words from being a factor impacting the sentiment of the customer.</a:t>
            </a:r>
          </a:p>
          <a:p>
            <a:pPr marL="514350" indent="-514350">
              <a:buAutoNum type="alphaLcPeriod"/>
            </a:pPr>
            <a:r>
              <a:rPr lang="en-IN" dirty="0"/>
              <a:t>We had to catch the frequency of use of some relevant words amongst all reviews. Thus, to compare equality of words, they needed to be in same letter case. Thus converted all the text reviews to lower case.</a:t>
            </a:r>
          </a:p>
          <a:p>
            <a:pPr marL="514350" indent="-514350">
              <a:buAutoNum type="alphaLcPeriod"/>
            </a:pPr>
            <a:r>
              <a:rPr lang="en-IN" dirty="0"/>
              <a:t>Moreover, removed some of the punctuation marks that may create problems in actual word match and frequency count, like full stop, comma, apostrophe, double quotes and exclamation mark.</a:t>
            </a:r>
          </a:p>
          <a:p>
            <a:pPr marL="0" indent="0">
              <a:buNone/>
            </a:pPr>
            <a:endParaRPr lang="en-IN" dirty="0"/>
          </a:p>
          <a:p>
            <a:pPr marL="0" indent="0">
              <a:buNone/>
            </a:pPr>
            <a:endParaRPr lang="en-IN" dirty="0"/>
          </a:p>
        </p:txBody>
      </p:sp>
      <p:pic>
        <p:nvPicPr>
          <p:cNvPr id="8" name="Picture 7">
            <a:extLst>
              <a:ext uri="{FF2B5EF4-FFF2-40B4-BE49-F238E27FC236}">
                <a16:creationId xmlns:a16="http://schemas.microsoft.com/office/drawing/2014/main" id="{BED2F1B5-7227-4716-8590-104D65808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975" y="6351252"/>
            <a:ext cx="6805250" cy="403895"/>
          </a:xfrm>
          <a:prstGeom prst="rect">
            <a:avLst/>
          </a:prstGeom>
        </p:spPr>
      </p:pic>
    </p:spTree>
    <p:extLst>
      <p:ext uri="{BB962C8B-B14F-4D97-AF65-F5344CB8AC3E}">
        <p14:creationId xmlns:p14="http://schemas.microsoft.com/office/powerpoint/2010/main" val="411728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FA29-3661-45E3-A52B-E956AA18A168}"/>
              </a:ext>
            </a:extLst>
          </p:cNvPr>
          <p:cNvSpPr>
            <a:spLocks noGrp="1"/>
          </p:cNvSpPr>
          <p:nvPr>
            <p:ph type="title"/>
          </p:nvPr>
        </p:nvSpPr>
        <p:spPr>
          <a:xfrm>
            <a:off x="838200" y="365125"/>
            <a:ext cx="10515600" cy="5035550"/>
          </a:xfrm>
        </p:spPr>
        <p:txBody>
          <a:bodyPr>
            <a:normAutofit/>
          </a:bodyPr>
          <a:lstStyle/>
          <a:p>
            <a:pPr algn="ctr"/>
            <a:r>
              <a:rPr lang="en-IN" dirty="0">
                <a:solidFill>
                  <a:srgbClr val="C00000"/>
                </a:solidFill>
              </a:rPr>
              <a:t>Dataset 3:Amazon Reviews 	for Sentiment Analysis</a:t>
            </a:r>
            <a:br>
              <a:rPr lang="en-IN" dirty="0">
                <a:solidFill>
                  <a:srgbClr val="C00000"/>
                </a:solidFill>
              </a:rPr>
            </a:br>
            <a:r>
              <a:rPr lang="en-IN" u="sng" dirty="0"/>
              <a:t>Problem: </a:t>
            </a:r>
            <a:r>
              <a:rPr lang="en-IN" dirty="0"/>
              <a:t>The problem is to find a classifier for this dataset that has high accuracy and left and top corner approaching ROC plot value.</a:t>
            </a:r>
            <a:br>
              <a:rPr lang="en-IN" dirty="0"/>
            </a:br>
            <a:endParaRPr lang="en-IN" b="1" dirty="0"/>
          </a:p>
        </p:txBody>
      </p:sp>
      <p:pic>
        <p:nvPicPr>
          <p:cNvPr id="6" name="Picture 5">
            <a:extLst>
              <a:ext uri="{FF2B5EF4-FFF2-40B4-BE49-F238E27FC236}">
                <a16:creationId xmlns:a16="http://schemas.microsoft.com/office/drawing/2014/main" id="{B9394DB5-B43B-4C03-B09E-99F530A5B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550" y="5979777"/>
            <a:ext cx="6805250" cy="403895"/>
          </a:xfrm>
          <a:prstGeom prst="rect">
            <a:avLst/>
          </a:prstGeom>
        </p:spPr>
      </p:pic>
    </p:spTree>
    <p:extLst>
      <p:ext uri="{BB962C8B-B14F-4D97-AF65-F5344CB8AC3E}">
        <p14:creationId xmlns:p14="http://schemas.microsoft.com/office/powerpoint/2010/main" val="405302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8A392-4547-4BBB-9C43-83E65306A6B3}"/>
              </a:ext>
            </a:extLst>
          </p:cNvPr>
          <p:cNvSpPr>
            <a:spLocks noGrp="1"/>
          </p:cNvSpPr>
          <p:nvPr>
            <p:ph idx="1"/>
          </p:nvPr>
        </p:nvSpPr>
        <p:spPr>
          <a:xfrm>
            <a:off x="762000" y="762000"/>
            <a:ext cx="10591800" cy="5414963"/>
          </a:xfrm>
        </p:spPr>
        <p:txBody>
          <a:bodyPr>
            <a:normAutofit/>
          </a:bodyPr>
          <a:lstStyle/>
          <a:p>
            <a:pPr marL="0" indent="0">
              <a:buNone/>
            </a:pPr>
            <a:r>
              <a:rPr lang="en-IN" sz="1700" u="sng" dirty="0"/>
              <a:t>Feature Extraction</a:t>
            </a:r>
          </a:p>
          <a:p>
            <a:pPr marL="0" indent="0">
              <a:buNone/>
            </a:pPr>
            <a:r>
              <a:rPr lang="en-IN" sz="1700" dirty="0"/>
              <a:t>We used TFIDF for feature extraction on the review text. </a:t>
            </a:r>
          </a:p>
          <a:p>
            <a:pPr marL="0" indent="0">
              <a:buNone/>
            </a:pPr>
            <a:r>
              <a:rPr lang="en-IN" sz="1700" dirty="0"/>
              <a:t>TFIDF is the term frequency inverse document frequency based algorithm. The idea behind it’s use was that we wanted to fetch words with highest frequency of occurrence within a review and within all reviews of same class and use this information as the feature set. We got numerical values of around 37000 dimensions for each record. </a:t>
            </a:r>
          </a:p>
          <a:p>
            <a:pPr marL="0" indent="0">
              <a:buNone/>
            </a:pPr>
            <a:r>
              <a:rPr lang="en-IN" sz="1700" dirty="0"/>
              <a:t>We had to reduce dimensions to a reasonable number. Thus, after experimenting with value of 60,100,120 we settled with a count of 100, as this performed well on prediction of results.</a:t>
            </a:r>
          </a:p>
          <a:p>
            <a:pPr marL="0" indent="0">
              <a:buNone/>
            </a:pPr>
            <a:r>
              <a:rPr lang="en-IN" sz="1700" dirty="0"/>
              <a:t>Moreover, to further improve accuracy, we used the sentiment classifier of Mathematica.</a:t>
            </a:r>
          </a:p>
          <a:p>
            <a:pPr marL="0" indent="0">
              <a:buNone/>
            </a:pPr>
            <a:r>
              <a:rPr lang="en-IN" sz="1700" dirty="0"/>
              <a:t>This tool gives a class label as positive, negative or neutral for a set of words. Appending this label with above 100 features did not produce better results. Thus, we fetched the probabilities behind the sentiment classification of records for each class: positive, negative and neutral. These three numeric values were appended with previous 100 dimensions. </a:t>
            </a:r>
          </a:p>
          <a:p>
            <a:pPr marL="0" indent="0">
              <a:buNone/>
            </a:pPr>
            <a:r>
              <a:rPr lang="en-IN" sz="1700" dirty="0"/>
              <a:t>Final, feature set had a dimension of 103.</a:t>
            </a:r>
          </a:p>
          <a:p>
            <a:pPr marL="0" indent="0">
              <a:buNone/>
            </a:pPr>
            <a:endParaRPr lang="en-IN" dirty="0"/>
          </a:p>
        </p:txBody>
      </p:sp>
      <p:pic>
        <p:nvPicPr>
          <p:cNvPr id="8" name="Picture 7">
            <a:extLst>
              <a:ext uri="{FF2B5EF4-FFF2-40B4-BE49-F238E27FC236}">
                <a16:creationId xmlns:a16="http://schemas.microsoft.com/office/drawing/2014/main" id="{F583E093-7B00-4544-9FEC-C120C4013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775" y="6176963"/>
            <a:ext cx="6805250" cy="403895"/>
          </a:xfrm>
          <a:prstGeom prst="rect">
            <a:avLst/>
          </a:prstGeom>
        </p:spPr>
      </p:pic>
    </p:spTree>
    <p:extLst>
      <p:ext uri="{BB962C8B-B14F-4D97-AF65-F5344CB8AC3E}">
        <p14:creationId xmlns:p14="http://schemas.microsoft.com/office/powerpoint/2010/main" val="388108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62B07-9D5A-4114-A4CF-3D8748013091}"/>
              </a:ext>
            </a:extLst>
          </p:cNvPr>
          <p:cNvSpPr>
            <a:spLocks noGrp="1"/>
          </p:cNvSpPr>
          <p:nvPr>
            <p:ph idx="1"/>
          </p:nvPr>
        </p:nvSpPr>
        <p:spPr>
          <a:xfrm>
            <a:off x="838200" y="563418"/>
            <a:ext cx="10515600" cy="5613545"/>
          </a:xfrm>
        </p:spPr>
        <p:txBody>
          <a:bodyPr>
            <a:normAutofit fontScale="70000" lnSpcReduction="20000"/>
          </a:bodyPr>
          <a:lstStyle/>
          <a:p>
            <a:pPr marL="0" indent="0">
              <a:buNone/>
            </a:pPr>
            <a:r>
              <a:rPr lang="en-IN" sz="2600" u="sng" dirty="0"/>
              <a:t>Modelling techniques</a:t>
            </a:r>
          </a:p>
          <a:p>
            <a:pPr marL="0" indent="0">
              <a:buNone/>
            </a:pPr>
            <a:endParaRPr lang="en-IN" sz="2600" u="sng" dirty="0"/>
          </a:p>
          <a:p>
            <a:pPr marL="0" indent="0">
              <a:buNone/>
            </a:pPr>
            <a:r>
              <a:rPr lang="en-IN" sz="2600" u="sng" dirty="0"/>
              <a:t>Decision Trees</a:t>
            </a:r>
          </a:p>
          <a:p>
            <a:pPr marL="0" indent="0">
              <a:buNone/>
            </a:pPr>
            <a:r>
              <a:rPr lang="en-IN" sz="2600" dirty="0"/>
              <a:t>Random forest is an ensemble method based on decision trees for classification. It constructs multiple decision trees based on a variety of attributes taken into account and then outputs the mode of the classes of the individual tress. It avoids overfitting of data. Because the random sample size is less comparable to original data set, overfitting avoidance is a good idea.</a:t>
            </a:r>
          </a:p>
          <a:p>
            <a:pPr marL="0" indent="0">
              <a:buNone/>
            </a:pPr>
            <a:endParaRPr lang="en-IN" sz="2600" dirty="0"/>
          </a:p>
          <a:p>
            <a:pPr marL="0" indent="0">
              <a:buNone/>
            </a:pPr>
            <a:r>
              <a:rPr lang="en-IN" sz="2600" u="sng" dirty="0"/>
              <a:t>Neural Networks</a:t>
            </a:r>
          </a:p>
          <a:p>
            <a:pPr marL="0" indent="0">
              <a:buNone/>
            </a:pPr>
            <a:r>
              <a:rPr lang="en-IN" sz="2600" dirty="0"/>
              <a:t>Neural network is a programming and modelling technique based on human brains. It easily detects complex non linear relationships between variables. Although its prone to overfitting, but deep learning implementation of Mathematica’s Neural Network classifier is good to avoid overfitting and performs better than random forest. Neural network has a black box structure that maintains a hidden implementation of the actual model trained on training data. Neural networks is known to perform excellent on image classification, text classification, hand written data classification.</a:t>
            </a:r>
          </a:p>
          <a:p>
            <a:pPr marL="0" indent="0">
              <a:buNone/>
            </a:pPr>
            <a:endParaRPr lang="en-IN" sz="2600" u="sng" dirty="0"/>
          </a:p>
          <a:p>
            <a:pPr marL="0" indent="0">
              <a:buNone/>
            </a:pPr>
            <a:r>
              <a:rPr lang="en-IN" sz="2600" u="sng" dirty="0"/>
              <a:t>Support vector machines</a:t>
            </a:r>
          </a:p>
          <a:p>
            <a:pPr marL="0" indent="0">
              <a:buNone/>
            </a:pPr>
            <a:r>
              <a:rPr lang="en-IN" sz="2600" dirty="0"/>
              <a:t>I tried with probabilistic classifiers like Naïve Bayes and Markov, but did not achieve good predictions. Thus, I had to choose a non probabilistic classifier. Thus, I headed for SVM. Moreover, SVM creates a large margin separator between classes that ensures less overfitting errors due to noise. Moreover, SVM are known to be helpful in text and hypertext classification.</a:t>
            </a:r>
          </a:p>
          <a:p>
            <a:pPr marL="0" indent="0">
              <a:buNone/>
            </a:pPr>
            <a:endParaRPr lang="en-IN" dirty="0"/>
          </a:p>
        </p:txBody>
      </p:sp>
      <p:sp>
        <p:nvSpPr>
          <p:cNvPr id="4" name="Footer Placeholder 3">
            <a:extLst>
              <a:ext uri="{FF2B5EF4-FFF2-40B4-BE49-F238E27FC236}">
                <a16:creationId xmlns:a16="http://schemas.microsoft.com/office/drawing/2014/main" id="{4C819C3C-337F-42F1-913B-84D84E0615B1}"/>
              </a:ext>
            </a:extLst>
          </p:cNvPr>
          <p:cNvSpPr>
            <a:spLocks noGrp="1"/>
          </p:cNvSpPr>
          <p:nvPr>
            <p:ph type="ftr" sz="quarter" idx="11"/>
          </p:nvPr>
        </p:nvSpPr>
        <p:spPr/>
        <p:txBody>
          <a:bodyPr/>
          <a:lstStyle/>
          <a:p>
            <a:endParaRPr lang="en-IN" dirty="0"/>
          </a:p>
        </p:txBody>
      </p:sp>
      <p:pic>
        <p:nvPicPr>
          <p:cNvPr id="6" name="Picture 5">
            <a:extLst>
              <a:ext uri="{FF2B5EF4-FFF2-40B4-BE49-F238E27FC236}">
                <a16:creationId xmlns:a16="http://schemas.microsoft.com/office/drawing/2014/main" id="{75F8C075-985F-42B7-B824-4FC455B37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975" y="6317580"/>
            <a:ext cx="6805250" cy="403895"/>
          </a:xfrm>
          <a:prstGeom prst="rect">
            <a:avLst/>
          </a:prstGeom>
        </p:spPr>
      </p:pic>
    </p:spTree>
    <p:extLst>
      <p:ext uri="{BB962C8B-B14F-4D97-AF65-F5344CB8AC3E}">
        <p14:creationId xmlns:p14="http://schemas.microsoft.com/office/powerpoint/2010/main" val="85728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EF40E-C566-40E5-8D5A-EF105D41DD75}"/>
              </a:ext>
            </a:extLst>
          </p:cNvPr>
          <p:cNvSpPr>
            <a:spLocks noGrp="1"/>
          </p:cNvSpPr>
          <p:nvPr>
            <p:ph idx="1"/>
          </p:nvPr>
        </p:nvSpPr>
        <p:spPr>
          <a:xfrm>
            <a:off x="766618" y="350982"/>
            <a:ext cx="10587182" cy="5862927"/>
          </a:xfrm>
        </p:spPr>
        <p:txBody>
          <a:bodyPr/>
          <a:lstStyle/>
          <a:p>
            <a:pPr marL="0" indent="0">
              <a:buNone/>
            </a:pPr>
            <a:r>
              <a:rPr lang="en-IN" sz="1600" u="sng" dirty="0"/>
              <a:t>Experiments and Results</a:t>
            </a:r>
          </a:p>
          <a:p>
            <a:pPr marL="0" indent="0">
              <a:buNone/>
            </a:pPr>
            <a:r>
              <a:rPr lang="en-IN" sz="1600" dirty="0"/>
              <a:t>All the algorithms were executed on a stratified sample dataset of 10000 records. The experiment was executed for 4 iterations to </a:t>
            </a:r>
            <a:r>
              <a:rPr lang="en-IN" sz="1600" dirty="0" err="1"/>
              <a:t>obseve</a:t>
            </a:r>
            <a:r>
              <a:rPr lang="en-IN" sz="1600" dirty="0"/>
              <a:t> more or less consistent performance.</a:t>
            </a:r>
          </a:p>
          <a:p>
            <a:pPr marL="514350" indent="-514350">
              <a:buAutoNum type="arabicPeriod"/>
            </a:pPr>
            <a:r>
              <a:rPr lang="en-IN" sz="1600" u="sng" dirty="0"/>
              <a:t>Random Forest: </a:t>
            </a:r>
            <a:r>
              <a:rPr lang="en-IN" sz="1600" dirty="0"/>
              <a:t>The accuracy varied between 76-79%. The results on the last run are as follows:</a:t>
            </a:r>
          </a:p>
          <a:p>
            <a:pPr marL="0" indent="0">
              <a:buNone/>
            </a:pPr>
            <a:endParaRPr lang="en-IN" dirty="0"/>
          </a:p>
        </p:txBody>
      </p:sp>
      <p:graphicFrame>
        <p:nvGraphicFramePr>
          <p:cNvPr id="4" name="Table 3">
            <a:extLst>
              <a:ext uri="{FF2B5EF4-FFF2-40B4-BE49-F238E27FC236}">
                <a16:creationId xmlns:a16="http://schemas.microsoft.com/office/drawing/2014/main" id="{CD7CFB47-B33F-4705-9D39-C4C6D41D6178}"/>
              </a:ext>
            </a:extLst>
          </p:cNvPr>
          <p:cNvGraphicFramePr>
            <a:graphicFrameLocks noGrp="1"/>
          </p:cNvGraphicFramePr>
          <p:nvPr>
            <p:extLst>
              <p:ext uri="{D42A27DB-BD31-4B8C-83A1-F6EECF244321}">
                <p14:modId xmlns:p14="http://schemas.microsoft.com/office/powerpoint/2010/main" val="268857709"/>
              </p:ext>
            </p:extLst>
          </p:nvPr>
        </p:nvGraphicFramePr>
        <p:xfrm>
          <a:off x="1523999" y="1690256"/>
          <a:ext cx="8432799" cy="5208859"/>
        </p:xfrm>
        <a:graphic>
          <a:graphicData uri="http://schemas.openxmlformats.org/drawingml/2006/table">
            <a:tbl>
              <a:tblPr firstRow="1" bandRow="1">
                <a:tableStyleId>{5C22544A-7EE6-4342-B048-85BDC9FD1C3A}</a:tableStyleId>
              </a:tblPr>
              <a:tblGrid>
                <a:gridCol w="2159849">
                  <a:extLst>
                    <a:ext uri="{9D8B030D-6E8A-4147-A177-3AD203B41FA5}">
                      <a16:colId xmlns:a16="http://schemas.microsoft.com/office/drawing/2014/main" val="1098382114"/>
                    </a:ext>
                  </a:extLst>
                </a:gridCol>
                <a:gridCol w="6272950">
                  <a:extLst>
                    <a:ext uri="{9D8B030D-6E8A-4147-A177-3AD203B41FA5}">
                      <a16:colId xmlns:a16="http://schemas.microsoft.com/office/drawing/2014/main" val="3026115391"/>
                    </a:ext>
                  </a:extLst>
                </a:gridCol>
              </a:tblGrid>
              <a:tr h="370898">
                <a:tc>
                  <a:txBody>
                    <a:bodyPr/>
                    <a:lstStyle/>
                    <a:p>
                      <a:r>
                        <a:rPr lang="en-IN" sz="1400" dirty="0"/>
                        <a:t>Parameter</a:t>
                      </a:r>
                    </a:p>
                  </a:txBody>
                  <a:tcPr/>
                </a:tc>
                <a:tc>
                  <a:txBody>
                    <a:bodyPr/>
                    <a:lstStyle/>
                    <a:p>
                      <a:r>
                        <a:rPr lang="en-IN" sz="1400" dirty="0"/>
                        <a:t>Percentages/Visualisations</a:t>
                      </a:r>
                    </a:p>
                  </a:txBody>
                  <a:tcPr/>
                </a:tc>
                <a:extLst>
                  <a:ext uri="{0D108BD9-81ED-4DB2-BD59-A6C34878D82A}">
                    <a16:rowId xmlns:a16="http://schemas.microsoft.com/office/drawing/2014/main" val="1500018982"/>
                  </a:ext>
                </a:extLst>
              </a:tr>
              <a:tr h="350292">
                <a:tc>
                  <a:txBody>
                    <a:bodyPr/>
                    <a:lstStyle/>
                    <a:p>
                      <a:r>
                        <a:rPr lang="en-IN" sz="1400" dirty="0"/>
                        <a:t>Accuracy</a:t>
                      </a:r>
                    </a:p>
                  </a:txBody>
                  <a:tcPr/>
                </a:tc>
                <a:tc>
                  <a:txBody>
                    <a:bodyPr/>
                    <a:lstStyle/>
                    <a:p>
                      <a:r>
                        <a:rPr lang="en-IN" sz="1400" dirty="0"/>
                        <a:t>78.75%</a:t>
                      </a:r>
                    </a:p>
                  </a:txBody>
                  <a:tcPr/>
                </a:tc>
                <a:extLst>
                  <a:ext uri="{0D108BD9-81ED-4DB2-BD59-A6C34878D82A}">
                    <a16:rowId xmlns:a16="http://schemas.microsoft.com/office/drawing/2014/main" val="1827102637"/>
                  </a:ext>
                </a:extLst>
              </a:tr>
              <a:tr h="710963">
                <a:tc>
                  <a:txBody>
                    <a:bodyPr/>
                    <a:lstStyle/>
                    <a:p>
                      <a:r>
                        <a:rPr lang="en-IN" sz="1400" dirty="0"/>
                        <a:t>Precision:</a:t>
                      </a:r>
                    </a:p>
                    <a:p>
                      <a:r>
                        <a:rPr lang="en-IN" sz="1400" dirty="0"/>
                        <a:t>    Negative</a:t>
                      </a:r>
                    </a:p>
                    <a:p>
                      <a:r>
                        <a:rPr lang="en-IN" sz="1400" dirty="0"/>
                        <a:t>    Positive</a:t>
                      </a:r>
                    </a:p>
                  </a:txBody>
                  <a:tcPr/>
                </a:tc>
                <a:tc>
                  <a:txBody>
                    <a:bodyPr/>
                    <a:lstStyle/>
                    <a:p>
                      <a:endParaRPr lang="en-IN" sz="1400" dirty="0"/>
                    </a:p>
                    <a:p>
                      <a:r>
                        <a:rPr lang="en-IN" sz="1400" dirty="0"/>
                        <a:t>    76.02%</a:t>
                      </a:r>
                    </a:p>
                    <a:p>
                      <a:r>
                        <a:rPr lang="en-IN" sz="1400" dirty="0"/>
                        <a:t>    82.12%</a:t>
                      </a:r>
                    </a:p>
                  </a:txBody>
                  <a:tcPr/>
                </a:tc>
                <a:extLst>
                  <a:ext uri="{0D108BD9-81ED-4DB2-BD59-A6C34878D82A}">
                    <a16:rowId xmlns:a16="http://schemas.microsoft.com/office/drawing/2014/main" val="1494597335"/>
                  </a:ext>
                </a:extLst>
              </a:tr>
              <a:tr h="710963">
                <a:tc>
                  <a:txBody>
                    <a:bodyPr/>
                    <a:lstStyle/>
                    <a:p>
                      <a:r>
                        <a:rPr lang="en-IN" sz="1400" dirty="0"/>
                        <a:t>Recall:</a:t>
                      </a:r>
                    </a:p>
                    <a:p>
                      <a:r>
                        <a:rPr lang="en-IN" sz="1400" dirty="0"/>
                        <a:t>    Negative</a:t>
                      </a:r>
                    </a:p>
                    <a:p>
                      <a:r>
                        <a:rPr lang="en-IN" sz="1400" dirty="0"/>
                        <a:t>    Positive</a:t>
                      </a:r>
                    </a:p>
                  </a:txBody>
                  <a:tcPr/>
                </a:tc>
                <a:tc>
                  <a:txBody>
                    <a:bodyPr/>
                    <a:lstStyle/>
                    <a:p>
                      <a:endParaRPr lang="en-IN" sz="1400" dirty="0"/>
                    </a:p>
                    <a:p>
                      <a:r>
                        <a:rPr lang="en-IN" sz="1400" dirty="0"/>
                        <a:t>    84%</a:t>
                      </a:r>
                    </a:p>
                    <a:p>
                      <a:r>
                        <a:rPr lang="en-IN" sz="1400" dirty="0"/>
                        <a:t>    73.5%</a:t>
                      </a:r>
                    </a:p>
                  </a:txBody>
                  <a:tcPr/>
                </a:tc>
                <a:extLst>
                  <a:ext uri="{0D108BD9-81ED-4DB2-BD59-A6C34878D82A}">
                    <a16:rowId xmlns:a16="http://schemas.microsoft.com/office/drawing/2014/main" val="1669885256"/>
                  </a:ext>
                </a:extLst>
              </a:tr>
              <a:tr h="1546349">
                <a:tc>
                  <a:txBody>
                    <a:bodyPr/>
                    <a:lstStyle/>
                    <a:p>
                      <a:r>
                        <a:rPr lang="en-IN" sz="1400" dirty="0"/>
                        <a:t>Confusion matrix</a:t>
                      </a:r>
                    </a:p>
                  </a:txBody>
                  <a:tcPr/>
                </a:tc>
                <a:tc>
                  <a:txBody>
                    <a:bodyPr/>
                    <a:lstStyle/>
                    <a:p>
                      <a:endParaRPr lang="en-IN" dirty="0"/>
                    </a:p>
                  </a:txBody>
                  <a:tcPr/>
                </a:tc>
                <a:extLst>
                  <a:ext uri="{0D108BD9-81ED-4DB2-BD59-A6C34878D82A}">
                    <a16:rowId xmlns:a16="http://schemas.microsoft.com/office/drawing/2014/main" val="1177360728"/>
                  </a:ext>
                </a:extLst>
              </a:tr>
              <a:tr h="1478280">
                <a:tc>
                  <a:txBody>
                    <a:bodyPr/>
                    <a:lstStyle/>
                    <a:p>
                      <a:r>
                        <a:rPr lang="en-IN" sz="1400" dirty="0"/>
                        <a:t>ROC Curve</a:t>
                      </a:r>
                    </a:p>
                  </a:txBody>
                  <a:tcPr/>
                </a:tc>
                <a:tc>
                  <a:txBody>
                    <a:bodyPr/>
                    <a:lstStyle/>
                    <a:p>
                      <a:endParaRPr lang="en-IN" dirty="0"/>
                    </a:p>
                  </a:txBody>
                  <a:tcPr/>
                </a:tc>
                <a:extLst>
                  <a:ext uri="{0D108BD9-81ED-4DB2-BD59-A6C34878D82A}">
                    <a16:rowId xmlns:a16="http://schemas.microsoft.com/office/drawing/2014/main" val="3749355472"/>
                  </a:ext>
                </a:extLst>
              </a:tr>
            </a:tbl>
          </a:graphicData>
        </a:graphic>
      </p:graphicFrame>
      <p:pic>
        <p:nvPicPr>
          <p:cNvPr id="5" name="Picture 4">
            <a:extLst>
              <a:ext uri="{FF2B5EF4-FFF2-40B4-BE49-F238E27FC236}">
                <a16:creationId xmlns:a16="http://schemas.microsoft.com/office/drawing/2014/main" id="{EDCA54F5-27FF-4AE7-A4AC-1D33BBE3F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351" y="5540371"/>
            <a:ext cx="5095874" cy="1414650"/>
          </a:xfrm>
          <a:prstGeom prst="rect">
            <a:avLst/>
          </a:prstGeom>
        </p:spPr>
      </p:pic>
      <p:pic>
        <p:nvPicPr>
          <p:cNvPr id="6" name="Picture 5">
            <a:extLst>
              <a:ext uri="{FF2B5EF4-FFF2-40B4-BE49-F238E27FC236}">
                <a16:creationId xmlns:a16="http://schemas.microsoft.com/office/drawing/2014/main" id="{7A023713-2294-4DCE-BC7F-D515DA468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948090"/>
            <a:ext cx="2112819" cy="1404511"/>
          </a:xfrm>
          <a:prstGeom prst="rect">
            <a:avLst/>
          </a:prstGeom>
        </p:spPr>
      </p:pic>
      <p:pic>
        <p:nvPicPr>
          <p:cNvPr id="9" name="Picture 8">
            <a:extLst>
              <a:ext uri="{FF2B5EF4-FFF2-40B4-BE49-F238E27FC236}">
                <a16:creationId xmlns:a16="http://schemas.microsoft.com/office/drawing/2014/main" id="{A033466A-6EC3-4D7E-B414-ACB42C3C25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225" y="0"/>
            <a:ext cx="6805250" cy="403895"/>
          </a:xfrm>
          <a:prstGeom prst="rect">
            <a:avLst/>
          </a:prstGeom>
        </p:spPr>
      </p:pic>
    </p:spTree>
    <p:extLst>
      <p:ext uri="{BB962C8B-B14F-4D97-AF65-F5344CB8AC3E}">
        <p14:creationId xmlns:p14="http://schemas.microsoft.com/office/powerpoint/2010/main" val="20640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EF40E-C566-40E5-8D5A-EF105D41DD75}"/>
              </a:ext>
            </a:extLst>
          </p:cNvPr>
          <p:cNvSpPr>
            <a:spLocks noGrp="1"/>
          </p:cNvSpPr>
          <p:nvPr>
            <p:ph idx="1"/>
          </p:nvPr>
        </p:nvSpPr>
        <p:spPr>
          <a:xfrm>
            <a:off x="766618" y="350982"/>
            <a:ext cx="10587182" cy="5862927"/>
          </a:xfrm>
        </p:spPr>
        <p:txBody>
          <a:bodyPr/>
          <a:lstStyle/>
          <a:p>
            <a:pPr marL="0" indent="0">
              <a:buNone/>
            </a:pPr>
            <a:r>
              <a:rPr lang="en-IN" sz="1600" dirty="0"/>
              <a:t>2. </a:t>
            </a:r>
            <a:r>
              <a:rPr lang="en-IN" sz="1600" u="sng" dirty="0"/>
              <a:t>Neural Networks: </a:t>
            </a:r>
            <a:r>
              <a:rPr lang="en-IN" sz="1600" dirty="0"/>
              <a:t>The accuracy varied between 80-82.5%. The results on the last run are as follows:</a:t>
            </a:r>
          </a:p>
          <a:p>
            <a:pPr marL="0" indent="0">
              <a:buNone/>
            </a:pPr>
            <a:endParaRPr lang="en-IN" dirty="0"/>
          </a:p>
        </p:txBody>
      </p:sp>
      <p:graphicFrame>
        <p:nvGraphicFramePr>
          <p:cNvPr id="4" name="Table 3">
            <a:extLst>
              <a:ext uri="{FF2B5EF4-FFF2-40B4-BE49-F238E27FC236}">
                <a16:creationId xmlns:a16="http://schemas.microsoft.com/office/drawing/2014/main" id="{CD7CFB47-B33F-4705-9D39-C4C6D41D6178}"/>
              </a:ext>
            </a:extLst>
          </p:cNvPr>
          <p:cNvGraphicFramePr>
            <a:graphicFrameLocks noGrp="1"/>
          </p:cNvGraphicFramePr>
          <p:nvPr>
            <p:extLst>
              <p:ext uri="{D42A27DB-BD31-4B8C-83A1-F6EECF244321}">
                <p14:modId xmlns:p14="http://schemas.microsoft.com/office/powerpoint/2010/main" val="2447835906"/>
              </p:ext>
            </p:extLst>
          </p:nvPr>
        </p:nvGraphicFramePr>
        <p:xfrm>
          <a:off x="1426406" y="953852"/>
          <a:ext cx="8460508" cy="5260057"/>
        </p:xfrm>
        <a:graphic>
          <a:graphicData uri="http://schemas.openxmlformats.org/drawingml/2006/table">
            <a:tbl>
              <a:tblPr firstRow="1" bandRow="1">
                <a:tableStyleId>{5C22544A-7EE6-4342-B048-85BDC9FD1C3A}</a:tableStyleId>
              </a:tblPr>
              <a:tblGrid>
                <a:gridCol w="2166946">
                  <a:extLst>
                    <a:ext uri="{9D8B030D-6E8A-4147-A177-3AD203B41FA5}">
                      <a16:colId xmlns:a16="http://schemas.microsoft.com/office/drawing/2014/main" val="1098382114"/>
                    </a:ext>
                  </a:extLst>
                </a:gridCol>
                <a:gridCol w="6293562">
                  <a:extLst>
                    <a:ext uri="{9D8B030D-6E8A-4147-A177-3AD203B41FA5}">
                      <a16:colId xmlns:a16="http://schemas.microsoft.com/office/drawing/2014/main" val="3026115391"/>
                    </a:ext>
                  </a:extLst>
                </a:gridCol>
              </a:tblGrid>
              <a:tr h="357138">
                <a:tc>
                  <a:txBody>
                    <a:bodyPr/>
                    <a:lstStyle/>
                    <a:p>
                      <a:r>
                        <a:rPr lang="en-IN" sz="1400" dirty="0"/>
                        <a:t>Parameter</a:t>
                      </a:r>
                    </a:p>
                  </a:txBody>
                  <a:tcPr/>
                </a:tc>
                <a:tc>
                  <a:txBody>
                    <a:bodyPr/>
                    <a:lstStyle/>
                    <a:p>
                      <a:r>
                        <a:rPr lang="en-IN" sz="1400" dirty="0"/>
                        <a:t>Percentages/Visualisations</a:t>
                      </a:r>
                    </a:p>
                  </a:txBody>
                  <a:tcPr/>
                </a:tc>
                <a:extLst>
                  <a:ext uri="{0D108BD9-81ED-4DB2-BD59-A6C34878D82A}">
                    <a16:rowId xmlns:a16="http://schemas.microsoft.com/office/drawing/2014/main" val="1500018982"/>
                  </a:ext>
                </a:extLst>
              </a:tr>
              <a:tr h="337297">
                <a:tc>
                  <a:txBody>
                    <a:bodyPr/>
                    <a:lstStyle/>
                    <a:p>
                      <a:r>
                        <a:rPr lang="en-IN" sz="1400" dirty="0"/>
                        <a:t>Accuracy</a:t>
                      </a:r>
                    </a:p>
                  </a:txBody>
                  <a:tcPr/>
                </a:tc>
                <a:tc>
                  <a:txBody>
                    <a:bodyPr/>
                    <a:lstStyle/>
                    <a:p>
                      <a:r>
                        <a:rPr lang="en-IN" sz="1400" dirty="0"/>
                        <a:t>81.2%</a:t>
                      </a:r>
                    </a:p>
                  </a:txBody>
                  <a:tcPr/>
                </a:tc>
                <a:extLst>
                  <a:ext uri="{0D108BD9-81ED-4DB2-BD59-A6C34878D82A}">
                    <a16:rowId xmlns:a16="http://schemas.microsoft.com/office/drawing/2014/main" val="1827102637"/>
                  </a:ext>
                </a:extLst>
              </a:tr>
              <a:tr h="685364">
                <a:tc>
                  <a:txBody>
                    <a:bodyPr/>
                    <a:lstStyle/>
                    <a:p>
                      <a:r>
                        <a:rPr lang="en-IN" sz="1400" dirty="0"/>
                        <a:t>Precision:</a:t>
                      </a:r>
                    </a:p>
                    <a:p>
                      <a:r>
                        <a:rPr lang="en-IN" sz="1400" dirty="0"/>
                        <a:t>    Negative</a:t>
                      </a:r>
                    </a:p>
                    <a:p>
                      <a:r>
                        <a:rPr lang="en-IN" sz="1400" dirty="0"/>
                        <a:t>    Positive</a:t>
                      </a:r>
                    </a:p>
                  </a:txBody>
                  <a:tcPr/>
                </a:tc>
                <a:tc>
                  <a:txBody>
                    <a:bodyPr/>
                    <a:lstStyle/>
                    <a:p>
                      <a:endParaRPr lang="en-IN" sz="1400" dirty="0"/>
                    </a:p>
                    <a:p>
                      <a:r>
                        <a:rPr lang="en-IN" sz="1400" dirty="0"/>
                        <a:t>    78.83%</a:t>
                      </a:r>
                    </a:p>
                    <a:p>
                      <a:r>
                        <a:rPr lang="en-IN" sz="1400" dirty="0"/>
                        <a:t>    83.98%</a:t>
                      </a:r>
                    </a:p>
                  </a:txBody>
                  <a:tcPr/>
                </a:tc>
                <a:extLst>
                  <a:ext uri="{0D108BD9-81ED-4DB2-BD59-A6C34878D82A}">
                    <a16:rowId xmlns:a16="http://schemas.microsoft.com/office/drawing/2014/main" val="1494597335"/>
                  </a:ext>
                </a:extLst>
              </a:tr>
              <a:tr h="685364">
                <a:tc>
                  <a:txBody>
                    <a:bodyPr/>
                    <a:lstStyle/>
                    <a:p>
                      <a:r>
                        <a:rPr lang="en-IN" sz="1400" dirty="0"/>
                        <a:t>Recall:</a:t>
                      </a:r>
                    </a:p>
                    <a:p>
                      <a:r>
                        <a:rPr lang="en-IN" sz="1400" dirty="0"/>
                        <a:t>    Negative</a:t>
                      </a:r>
                    </a:p>
                    <a:p>
                      <a:r>
                        <a:rPr lang="en-IN" sz="1400" dirty="0"/>
                        <a:t>    Positive</a:t>
                      </a:r>
                    </a:p>
                  </a:txBody>
                  <a:tcPr/>
                </a:tc>
                <a:tc>
                  <a:txBody>
                    <a:bodyPr/>
                    <a:lstStyle/>
                    <a:p>
                      <a:endParaRPr lang="en-IN" sz="1400" dirty="0"/>
                    </a:p>
                    <a:p>
                      <a:r>
                        <a:rPr lang="en-IN" sz="1400" dirty="0"/>
                        <a:t>    85.3%</a:t>
                      </a:r>
                    </a:p>
                    <a:p>
                      <a:r>
                        <a:rPr lang="en-IN" sz="1400" dirty="0"/>
                        <a:t>    77.1%</a:t>
                      </a:r>
                    </a:p>
                  </a:txBody>
                  <a:tcPr/>
                </a:tc>
                <a:extLst>
                  <a:ext uri="{0D108BD9-81ED-4DB2-BD59-A6C34878D82A}">
                    <a16:rowId xmlns:a16="http://schemas.microsoft.com/office/drawing/2014/main" val="1669885256"/>
                  </a:ext>
                </a:extLst>
              </a:tr>
              <a:tr h="1679144">
                <a:tc>
                  <a:txBody>
                    <a:bodyPr/>
                    <a:lstStyle/>
                    <a:p>
                      <a:r>
                        <a:rPr lang="en-IN" sz="1400" dirty="0"/>
                        <a:t>Confusion matrix</a:t>
                      </a:r>
                    </a:p>
                  </a:txBody>
                  <a:tcPr/>
                </a:tc>
                <a:tc>
                  <a:txBody>
                    <a:bodyPr/>
                    <a:lstStyle/>
                    <a:p>
                      <a:endParaRPr lang="en-IN" dirty="0"/>
                    </a:p>
                  </a:txBody>
                  <a:tcPr/>
                </a:tc>
                <a:extLst>
                  <a:ext uri="{0D108BD9-81ED-4DB2-BD59-A6C34878D82A}">
                    <a16:rowId xmlns:a16="http://schemas.microsoft.com/office/drawing/2014/main" val="1177360728"/>
                  </a:ext>
                </a:extLst>
              </a:tr>
              <a:tr h="1423438">
                <a:tc>
                  <a:txBody>
                    <a:bodyPr/>
                    <a:lstStyle/>
                    <a:p>
                      <a:r>
                        <a:rPr lang="en-IN" sz="1400" dirty="0"/>
                        <a:t>ROC Curve</a:t>
                      </a:r>
                    </a:p>
                  </a:txBody>
                  <a:tcPr/>
                </a:tc>
                <a:tc>
                  <a:txBody>
                    <a:bodyPr/>
                    <a:lstStyle/>
                    <a:p>
                      <a:endParaRPr lang="en-IN" dirty="0"/>
                    </a:p>
                  </a:txBody>
                  <a:tcPr/>
                </a:tc>
                <a:extLst>
                  <a:ext uri="{0D108BD9-81ED-4DB2-BD59-A6C34878D82A}">
                    <a16:rowId xmlns:a16="http://schemas.microsoft.com/office/drawing/2014/main" val="3749355472"/>
                  </a:ext>
                </a:extLst>
              </a:tr>
            </a:tbl>
          </a:graphicData>
        </a:graphic>
      </p:graphicFrame>
      <p:pic>
        <p:nvPicPr>
          <p:cNvPr id="8" name="Picture 7">
            <a:extLst>
              <a:ext uri="{FF2B5EF4-FFF2-40B4-BE49-F238E27FC236}">
                <a16:creationId xmlns:a16="http://schemas.microsoft.com/office/drawing/2014/main" id="{FB093AE8-6030-4070-9189-859D6E635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728" y="3173165"/>
            <a:ext cx="1721969" cy="1555543"/>
          </a:xfrm>
          <a:prstGeom prst="rect">
            <a:avLst/>
          </a:prstGeom>
        </p:spPr>
      </p:pic>
      <p:pic>
        <p:nvPicPr>
          <p:cNvPr id="10" name="Picture 9">
            <a:extLst>
              <a:ext uri="{FF2B5EF4-FFF2-40B4-BE49-F238E27FC236}">
                <a16:creationId xmlns:a16="http://schemas.microsoft.com/office/drawing/2014/main" id="{CF6F0826-1DBD-4DA6-BFE1-10A6A2558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268" y="4846954"/>
            <a:ext cx="4744077" cy="1324560"/>
          </a:xfrm>
          <a:prstGeom prst="rect">
            <a:avLst/>
          </a:prstGeom>
        </p:spPr>
      </p:pic>
      <p:sp>
        <p:nvSpPr>
          <p:cNvPr id="2" name="Footer Placeholder 1">
            <a:extLst>
              <a:ext uri="{FF2B5EF4-FFF2-40B4-BE49-F238E27FC236}">
                <a16:creationId xmlns:a16="http://schemas.microsoft.com/office/drawing/2014/main" id="{18C44E4E-90E4-485C-AFB6-8DC452644568}"/>
              </a:ext>
            </a:extLst>
          </p:cNvPr>
          <p:cNvSpPr>
            <a:spLocks noGrp="1"/>
          </p:cNvSpPr>
          <p:nvPr>
            <p:ph type="ftr" sz="quarter" idx="11"/>
          </p:nvPr>
        </p:nvSpPr>
        <p:spPr/>
        <p:txBody>
          <a:bodyPr/>
          <a:lstStyle/>
          <a:p>
            <a:endParaRPr lang="en-IN"/>
          </a:p>
        </p:txBody>
      </p:sp>
      <p:pic>
        <p:nvPicPr>
          <p:cNvPr id="12" name="Picture 11">
            <a:extLst>
              <a:ext uri="{FF2B5EF4-FFF2-40B4-BE49-F238E27FC236}">
                <a16:creationId xmlns:a16="http://schemas.microsoft.com/office/drawing/2014/main" id="{C94EA5F1-5D4E-4D06-908B-59AFD0459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5250" y="6412884"/>
            <a:ext cx="6805250" cy="403895"/>
          </a:xfrm>
          <a:prstGeom prst="rect">
            <a:avLst/>
          </a:prstGeom>
        </p:spPr>
      </p:pic>
    </p:spTree>
    <p:extLst>
      <p:ext uri="{BB962C8B-B14F-4D97-AF65-F5344CB8AC3E}">
        <p14:creationId xmlns:p14="http://schemas.microsoft.com/office/powerpoint/2010/main" val="92886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EF40E-C566-40E5-8D5A-EF105D41DD75}"/>
              </a:ext>
            </a:extLst>
          </p:cNvPr>
          <p:cNvSpPr>
            <a:spLocks noGrp="1"/>
          </p:cNvSpPr>
          <p:nvPr>
            <p:ph idx="1"/>
          </p:nvPr>
        </p:nvSpPr>
        <p:spPr>
          <a:xfrm>
            <a:off x="766618" y="350982"/>
            <a:ext cx="10587182" cy="5862927"/>
          </a:xfrm>
        </p:spPr>
        <p:txBody>
          <a:bodyPr/>
          <a:lstStyle/>
          <a:p>
            <a:pPr marL="0" indent="0">
              <a:buNone/>
            </a:pPr>
            <a:r>
              <a:rPr lang="en-IN" sz="1600" dirty="0"/>
              <a:t>3. </a:t>
            </a:r>
            <a:r>
              <a:rPr lang="en-IN" sz="1600" u="sng" dirty="0"/>
              <a:t>Support Vector Machine:</a:t>
            </a:r>
            <a:r>
              <a:rPr lang="en-IN" sz="1600" dirty="0"/>
              <a:t> The accuracy varied between 81-84%. The results on the last run are as follows:</a:t>
            </a:r>
          </a:p>
          <a:p>
            <a:pPr marL="0" indent="0">
              <a:buNone/>
            </a:pPr>
            <a:endParaRPr lang="en-IN" dirty="0"/>
          </a:p>
        </p:txBody>
      </p:sp>
      <p:graphicFrame>
        <p:nvGraphicFramePr>
          <p:cNvPr id="4" name="Table 3">
            <a:extLst>
              <a:ext uri="{FF2B5EF4-FFF2-40B4-BE49-F238E27FC236}">
                <a16:creationId xmlns:a16="http://schemas.microsoft.com/office/drawing/2014/main" id="{CD7CFB47-B33F-4705-9D39-C4C6D41D6178}"/>
              </a:ext>
            </a:extLst>
          </p:cNvPr>
          <p:cNvGraphicFramePr>
            <a:graphicFrameLocks noGrp="1"/>
          </p:cNvGraphicFramePr>
          <p:nvPr>
            <p:extLst>
              <p:ext uri="{D42A27DB-BD31-4B8C-83A1-F6EECF244321}">
                <p14:modId xmlns:p14="http://schemas.microsoft.com/office/powerpoint/2010/main" val="2687355538"/>
              </p:ext>
            </p:extLst>
          </p:nvPr>
        </p:nvGraphicFramePr>
        <p:xfrm>
          <a:off x="1366693" y="807784"/>
          <a:ext cx="8460508" cy="5520368"/>
        </p:xfrm>
        <a:graphic>
          <a:graphicData uri="http://schemas.openxmlformats.org/drawingml/2006/table">
            <a:tbl>
              <a:tblPr firstRow="1" bandRow="1">
                <a:tableStyleId>{5C22544A-7EE6-4342-B048-85BDC9FD1C3A}</a:tableStyleId>
              </a:tblPr>
              <a:tblGrid>
                <a:gridCol w="2166946">
                  <a:extLst>
                    <a:ext uri="{9D8B030D-6E8A-4147-A177-3AD203B41FA5}">
                      <a16:colId xmlns:a16="http://schemas.microsoft.com/office/drawing/2014/main" val="1098382114"/>
                    </a:ext>
                  </a:extLst>
                </a:gridCol>
                <a:gridCol w="6293562">
                  <a:extLst>
                    <a:ext uri="{9D8B030D-6E8A-4147-A177-3AD203B41FA5}">
                      <a16:colId xmlns:a16="http://schemas.microsoft.com/office/drawing/2014/main" val="3026115391"/>
                    </a:ext>
                  </a:extLst>
                </a:gridCol>
              </a:tblGrid>
              <a:tr h="381622">
                <a:tc>
                  <a:txBody>
                    <a:bodyPr/>
                    <a:lstStyle/>
                    <a:p>
                      <a:r>
                        <a:rPr lang="en-IN" sz="1400" dirty="0"/>
                        <a:t>Parameter</a:t>
                      </a:r>
                    </a:p>
                  </a:txBody>
                  <a:tcPr/>
                </a:tc>
                <a:tc>
                  <a:txBody>
                    <a:bodyPr/>
                    <a:lstStyle/>
                    <a:p>
                      <a:r>
                        <a:rPr lang="en-IN" sz="1400" dirty="0"/>
                        <a:t>Percentages/Visualisations</a:t>
                      </a:r>
                    </a:p>
                  </a:txBody>
                  <a:tcPr/>
                </a:tc>
                <a:extLst>
                  <a:ext uri="{0D108BD9-81ED-4DB2-BD59-A6C34878D82A}">
                    <a16:rowId xmlns:a16="http://schemas.microsoft.com/office/drawing/2014/main" val="1500018982"/>
                  </a:ext>
                </a:extLst>
              </a:tr>
              <a:tr h="360421">
                <a:tc>
                  <a:txBody>
                    <a:bodyPr/>
                    <a:lstStyle/>
                    <a:p>
                      <a:r>
                        <a:rPr lang="en-IN" sz="1400" dirty="0"/>
                        <a:t>Accuracy</a:t>
                      </a:r>
                    </a:p>
                  </a:txBody>
                  <a:tcPr/>
                </a:tc>
                <a:tc>
                  <a:txBody>
                    <a:bodyPr/>
                    <a:lstStyle/>
                    <a:p>
                      <a:r>
                        <a:rPr lang="en-IN" sz="1400" dirty="0"/>
                        <a:t>82.3%</a:t>
                      </a:r>
                    </a:p>
                  </a:txBody>
                  <a:tcPr/>
                </a:tc>
                <a:extLst>
                  <a:ext uri="{0D108BD9-81ED-4DB2-BD59-A6C34878D82A}">
                    <a16:rowId xmlns:a16="http://schemas.microsoft.com/office/drawing/2014/main" val="1827102637"/>
                  </a:ext>
                </a:extLst>
              </a:tr>
              <a:tr h="661883">
                <a:tc>
                  <a:txBody>
                    <a:bodyPr/>
                    <a:lstStyle/>
                    <a:p>
                      <a:r>
                        <a:rPr lang="en-IN" sz="1400" dirty="0"/>
                        <a:t>Precision:</a:t>
                      </a:r>
                    </a:p>
                    <a:p>
                      <a:r>
                        <a:rPr lang="en-IN" sz="1400" dirty="0"/>
                        <a:t>    Negative</a:t>
                      </a:r>
                    </a:p>
                    <a:p>
                      <a:r>
                        <a:rPr lang="en-IN" sz="1400" dirty="0"/>
                        <a:t>    Positive</a:t>
                      </a:r>
                    </a:p>
                  </a:txBody>
                  <a:tcPr/>
                </a:tc>
                <a:tc>
                  <a:txBody>
                    <a:bodyPr/>
                    <a:lstStyle/>
                    <a:p>
                      <a:endParaRPr lang="en-IN" sz="1400" dirty="0"/>
                    </a:p>
                    <a:p>
                      <a:r>
                        <a:rPr lang="en-IN" sz="1400" dirty="0"/>
                        <a:t>    81.9%</a:t>
                      </a:r>
                    </a:p>
                    <a:p>
                      <a:r>
                        <a:rPr lang="en-IN" sz="1400" dirty="0"/>
                        <a:t>    82.7%</a:t>
                      </a:r>
                    </a:p>
                  </a:txBody>
                  <a:tcPr/>
                </a:tc>
                <a:extLst>
                  <a:ext uri="{0D108BD9-81ED-4DB2-BD59-A6C34878D82A}">
                    <a16:rowId xmlns:a16="http://schemas.microsoft.com/office/drawing/2014/main" val="1494597335"/>
                  </a:ext>
                </a:extLst>
              </a:tr>
              <a:tr h="724690">
                <a:tc>
                  <a:txBody>
                    <a:bodyPr/>
                    <a:lstStyle/>
                    <a:p>
                      <a:r>
                        <a:rPr lang="en-IN" sz="1400" dirty="0"/>
                        <a:t>Recall:</a:t>
                      </a:r>
                    </a:p>
                    <a:p>
                      <a:r>
                        <a:rPr lang="en-IN" sz="1400" dirty="0"/>
                        <a:t>    Negative</a:t>
                      </a:r>
                    </a:p>
                    <a:p>
                      <a:r>
                        <a:rPr lang="en-IN" sz="1400" dirty="0"/>
                        <a:t>    Positive</a:t>
                      </a:r>
                    </a:p>
                  </a:txBody>
                  <a:tcPr/>
                </a:tc>
                <a:tc>
                  <a:txBody>
                    <a:bodyPr/>
                    <a:lstStyle/>
                    <a:p>
                      <a:endParaRPr lang="en-IN" sz="1400" dirty="0"/>
                    </a:p>
                    <a:p>
                      <a:r>
                        <a:rPr lang="en-IN" sz="1400" dirty="0"/>
                        <a:t>    82.9%</a:t>
                      </a:r>
                    </a:p>
                    <a:p>
                      <a:r>
                        <a:rPr lang="en-IN" sz="1400" dirty="0"/>
                        <a:t>    81.7%</a:t>
                      </a:r>
                    </a:p>
                  </a:txBody>
                  <a:tcPr/>
                </a:tc>
                <a:extLst>
                  <a:ext uri="{0D108BD9-81ED-4DB2-BD59-A6C34878D82A}">
                    <a16:rowId xmlns:a16="http://schemas.microsoft.com/office/drawing/2014/main" val="1669885256"/>
                  </a:ext>
                </a:extLst>
              </a:tr>
              <a:tr h="1794261">
                <a:tc>
                  <a:txBody>
                    <a:bodyPr/>
                    <a:lstStyle/>
                    <a:p>
                      <a:r>
                        <a:rPr lang="en-IN" sz="1400" dirty="0"/>
                        <a:t>Confusion matrix</a:t>
                      </a:r>
                    </a:p>
                  </a:txBody>
                  <a:tcPr/>
                </a:tc>
                <a:tc>
                  <a:txBody>
                    <a:bodyPr/>
                    <a:lstStyle/>
                    <a:p>
                      <a:endParaRPr lang="en-IN" dirty="0"/>
                    </a:p>
                  </a:txBody>
                  <a:tcPr/>
                </a:tc>
                <a:extLst>
                  <a:ext uri="{0D108BD9-81ED-4DB2-BD59-A6C34878D82A}">
                    <a16:rowId xmlns:a16="http://schemas.microsoft.com/office/drawing/2014/main" val="1177360728"/>
                  </a:ext>
                </a:extLst>
              </a:tr>
              <a:tr h="1521024">
                <a:tc>
                  <a:txBody>
                    <a:bodyPr/>
                    <a:lstStyle/>
                    <a:p>
                      <a:r>
                        <a:rPr lang="en-IN" sz="1400" dirty="0"/>
                        <a:t>ROC Curve</a:t>
                      </a:r>
                    </a:p>
                  </a:txBody>
                  <a:tcPr/>
                </a:tc>
                <a:tc>
                  <a:txBody>
                    <a:bodyPr/>
                    <a:lstStyle/>
                    <a:p>
                      <a:endParaRPr lang="en-IN" dirty="0"/>
                    </a:p>
                  </a:txBody>
                  <a:tcPr/>
                </a:tc>
                <a:extLst>
                  <a:ext uri="{0D108BD9-81ED-4DB2-BD59-A6C34878D82A}">
                    <a16:rowId xmlns:a16="http://schemas.microsoft.com/office/drawing/2014/main" val="3749355472"/>
                  </a:ext>
                </a:extLst>
              </a:tr>
            </a:tbl>
          </a:graphicData>
        </a:graphic>
      </p:graphicFrame>
      <p:pic>
        <p:nvPicPr>
          <p:cNvPr id="7" name="Picture 6">
            <a:extLst>
              <a:ext uri="{FF2B5EF4-FFF2-40B4-BE49-F238E27FC236}">
                <a16:creationId xmlns:a16="http://schemas.microsoft.com/office/drawing/2014/main" id="{5CA52DC0-2179-4B03-AADC-9757C88BD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008468"/>
            <a:ext cx="1477819" cy="1551186"/>
          </a:xfrm>
          <a:prstGeom prst="rect">
            <a:avLst/>
          </a:prstGeom>
        </p:spPr>
      </p:pic>
      <p:pic>
        <p:nvPicPr>
          <p:cNvPr id="9" name="Picture 8">
            <a:extLst>
              <a:ext uri="{FF2B5EF4-FFF2-40B4-BE49-F238E27FC236}">
                <a16:creationId xmlns:a16="http://schemas.microsoft.com/office/drawing/2014/main" id="{1C895628-9C07-4548-81CC-271F7E811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498" y="4848421"/>
            <a:ext cx="4627419" cy="1507652"/>
          </a:xfrm>
          <a:prstGeom prst="rect">
            <a:avLst/>
          </a:prstGeom>
        </p:spPr>
      </p:pic>
      <p:sp>
        <p:nvSpPr>
          <p:cNvPr id="2" name="Footer Placeholder 1">
            <a:extLst>
              <a:ext uri="{FF2B5EF4-FFF2-40B4-BE49-F238E27FC236}">
                <a16:creationId xmlns:a16="http://schemas.microsoft.com/office/drawing/2014/main" id="{81BE5A26-8447-473C-AE5C-60D7F35CA0C7}"/>
              </a:ext>
            </a:extLst>
          </p:cNvPr>
          <p:cNvSpPr>
            <a:spLocks noGrp="1"/>
          </p:cNvSpPr>
          <p:nvPr>
            <p:ph type="ftr" sz="quarter" idx="11"/>
          </p:nvPr>
        </p:nvSpPr>
        <p:spPr/>
        <p:txBody>
          <a:bodyPr/>
          <a:lstStyle/>
          <a:p>
            <a:endParaRPr lang="en-IN"/>
          </a:p>
        </p:txBody>
      </p:sp>
      <p:pic>
        <p:nvPicPr>
          <p:cNvPr id="11" name="Picture 10">
            <a:extLst>
              <a:ext uri="{FF2B5EF4-FFF2-40B4-BE49-F238E27FC236}">
                <a16:creationId xmlns:a16="http://schemas.microsoft.com/office/drawing/2014/main" id="{1A1FB32F-5ED9-4ABE-9A98-74F8679B9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7583" y="6442395"/>
            <a:ext cx="6805250" cy="403895"/>
          </a:xfrm>
          <a:prstGeom prst="rect">
            <a:avLst/>
          </a:prstGeom>
        </p:spPr>
      </p:pic>
    </p:spTree>
    <p:extLst>
      <p:ext uri="{BB962C8B-B14F-4D97-AF65-F5344CB8AC3E}">
        <p14:creationId xmlns:p14="http://schemas.microsoft.com/office/powerpoint/2010/main" val="218403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1E43-CF8D-49CB-B58E-3180070C681B}"/>
              </a:ext>
            </a:extLst>
          </p:cNvPr>
          <p:cNvSpPr>
            <a:spLocks noGrp="1"/>
          </p:cNvSpPr>
          <p:nvPr>
            <p:ph type="title"/>
          </p:nvPr>
        </p:nvSpPr>
        <p:spPr>
          <a:xfrm>
            <a:off x="826655" y="427614"/>
            <a:ext cx="10515600" cy="1325563"/>
          </a:xfrm>
        </p:spPr>
        <p:txBody>
          <a:bodyPr/>
          <a:lstStyle/>
          <a:p>
            <a:r>
              <a:rPr lang="en-IN" dirty="0"/>
              <a:t>Visualisation of comparisons</a:t>
            </a:r>
          </a:p>
        </p:txBody>
      </p:sp>
      <p:graphicFrame>
        <p:nvGraphicFramePr>
          <p:cNvPr id="6" name="Content Placeholder 5">
            <a:extLst>
              <a:ext uri="{FF2B5EF4-FFF2-40B4-BE49-F238E27FC236}">
                <a16:creationId xmlns:a16="http://schemas.microsoft.com/office/drawing/2014/main" id="{842AB25B-0491-4FD0-AC2B-9188B2E95712}"/>
              </a:ext>
            </a:extLst>
          </p:cNvPr>
          <p:cNvGraphicFramePr>
            <a:graphicFrameLocks noGrp="1"/>
          </p:cNvGraphicFramePr>
          <p:nvPr>
            <p:ph idx="1"/>
            <p:extLst>
              <p:ext uri="{D42A27DB-BD31-4B8C-83A1-F6EECF244321}">
                <p14:modId xmlns:p14="http://schemas.microsoft.com/office/powerpoint/2010/main" val="1376814602"/>
              </p:ext>
            </p:extLst>
          </p:nvPr>
        </p:nvGraphicFramePr>
        <p:xfrm>
          <a:off x="826655" y="1753177"/>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Footer Placeholder 6">
            <a:extLst>
              <a:ext uri="{FF2B5EF4-FFF2-40B4-BE49-F238E27FC236}">
                <a16:creationId xmlns:a16="http://schemas.microsoft.com/office/drawing/2014/main" id="{A68E46A4-6C58-4611-8DA1-33892D89DC8E}"/>
              </a:ext>
            </a:extLst>
          </p:cNvPr>
          <p:cNvSpPr>
            <a:spLocks noGrp="1"/>
          </p:cNvSpPr>
          <p:nvPr>
            <p:ph type="ftr" sz="quarter" idx="11"/>
          </p:nvPr>
        </p:nvSpPr>
        <p:spPr/>
        <p:txBody>
          <a:bodyPr/>
          <a:lstStyle/>
          <a:p>
            <a:endParaRPr lang="en-IN" dirty="0"/>
          </a:p>
        </p:txBody>
      </p:sp>
      <p:pic>
        <p:nvPicPr>
          <p:cNvPr id="9" name="Picture 8">
            <a:extLst>
              <a:ext uri="{FF2B5EF4-FFF2-40B4-BE49-F238E27FC236}">
                <a16:creationId xmlns:a16="http://schemas.microsoft.com/office/drawing/2014/main" id="{BE3FFC4D-375E-4457-9DAA-B309ABB9F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8150" y="6356350"/>
            <a:ext cx="6805250" cy="403895"/>
          </a:xfrm>
          <a:prstGeom prst="rect">
            <a:avLst/>
          </a:prstGeom>
        </p:spPr>
      </p:pic>
    </p:spTree>
    <p:extLst>
      <p:ext uri="{BB962C8B-B14F-4D97-AF65-F5344CB8AC3E}">
        <p14:creationId xmlns:p14="http://schemas.microsoft.com/office/powerpoint/2010/main" val="3698894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1098</Words>
  <Application>Microsoft Office PowerPoint</Application>
  <PresentationFormat>Widescreen</PresentationFormat>
  <Paragraphs>106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Dataset 3:Amazon Reviews  for Sentiment Analysis Problem: The problem is to find a classifier for this dataset that has high accuracy and left and top corner approaching ROC plot value. </vt:lpstr>
      <vt:lpstr>PowerPoint Presentation</vt:lpstr>
      <vt:lpstr>PowerPoint Presentation</vt:lpstr>
      <vt:lpstr>PowerPoint Presentation</vt:lpstr>
      <vt:lpstr>PowerPoint Presentation</vt:lpstr>
      <vt:lpstr>PowerPoint Presentation</vt:lpstr>
      <vt:lpstr>Visualisation of comparisons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3:Amazon Reviews  for Sentiment Analysis</dc:title>
  <dc:creator>Anika Jain</dc:creator>
  <cp:lastModifiedBy>Anika Jain</cp:lastModifiedBy>
  <cp:revision>59</cp:revision>
  <dcterms:created xsi:type="dcterms:W3CDTF">2017-07-17T01:09:16Z</dcterms:created>
  <dcterms:modified xsi:type="dcterms:W3CDTF">2017-07-18T22:59:36Z</dcterms:modified>
</cp:coreProperties>
</file>