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67" r:id="rId9"/>
    <p:sldId id="279" r:id="rId10"/>
    <p:sldId id="272" r:id="rId11"/>
    <p:sldId id="273" r:id="rId12"/>
    <p:sldId id="274" r:id="rId13"/>
    <p:sldId id="275" r:id="rId14"/>
    <p:sldId id="280" r:id="rId15"/>
    <p:sldId id="281" r:id="rId16"/>
    <p:sldId id="282" r:id="rId17"/>
    <p:sldId id="283" r:id="rId18"/>
    <p:sldId id="284" r:id="rId19"/>
    <p:sldId id="278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90B7C-560C-4879-B789-0749E23F8AF7}" v="1" dt="2025-02-02T23:50:09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and_dependencies_by_popul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y.commonapp.org/createaccount" TargetMode="External"/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ondaga.gov/diversity/one-stop-shop-intake-for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Tables and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040264-DC1C-49BC-BCC4-7BFEFC7F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Form?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73516-2C16-464E-A8D6-B66221F1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57" y="1795955"/>
            <a:ext cx="5688356" cy="45614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243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2592-1D92-452E-97A0-52CF148A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01F9-E559-4F68-8EB9-DAEB9A1E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800" dirty="0"/>
              <a:t>&lt;form action="" method=""&gt;</a:t>
            </a:r>
          </a:p>
          <a:p>
            <a:pPr marL="45720" indent="0">
              <a:buNone/>
            </a:pPr>
            <a:r>
              <a:rPr lang="en-US" sz="2800" dirty="0"/>
              <a:t>&lt;/form&gt;</a:t>
            </a:r>
          </a:p>
          <a:p>
            <a:pPr marL="45720" indent="0">
              <a:buNone/>
            </a:pPr>
            <a:endParaRPr lang="en-US" sz="2800" dirty="0"/>
          </a:p>
          <a:p>
            <a:r>
              <a:rPr lang="en-US" sz="2800" dirty="0"/>
              <a:t>Tells you where a form begins and ends</a:t>
            </a:r>
          </a:p>
          <a:p>
            <a:r>
              <a:rPr lang="en-US" sz="2800" dirty="0"/>
              <a:t>Will contain elements with form control elements (checkboxes, dropdowns text boxes, etc.)</a:t>
            </a:r>
          </a:p>
          <a:p>
            <a:r>
              <a:rPr lang="en-US" sz="2800" dirty="0"/>
              <a:t>Defines how form is  processed and what method is used to send data</a:t>
            </a:r>
          </a:p>
        </p:txBody>
      </p:sp>
    </p:spTree>
    <p:extLst>
      <p:ext uri="{BB962C8B-B14F-4D97-AF65-F5344CB8AC3E}">
        <p14:creationId xmlns:p14="http://schemas.microsoft.com/office/powerpoint/2010/main" val="58671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4947-7D5C-4C05-BE2D-14B0C5E7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D9E2-DEC5-4D86-AD25-344C14C6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"Get"</a:t>
            </a:r>
          </a:p>
          <a:p>
            <a:pPr lvl="1"/>
            <a:r>
              <a:rPr lang="en-US" sz="3200" dirty="0"/>
              <a:t>Sends the form data across the </a:t>
            </a:r>
            <a:r>
              <a:rPr lang="en-US" sz="3200" dirty="0" err="1"/>
              <a:t>url</a:t>
            </a:r>
            <a:endParaRPr lang="en-US" sz="3200" dirty="0"/>
          </a:p>
          <a:p>
            <a:r>
              <a:rPr lang="en-US" sz="3600" dirty="0"/>
              <a:t>What is "Post"</a:t>
            </a:r>
          </a:p>
          <a:p>
            <a:pPr lvl="1"/>
            <a:r>
              <a:rPr lang="en-US" sz="3200" dirty="0"/>
              <a:t>Sends the form data on a special header with the http request</a:t>
            </a:r>
          </a:p>
        </p:txBody>
      </p:sp>
    </p:spTree>
    <p:extLst>
      <p:ext uri="{BB962C8B-B14F-4D97-AF65-F5344CB8AC3E}">
        <p14:creationId xmlns:p14="http://schemas.microsoft.com/office/powerpoint/2010/main" val="315637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9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12508E6-661E-4303-BEFC-BEA7CF3A2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266" y="565573"/>
            <a:ext cx="10332386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7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6480BF4-90AC-4A7A-B97E-1BF898941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8387"/>
              </p:ext>
            </p:extLst>
          </p:nvPr>
        </p:nvGraphicFramePr>
        <p:xfrm>
          <a:off x="1244230" y="785407"/>
          <a:ext cx="9872871" cy="5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170">
                  <a:extLst>
                    <a:ext uri="{9D8B030D-6E8A-4147-A177-3AD203B41FA5}">
                      <a16:colId xmlns:a16="http://schemas.microsoft.com/office/drawing/2014/main" val="185746318"/>
                    </a:ext>
                  </a:extLst>
                </a:gridCol>
                <a:gridCol w="3462867">
                  <a:extLst>
                    <a:ext uri="{9D8B030D-6E8A-4147-A177-3AD203B41FA5}">
                      <a16:colId xmlns:a16="http://schemas.microsoft.com/office/drawing/2014/main" val="2054951371"/>
                    </a:ext>
                  </a:extLst>
                </a:gridCol>
                <a:gridCol w="4326834">
                  <a:extLst>
                    <a:ext uri="{9D8B030D-6E8A-4147-A177-3AD203B41FA5}">
                      <a16:colId xmlns:a16="http://schemas.microsoft.com/office/drawing/2014/main" val="2796537391"/>
                    </a:ext>
                  </a:extLst>
                </a:gridCol>
              </a:tblGrid>
              <a:tr h="333487">
                <a:tc>
                  <a:txBody>
                    <a:bodyPr/>
                    <a:lstStyle/>
                    <a:p>
                      <a:r>
                        <a:rPr lang="en-US" dirty="0"/>
                        <a:t>Form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99382"/>
                  </a:ext>
                </a:extLst>
              </a:tr>
              <a:tr h="69257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text like a person’s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008257"/>
                  </a:ext>
                </a:extLst>
              </a:tr>
              <a:tr h="571252">
                <a:tc>
                  <a:txBody>
                    <a:bodyPr/>
                    <a:lstStyle/>
                    <a:p>
                      <a:r>
                        <a:rPr lang="en-US" dirty="0"/>
                        <a:t>Text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text like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20080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385506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Choice that only allows one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01835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Choice that allows more than one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3413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Select Box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down list of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995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94DD8C7-DCDF-4649-9471-7C40BFD5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206" y="3116915"/>
            <a:ext cx="1985894" cy="519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84DDEE-DF08-43F8-8017-DD9615D2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205" y="1278097"/>
            <a:ext cx="2771775" cy="371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3BA4F1-DBBD-4476-8B99-5E3AF462B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39" y="2593275"/>
            <a:ext cx="828675" cy="323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770DD-29FE-4E93-83F9-6133C69D9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06" y="1849363"/>
            <a:ext cx="3298226" cy="5738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79E949-2D27-44ED-BC8D-8967D598A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205" y="3835985"/>
            <a:ext cx="3867150" cy="3524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D34A99-E16B-4D18-B2BE-7ACE740EF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9205" y="4407239"/>
            <a:ext cx="1952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8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883D-1FBE-4247-A149-E21D1D0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AA03-5CAC-407C-BCF8-14D9E0EE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&lt;input type="text" id="</a:t>
            </a:r>
            <a:r>
              <a:rPr lang="en-US" sz="3600" dirty="0" err="1"/>
              <a:t>fname</a:t>
            </a:r>
            <a:r>
              <a:rPr lang="en-US" sz="3600" dirty="0"/>
              <a:t>" name="</a:t>
            </a:r>
            <a:r>
              <a:rPr lang="en-US" sz="3600" dirty="0" err="1"/>
              <a:t>fname</a:t>
            </a:r>
            <a:r>
              <a:rPr lang="en-US" sz="3600" dirty="0"/>
              <a:t>"&gt;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C503F-46F4-4639-BD7B-8C0850ED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38" y="1965960"/>
            <a:ext cx="2771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5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883D-1FBE-4247-A149-E21D1D0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AA03-5CAC-407C-BCF8-14D9E0EE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&lt;label for="</a:t>
            </a:r>
            <a:r>
              <a:rPr lang="en-US" sz="3600" dirty="0" err="1"/>
              <a:t>fname</a:t>
            </a:r>
            <a:r>
              <a:rPr lang="en-US" sz="3600" dirty="0"/>
              <a:t>"&gt;First name: &lt;/label&gt;</a:t>
            </a:r>
          </a:p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&lt;input type="text" id="</a:t>
            </a:r>
            <a:r>
              <a:rPr lang="en-US" sz="3600" dirty="0" err="1"/>
              <a:t>fname</a:t>
            </a:r>
            <a:r>
              <a:rPr lang="en-US" sz="3600" dirty="0"/>
              <a:t>" name="</a:t>
            </a:r>
            <a:r>
              <a:rPr lang="en-US" sz="3600" dirty="0" err="1"/>
              <a:t>fname</a:t>
            </a:r>
            <a:r>
              <a:rPr lang="en-US" sz="3600" dirty="0"/>
              <a:t>"&gt;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847E02-7354-4242-96CF-481B5BA41B74}"/>
              </a:ext>
            </a:extLst>
          </p:cNvPr>
          <p:cNvCxnSpPr>
            <a:cxnSpLocks/>
          </p:cNvCxnSpPr>
          <p:nvPr/>
        </p:nvCxnSpPr>
        <p:spPr>
          <a:xfrm>
            <a:off x="5008228" y="3900881"/>
            <a:ext cx="1560352" cy="989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6E7E82F-E2CF-48B8-A6E3-A19DE1DF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547" y="2057400"/>
            <a:ext cx="2771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9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67E2-63C7-4527-9855-318A2F86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2F3B-0F6A-43A2-A42D-77B5802F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2400" dirty="0"/>
              <a:t>&lt;label for="comments"&gt;Comments: &lt;/label&gt;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</a:t>
            </a:r>
            <a:r>
              <a:rPr lang="en-US" sz="2000" dirty="0"/>
              <a:t>"</a:t>
            </a:r>
            <a:r>
              <a:rPr lang="en-US" dirty="0"/>
              <a:t>comments" name=</a:t>
            </a:r>
            <a:r>
              <a:rPr lang="en-US" sz="2000" dirty="0"/>
              <a:t>"</a:t>
            </a:r>
            <a:r>
              <a:rPr lang="en-US" dirty="0"/>
              <a:t>comments" rows="4" cols="50"&gt;</a:t>
            </a:r>
          </a:p>
          <a:p>
            <a:pPr marL="45720" indent="0">
              <a:buNone/>
            </a:pPr>
            <a:r>
              <a:rPr lang="en-US" dirty="0"/>
              <a:t>Lorem ipsum.</a:t>
            </a:r>
          </a:p>
          <a:p>
            <a:pPr marL="45720" indent="0">
              <a:buNone/>
            </a:pPr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EFCFC-AFBE-4CB6-AE2D-5B4D07DD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87" y="2306563"/>
            <a:ext cx="3298226" cy="5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3282-6220-48A8-B1BE-A01C7CD4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Type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A355-A33A-4A36-9CE3-70DE99DC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&lt;input type="submit" value="send form"&gt;</a:t>
            </a:r>
          </a:p>
        </p:txBody>
      </p:sp>
    </p:spTree>
    <p:extLst>
      <p:ext uri="{BB962C8B-B14F-4D97-AF65-F5344CB8AC3E}">
        <p14:creationId xmlns:p14="http://schemas.microsoft.com/office/powerpoint/2010/main" val="23587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Tables </a:t>
            </a:r>
          </a:p>
          <a:p>
            <a:r>
              <a:rPr lang="en-US" dirty="0"/>
              <a:t>Creating Forms</a:t>
            </a:r>
          </a:p>
          <a:p>
            <a:r>
              <a:rPr lang="en-US" dirty="0"/>
              <a:t>Sending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A11-18C0-43A2-BD14-BA6E8BE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Type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4694-9E53-42B5-A095-03C56869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&lt;p&gt;Please select your age:&lt;/p&gt;</a:t>
            </a:r>
          </a:p>
          <a:p>
            <a:pPr marL="45720" indent="0">
              <a:buNone/>
            </a:pPr>
            <a:r>
              <a:rPr lang="en-US" dirty="0"/>
              <a:t>  &lt;input type="radio" id="age1" name="age" value="30"&gt;</a:t>
            </a:r>
          </a:p>
          <a:p>
            <a:pPr marL="45720" indent="0">
              <a:buNone/>
            </a:pPr>
            <a:r>
              <a:rPr lang="en-US" dirty="0"/>
              <a:t>  &lt;label for="age1"&gt;0 - 30&lt;/label&gt;&lt;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45720" indent="0">
              <a:buNone/>
            </a:pPr>
            <a:r>
              <a:rPr lang="en-US" dirty="0"/>
              <a:t>  &lt;input type="radio" id="age2" name="age" value="60"&gt;</a:t>
            </a:r>
          </a:p>
          <a:p>
            <a:pPr marL="45720" indent="0">
              <a:buNone/>
            </a:pPr>
            <a:r>
              <a:rPr lang="en-US" dirty="0"/>
              <a:t>  &lt;label for="age2"&gt;31 - 60&lt;/label&gt;&lt;</a:t>
            </a:r>
            <a:r>
              <a:rPr lang="en-US" dirty="0" err="1"/>
              <a:t>br</a:t>
            </a:r>
            <a:r>
              <a:rPr lang="en-US" dirty="0"/>
              <a:t>&gt;  </a:t>
            </a:r>
          </a:p>
          <a:p>
            <a:pPr marL="45720" indent="0">
              <a:buNone/>
            </a:pPr>
            <a:r>
              <a:rPr lang="en-US" dirty="0"/>
              <a:t>  &lt;input type="radio" id="age3" name="age" value="100"&gt;</a:t>
            </a:r>
          </a:p>
          <a:p>
            <a:pPr marL="45720" indent="0">
              <a:buNone/>
            </a:pPr>
            <a:r>
              <a:rPr lang="en-US" dirty="0"/>
              <a:t>  &lt;label for="age3"&gt;61 - 100&lt;/label&gt;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CDF10-F61A-4A45-9D43-FBC811521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44" y="1753780"/>
            <a:ext cx="3143112" cy="8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48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A11-18C0-43A2-BD14-BA6E8BE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Type Checkbox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4694-9E53-42B5-A095-03C56869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&lt;input type="checkbox" id="vehicle1" name="vehicle1" value="Bike"&gt;</a:t>
            </a:r>
          </a:p>
          <a:p>
            <a:pPr marL="45720" indent="0">
              <a:buNone/>
            </a:pPr>
            <a:r>
              <a:rPr lang="en-US" dirty="0"/>
              <a:t>&lt;label for="vehicle1"&gt; I have a bike&lt;/label&gt;</a:t>
            </a:r>
          </a:p>
          <a:p>
            <a:pPr marL="45720" indent="0">
              <a:buNone/>
            </a:pPr>
            <a:r>
              <a:rPr lang="en-US" dirty="0"/>
              <a:t>&lt;input type="checkbox" id="vehicle2" name="vehicle2" value="Car"&gt;</a:t>
            </a:r>
          </a:p>
          <a:p>
            <a:pPr marL="45720" indent="0">
              <a:buNone/>
            </a:pPr>
            <a:r>
              <a:rPr lang="en-US" dirty="0"/>
              <a:t>&lt;label for="vehicle2"&gt; I have a car&lt;/label&gt;</a:t>
            </a:r>
          </a:p>
          <a:p>
            <a:pPr marL="45720" indent="0">
              <a:buNone/>
            </a:pPr>
            <a:r>
              <a:rPr lang="en-US" dirty="0"/>
              <a:t>&lt;input type="checkbox" id="vehicle3" name="vehicle3" value="Boat"&gt;</a:t>
            </a:r>
          </a:p>
          <a:p>
            <a:pPr marL="45720" indent="0">
              <a:buNone/>
            </a:pPr>
            <a:r>
              <a:rPr lang="en-US" dirty="0"/>
              <a:t>&lt;label for="vehicle3"&gt; I have a boat&lt;/label&gt;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8A8D5-381C-4675-8FD1-7BC26C29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60" y="2328919"/>
            <a:ext cx="3867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A11-18C0-43A2-BD14-BA6E8BE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4694-9E53-42B5-A095-03C56869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&lt;label for="cars"&gt;Choose a car:&lt;/label&gt;</a:t>
            </a:r>
          </a:p>
          <a:p>
            <a:pPr marL="45720" indent="0">
              <a:buNone/>
            </a:pPr>
            <a:r>
              <a:rPr lang="en-US" dirty="0"/>
              <a:t>  &lt;select name="cars" id="cars"&gt;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volvo</a:t>
            </a:r>
            <a:r>
              <a:rPr lang="en-US" dirty="0"/>
              <a:t>"&gt;Volvo&lt;/option&gt;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saab</a:t>
            </a:r>
            <a:r>
              <a:rPr lang="en-US" dirty="0"/>
              <a:t>"&gt;Saab&lt;/option&gt;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opel</a:t>
            </a:r>
            <a:r>
              <a:rPr lang="en-US" dirty="0"/>
              <a:t>"&gt;Opel&lt;/option&gt;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audi</a:t>
            </a:r>
            <a:r>
              <a:rPr lang="en-US" dirty="0"/>
              <a:t>"&gt;Audi&lt;/option&gt;</a:t>
            </a:r>
          </a:p>
          <a:p>
            <a:pPr marL="45720" indent="0">
              <a:buNone/>
            </a:pPr>
            <a:r>
              <a:rPr lang="en-US" dirty="0"/>
              <a:t>  &lt;/select&gt;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DB866-B454-4730-A013-B5391372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7" y="1088307"/>
            <a:ext cx="1952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7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4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AD1CA-6B1C-48EA-BF62-F523B87A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tables used for?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0078DD-A6F5-45B0-BD35-7E2CACA01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53" y="1658886"/>
            <a:ext cx="8443989" cy="4444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25A8AE-4E44-41A5-9E19-4C1568C8D440}"/>
              </a:ext>
            </a:extLst>
          </p:cNvPr>
          <p:cNvSpPr txBox="1"/>
          <p:nvPr/>
        </p:nvSpPr>
        <p:spPr>
          <a:xfrm>
            <a:off x="3043084" y="6371303"/>
            <a:ext cx="610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https://en.wikipedia.org/wiki/List_of_countries_and_dependencies_by_population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6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AD1CA-6B1C-48EA-BF62-F523B87A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table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34FA785-219E-4D6B-9E98-A470DB18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29" y="1965959"/>
            <a:ext cx="9247861" cy="29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AD1CA-6B1C-48EA-BF62-F523B87A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Elements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34FA785-219E-4D6B-9E98-A470DB18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955" y="1528110"/>
            <a:ext cx="5961610" cy="1886291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80A48B-B346-4D50-B3DE-65ECD1757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84001"/>
              </p:ext>
            </p:extLst>
          </p:nvPr>
        </p:nvGraphicFramePr>
        <p:xfrm>
          <a:off x="1640366" y="396839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696079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1088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3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&lt;table&gt;&lt;/table&gt;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 start and end of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7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&lt;caption&gt;&lt;/caption&gt;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</a:t>
                      </a:r>
                      <a:r>
                        <a:rPr lang="en-US"/>
                        <a:t>title goes here.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0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&lt;tr&gt;&lt;/tr&gt;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row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6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&gt;&lt;/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2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cell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03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4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5A0D-BC83-4CD2-A0AF-423C2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this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686F07-9DC5-4529-9D22-74E6E1ECD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640455"/>
              </p:ext>
            </p:extLst>
          </p:nvPr>
        </p:nvGraphicFramePr>
        <p:xfrm>
          <a:off x="1143000" y="2057400"/>
          <a:ext cx="9872661" cy="3416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887">
                  <a:extLst>
                    <a:ext uri="{9D8B030D-6E8A-4147-A177-3AD203B41FA5}">
                      <a16:colId xmlns:a16="http://schemas.microsoft.com/office/drawing/2014/main" val="2623446743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527079974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2390894475"/>
                    </a:ext>
                  </a:extLst>
                </a:gridCol>
              </a:tblGrid>
              <a:tr h="1138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66454"/>
                  </a:ext>
                </a:extLst>
              </a:tr>
              <a:tr h="1138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47774"/>
                  </a:ext>
                </a:extLst>
              </a:tr>
              <a:tr h="1138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6190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C0E6139-0DC9-44CF-BE50-55F21B0A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52" y="2261937"/>
            <a:ext cx="7665155" cy="23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9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4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E6DBF-6639-4A43-8D72-0960F7BA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CCDFC3-FDDE-47FA-8858-6A30B23D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http://www.amazon.com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https://apply.commonapp.org/createaccount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https://onondaga.gov/diversity/one-stop-shop-intake-form/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0620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663</Words>
  <Application>Microsoft Macintosh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Corbel</vt:lpstr>
      <vt:lpstr>Basis</vt:lpstr>
      <vt:lpstr>ist 263</vt:lpstr>
      <vt:lpstr>Agenda</vt:lpstr>
      <vt:lpstr>Tables</vt:lpstr>
      <vt:lpstr>What are tables used for?</vt:lpstr>
      <vt:lpstr>Parts of a table</vt:lpstr>
      <vt:lpstr>HTML Table Elements</vt:lpstr>
      <vt:lpstr>Let's Code this</vt:lpstr>
      <vt:lpstr>Forms</vt:lpstr>
      <vt:lpstr>Example of Forms</vt:lpstr>
      <vt:lpstr>What is a Form?</vt:lpstr>
      <vt:lpstr>Form Element</vt:lpstr>
      <vt:lpstr>Form Attribute Method</vt:lpstr>
      <vt:lpstr>Forms Elements</vt:lpstr>
      <vt:lpstr>PowerPoint Presentation</vt:lpstr>
      <vt:lpstr>PowerPoint Presentation</vt:lpstr>
      <vt:lpstr>Input Type Text</vt:lpstr>
      <vt:lpstr>Label Tag</vt:lpstr>
      <vt:lpstr>Text Area</vt:lpstr>
      <vt:lpstr>Input with Type Submit</vt:lpstr>
      <vt:lpstr>Input with Type Radio</vt:lpstr>
      <vt:lpstr>Input with Type Checkbox</vt:lpstr>
      <vt:lpstr>Select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Anika Mombiela Bathen</cp:lastModifiedBy>
  <cp:revision>42</cp:revision>
  <dcterms:created xsi:type="dcterms:W3CDTF">2020-07-08T17:16:07Z</dcterms:created>
  <dcterms:modified xsi:type="dcterms:W3CDTF">2025-02-03T23:00:07Z</dcterms:modified>
</cp:coreProperties>
</file>