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269" r:id="rId4"/>
    <p:sldId id="264" r:id="rId5"/>
    <p:sldId id="271" r:id="rId6"/>
    <p:sldId id="260" r:id="rId7"/>
    <p:sldId id="261" r:id="rId8"/>
    <p:sldId id="262" r:id="rId9"/>
    <p:sldId id="272" r:id="rId10"/>
    <p:sldId id="257" r:id="rId11"/>
    <p:sldId id="268" r:id="rId12"/>
    <p:sldId id="266" r:id="rId13"/>
    <p:sldId id="263" r:id="rId14"/>
    <p:sldId id="267" r:id="rId15"/>
    <p:sldId id="274" r:id="rId16"/>
    <p:sldId id="273"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9925" autoAdjust="0"/>
  </p:normalViewPr>
  <p:slideViewPr>
    <p:cSldViewPr snapToGrid="0">
      <p:cViewPr varScale="1">
        <p:scale>
          <a:sx n="69" d="100"/>
          <a:sy n="69" d="100"/>
        </p:scale>
        <p:origin x="10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2EC087-3750-4670-A60E-83BBA764D1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44E3500-DC9B-4159-A507-442B886341F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4CD60-26EF-42CD-9E4C-3A497481F8DE}" type="datetimeFigureOut">
              <a:rPr lang="en-US" smtClean="0"/>
              <a:t>10/25/2018</a:t>
            </a:fld>
            <a:endParaRPr lang="en-US"/>
          </a:p>
        </p:txBody>
      </p:sp>
      <p:sp>
        <p:nvSpPr>
          <p:cNvPr id="4" name="Slide Image Placeholder 3">
            <a:extLst>
              <a:ext uri="{FF2B5EF4-FFF2-40B4-BE49-F238E27FC236}">
                <a16:creationId xmlns:a16="http://schemas.microsoft.com/office/drawing/2014/main" id="{B81712EB-755A-4297-BF3F-5FBDA73BC52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97AB4792-96B1-4751-9B81-015246EEBCF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8F0F91BB-7AED-417F-BD19-E7668E4DF85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51E236C1-FC9C-4C98-BBCC-AFCE8BA734AA}"/>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4D2F3-8368-40DA-AEFE-11071249636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Vector data tend to be dominated by points, lines and polygons, whereas raster data is in the form of rows and columns (or a matrix) / grid. / continuous data. </a:t>
            </a:r>
            <a:r>
              <a:rPr lang="en-US" dirty="0" err="1"/>
              <a:t>Rasters</a:t>
            </a:r>
            <a:r>
              <a:rPr lang="en-US" dirty="0"/>
              <a:t> can include elevation models, values for vegetation indices, land cover. Majority of these datasets have attribute tables associated with them. </a:t>
            </a:r>
          </a:p>
        </p:txBody>
      </p:sp>
      <p:sp>
        <p:nvSpPr>
          <p:cNvPr id="4" name="Slide Number Placeholder 3"/>
          <p:cNvSpPr>
            <a:spLocks noGrp="1"/>
          </p:cNvSpPr>
          <p:nvPr>
            <p:ph type="sldNum" sz="quarter" idx="10"/>
          </p:nvPr>
        </p:nvSpPr>
        <p:spPr/>
        <p:txBody>
          <a:bodyPr/>
          <a:lstStyle/>
          <a:p>
            <a:fld id="{5FBEA7DD-417C-4FBF-B317-0666EE1697E9}" type="slidenum">
              <a:rPr lang="en-US" smtClean="0"/>
              <a:t>4</a:t>
            </a:fld>
            <a:endParaRPr lang="en-US"/>
          </a:p>
        </p:txBody>
      </p:sp>
    </p:spTree>
    <p:extLst>
      <p:ext uri="{BB962C8B-B14F-4D97-AF65-F5344CB8AC3E}">
        <p14:creationId xmlns:p14="http://schemas.microsoft.com/office/powerpoint/2010/main" val="171462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can look at a geographic grid of the globe and visualize latitude and longitude and the intersection of these lines give you coordinates for a location on the planet (x and y). But globes are not very useful for the reference of mapping, calculating distances etc. Hence, we need a planar surface. There are different types of projections and we would spend way too much time just talking about it, but just to give you an idea that transformation, distorts areas or shapes. Examples include equal area  (that preserves area, but distorts shape), Mercator projection that is normally carried out distorts areas, but not shapes [ Geographic coordinate systems are in 3D, spherical – example WGS84; projected coordinate systems use a flat, 2D surface instead] </a:t>
            </a:r>
          </a:p>
        </p:txBody>
      </p:sp>
      <p:sp>
        <p:nvSpPr>
          <p:cNvPr id="4" name="Slide Number Placeholder 3"/>
          <p:cNvSpPr>
            <a:spLocks noGrp="1"/>
          </p:cNvSpPr>
          <p:nvPr>
            <p:ph type="sldNum" sz="quarter" idx="10"/>
          </p:nvPr>
        </p:nvSpPr>
        <p:spPr/>
        <p:txBody>
          <a:bodyPr/>
          <a:lstStyle/>
          <a:p>
            <a:fld id="{5FBEA7DD-417C-4FBF-B317-0666EE1697E9}" type="slidenum">
              <a:rPr lang="en-US" smtClean="0"/>
              <a:t>5</a:t>
            </a:fld>
            <a:endParaRPr lang="en-US"/>
          </a:p>
        </p:txBody>
      </p:sp>
    </p:spTree>
    <p:extLst>
      <p:ext uri="{BB962C8B-B14F-4D97-AF65-F5344CB8AC3E}">
        <p14:creationId xmlns:p14="http://schemas.microsoft.com/office/powerpoint/2010/main" val="285933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R? As many of might already know, it is free and an advanced environment for statistical analysis – has a variety of statistical and graphical techniques. </a:t>
            </a:r>
          </a:p>
        </p:txBody>
      </p:sp>
      <p:sp>
        <p:nvSpPr>
          <p:cNvPr id="4" name="Slide Number Placeholder 3"/>
          <p:cNvSpPr>
            <a:spLocks noGrp="1"/>
          </p:cNvSpPr>
          <p:nvPr>
            <p:ph type="sldNum" sz="quarter" idx="10"/>
          </p:nvPr>
        </p:nvSpPr>
        <p:spPr/>
        <p:txBody>
          <a:bodyPr/>
          <a:lstStyle/>
          <a:p>
            <a:fld id="{5FBEA7DD-417C-4FBF-B317-0666EE1697E9}" type="slidenum">
              <a:rPr lang="en-US" smtClean="0"/>
              <a:t>6</a:t>
            </a:fld>
            <a:endParaRPr lang="en-US"/>
          </a:p>
        </p:txBody>
      </p:sp>
    </p:spTree>
    <p:extLst>
      <p:ext uri="{BB962C8B-B14F-4D97-AF65-F5344CB8AC3E}">
        <p14:creationId xmlns:p14="http://schemas.microsoft.com/office/powerpoint/2010/main" val="3920653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735C-67B7-4902-9095-074EA02301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BA2A43-370D-40FE-B096-2C0FFE862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CBF7B-0979-4A01-8432-BAA216B26F6E}"/>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5" name="Footer Placeholder 4">
            <a:extLst>
              <a:ext uri="{FF2B5EF4-FFF2-40B4-BE49-F238E27FC236}">
                <a16:creationId xmlns:a16="http://schemas.microsoft.com/office/drawing/2014/main" id="{140EAAE5-833B-42C6-84FF-B4D053B76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F8C6F-014D-49A0-95DD-267482CE00E7}"/>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422269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8898-C5E7-4FF5-830B-E0BAD04F10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970F17-28D1-4771-B169-20A9E1E765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85CBC-5674-4AE0-802F-E94B90001140}"/>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5" name="Footer Placeholder 4">
            <a:extLst>
              <a:ext uri="{FF2B5EF4-FFF2-40B4-BE49-F238E27FC236}">
                <a16:creationId xmlns:a16="http://schemas.microsoft.com/office/drawing/2014/main" id="{E3DB5D54-0217-4157-8BAE-7BDB0548B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C2083-D460-421D-8B59-0485FF1DEE37}"/>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4167823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EF14C-50BE-4186-8AD8-4A9797D9B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00E03A-3B3A-4889-866C-AB2477CC5B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91E5B-3E8E-4851-9407-10F4A3120973}"/>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5" name="Footer Placeholder 4">
            <a:extLst>
              <a:ext uri="{FF2B5EF4-FFF2-40B4-BE49-F238E27FC236}">
                <a16:creationId xmlns:a16="http://schemas.microsoft.com/office/drawing/2014/main" id="{877A87AB-C3DB-4048-96D8-42ACBBED2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1736C-D65F-44FC-8ED5-C0F10DF332FF}"/>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3137562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6A1A-B8F3-457B-8880-BEF8636FA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7A81F-4A90-4BA1-B696-A95D2545FF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1F0B1-9BEA-4E17-A47E-A8D5BF5033E7}"/>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5" name="Footer Placeholder 4">
            <a:extLst>
              <a:ext uri="{FF2B5EF4-FFF2-40B4-BE49-F238E27FC236}">
                <a16:creationId xmlns:a16="http://schemas.microsoft.com/office/drawing/2014/main" id="{727D1104-AF59-44AF-8A1D-754237333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07B41-0C4E-4691-A4C8-228FB3495FD9}"/>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297759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C600-78F5-4539-9120-716EA29F4C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09FDF8-1A1B-403F-B6AF-8F14B4EE7A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E9A857-0459-4E69-BB8C-2A1CE23AFF6A}"/>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5" name="Footer Placeholder 4">
            <a:extLst>
              <a:ext uri="{FF2B5EF4-FFF2-40B4-BE49-F238E27FC236}">
                <a16:creationId xmlns:a16="http://schemas.microsoft.com/office/drawing/2014/main" id="{A9D1C1AE-E3C0-4977-BCCC-8387F261A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CED8D-C945-42BF-9A6C-37DEFA1A739A}"/>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15639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D10A-C4B5-4CA8-933E-C2C432D7A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03A7C9-02CA-42BD-89D8-682F4C1265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C7F058-9EAF-497A-8A08-AC9801174A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EBE2CD-3BE7-46F4-B486-B6B12AE4E3F0}"/>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6" name="Footer Placeholder 5">
            <a:extLst>
              <a:ext uri="{FF2B5EF4-FFF2-40B4-BE49-F238E27FC236}">
                <a16:creationId xmlns:a16="http://schemas.microsoft.com/office/drawing/2014/main" id="{615B4446-3BB5-40CD-AED4-4F85B4BB9E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A6A7E-B5CE-4F32-B99A-2FCDF1E4D5FD}"/>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366650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6448-ACA7-4B10-9DE2-23ED00671A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CC5A6E-4790-40BF-803C-E8B5FA52F2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9B73D3-08BD-4BC8-B140-891310F0DB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216836-4FB2-4577-A64D-82BF3EFDE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BBF306-F010-4C78-B515-AEFED23397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2842FC-9FB1-4B1D-9666-431EF1FB63F4}"/>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8" name="Footer Placeholder 7">
            <a:extLst>
              <a:ext uri="{FF2B5EF4-FFF2-40B4-BE49-F238E27FC236}">
                <a16:creationId xmlns:a16="http://schemas.microsoft.com/office/drawing/2014/main" id="{3C15D821-85E9-4EBD-A30E-AD9BE5827E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8F8522-6374-4633-8396-873FDF04BE55}"/>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210504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3550-661F-49D8-8B0A-6B2498806A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20BF86-AC43-40FD-844D-462911E77D90}"/>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4" name="Footer Placeholder 3">
            <a:extLst>
              <a:ext uri="{FF2B5EF4-FFF2-40B4-BE49-F238E27FC236}">
                <a16:creationId xmlns:a16="http://schemas.microsoft.com/office/drawing/2014/main" id="{3CABD144-32F0-4247-A4A9-56113BB978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DECEC4-21EE-4CE5-97ED-C688E0B3FD1D}"/>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208442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DAEB91-4987-4221-B3F7-C8511355A8A6}"/>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3" name="Footer Placeholder 2">
            <a:extLst>
              <a:ext uri="{FF2B5EF4-FFF2-40B4-BE49-F238E27FC236}">
                <a16:creationId xmlns:a16="http://schemas.microsoft.com/office/drawing/2014/main" id="{E9B93F15-1590-4826-A1A2-070D3C3F2E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EB85A9-2231-4CC7-83C0-EEC4CB963BFD}"/>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115871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A982-8ED1-4B6F-B2F8-82EA1EB90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F97F8-0C11-4FC3-9259-197126329D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E4EAC4-AF3C-4B04-ACB5-1B84682F3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8913A5-421E-496C-B4CF-209C5AB38AF0}"/>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6" name="Footer Placeholder 5">
            <a:extLst>
              <a:ext uri="{FF2B5EF4-FFF2-40B4-BE49-F238E27FC236}">
                <a16:creationId xmlns:a16="http://schemas.microsoft.com/office/drawing/2014/main" id="{BE69A762-7DAE-47CC-B21D-FC56DB0C9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81430-C37E-4AB8-9C45-ED043093AD89}"/>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425318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6670-FB2C-432A-9465-86B55BCAE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39B93A-F670-4D08-8F71-2221A0F104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B63468-E28E-4338-9891-A2A6B93F7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FBBEBD-E7AF-4DD7-A3D1-B7628EE78E02}"/>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6" name="Footer Placeholder 5">
            <a:extLst>
              <a:ext uri="{FF2B5EF4-FFF2-40B4-BE49-F238E27FC236}">
                <a16:creationId xmlns:a16="http://schemas.microsoft.com/office/drawing/2014/main" id="{4B03746A-482C-4A9F-B985-7AF706DA83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3BDC8-6227-41E2-97B0-17DCC7264EC5}"/>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206668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A212E-D081-465F-8D08-E3DD51C76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F216B1-0B2E-403C-99C5-65F5AD527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966CE-98E3-41F7-86BF-F50058FAB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17569-D737-40AF-88E9-41E20374A474}" type="datetimeFigureOut">
              <a:rPr lang="en-US" smtClean="0"/>
              <a:t>10/25/2018</a:t>
            </a:fld>
            <a:endParaRPr lang="en-US"/>
          </a:p>
        </p:txBody>
      </p:sp>
      <p:sp>
        <p:nvSpPr>
          <p:cNvPr id="5" name="Footer Placeholder 4">
            <a:extLst>
              <a:ext uri="{FF2B5EF4-FFF2-40B4-BE49-F238E27FC236}">
                <a16:creationId xmlns:a16="http://schemas.microsoft.com/office/drawing/2014/main" id="{4C0B162B-162D-4A35-BE95-1DE2DB0B23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FE2D9B-E2F8-4C55-9BA8-35C902E89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6FC62-C64D-4C3B-B220-E705504265AE}" type="slidenum">
              <a:rPr lang="en-US" smtClean="0"/>
              <a:t>‹#›</a:t>
            </a:fld>
            <a:endParaRPr lang="en-US"/>
          </a:p>
        </p:txBody>
      </p:sp>
    </p:spTree>
    <p:extLst>
      <p:ext uri="{BB962C8B-B14F-4D97-AF65-F5344CB8AC3E}">
        <p14:creationId xmlns:p14="http://schemas.microsoft.com/office/powerpoint/2010/main" val="792139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ran.r-project.org/web/views/Spatial.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vjjan91/SpatialAnalysisin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ran.r-project.org/web/views/Spatia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A82F-6858-4A56-8E82-395E9A67D4D3}"/>
              </a:ext>
            </a:extLst>
          </p:cNvPr>
          <p:cNvSpPr>
            <a:spLocks noGrp="1"/>
          </p:cNvSpPr>
          <p:nvPr>
            <p:ph type="ctrTitle"/>
          </p:nvPr>
        </p:nvSpPr>
        <p:spPr>
          <a:xfrm>
            <a:off x="1524000" y="1056442"/>
            <a:ext cx="9144000" cy="2995058"/>
          </a:xfrm>
        </p:spPr>
        <p:txBody>
          <a:bodyPr>
            <a:normAutofit/>
          </a:bodyPr>
          <a:lstStyle/>
          <a:p>
            <a:r>
              <a:rPr lang="en-US" sz="4400" dirty="0">
                <a:latin typeface="Avenir LT Std 35 Light" panose="020B0402020203020204" pitchFamily="34" charset="0"/>
              </a:rPr>
              <a:t>Spatial </a:t>
            </a:r>
            <a:r>
              <a:rPr lang="en-US" sz="4400">
                <a:latin typeface="Avenir LT Std 35 Light" panose="020B0402020203020204" pitchFamily="34" charset="0"/>
              </a:rPr>
              <a:t>Analysis in </a:t>
            </a:r>
            <a:r>
              <a:rPr lang="en-US" sz="4400" dirty="0">
                <a:latin typeface="Avenir LT Std 35 Light" panose="020B0402020203020204" pitchFamily="34" charset="0"/>
              </a:rPr>
              <a:t>R</a:t>
            </a:r>
            <a:br>
              <a:rPr lang="en-US" sz="4400" dirty="0">
                <a:latin typeface="Avenir LT Std 35 Light" panose="020B0402020203020204" pitchFamily="34" charset="0"/>
              </a:rPr>
            </a:br>
            <a:endParaRPr lang="en-US" sz="4400" dirty="0">
              <a:latin typeface="Avenir LT Std 35 Light" panose="020B0402020203020204" pitchFamily="34" charset="0"/>
            </a:endParaRPr>
          </a:p>
        </p:txBody>
      </p:sp>
      <p:sp>
        <p:nvSpPr>
          <p:cNvPr id="3" name="Subtitle 2">
            <a:extLst>
              <a:ext uri="{FF2B5EF4-FFF2-40B4-BE49-F238E27FC236}">
                <a16:creationId xmlns:a16="http://schemas.microsoft.com/office/drawing/2014/main" id="{0D9B9B52-343E-4921-A503-0D5C1FD8C40C}"/>
              </a:ext>
            </a:extLst>
          </p:cNvPr>
          <p:cNvSpPr>
            <a:spLocks noGrp="1"/>
          </p:cNvSpPr>
          <p:nvPr>
            <p:ph type="subTitle" idx="1"/>
          </p:nvPr>
        </p:nvSpPr>
        <p:spPr>
          <a:xfrm>
            <a:off x="1524000" y="4418784"/>
            <a:ext cx="9144000" cy="1655762"/>
          </a:xfrm>
        </p:spPr>
        <p:txBody>
          <a:bodyPr/>
          <a:lstStyle/>
          <a:p>
            <a:r>
              <a:rPr lang="en-US" dirty="0">
                <a:latin typeface="Avenir LT Std 35 Light" panose="020B0402020203020204" pitchFamily="34" charset="0"/>
              </a:rPr>
              <a:t>Vijay Ramesh </a:t>
            </a:r>
          </a:p>
          <a:p>
            <a:r>
              <a:rPr lang="en-US" dirty="0">
                <a:latin typeface="Avenir LT Std 35 Light" panose="020B0402020203020204" pitchFamily="34" charset="0"/>
              </a:rPr>
              <a:t>SCCS - 2018</a:t>
            </a:r>
          </a:p>
        </p:txBody>
      </p:sp>
    </p:spTree>
    <p:extLst>
      <p:ext uri="{BB962C8B-B14F-4D97-AF65-F5344CB8AC3E}">
        <p14:creationId xmlns:p14="http://schemas.microsoft.com/office/powerpoint/2010/main" val="2324940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CD7D-16D9-4838-9A71-6AA1D8B88F16}"/>
              </a:ext>
            </a:extLst>
          </p:cNvPr>
          <p:cNvSpPr>
            <a:spLocks noGrp="1"/>
          </p:cNvSpPr>
          <p:nvPr>
            <p:ph type="title"/>
          </p:nvPr>
        </p:nvSpPr>
        <p:spPr/>
        <p:txBody>
          <a:bodyPr>
            <a:normAutofit/>
          </a:bodyPr>
          <a:lstStyle/>
          <a:p>
            <a:r>
              <a:rPr lang="en-US" sz="3300" dirty="0">
                <a:latin typeface="Avenir LT Std 35 Light" panose="020B0402020203020204" pitchFamily="34" charset="0"/>
              </a:rPr>
              <a:t>How are Spatial Objects represented in R?</a:t>
            </a:r>
          </a:p>
        </p:txBody>
      </p:sp>
      <p:sp>
        <p:nvSpPr>
          <p:cNvPr id="3" name="Content Placeholder 2">
            <a:extLst>
              <a:ext uri="{FF2B5EF4-FFF2-40B4-BE49-F238E27FC236}">
                <a16:creationId xmlns:a16="http://schemas.microsoft.com/office/drawing/2014/main" id="{40470067-865F-41B3-B4A8-F628C53B6974}"/>
              </a:ext>
            </a:extLst>
          </p:cNvPr>
          <p:cNvSpPr>
            <a:spLocks noGrp="1"/>
          </p:cNvSpPr>
          <p:nvPr>
            <p:ph idx="1"/>
          </p:nvPr>
        </p:nvSpPr>
        <p:spPr/>
        <p:txBody>
          <a:bodyPr>
            <a:normAutofit/>
          </a:bodyPr>
          <a:lstStyle/>
          <a:p>
            <a:r>
              <a:rPr lang="en-US" sz="2400" dirty="0">
                <a:latin typeface="Avenir LT Std 35 Light" panose="020B0402020203020204" pitchFamily="34" charset="0"/>
              </a:rPr>
              <a:t>Spatial objects in R are represented as S4 objects </a:t>
            </a:r>
          </a:p>
          <a:p>
            <a:endParaRPr lang="en-US" sz="2400" dirty="0">
              <a:latin typeface="Avenir LT Std 35 Light" panose="020B0402020203020204" pitchFamily="34" charset="0"/>
            </a:endParaRPr>
          </a:p>
          <a:p>
            <a:r>
              <a:rPr lang="en-US" sz="2400" dirty="0">
                <a:latin typeface="Avenir LT Std 35 Light" panose="020B0402020203020204" pitchFamily="34" charset="0"/>
              </a:rPr>
              <a:t>Basic objects include Points, Lines, Polygons, Pixels and Grids</a:t>
            </a:r>
          </a:p>
          <a:p>
            <a:endParaRPr lang="en-US" sz="2400" dirty="0">
              <a:latin typeface="Avenir LT Std 35 Light" panose="020B0402020203020204" pitchFamily="34" charset="0"/>
            </a:endParaRPr>
          </a:p>
          <a:p>
            <a:r>
              <a:rPr lang="en-US" sz="2400" dirty="0">
                <a:latin typeface="Avenir LT Std 35 Light" panose="020B0402020203020204" pitchFamily="34" charset="0"/>
              </a:rPr>
              <a:t>A class within a class within a class </a:t>
            </a:r>
          </a:p>
          <a:p>
            <a:endParaRPr lang="en-US" sz="2400" dirty="0">
              <a:latin typeface="Avenir LT Std 35 Light" panose="020B0402020203020204" pitchFamily="34" charset="0"/>
            </a:endParaRPr>
          </a:p>
          <a:p>
            <a:r>
              <a:rPr lang="en-US" sz="2400" dirty="0">
                <a:latin typeface="Avenir LT Std 35 Light" panose="020B0402020203020204" pitchFamily="34" charset="0"/>
              </a:rPr>
              <a:t>Slots instead of lists @ </a:t>
            </a:r>
            <a:r>
              <a:rPr lang="en-US" sz="2400" dirty="0">
                <a:latin typeface="Avenir LT Std 35 Light" panose="020B0402020203020204" pitchFamily="34" charset="0"/>
                <a:sym typeface="Wingdings" panose="05000000000000000000" pitchFamily="2" charset="2"/>
              </a:rPr>
              <a:t> $  [[]] </a:t>
            </a:r>
            <a:endParaRPr lang="en-US" sz="2400" dirty="0">
              <a:latin typeface="Avenir LT Std 35 Light" panose="020B0402020203020204" pitchFamily="34" charset="0"/>
            </a:endParaRP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For example: </a:t>
            </a:r>
            <a:r>
              <a:rPr lang="en-US" sz="2400" dirty="0" err="1">
                <a:latin typeface="Avenir LT Std 35 Light" panose="020B0402020203020204" pitchFamily="34" charset="0"/>
              </a:rPr>
              <a:t>map_world@data@attributes</a:t>
            </a:r>
            <a:r>
              <a:rPr lang="en-US" sz="2400" dirty="0">
                <a:latin typeface="Avenir LT Std 35 Light" panose="020B0402020203020204" pitchFamily="34" charset="0"/>
              </a:rPr>
              <a:t>[[1]]$NAME</a:t>
            </a:r>
          </a:p>
          <a:p>
            <a:endParaRPr lang="en-US" sz="2400" dirty="0">
              <a:latin typeface="Avenir LT Std 35 Light" panose="020B0402020203020204" pitchFamily="34" charset="0"/>
            </a:endParaRPr>
          </a:p>
        </p:txBody>
      </p:sp>
      <p:sp>
        <p:nvSpPr>
          <p:cNvPr id="4" name="TextBox 3">
            <a:extLst>
              <a:ext uri="{FF2B5EF4-FFF2-40B4-BE49-F238E27FC236}">
                <a16:creationId xmlns:a16="http://schemas.microsoft.com/office/drawing/2014/main" id="{E00E423F-EE84-4809-BC94-995103A9FF99}"/>
              </a:ext>
            </a:extLst>
          </p:cNvPr>
          <p:cNvSpPr txBox="1"/>
          <p:nvPr/>
        </p:nvSpPr>
        <p:spPr>
          <a:xfrm>
            <a:off x="8028445" y="6391922"/>
            <a:ext cx="3952364" cy="369332"/>
          </a:xfrm>
          <a:prstGeom prst="rect">
            <a:avLst/>
          </a:prstGeom>
          <a:noFill/>
        </p:spPr>
        <p:txBody>
          <a:bodyPr wrap="none" rtlCol="0">
            <a:spAutoFit/>
          </a:bodyPr>
          <a:lstStyle/>
          <a:p>
            <a:r>
              <a:rPr lang="en-US" dirty="0">
                <a:latin typeface="Avenir LT Std 35 Light" panose="020B0402020203020204" pitchFamily="34" charset="0"/>
              </a:rPr>
              <a:t>Adapted from </a:t>
            </a:r>
            <a:r>
              <a:rPr lang="en-US" dirty="0" err="1">
                <a:latin typeface="Avenir LT Std 35 Light" panose="020B0402020203020204" pitchFamily="34" charset="0"/>
              </a:rPr>
              <a:t>Pebesma</a:t>
            </a:r>
            <a:r>
              <a:rPr lang="en-US" dirty="0">
                <a:latin typeface="Avenir LT Std 35 Light" panose="020B0402020203020204" pitchFamily="34" charset="0"/>
              </a:rPr>
              <a:t>, </a:t>
            </a:r>
            <a:r>
              <a:rPr lang="en-US" dirty="0" err="1">
                <a:latin typeface="Avenir LT Std 35 Light" panose="020B0402020203020204" pitchFamily="34" charset="0"/>
              </a:rPr>
              <a:t>sp</a:t>
            </a:r>
            <a:r>
              <a:rPr lang="en-US" dirty="0">
                <a:latin typeface="Avenir LT Std 35 Light" panose="020B0402020203020204" pitchFamily="34" charset="0"/>
              </a:rPr>
              <a:t> </a:t>
            </a:r>
            <a:r>
              <a:rPr lang="en-US" i="1" dirty="0">
                <a:latin typeface="Avenir LT Std 35 Light" panose="020B0402020203020204" pitchFamily="34" charset="0"/>
              </a:rPr>
              <a:t>vignette </a:t>
            </a:r>
            <a:endParaRPr lang="en-US" dirty="0">
              <a:latin typeface="Avenir LT Std 35 Light" panose="020B0402020203020204" pitchFamily="34" charset="0"/>
            </a:endParaRPr>
          </a:p>
        </p:txBody>
      </p:sp>
    </p:spTree>
    <p:extLst>
      <p:ext uri="{BB962C8B-B14F-4D97-AF65-F5344CB8AC3E}">
        <p14:creationId xmlns:p14="http://schemas.microsoft.com/office/powerpoint/2010/main" val="72057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DF06-B81E-4714-B501-5633A9F916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7BC0E6-37E2-48CE-BFB0-40FB5CAFD2C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74A1BE1-2933-4871-B739-2DBAD8F54028}"/>
              </a:ext>
            </a:extLst>
          </p:cNvPr>
          <p:cNvPicPr>
            <a:picLocks noChangeAspect="1"/>
          </p:cNvPicPr>
          <p:nvPr/>
        </p:nvPicPr>
        <p:blipFill>
          <a:blip r:embed="rId2"/>
          <a:stretch>
            <a:fillRect/>
          </a:stretch>
        </p:blipFill>
        <p:spPr>
          <a:xfrm>
            <a:off x="0" y="187850"/>
            <a:ext cx="12192000" cy="6482300"/>
          </a:xfrm>
          <a:prstGeom prst="rect">
            <a:avLst/>
          </a:prstGeom>
        </p:spPr>
      </p:pic>
    </p:spTree>
    <p:extLst>
      <p:ext uri="{BB962C8B-B14F-4D97-AF65-F5344CB8AC3E}">
        <p14:creationId xmlns:p14="http://schemas.microsoft.com/office/powerpoint/2010/main" val="237267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1A6F4F-2552-401F-BB17-E5EA787547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01" y="269346"/>
            <a:ext cx="7098421" cy="6493198"/>
          </a:xfrm>
        </p:spPr>
      </p:pic>
      <p:sp>
        <p:nvSpPr>
          <p:cNvPr id="6" name="TextBox 5">
            <a:extLst>
              <a:ext uri="{FF2B5EF4-FFF2-40B4-BE49-F238E27FC236}">
                <a16:creationId xmlns:a16="http://schemas.microsoft.com/office/drawing/2014/main" id="{F287B27D-89F7-4564-93C9-445DF9B1E4AC}"/>
              </a:ext>
            </a:extLst>
          </p:cNvPr>
          <p:cNvSpPr txBox="1"/>
          <p:nvPr/>
        </p:nvSpPr>
        <p:spPr>
          <a:xfrm>
            <a:off x="6636599" y="6488668"/>
            <a:ext cx="6187736" cy="369332"/>
          </a:xfrm>
          <a:prstGeom prst="rect">
            <a:avLst/>
          </a:prstGeom>
          <a:noFill/>
        </p:spPr>
        <p:txBody>
          <a:bodyPr wrap="square" rtlCol="0">
            <a:spAutoFit/>
          </a:bodyPr>
          <a:lstStyle/>
          <a:p>
            <a:r>
              <a:rPr lang="en-US" dirty="0">
                <a:latin typeface="Avenir LT Std 35 Light" panose="020B0402020203020204" pitchFamily="34" charset="0"/>
              </a:rPr>
              <a:t>http://robinlovelace.net/geocompr/spatial-class.html</a:t>
            </a:r>
          </a:p>
        </p:txBody>
      </p:sp>
      <p:sp>
        <p:nvSpPr>
          <p:cNvPr id="4" name="Title 3">
            <a:extLst>
              <a:ext uri="{FF2B5EF4-FFF2-40B4-BE49-F238E27FC236}">
                <a16:creationId xmlns:a16="http://schemas.microsoft.com/office/drawing/2014/main" id="{6285B1AA-4D80-4B9D-ADA7-F8993EE94530}"/>
              </a:ext>
            </a:extLst>
          </p:cNvPr>
          <p:cNvSpPr>
            <a:spLocks noGrp="1"/>
          </p:cNvSpPr>
          <p:nvPr>
            <p:ph type="title"/>
          </p:nvPr>
        </p:nvSpPr>
        <p:spPr>
          <a:xfrm>
            <a:off x="7782956" y="269346"/>
            <a:ext cx="4139556" cy="1325563"/>
          </a:xfrm>
        </p:spPr>
        <p:txBody>
          <a:bodyPr>
            <a:normAutofit/>
          </a:bodyPr>
          <a:lstStyle/>
          <a:p>
            <a:r>
              <a:rPr lang="en-US" sz="3300" dirty="0" err="1">
                <a:latin typeface="Avenir LT Std 35 Light" panose="020B0402020203020204" pitchFamily="34" charset="0"/>
              </a:rPr>
              <a:t>Rasters</a:t>
            </a:r>
            <a:endParaRPr lang="en-US" sz="3300" dirty="0">
              <a:latin typeface="Avenir LT Std 35 Light" panose="020B0402020203020204" pitchFamily="34" charset="0"/>
            </a:endParaRPr>
          </a:p>
        </p:txBody>
      </p:sp>
    </p:spTree>
    <p:extLst>
      <p:ext uri="{BB962C8B-B14F-4D97-AF65-F5344CB8AC3E}">
        <p14:creationId xmlns:p14="http://schemas.microsoft.com/office/powerpoint/2010/main" val="143666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A647-1DA1-44B8-99BC-D8BB2CC560A3}"/>
              </a:ext>
            </a:extLst>
          </p:cNvPr>
          <p:cNvSpPr>
            <a:spLocks noGrp="1"/>
          </p:cNvSpPr>
          <p:nvPr>
            <p:ph type="title"/>
          </p:nvPr>
        </p:nvSpPr>
        <p:spPr/>
        <p:txBody>
          <a:bodyPr>
            <a:normAutofit/>
          </a:bodyPr>
          <a:lstStyle/>
          <a:p>
            <a:r>
              <a:rPr lang="en-US" sz="3300" dirty="0">
                <a:latin typeface="Avenir LT Std 35 Light" panose="020B0402020203020204" pitchFamily="34" charset="0"/>
              </a:rPr>
              <a:t>sf is the new </a:t>
            </a:r>
            <a:r>
              <a:rPr lang="en-US" sz="3300" dirty="0" err="1">
                <a:latin typeface="Avenir LT Std 35 Light" panose="020B0402020203020204" pitchFamily="34" charset="0"/>
              </a:rPr>
              <a:t>sp</a:t>
            </a:r>
            <a:r>
              <a:rPr lang="en-US" sz="3300" dirty="0">
                <a:latin typeface="Avenir LT Std 35 Light" panose="020B0402020203020204" pitchFamily="34" charset="0"/>
              </a:rPr>
              <a:t>! </a:t>
            </a:r>
          </a:p>
        </p:txBody>
      </p:sp>
      <p:sp>
        <p:nvSpPr>
          <p:cNvPr id="3" name="Content Placeholder 2">
            <a:extLst>
              <a:ext uri="{FF2B5EF4-FFF2-40B4-BE49-F238E27FC236}">
                <a16:creationId xmlns:a16="http://schemas.microsoft.com/office/drawing/2014/main" id="{D3A51D45-C9C4-4E74-8721-8D3D27818E95}"/>
              </a:ext>
            </a:extLst>
          </p:cNvPr>
          <p:cNvSpPr>
            <a:spLocks noGrp="1"/>
          </p:cNvSpPr>
          <p:nvPr>
            <p:ph idx="1"/>
          </p:nvPr>
        </p:nvSpPr>
        <p:spPr/>
        <p:txBody>
          <a:bodyPr>
            <a:normAutofit/>
          </a:bodyPr>
          <a:lstStyle/>
          <a:p>
            <a:r>
              <a:rPr lang="en-US" sz="2400" dirty="0">
                <a:latin typeface="Avenir LT Std 35 Light" panose="020B0402020203020204" pitchFamily="34" charset="0"/>
              </a:rPr>
              <a:t>Spatial objects are stored as data frames, with the feature geometries stored in list-columns</a:t>
            </a:r>
          </a:p>
          <a:p>
            <a:r>
              <a:rPr lang="en-US" sz="2400" dirty="0">
                <a:latin typeface="Avenir LT Std 35 Light" panose="020B0402020203020204" pitchFamily="34" charset="0"/>
              </a:rPr>
              <a:t>All functions begin with </a:t>
            </a:r>
            <a:r>
              <a:rPr lang="en-US" sz="2400" dirty="0" err="1">
                <a:latin typeface="Avenir LT Std 35 Light" panose="020B0402020203020204" pitchFamily="34" charset="0"/>
              </a:rPr>
              <a:t>st</a:t>
            </a:r>
            <a:r>
              <a:rPr lang="en-US" sz="2400" dirty="0">
                <a:latin typeface="Avenir LT Std 35 Light" panose="020B0402020203020204" pitchFamily="34" charset="0"/>
              </a:rPr>
              <a:t>_ for easy </a:t>
            </a:r>
            <a:r>
              <a:rPr lang="en-US" sz="2400" dirty="0" err="1">
                <a:latin typeface="Avenir LT Std 35 Light" panose="020B0402020203020204" pitchFamily="34" charset="0"/>
              </a:rPr>
              <a:t>RStudio</a:t>
            </a:r>
            <a:r>
              <a:rPr lang="en-US" sz="2400" dirty="0">
                <a:latin typeface="Avenir LT Std 35 Light" panose="020B0402020203020204" pitchFamily="34" charset="0"/>
              </a:rPr>
              <a:t> tab completion</a:t>
            </a:r>
          </a:p>
          <a:p>
            <a:r>
              <a:rPr lang="en-US" sz="2400" dirty="0">
                <a:latin typeface="Avenir LT Std 35 Light" panose="020B0402020203020204" pitchFamily="34" charset="0"/>
              </a:rPr>
              <a:t>Functions are pipe-friendly</a:t>
            </a:r>
          </a:p>
          <a:p>
            <a:r>
              <a:rPr lang="en-US" sz="2400" dirty="0" err="1">
                <a:latin typeface="Avenir LT Std 35 Light" panose="020B0402020203020204" pitchFamily="34" charset="0"/>
              </a:rPr>
              <a:t>dplyr</a:t>
            </a:r>
            <a:r>
              <a:rPr lang="en-US" sz="2400" dirty="0">
                <a:latin typeface="Avenir LT Std 35 Light" panose="020B0402020203020204" pitchFamily="34" charset="0"/>
              </a:rPr>
              <a:t> and </a:t>
            </a:r>
            <a:r>
              <a:rPr lang="en-US" sz="2400" dirty="0" err="1">
                <a:latin typeface="Avenir LT Std 35 Light" panose="020B0402020203020204" pitchFamily="34" charset="0"/>
              </a:rPr>
              <a:t>tidyr</a:t>
            </a:r>
            <a:r>
              <a:rPr lang="en-US" sz="2400" dirty="0">
                <a:latin typeface="Avenir LT Std 35 Light" panose="020B0402020203020204" pitchFamily="34" charset="0"/>
              </a:rPr>
              <a:t> verbs have been defined for the sf objects</a:t>
            </a:r>
          </a:p>
          <a:p>
            <a:r>
              <a:rPr lang="en-US" sz="2400" dirty="0">
                <a:latin typeface="Avenir LT Std 35 Light" panose="020B0402020203020204" pitchFamily="34" charset="0"/>
              </a:rPr>
              <a:t>ggplot2 will soon be able to plot sf objects directly</a:t>
            </a:r>
          </a:p>
        </p:txBody>
      </p:sp>
      <p:sp>
        <p:nvSpPr>
          <p:cNvPr id="4" name="TextBox 3">
            <a:extLst>
              <a:ext uri="{FF2B5EF4-FFF2-40B4-BE49-F238E27FC236}">
                <a16:creationId xmlns:a16="http://schemas.microsoft.com/office/drawing/2014/main" id="{45332096-9F19-4A21-A9FB-331A8756C07C}"/>
              </a:ext>
            </a:extLst>
          </p:cNvPr>
          <p:cNvSpPr txBox="1"/>
          <p:nvPr/>
        </p:nvSpPr>
        <p:spPr>
          <a:xfrm>
            <a:off x="9046346" y="6311900"/>
            <a:ext cx="3021981" cy="369332"/>
          </a:xfrm>
          <a:prstGeom prst="rect">
            <a:avLst/>
          </a:prstGeom>
          <a:noFill/>
        </p:spPr>
        <p:txBody>
          <a:bodyPr wrap="none" rtlCol="0">
            <a:spAutoFit/>
          </a:bodyPr>
          <a:lstStyle/>
          <a:p>
            <a:r>
              <a:rPr lang="en-US" dirty="0">
                <a:latin typeface="Avenir LT Std 35 Light" panose="020B0402020203020204" pitchFamily="34" charset="0"/>
              </a:rPr>
              <a:t>http://strimas.com/r/tidy-sf/</a:t>
            </a:r>
          </a:p>
        </p:txBody>
      </p:sp>
    </p:spTree>
    <p:extLst>
      <p:ext uri="{BB962C8B-B14F-4D97-AF65-F5344CB8AC3E}">
        <p14:creationId xmlns:p14="http://schemas.microsoft.com/office/powerpoint/2010/main" val="777059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93CB-AD18-4F40-982B-E3180E063B1E}"/>
              </a:ext>
            </a:extLst>
          </p:cNvPr>
          <p:cNvSpPr>
            <a:spLocks noGrp="1"/>
          </p:cNvSpPr>
          <p:nvPr>
            <p:ph type="title"/>
          </p:nvPr>
        </p:nvSpPr>
        <p:spPr/>
        <p:txBody>
          <a:bodyPr>
            <a:normAutofit/>
          </a:bodyPr>
          <a:lstStyle/>
          <a:p>
            <a:r>
              <a:rPr lang="en-US" sz="3300" dirty="0">
                <a:latin typeface="Avenir LT Std 35 Light" panose="020B0402020203020204" pitchFamily="34" charset="0"/>
              </a:rPr>
              <a:t>Resources for Spatial Analysis in R</a:t>
            </a:r>
          </a:p>
        </p:txBody>
      </p:sp>
      <p:sp>
        <p:nvSpPr>
          <p:cNvPr id="3" name="Content Placeholder 2">
            <a:extLst>
              <a:ext uri="{FF2B5EF4-FFF2-40B4-BE49-F238E27FC236}">
                <a16:creationId xmlns:a16="http://schemas.microsoft.com/office/drawing/2014/main" id="{5503B7FA-68C0-42EE-979F-5E46934BFA94}"/>
              </a:ext>
            </a:extLst>
          </p:cNvPr>
          <p:cNvSpPr>
            <a:spLocks noGrp="1"/>
          </p:cNvSpPr>
          <p:nvPr>
            <p:ph idx="1"/>
          </p:nvPr>
        </p:nvSpPr>
        <p:spPr/>
        <p:txBody>
          <a:bodyPr>
            <a:normAutofit/>
          </a:bodyPr>
          <a:lstStyle/>
          <a:p>
            <a:r>
              <a:rPr lang="en-US" sz="2400" dirty="0">
                <a:latin typeface="Avenir LT Std 35 Light" panose="020B0402020203020204" pitchFamily="34" charset="0"/>
                <a:hlinkClick r:id="rId2"/>
              </a:rPr>
              <a:t>https://cran.r-project.org/web/views/Spatial.html</a:t>
            </a:r>
            <a:r>
              <a:rPr lang="en-US" sz="2400" dirty="0">
                <a:latin typeface="Avenir LT Std 35 Light" panose="020B0402020203020204" pitchFamily="34" charset="0"/>
              </a:rPr>
              <a:t> - CRAN task View – GOLDMINE!</a:t>
            </a:r>
          </a:p>
          <a:p>
            <a:r>
              <a:rPr lang="en-US" sz="2400" dirty="0">
                <a:latin typeface="Avenir LT Std 35 Light" panose="020B0402020203020204" pitchFamily="34" charset="0"/>
              </a:rPr>
              <a:t>R-Sig-Geo</a:t>
            </a:r>
          </a:p>
          <a:p>
            <a:r>
              <a:rPr lang="en-US" sz="2400" dirty="0">
                <a:latin typeface="Avenir LT Std 35 Light" panose="020B0402020203020204" pitchFamily="34" charset="0"/>
              </a:rPr>
              <a:t>Vignettes for different packages</a:t>
            </a:r>
          </a:p>
          <a:p>
            <a:r>
              <a:rPr lang="en-US" sz="2400" dirty="0">
                <a:latin typeface="Avenir LT Std 35 Light" panose="020B0402020203020204" pitchFamily="34" charset="0"/>
              </a:rPr>
              <a:t>r-spatial.org</a:t>
            </a:r>
          </a:p>
          <a:p>
            <a:r>
              <a:rPr lang="en-US" sz="2400" dirty="0">
                <a:latin typeface="Avenir LT Std 35 Light" panose="020B0402020203020204" pitchFamily="34" charset="0"/>
              </a:rPr>
              <a:t>NCEAS</a:t>
            </a:r>
          </a:p>
          <a:p>
            <a:r>
              <a:rPr lang="en-US" sz="2400" dirty="0" err="1">
                <a:latin typeface="Avenir LT Std 35 Light" panose="020B0402020203020204" pitchFamily="34" charset="0"/>
              </a:rPr>
              <a:t>GISStackExchange</a:t>
            </a:r>
            <a:endParaRPr lang="en-US" sz="2400" dirty="0">
              <a:latin typeface="Avenir LT Std 35 Light" panose="020B0402020203020204" pitchFamily="34" charset="0"/>
            </a:endParaRPr>
          </a:p>
          <a:p>
            <a:r>
              <a:rPr lang="en-US" sz="2400" dirty="0" err="1">
                <a:latin typeface="Avenir LT Std 35 Light" panose="020B0402020203020204" pitchFamily="34" charset="0"/>
              </a:rPr>
              <a:t>StackOverflow</a:t>
            </a:r>
            <a:endParaRPr lang="en-US" sz="2400" dirty="0">
              <a:latin typeface="Avenir LT Std 35 Light" panose="020B0402020203020204" pitchFamily="34" charset="0"/>
            </a:endParaRPr>
          </a:p>
          <a:p>
            <a:r>
              <a:rPr lang="en-US" sz="2400" dirty="0">
                <a:latin typeface="Avenir LT Std 35 Light" panose="020B0402020203020204" pitchFamily="34" charset="0"/>
              </a:rPr>
              <a:t>NY/NJ SCGIS</a:t>
            </a:r>
          </a:p>
        </p:txBody>
      </p:sp>
    </p:spTree>
    <p:extLst>
      <p:ext uri="{BB962C8B-B14F-4D97-AF65-F5344CB8AC3E}">
        <p14:creationId xmlns:p14="http://schemas.microsoft.com/office/powerpoint/2010/main" val="101217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2608-578B-4B3C-B398-6A4D555CC7F7}"/>
              </a:ext>
            </a:extLst>
          </p:cNvPr>
          <p:cNvSpPr>
            <a:spLocks noGrp="1"/>
          </p:cNvSpPr>
          <p:nvPr>
            <p:ph type="title"/>
          </p:nvPr>
        </p:nvSpPr>
        <p:spPr/>
        <p:txBody>
          <a:bodyPr>
            <a:normAutofit/>
          </a:bodyPr>
          <a:lstStyle/>
          <a:p>
            <a:r>
              <a:rPr lang="en-US" sz="3300" dirty="0"/>
              <a:t>A quick introduction to Git</a:t>
            </a:r>
          </a:p>
        </p:txBody>
      </p:sp>
      <p:sp>
        <p:nvSpPr>
          <p:cNvPr id="3" name="Content Placeholder 2">
            <a:extLst>
              <a:ext uri="{FF2B5EF4-FFF2-40B4-BE49-F238E27FC236}">
                <a16:creationId xmlns:a16="http://schemas.microsoft.com/office/drawing/2014/main" id="{B667A078-B722-4587-B53A-0384150ACE3C}"/>
              </a:ext>
            </a:extLst>
          </p:cNvPr>
          <p:cNvSpPr>
            <a:spLocks noGrp="1"/>
          </p:cNvSpPr>
          <p:nvPr>
            <p:ph idx="1"/>
          </p:nvPr>
        </p:nvSpPr>
        <p:spPr/>
        <p:txBody>
          <a:bodyPr>
            <a:normAutofit/>
          </a:bodyPr>
          <a:lstStyle/>
          <a:p>
            <a:r>
              <a:rPr lang="en-US" sz="2400" dirty="0">
                <a:latin typeface="Avenir LT Std 35 Light" panose="020B0402020203020204" pitchFamily="34" charset="0"/>
              </a:rPr>
              <a:t>A version control system for collaboration</a:t>
            </a:r>
          </a:p>
          <a:p>
            <a:endParaRPr lang="en-US" sz="2400" dirty="0">
              <a:latin typeface="Avenir LT Std 35 Light" panose="020B0402020203020204" pitchFamily="34" charset="0"/>
            </a:endParaRPr>
          </a:p>
          <a:p>
            <a:r>
              <a:rPr lang="en-US" sz="2400" dirty="0">
                <a:latin typeface="Avenir LT Std 35 Light" panose="020B0402020203020204" pitchFamily="34" charset="0"/>
              </a:rPr>
              <a:t>Open source</a:t>
            </a:r>
          </a:p>
          <a:p>
            <a:endParaRPr lang="en-US" sz="2400" dirty="0">
              <a:latin typeface="Avenir LT Std 35 Light" panose="020B0402020203020204" pitchFamily="34" charset="0"/>
            </a:endParaRPr>
          </a:p>
          <a:p>
            <a:r>
              <a:rPr lang="en-US" sz="2400" dirty="0">
                <a:latin typeface="Avenir LT Std 35 Light" panose="020B0402020203020204" pitchFamily="34" charset="0"/>
              </a:rPr>
              <a:t>Perfect for sharing code, editing and tracking changes to code</a:t>
            </a:r>
          </a:p>
          <a:p>
            <a:endParaRPr lang="en-US" sz="2400" dirty="0">
              <a:latin typeface="Avenir LT Std 35 Light" panose="020B0402020203020204" pitchFamily="34" charset="0"/>
            </a:endParaRPr>
          </a:p>
          <a:p>
            <a:r>
              <a:rPr lang="en-US" sz="2400" dirty="0">
                <a:latin typeface="Avenir LT Std 35 Light" panose="020B0402020203020204" pitchFamily="34" charset="0"/>
              </a:rPr>
              <a:t>Link to today’s workshop: </a:t>
            </a:r>
            <a:r>
              <a:rPr lang="en-US" sz="2400" dirty="0">
                <a:latin typeface="Avenir LT Std 35 Light" panose="020B0402020203020204" pitchFamily="34" charset="0"/>
                <a:hlinkClick r:id="rId2"/>
              </a:rPr>
              <a:t>https://github.com/vjjan91/SpatialAnalysisinR</a:t>
            </a:r>
            <a:r>
              <a:rPr lang="en-US" sz="2400" dirty="0">
                <a:latin typeface="Avenir LT Std 35 Light" panose="020B0402020203020204" pitchFamily="34" charset="0"/>
              </a:rPr>
              <a:t> </a:t>
            </a:r>
          </a:p>
        </p:txBody>
      </p:sp>
      <p:sp>
        <p:nvSpPr>
          <p:cNvPr id="4" name="TextBox 3">
            <a:extLst>
              <a:ext uri="{FF2B5EF4-FFF2-40B4-BE49-F238E27FC236}">
                <a16:creationId xmlns:a16="http://schemas.microsoft.com/office/drawing/2014/main" id="{F89EE7AA-E99C-4187-B3F8-E88D0C3C22B6}"/>
              </a:ext>
            </a:extLst>
          </p:cNvPr>
          <p:cNvSpPr txBox="1"/>
          <p:nvPr/>
        </p:nvSpPr>
        <p:spPr>
          <a:xfrm>
            <a:off x="7161790" y="6308209"/>
            <a:ext cx="4860370" cy="369332"/>
          </a:xfrm>
          <a:prstGeom prst="rect">
            <a:avLst/>
          </a:prstGeom>
          <a:noFill/>
        </p:spPr>
        <p:txBody>
          <a:bodyPr wrap="none" rtlCol="0">
            <a:spAutoFit/>
          </a:bodyPr>
          <a:lstStyle/>
          <a:p>
            <a:r>
              <a:rPr lang="en-US" dirty="0">
                <a:latin typeface="Avenir LT Std 35 Light" panose="020B0402020203020204" pitchFamily="34" charset="0"/>
              </a:rPr>
              <a:t>http://happygitwithr.com/install-r-rstudio.html</a:t>
            </a:r>
          </a:p>
        </p:txBody>
      </p:sp>
    </p:spTree>
    <p:extLst>
      <p:ext uri="{BB962C8B-B14F-4D97-AF65-F5344CB8AC3E}">
        <p14:creationId xmlns:p14="http://schemas.microsoft.com/office/powerpoint/2010/main" val="23006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8F1B-7D41-4734-8E1D-CA4CA3DDFBEB}"/>
              </a:ext>
            </a:extLst>
          </p:cNvPr>
          <p:cNvSpPr>
            <a:spLocks noGrp="1"/>
          </p:cNvSpPr>
          <p:nvPr>
            <p:ph type="title"/>
          </p:nvPr>
        </p:nvSpPr>
        <p:spPr/>
        <p:txBody>
          <a:bodyPr>
            <a:normAutofit/>
          </a:bodyPr>
          <a:lstStyle/>
          <a:p>
            <a:r>
              <a:rPr lang="en-US" sz="3300" dirty="0">
                <a:latin typeface="Avenir LT Std 35 Light" panose="020B0402020203020204" pitchFamily="34" charset="0"/>
              </a:rPr>
              <a:t>Acknowledgements</a:t>
            </a:r>
          </a:p>
        </p:txBody>
      </p:sp>
      <p:sp>
        <p:nvSpPr>
          <p:cNvPr id="3" name="Content Placeholder 2">
            <a:extLst>
              <a:ext uri="{FF2B5EF4-FFF2-40B4-BE49-F238E27FC236}">
                <a16:creationId xmlns:a16="http://schemas.microsoft.com/office/drawing/2014/main" id="{A01D07EA-E4D6-4D90-AA4A-0870CF1B50B6}"/>
              </a:ext>
            </a:extLst>
          </p:cNvPr>
          <p:cNvSpPr>
            <a:spLocks noGrp="1"/>
          </p:cNvSpPr>
          <p:nvPr>
            <p:ph idx="1"/>
          </p:nvPr>
        </p:nvSpPr>
        <p:spPr>
          <a:xfrm>
            <a:off x="838200" y="1825625"/>
            <a:ext cx="7837449" cy="4351338"/>
          </a:xfrm>
        </p:spPr>
        <p:txBody>
          <a:bodyPr>
            <a:normAutofit/>
          </a:bodyPr>
          <a:lstStyle/>
          <a:p>
            <a:r>
              <a:rPr lang="en-US" sz="2400" dirty="0">
                <a:latin typeface="Avenir LT Std 35 Light" panose="020B0402020203020204" pitchFamily="34" charset="0"/>
              </a:rPr>
              <a:t>Huge </a:t>
            </a:r>
            <a:r>
              <a:rPr lang="en-US" sz="2400" dirty="0" err="1">
                <a:latin typeface="Avenir LT Std 35 Light" panose="020B0402020203020204" pitchFamily="34" charset="0"/>
              </a:rPr>
              <a:t>shoutout</a:t>
            </a:r>
            <a:r>
              <a:rPr lang="en-US" sz="2400" dirty="0">
                <a:latin typeface="Avenir LT Std 35 Light" panose="020B0402020203020204" pitchFamily="34" charset="0"/>
              </a:rPr>
              <a:t> to </a:t>
            </a:r>
            <a:r>
              <a:rPr lang="en-US" sz="2400" dirty="0" err="1">
                <a:latin typeface="Avenir LT Std 35 Light" panose="020B0402020203020204" pitchFamily="34" charset="0"/>
              </a:rPr>
              <a:t>BhaskarVK</a:t>
            </a:r>
            <a:r>
              <a:rPr lang="en-US" sz="2400" dirty="0">
                <a:latin typeface="Avenir LT Std 35 Light" panose="020B0402020203020204" pitchFamily="34" charset="0"/>
              </a:rPr>
              <a:t>  - </a:t>
            </a:r>
            <a:r>
              <a:rPr lang="en-US" sz="2400" dirty="0" err="1">
                <a:latin typeface="Avenir LT Std 35 Light" panose="020B0402020203020204" pitchFamily="34" charset="0"/>
              </a:rPr>
              <a:t>useR</a:t>
            </a:r>
            <a:r>
              <a:rPr lang="en-US" sz="2400" dirty="0">
                <a:latin typeface="Avenir LT Std 35 Light" panose="020B0402020203020204" pitchFamily="34" charset="0"/>
              </a:rPr>
              <a:t>! Presentations</a:t>
            </a:r>
          </a:p>
          <a:p>
            <a:r>
              <a:rPr lang="en-US" sz="2400" dirty="0" err="1">
                <a:latin typeface="Avenir LT Std 35 Light" panose="020B0402020203020204" pitchFamily="34" charset="0"/>
              </a:rPr>
              <a:t>GISStackExchange</a:t>
            </a:r>
            <a:endParaRPr lang="en-US" sz="2400" dirty="0">
              <a:latin typeface="Avenir LT Std 35 Light" panose="020B0402020203020204" pitchFamily="34" charset="0"/>
            </a:endParaRPr>
          </a:p>
          <a:p>
            <a:r>
              <a:rPr lang="en-US" sz="2400" dirty="0" err="1">
                <a:latin typeface="Avenir LT Std 35 Light" panose="020B0402020203020204" pitchFamily="34" charset="0"/>
              </a:rPr>
              <a:t>Brunsdon</a:t>
            </a:r>
            <a:r>
              <a:rPr lang="en-US" sz="2400" dirty="0">
                <a:latin typeface="Avenir LT Std 35 Light" panose="020B0402020203020204" pitchFamily="34" charset="0"/>
              </a:rPr>
              <a:t> &amp; Comber</a:t>
            </a:r>
          </a:p>
          <a:p>
            <a:r>
              <a:rPr lang="en-US" sz="2400" dirty="0">
                <a:latin typeface="Avenir LT Std 35 Light" panose="020B0402020203020204" pitchFamily="34" charset="0"/>
              </a:rPr>
              <a:t>Jeff Evans </a:t>
            </a:r>
          </a:p>
          <a:p>
            <a:r>
              <a:rPr lang="en-US" sz="2400" dirty="0">
                <a:latin typeface="Avenir LT Std 35 Light" panose="020B0402020203020204" pitchFamily="34" charset="0"/>
              </a:rPr>
              <a:t>All package owners</a:t>
            </a:r>
          </a:p>
          <a:p>
            <a:r>
              <a:rPr lang="en-US" sz="2400" dirty="0">
                <a:latin typeface="Avenir LT Std 35 Light" panose="020B0402020203020204" pitchFamily="34" charset="0"/>
              </a:rPr>
              <a:t>R</a:t>
            </a:r>
          </a:p>
        </p:txBody>
      </p:sp>
    </p:spTree>
    <p:extLst>
      <p:ext uri="{BB962C8B-B14F-4D97-AF65-F5344CB8AC3E}">
        <p14:creationId xmlns:p14="http://schemas.microsoft.com/office/powerpoint/2010/main" val="2681154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9ED0-17FB-405E-BEED-C268BECE804D}"/>
              </a:ext>
            </a:extLst>
          </p:cNvPr>
          <p:cNvSpPr>
            <a:spLocks noGrp="1"/>
          </p:cNvSpPr>
          <p:nvPr>
            <p:ph type="title"/>
          </p:nvPr>
        </p:nvSpPr>
        <p:spPr/>
        <p:txBody>
          <a:bodyPr/>
          <a:lstStyle/>
          <a:p>
            <a:r>
              <a:rPr lang="en-US" dirty="0"/>
              <a:t>Attribute-Geometry-Relationship in sf</a:t>
            </a:r>
          </a:p>
        </p:txBody>
      </p:sp>
      <p:sp>
        <p:nvSpPr>
          <p:cNvPr id="3" name="Content Placeholder 2">
            <a:extLst>
              <a:ext uri="{FF2B5EF4-FFF2-40B4-BE49-F238E27FC236}">
                <a16:creationId xmlns:a16="http://schemas.microsoft.com/office/drawing/2014/main" id="{0B22DA56-E2AA-4A77-92DF-F5989DA41CA1}"/>
              </a:ext>
            </a:extLst>
          </p:cNvPr>
          <p:cNvSpPr>
            <a:spLocks noGrp="1"/>
          </p:cNvSpPr>
          <p:nvPr>
            <p:ph idx="1"/>
          </p:nvPr>
        </p:nvSpPr>
        <p:spPr/>
        <p:txBody>
          <a:bodyPr/>
          <a:lstStyle/>
          <a:p>
            <a:endParaRPr lang="en-US" dirty="0"/>
          </a:p>
          <a:p>
            <a:r>
              <a:rPr lang="en-US" dirty="0"/>
              <a:t>Constant - a variable that has a constant value at every location over        		a spatial extent; examples: soil type, climate zone, land use</a:t>
            </a:r>
          </a:p>
          <a:p>
            <a:r>
              <a:rPr lang="en-US" dirty="0"/>
              <a:t>Aggregate - values are summary values (aggregates) over the     		             geometry, e.g. population density, dominant land use</a:t>
            </a:r>
          </a:p>
          <a:p>
            <a:r>
              <a:rPr lang="en-US" dirty="0"/>
              <a:t>Identity -   values identify the geometry: they refer to (the whole of) 		this and only this geometry. </a:t>
            </a:r>
          </a:p>
        </p:txBody>
      </p:sp>
    </p:spTree>
    <p:extLst>
      <p:ext uri="{BB962C8B-B14F-4D97-AF65-F5344CB8AC3E}">
        <p14:creationId xmlns:p14="http://schemas.microsoft.com/office/powerpoint/2010/main" val="262839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D1A8-EA44-4750-B071-B5C61A9FB78C}"/>
              </a:ext>
            </a:extLst>
          </p:cNvPr>
          <p:cNvSpPr>
            <a:spLocks noGrp="1"/>
          </p:cNvSpPr>
          <p:nvPr>
            <p:ph type="title"/>
          </p:nvPr>
        </p:nvSpPr>
        <p:spPr>
          <a:xfrm>
            <a:off x="838200" y="160415"/>
            <a:ext cx="4715107" cy="1445361"/>
          </a:xfrm>
        </p:spPr>
        <p:txBody>
          <a:bodyPr>
            <a:normAutofit/>
          </a:bodyPr>
          <a:lstStyle/>
          <a:p>
            <a:r>
              <a:rPr lang="en-US" sz="3300" dirty="0">
                <a:latin typeface="Avenir LT Std 35 Light" panose="020B0402020203020204" pitchFamily="34" charset="0"/>
              </a:rPr>
              <a:t>What is the workshop about?</a:t>
            </a:r>
          </a:p>
        </p:txBody>
      </p:sp>
      <p:sp>
        <p:nvSpPr>
          <p:cNvPr id="3" name="Content Placeholder 2">
            <a:extLst>
              <a:ext uri="{FF2B5EF4-FFF2-40B4-BE49-F238E27FC236}">
                <a16:creationId xmlns:a16="http://schemas.microsoft.com/office/drawing/2014/main" id="{6D267A77-F0EA-4220-AC99-BF4ECFF98643}"/>
              </a:ext>
            </a:extLst>
          </p:cNvPr>
          <p:cNvSpPr>
            <a:spLocks noGrp="1"/>
          </p:cNvSpPr>
          <p:nvPr>
            <p:ph idx="1"/>
          </p:nvPr>
        </p:nvSpPr>
        <p:spPr>
          <a:xfrm>
            <a:off x="838200" y="1825625"/>
            <a:ext cx="4369420" cy="4441360"/>
          </a:xfrm>
        </p:spPr>
        <p:txBody>
          <a:bodyPr>
            <a:normAutofit/>
          </a:bodyPr>
          <a:lstStyle/>
          <a:p>
            <a:r>
              <a:rPr lang="en-US" sz="2400" dirty="0">
                <a:latin typeface="Avenir LT Std 35 Light" panose="020B0402020203020204" pitchFamily="34" charset="0"/>
              </a:rPr>
              <a:t>Spatial Analysis – a burgeoning field</a:t>
            </a:r>
          </a:p>
          <a:p>
            <a:r>
              <a:rPr lang="en-US" sz="2400" dirty="0">
                <a:latin typeface="Avenir LT Std 35 Light" panose="020B0402020203020204" pitchFamily="34" charset="0"/>
              </a:rPr>
              <a:t>Introductions</a:t>
            </a:r>
          </a:p>
          <a:p>
            <a:r>
              <a:rPr lang="en-US" sz="2400" dirty="0">
                <a:latin typeface="Avenir LT Std 35 Light" panose="020B0402020203020204" pitchFamily="34" charset="0"/>
              </a:rPr>
              <a:t>Outline for the workshop</a:t>
            </a:r>
          </a:p>
          <a:p>
            <a:r>
              <a:rPr lang="en-US" sz="2400" dirty="0">
                <a:latin typeface="Avenir LT Std 35 Light" panose="020B0402020203020204" pitchFamily="34" charset="0"/>
              </a:rPr>
              <a:t>Getting your hands dirty with some code!</a:t>
            </a: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p:txBody>
      </p:sp>
      <p:pic>
        <p:nvPicPr>
          <p:cNvPr id="4" name="Picture 3">
            <a:extLst>
              <a:ext uri="{FF2B5EF4-FFF2-40B4-BE49-F238E27FC236}">
                <a16:creationId xmlns:a16="http://schemas.microsoft.com/office/drawing/2014/main" id="{8B13760B-B575-48D0-95A3-7FF674DB2830}"/>
              </a:ext>
            </a:extLst>
          </p:cNvPr>
          <p:cNvPicPr>
            <a:picLocks noChangeAspect="1"/>
          </p:cNvPicPr>
          <p:nvPr/>
        </p:nvPicPr>
        <p:blipFill>
          <a:blip r:embed="rId2"/>
          <a:stretch>
            <a:fillRect/>
          </a:stretch>
        </p:blipFill>
        <p:spPr>
          <a:xfrm>
            <a:off x="5962999" y="160415"/>
            <a:ext cx="6229001" cy="6581775"/>
          </a:xfrm>
          <a:prstGeom prst="rect">
            <a:avLst/>
          </a:prstGeom>
        </p:spPr>
      </p:pic>
    </p:spTree>
    <p:extLst>
      <p:ext uri="{BB962C8B-B14F-4D97-AF65-F5344CB8AC3E}">
        <p14:creationId xmlns:p14="http://schemas.microsoft.com/office/powerpoint/2010/main" val="285014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7F42-148B-45B0-814B-DDA9FCC00754}"/>
              </a:ext>
            </a:extLst>
          </p:cNvPr>
          <p:cNvSpPr>
            <a:spLocks noGrp="1"/>
          </p:cNvSpPr>
          <p:nvPr>
            <p:ph type="title"/>
          </p:nvPr>
        </p:nvSpPr>
        <p:spPr/>
        <p:txBody>
          <a:bodyPr>
            <a:normAutofit/>
          </a:bodyPr>
          <a:lstStyle/>
          <a:p>
            <a:r>
              <a:rPr lang="en-US" sz="3300" dirty="0">
                <a:latin typeface="Avenir LT Std 35 Light" panose="020B0402020203020204" pitchFamily="34" charset="0"/>
              </a:rPr>
              <a:t>Why Spatial Analysis? </a:t>
            </a:r>
          </a:p>
        </p:txBody>
      </p:sp>
      <p:sp>
        <p:nvSpPr>
          <p:cNvPr id="3" name="Content Placeholder 2">
            <a:extLst>
              <a:ext uri="{FF2B5EF4-FFF2-40B4-BE49-F238E27FC236}">
                <a16:creationId xmlns:a16="http://schemas.microsoft.com/office/drawing/2014/main" id="{1CFBF12B-6C74-4AF2-BCB1-7DC46B0B0DA0}"/>
              </a:ext>
            </a:extLst>
          </p:cNvPr>
          <p:cNvSpPr>
            <a:spLocks noGrp="1"/>
          </p:cNvSpPr>
          <p:nvPr>
            <p:ph idx="1"/>
          </p:nvPr>
        </p:nvSpPr>
        <p:spPr/>
        <p:txBody>
          <a:bodyPr>
            <a:normAutofit/>
          </a:bodyPr>
          <a:lstStyle/>
          <a:p>
            <a:r>
              <a:rPr lang="en-US" sz="2400" dirty="0">
                <a:latin typeface="Avenir LT Std 35 Light" panose="020B0402020203020204" pitchFamily="34" charset="0"/>
              </a:rPr>
              <a:t>Pattern and Process (Landscape Ecology)</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Visualization?</a:t>
            </a:r>
          </a:p>
          <a:p>
            <a:endParaRPr lang="en-US" sz="2400" dirty="0">
              <a:latin typeface="Avenir LT Std 35 Light" panose="020B0402020203020204" pitchFamily="34" charset="0"/>
            </a:endParaRPr>
          </a:p>
          <a:p>
            <a:r>
              <a:rPr lang="en-US" sz="2400" dirty="0">
                <a:latin typeface="Avenir LT Std 35 Light" panose="020B0402020203020204" pitchFamily="34" charset="0"/>
              </a:rPr>
              <a:t>What’s the question you want to answer? Will spatial data or spatial analysis help answer your hypothesis? </a:t>
            </a: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p:txBody>
      </p:sp>
    </p:spTree>
    <p:extLst>
      <p:ext uri="{BB962C8B-B14F-4D97-AF65-F5344CB8AC3E}">
        <p14:creationId xmlns:p14="http://schemas.microsoft.com/office/powerpoint/2010/main" val="237737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0C9E-37F7-4354-B08C-F1C17C597704}"/>
              </a:ext>
            </a:extLst>
          </p:cNvPr>
          <p:cNvSpPr>
            <a:spLocks noGrp="1"/>
          </p:cNvSpPr>
          <p:nvPr>
            <p:ph type="title"/>
          </p:nvPr>
        </p:nvSpPr>
        <p:spPr>
          <a:xfrm>
            <a:off x="838200" y="365125"/>
            <a:ext cx="10515600" cy="1046425"/>
          </a:xfrm>
        </p:spPr>
        <p:txBody>
          <a:bodyPr>
            <a:normAutofit/>
          </a:bodyPr>
          <a:lstStyle/>
          <a:p>
            <a:r>
              <a:rPr lang="en-US" sz="3300" dirty="0">
                <a:latin typeface="Avenir LT Std 35 Light" panose="020B0402020203020204" pitchFamily="34" charset="0"/>
              </a:rPr>
              <a:t>Recap: What are Vectors and </a:t>
            </a:r>
            <a:r>
              <a:rPr lang="en-US" sz="3300" dirty="0" err="1">
                <a:latin typeface="Avenir LT Std 35 Light" panose="020B0402020203020204" pitchFamily="34" charset="0"/>
              </a:rPr>
              <a:t>Rasters</a:t>
            </a:r>
            <a:r>
              <a:rPr lang="en-US" sz="3300" dirty="0">
                <a:latin typeface="Avenir LT Std 35 Light" panose="020B0402020203020204" pitchFamily="34" charset="0"/>
              </a:rPr>
              <a:t>? </a:t>
            </a:r>
          </a:p>
        </p:txBody>
      </p:sp>
      <p:sp>
        <p:nvSpPr>
          <p:cNvPr id="3" name="Content Placeholder 2">
            <a:extLst>
              <a:ext uri="{FF2B5EF4-FFF2-40B4-BE49-F238E27FC236}">
                <a16:creationId xmlns:a16="http://schemas.microsoft.com/office/drawing/2014/main" id="{A1B27C57-135C-4FF1-8A16-9BDF25978605}"/>
              </a:ext>
            </a:extLst>
          </p:cNvPr>
          <p:cNvSpPr>
            <a:spLocks noGrp="1"/>
          </p:cNvSpPr>
          <p:nvPr>
            <p:ph idx="1"/>
          </p:nvPr>
        </p:nvSpPr>
        <p:spPr>
          <a:xfrm>
            <a:off x="838200" y="1673295"/>
            <a:ext cx="5029940" cy="4557420"/>
          </a:xfrm>
        </p:spPr>
        <p:txBody>
          <a:bodyPr>
            <a:normAutofit/>
          </a:bodyPr>
          <a:lstStyle/>
          <a:p>
            <a:r>
              <a:rPr lang="en-US" sz="2400" dirty="0">
                <a:latin typeface="Avenir LT Std 35 Light" panose="020B0402020203020204" pitchFamily="34" charset="0"/>
              </a:rPr>
              <a:t>Vector data tends to dominate the social sciences because human settlements and boundaries have discrete borders.</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Raster data often dominates the environmental sciences because these often use remotely sensed imagery.</a:t>
            </a:r>
          </a:p>
        </p:txBody>
      </p:sp>
      <p:sp>
        <p:nvSpPr>
          <p:cNvPr id="4" name="TextBox 3">
            <a:extLst>
              <a:ext uri="{FF2B5EF4-FFF2-40B4-BE49-F238E27FC236}">
                <a16:creationId xmlns:a16="http://schemas.microsoft.com/office/drawing/2014/main" id="{229A9284-914D-40E9-BCA9-AE91234C89F2}"/>
              </a:ext>
            </a:extLst>
          </p:cNvPr>
          <p:cNvSpPr txBox="1"/>
          <p:nvPr/>
        </p:nvSpPr>
        <p:spPr>
          <a:xfrm>
            <a:off x="838200" y="6333316"/>
            <a:ext cx="5597045" cy="369332"/>
          </a:xfrm>
          <a:prstGeom prst="rect">
            <a:avLst/>
          </a:prstGeom>
          <a:noFill/>
        </p:spPr>
        <p:txBody>
          <a:bodyPr wrap="none" rtlCol="0">
            <a:spAutoFit/>
          </a:bodyPr>
          <a:lstStyle/>
          <a:p>
            <a:r>
              <a:rPr lang="en-US" dirty="0">
                <a:latin typeface="Avenir LT Std 35 Light" panose="020B0402020203020204" pitchFamily="34" charset="0"/>
              </a:rPr>
              <a:t>http://robinlovelace.net/geocompr/spatial-class.html</a:t>
            </a:r>
          </a:p>
        </p:txBody>
      </p:sp>
      <p:pic>
        <p:nvPicPr>
          <p:cNvPr id="5" name="Picture 4">
            <a:extLst>
              <a:ext uri="{FF2B5EF4-FFF2-40B4-BE49-F238E27FC236}">
                <a16:creationId xmlns:a16="http://schemas.microsoft.com/office/drawing/2014/main" id="{40854D8E-F293-42B7-A15E-F06D5E06537D}"/>
              </a:ext>
            </a:extLst>
          </p:cNvPr>
          <p:cNvPicPr>
            <a:picLocks noChangeAspect="1"/>
          </p:cNvPicPr>
          <p:nvPr/>
        </p:nvPicPr>
        <p:blipFill>
          <a:blip r:embed="rId3"/>
          <a:stretch>
            <a:fillRect/>
          </a:stretch>
        </p:blipFill>
        <p:spPr>
          <a:xfrm>
            <a:off x="7360565" y="1411550"/>
            <a:ext cx="3970095" cy="4900297"/>
          </a:xfrm>
          <a:prstGeom prst="rect">
            <a:avLst/>
          </a:prstGeom>
        </p:spPr>
      </p:pic>
      <p:sp>
        <p:nvSpPr>
          <p:cNvPr id="6" name="TextBox 5">
            <a:extLst>
              <a:ext uri="{FF2B5EF4-FFF2-40B4-BE49-F238E27FC236}">
                <a16:creationId xmlns:a16="http://schemas.microsoft.com/office/drawing/2014/main" id="{375D55E8-F4A2-4BFF-AA5C-97CA22092F28}"/>
              </a:ext>
            </a:extLst>
          </p:cNvPr>
          <p:cNvSpPr txBox="1"/>
          <p:nvPr/>
        </p:nvSpPr>
        <p:spPr>
          <a:xfrm>
            <a:off x="7428036" y="6311847"/>
            <a:ext cx="4232377" cy="369332"/>
          </a:xfrm>
          <a:prstGeom prst="rect">
            <a:avLst/>
          </a:prstGeom>
          <a:noFill/>
        </p:spPr>
        <p:txBody>
          <a:bodyPr wrap="none" rtlCol="0">
            <a:spAutoFit/>
          </a:bodyPr>
          <a:lstStyle/>
          <a:p>
            <a:r>
              <a:rPr lang="en-US" dirty="0">
                <a:latin typeface="Avenir LT Std 35 Light" panose="020B0402020203020204" pitchFamily="34" charset="0"/>
              </a:rPr>
              <a:t>Image Courtesy: MIT </a:t>
            </a:r>
            <a:r>
              <a:rPr lang="en-US" dirty="0" err="1">
                <a:latin typeface="Avenir LT Std 35 Light" panose="020B0402020203020204" pitchFamily="34" charset="0"/>
              </a:rPr>
              <a:t>OpenCourseWare</a:t>
            </a:r>
            <a:endParaRPr lang="en-US" dirty="0">
              <a:latin typeface="Avenir LT Std 35 Light" panose="020B0402020203020204" pitchFamily="34" charset="0"/>
            </a:endParaRPr>
          </a:p>
        </p:txBody>
      </p:sp>
    </p:spTree>
    <p:extLst>
      <p:ext uri="{BB962C8B-B14F-4D97-AF65-F5344CB8AC3E}">
        <p14:creationId xmlns:p14="http://schemas.microsoft.com/office/powerpoint/2010/main" val="393551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D82B-7AB7-4365-ADA5-9C7B333D4108}"/>
              </a:ext>
            </a:extLst>
          </p:cNvPr>
          <p:cNvSpPr>
            <a:spLocks noGrp="1"/>
          </p:cNvSpPr>
          <p:nvPr>
            <p:ph type="title"/>
          </p:nvPr>
        </p:nvSpPr>
        <p:spPr>
          <a:xfrm>
            <a:off x="838200" y="317240"/>
            <a:ext cx="11114314" cy="1056206"/>
          </a:xfrm>
        </p:spPr>
        <p:txBody>
          <a:bodyPr>
            <a:normAutofit/>
          </a:bodyPr>
          <a:lstStyle/>
          <a:p>
            <a:r>
              <a:rPr lang="en-US" sz="3300" dirty="0">
                <a:latin typeface="Avenir LT Std 35 Light" panose="020B0402020203020204" pitchFamily="34" charset="0"/>
              </a:rPr>
              <a:t>Recap: Coordinate Systems and Transformations</a:t>
            </a:r>
          </a:p>
        </p:txBody>
      </p:sp>
      <p:sp>
        <p:nvSpPr>
          <p:cNvPr id="3" name="Content Placeholder 2">
            <a:extLst>
              <a:ext uri="{FF2B5EF4-FFF2-40B4-BE49-F238E27FC236}">
                <a16:creationId xmlns:a16="http://schemas.microsoft.com/office/drawing/2014/main" id="{4F17B450-181E-449C-8680-BCA4023A88FC}"/>
              </a:ext>
            </a:extLst>
          </p:cNvPr>
          <p:cNvSpPr>
            <a:spLocks noGrp="1"/>
          </p:cNvSpPr>
          <p:nvPr>
            <p:ph idx="1"/>
          </p:nvPr>
        </p:nvSpPr>
        <p:spPr>
          <a:xfrm>
            <a:off x="3754017" y="5300419"/>
            <a:ext cx="5805196" cy="681232"/>
          </a:xfrm>
        </p:spPr>
        <p:txBody>
          <a:bodyPr>
            <a:normAutofit/>
          </a:bodyPr>
          <a:lstStyle/>
          <a:p>
            <a:pPr marL="0" indent="0">
              <a:buNone/>
            </a:pPr>
            <a:r>
              <a:rPr lang="en-US" sz="2400" dirty="0">
                <a:latin typeface="Avenir LT Std 35 Light" panose="020B0402020203020204" pitchFamily="34" charset="0"/>
                <a:ea typeface="Verdana" panose="020B0604030504040204" pitchFamily="34" charset="0"/>
                <a:cs typeface="Verdana" panose="020B0604030504040204" pitchFamily="34" charset="0"/>
              </a:rPr>
              <a:t>Tradeoffs – Preserve shape or area ? </a:t>
            </a:r>
          </a:p>
        </p:txBody>
      </p:sp>
      <p:pic>
        <p:nvPicPr>
          <p:cNvPr id="2050" name="Picture 2" descr="http://krygier.owu.edu/krygier_html/geog_353/geog_353_lo/geog_353_lo05_gr/orangepeel.jpg">
            <a:extLst>
              <a:ext uri="{FF2B5EF4-FFF2-40B4-BE49-F238E27FC236}">
                <a16:creationId xmlns:a16="http://schemas.microsoft.com/office/drawing/2014/main" id="{A92D042E-F8BE-4B0F-912E-FA5DF6AF3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5046" y="2110377"/>
            <a:ext cx="4014162" cy="27318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8773BC-8E70-42F2-B8B3-D33B26A62CDC}"/>
              </a:ext>
            </a:extLst>
          </p:cNvPr>
          <p:cNvSpPr txBox="1"/>
          <p:nvPr/>
        </p:nvSpPr>
        <p:spPr>
          <a:xfrm>
            <a:off x="1883219" y="6378067"/>
            <a:ext cx="8518294" cy="369332"/>
          </a:xfrm>
          <a:prstGeom prst="rect">
            <a:avLst/>
          </a:prstGeom>
          <a:noFill/>
        </p:spPr>
        <p:txBody>
          <a:bodyPr wrap="none" rtlCol="0">
            <a:spAutoFit/>
          </a:bodyPr>
          <a:lstStyle/>
          <a:p>
            <a:r>
              <a:rPr lang="en-US" dirty="0">
                <a:latin typeface="Avenir LT Std 35 Light" panose="020B0402020203020204" pitchFamily="34" charset="0"/>
              </a:rPr>
              <a:t>http://krygier.owu.edu/krygier_html/geog_353/geog_353_lo/geog_353_lo05.html</a:t>
            </a:r>
          </a:p>
        </p:txBody>
      </p:sp>
      <p:pic>
        <p:nvPicPr>
          <p:cNvPr id="2052" name="Picture 4" descr="http://krygier.owu.edu/krygier_html/geog_353/geog_353_lo/geog_353_lo05_gr/grid.jpg">
            <a:extLst>
              <a:ext uri="{FF2B5EF4-FFF2-40B4-BE49-F238E27FC236}">
                <a16:creationId xmlns:a16="http://schemas.microsoft.com/office/drawing/2014/main" id="{32B3C055-AC2A-47AC-8B31-4850E43E9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614" y="2351313"/>
            <a:ext cx="6155277" cy="2552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863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5CFB-82DF-447B-81C0-5257512AE937}"/>
              </a:ext>
            </a:extLst>
          </p:cNvPr>
          <p:cNvSpPr>
            <a:spLocks noGrp="1"/>
          </p:cNvSpPr>
          <p:nvPr>
            <p:ph type="title"/>
          </p:nvPr>
        </p:nvSpPr>
        <p:spPr/>
        <p:txBody>
          <a:bodyPr>
            <a:normAutofit/>
          </a:bodyPr>
          <a:lstStyle/>
          <a:p>
            <a:r>
              <a:rPr lang="en-US" sz="3300" dirty="0">
                <a:latin typeface="Avenir LT Std 35 Light" panose="020B0402020203020204" pitchFamily="34" charset="0"/>
              </a:rPr>
              <a:t>Why R? </a:t>
            </a:r>
          </a:p>
        </p:txBody>
      </p:sp>
      <p:sp>
        <p:nvSpPr>
          <p:cNvPr id="3" name="Content Placeholder 2">
            <a:extLst>
              <a:ext uri="{FF2B5EF4-FFF2-40B4-BE49-F238E27FC236}">
                <a16:creationId xmlns:a16="http://schemas.microsoft.com/office/drawing/2014/main" id="{EBF93874-10FE-418A-9FE3-DFCFC8B71E96}"/>
              </a:ext>
            </a:extLst>
          </p:cNvPr>
          <p:cNvSpPr>
            <a:spLocks noGrp="1"/>
          </p:cNvSpPr>
          <p:nvPr>
            <p:ph idx="1"/>
          </p:nvPr>
        </p:nvSpPr>
        <p:spPr/>
        <p:txBody>
          <a:bodyPr>
            <a:normAutofit/>
          </a:bodyPr>
          <a:lstStyle/>
          <a:p>
            <a:r>
              <a:rPr lang="en-US" sz="2400" dirty="0">
                <a:latin typeface="Avenir LT Std 35 Light" panose="020B0402020203020204" pitchFamily="34" charset="0"/>
              </a:rPr>
              <a:t>First and foremost, its FREE!</a:t>
            </a:r>
          </a:p>
          <a:p>
            <a:endParaRPr lang="en-US" sz="2400" dirty="0">
              <a:latin typeface="Avenir LT Std 35 Light" panose="020B0402020203020204" pitchFamily="34" charset="0"/>
            </a:endParaRPr>
          </a:p>
          <a:p>
            <a:r>
              <a:rPr lang="en-US" sz="2400" dirty="0">
                <a:latin typeface="Avenir LT Std 35 Light" panose="020B0402020203020204" pitchFamily="34" charset="0"/>
              </a:rPr>
              <a:t>Computationally less intensive (not all the time…</a:t>
            </a:r>
            <a:r>
              <a:rPr lang="en-US" sz="2400" dirty="0">
                <a:latin typeface="Avenir LT Std 35 Light" panose="020B0402020203020204" pitchFamily="34" charset="0"/>
                <a:sym typeface="Wingdings" panose="05000000000000000000" pitchFamily="2" charset="2"/>
              </a:rPr>
              <a:t>)</a:t>
            </a:r>
            <a:endParaRPr lang="en-US" sz="2400" dirty="0">
              <a:latin typeface="Avenir LT Std 35 Light" panose="020B0402020203020204" pitchFamily="34" charset="0"/>
            </a:endParaRP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Time efficient</a:t>
            </a:r>
          </a:p>
          <a:p>
            <a:endParaRPr lang="en-US" sz="2400" dirty="0">
              <a:latin typeface="Avenir LT Std 35 Light" panose="020B0402020203020204" pitchFamily="34" charset="0"/>
            </a:endParaRPr>
          </a:p>
          <a:p>
            <a:r>
              <a:rPr lang="en-US" sz="2400" dirty="0">
                <a:latin typeface="Avenir LT Std 35 Light" panose="020B0402020203020204" pitchFamily="34" charset="0"/>
              </a:rPr>
              <a:t>Innovative statistical approaches</a:t>
            </a:r>
          </a:p>
          <a:p>
            <a:pPr marL="0" indent="0">
              <a:buNone/>
            </a:pPr>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p:txBody>
      </p:sp>
      <p:pic>
        <p:nvPicPr>
          <p:cNvPr id="1026" name="Picture 2" descr="Image result for r vs arcgis">
            <a:extLst>
              <a:ext uri="{FF2B5EF4-FFF2-40B4-BE49-F238E27FC236}">
                <a16:creationId xmlns:a16="http://schemas.microsoft.com/office/drawing/2014/main" id="{5003CF9A-D54E-4867-A219-73B0C4E3C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4725" y="230188"/>
            <a:ext cx="1318149" cy="1318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10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EDD1-FBFA-4A7F-A4EB-90A0AF508D1F}"/>
              </a:ext>
            </a:extLst>
          </p:cNvPr>
          <p:cNvSpPr>
            <a:spLocks noGrp="1"/>
          </p:cNvSpPr>
          <p:nvPr>
            <p:ph type="title"/>
          </p:nvPr>
        </p:nvSpPr>
        <p:spPr/>
        <p:txBody>
          <a:bodyPr>
            <a:normAutofit/>
          </a:bodyPr>
          <a:lstStyle/>
          <a:p>
            <a:r>
              <a:rPr lang="en-US" sz="3300" dirty="0">
                <a:latin typeface="Avenir LT Std 35 Light" panose="020B0402020203020204" pitchFamily="34" charset="0"/>
              </a:rPr>
              <a:t>Topics to be covered in this Workshop</a:t>
            </a:r>
          </a:p>
        </p:txBody>
      </p:sp>
      <p:sp>
        <p:nvSpPr>
          <p:cNvPr id="3" name="Content Placeholder 2">
            <a:extLst>
              <a:ext uri="{FF2B5EF4-FFF2-40B4-BE49-F238E27FC236}">
                <a16:creationId xmlns:a16="http://schemas.microsoft.com/office/drawing/2014/main" id="{F45521DB-AD2C-490C-BDA5-DAF1FE8EA20D}"/>
              </a:ext>
            </a:extLst>
          </p:cNvPr>
          <p:cNvSpPr>
            <a:spLocks noGrp="1"/>
          </p:cNvSpPr>
          <p:nvPr>
            <p:ph idx="1"/>
          </p:nvPr>
        </p:nvSpPr>
        <p:spPr/>
        <p:txBody>
          <a:bodyPr>
            <a:normAutofit/>
          </a:bodyPr>
          <a:lstStyle/>
          <a:p>
            <a:r>
              <a:rPr lang="en-US" sz="2400" dirty="0">
                <a:latin typeface="Avenir LT Std 35 Light" panose="020B0402020203020204" pitchFamily="34" charset="0"/>
              </a:rPr>
              <a:t>Spatial Data Visualization – Static and Interactive mapping</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Types of Spatial Objects</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Spatial Operations</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Examples using Climate data, county data and species occurrences [Feel free to use your own data!] </a:t>
            </a:r>
          </a:p>
          <a:p>
            <a:endParaRPr lang="en-US" sz="2400" dirty="0">
              <a:latin typeface="Avenir LT Std 35 Light" panose="020B0402020203020204" pitchFamily="34" charset="0"/>
            </a:endParaRPr>
          </a:p>
        </p:txBody>
      </p:sp>
    </p:spTree>
    <p:extLst>
      <p:ext uri="{BB962C8B-B14F-4D97-AF65-F5344CB8AC3E}">
        <p14:creationId xmlns:p14="http://schemas.microsoft.com/office/powerpoint/2010/main" val="16488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C6E9-6963-4F41-A23E-96E200FA829F}"/>
              </a:ext>
            </a:extLst>
          </p:cNvPr>
          <p:cNvSpPr>
            <a:spLocks noGrp="1"/>
          </p:cNvSpPr>
          <p:nvPr>
            <p:ph type="title"/>
          </p:nvPr>
        </p:nvSpPr>
        <p:spPr>
          <a:xfrm>
            <a:off x="838200" y="309369"/>
            <a:ext cx="10952356" cy="1325563"/>
          </a:xfrm>
        </p:spPr>
        <p:txBody>
          <a:bodyPr>
            <a:normAutofit/>
          </a:bodyPr>
          <a:lstStyle/>
          <a:p>
            <a:r>
              <a:rPr lang="en-US" sz="3300" dirty="0">
                <a:latin typeface="Avenir LT Std 35 Light" panose="020B0402020203020204" pitchFamily="34" charset="0"/>
              </a:rPr>
              <a:t>Packages that are useful for Spatial Analysis in R</a:t>
            </a:r>
          </a:p>
        </p:txBody>
      </p:sp>
      <p:sp>
        <p:nvSpPr>
          <p:cNvPr id="3" name="Content Placeholder 2">
            <a:extLst>
              <a:ext uri="{FF2B5EF4-FFF2-40B4-BE49-F238E27FC236}">
                <a16:creationId xmlns:a16="http://schemas.microsoft.com/office/drawing/2014/main" id="{7BFEB473-6FFC-488F-998D-DE7E3AA5CDD7}"/>
              </a:ext>
            </a:extLst>
          </p:cNvPr>
          <p:cNvSpPr>
            <a:spLocks noGrp="1"/>
          </p:cNvSpPr>
          <p:nvPr>
            <p:ph idx="1"/>
          </p:nvPr>
        </p:nvSpPr>
        <p:spPr/>
        <p:txBody>
          <a:bodyPr>
            <a:normAutofit/>
          </a:bodyPr>
          <a:lstStyle/>
          <a:p>
            <a:r>
              <a:rPr lang="en-US" sz="2400" dirty="0">
                <a:latin typeface="Avenir LT Std 35 Light" panose="020B0402020203020204" pitchFamily="34" charset="0"/>
                <a:hlinkClick r:id="rId2"/>
              </a:rPr>
              <a:t>https://cran.r-project.org/web/views/Spatial.html</a:t>
            </a:r>
            <a:endParaRPr lang="en-US" sz="2400" dirty="0">
              <a:latin typeface="Avenir LT Std 35 Light" panose="020B0402020203020204" pitchFamily="34" charset="0"/>
            </a:endParaRPr>
          </a:p>
          <a:p>
            <a:r>
              <a:rPr lang="en-US" sz="2400" dirty="0" err="1">
                <a:latin typeface="Avenir LT Std 35 Light" panose="020B0402020203020204" pitchFamily="34" charset="0"/>
              </a:rPr>
              <a:t>getlandsat</a:t>
            </a:r>
            <a:endParaRPr lang="en-US" sz="2400" dirty="0">
              <a:latin typeface="Avenir LT Std 35 Light" panose="020B0402020203020204" pitchFamily="34" charset="0"/>
            </a:endParaRPr>
          </a:p>
          <a:p>
            <a:r>
              <a:rPr lang="en-US" sz="2400" dirty="0" err="1">
                <a:latin typeface="Avenir LT Std 35 Light" panose="020B0402020203020204" pitchFamily="34" charset="0"/>
              </a:rPr>
              <a:t>rgdal</a:t>
            </a:r>
            <a:endParaRPr lang="en-US" sz="2400" dirty="0">
              <a:latin typeface="Avenir LT Std 35 Light" panose="020B0402020203020204" pitchFamily="34" charset="0"/>
            </a:endParaRPr>
          </a:p>
          <a:p>
            <a:r>
              <a:rPr lang="en-US" sz="2400" dirty="0" err="1">
                <a:latin typeface="Avenir LT Std 35 Light" panose="020B0402020203020204" pitchFamily="34" charset="0"/>
              </a:rPr>
              <a:t>rgeos</a:t>
            </a:r>
            <a:endParaRPr lang="en-US" sz="2400" dirty="0">
              <a:latin typeface="Avenir LT Std 35 Light" panose="020B0402020203020204" pitchFamily="34" charset="0"/>
            </a:endParaRPr>
          </a:p>
          <a:p>
            <a:r>
              <a:rPr lang="en-US" sz="2400" dirty="0" err="1">
                <a:latin typeface="Avenir LT Std 35 Light" panose="020B0402020203020204" pitchFamily="34" charset="0"/>
              </a:rPr>
              <a:t>spatialEco</a:t>
            </a:r>
            <a:r>
              <a:rPr lang="en-US" sz="2400" dirty="0">
                <a:latin typeface="Avenir LT Std 35 Light" panose="020B0402020203020204" pitchFamily="34" charset="0"/>
              </a:rPr>
              <a:t> (Really cool package!) [If working in the US, you can download monthly gridded PRISM data using this package]</a:t>
            </a:r>
          </a:p>
          <a:p>
            <a:r>
              <a:rPr lang="en-US" sz="2400" dirty="0" err="1">
                <a:latin typeface="Avenir LT Std 35 Light" panose="020B0402020203020204" pitchFamily="34" charset="0"/>
              </a:rPr>
              <a:t>spatstat</a:t>
            </a:r>
            <a:endParaRPr lang="en-US" sz="2400" dirty="0">
              <a:latin typeface="Avenir LT Std 35 Light" panose="020B0402020203020204" pitchFamily="34" charset="0"/>
            </a:endParaRPr>
          </a:p>
          <a:p>
            <a:r>
              <a:rPr lang="en-US" sz="2400" dirty="0" err="1">
                <a:latin typeface="Avenir LT Std 35 Light" panose="020B0402020203020204" pitchFamily="34" charset="0"/>
              </a:rPr>
              <a:t>maptools</a:t>
            </a:r>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p:txBody>
      </p:sp>
    </p:spTree>
    <p:extLst>
      <p:ext uri="{BB962C8B-B14F-4D97-AF65-F5344CB8AC3E}">
        <p14:creationId xmlns:p14="http://schemas.microsoft.com/office/powerpoint/2010/main" val="216274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2716-9E7A-43B2-89AF-9A53D0D2FE56}"/>
              </a:ext>
            </a:extLst>
          </p:cNvPr>
          <p:cNvSpPr>
            <a:spLocks noGrp="1"/>
          </p:cNvSpPr>
          <p:nvPr>
            <p:ph type="title"/>
          </p:nvPr>
        </p:nvSpPr>
        <p:spPr/>
        <p:txBody>
          <a:bodyPr>
            <a:normAutofit/>
          </a:bodyPr>
          <a:lstStyle/>
          <a:p>
            <a:r>
              <a:rPr lang="en-US" sz="3300" dirty="0">
                <a:latin typeface="Avenir LT Std 35 Light" panose="020B0402020203020204" pitchFamily="34" charset="0"/>
              </a:rPr>
              <a:t>Packages for visualization alone </a:t>
            </a:r>
          </a:p>
        </p:txBody>
      </p:sp>
      <p:sp>
        <p:nvSpPr>
          <p:cNvPr id="3" name="Content Placeholder 2">
            <a:extLst>
              <a:ext uri="{FF2B5EF4-FFF2-40B4-BE49-F238E27FC236}">
                <a16:creationId xmlns:a16="http://schemas.microsoft.com/office/drawing/2014/main" id="{0BAE3BB5-94C7-4DCE-BC7F-0A323B98764E}"/>
              </a:ext>
            </a:extLst>
          </p:cNvPr>
          <p:cNvSpPr>
            <a:spLocks noGrp="1"/>
          </p:cNvSpPr>
          <p:nvPr>
            <p:ph idx="1"/>
          </p:nvPr>
        </p:nvSpPr>
        <p:spPr/>
        <p:txBody>
          <a:bodyPr>
            <a:normAutofit/>
          </a:bodyPr>
          <a:lstStyle/>
          <a:p>
            <a:r>
              <a:rPr lang="en-US" sz="2400" dirty="0" err="1">
                <a:latin typeface="Avenir LT Std 35 Light" panose="020B0402020203020204" pitchFamily="34" charset="0"/>
              </a:rPr>
              <a:t>ggspatial</a:t>
            </a:r>
            <a:endParaRPr lang="en-US" sz="2400" dirty="0">
              <a:latin typeface="Avenir LT Std 35 Light" panose="020B0402020203020204" pitchFamily="34" charset="0"/>
            </a:endParaRPr>
          </a:p>
          <a:p>
            <a:r>
              <a:rPr lang="en-US" sz="2400" dirty="0">
                <a:latin typeface="Avenir LT Std 35 Light" panose="020B0402020203020204" pitchFamily="34" charset="0"/>
              </a:rPr>
              <a:t>cartography</a:t>
            </a:r>
          </a:p>
          <a:p>
            <a:r>
              <a:rPr lang="en-US" sz="2400" dirty="0" err="1">
                <a:latin typeface="Avenir LT Std 35 Light" panose="020B0402020203020204" pitchFamily="34" charset="0"/>
              </a:rPr>
              <a:t>choroplethr</a:t>
            </a:r>
            <a:endParaRPr lang="en-US" sz="2400" dirty="0">
              <a:latin typeface="Avenir LT Std 35 Light" panose="020B0402020203020204" pitchFamily="34" charset="0"/>
            </a:endParaRPr>
          </a:p>
          <a:p>
            <a:r>
              <a:rPr lang="en-US" sz="2400" dirty="0" err="1">
                <a:latin typeface="Avenir LT Std 35 Light" panose="020B0402020203020204" pitchFamily="34" charset="0"/>
              </a:rPr>
              <a:t>rasterVis</a:t>
            </a:r>
            <a:endParaRPr lang="en-US" sz="2400" dirty="0">
              <a:latin typeface="Avenir LT Std 35 Light" panose="020B0402020203020204" pitchFamily="34" charset="0"/>
            </a:endParaRPr>
          </a:p>
          <a:p>
            <a:r>
              <a:rPr lang="en-US" sz="2400" dirty="0" err="1">
                <a:latin typeface="Avenir LT Std 35 Light" panose="020B0402020203020204" pitchFamily="34" charset="0"/>
              </a:rPr>
              <a:t>gganimate</a:t>
            </a:r>
            <a:endParaRPr lang="en-US" sz="2400" dirty="0">
              <a:latin typeface="Avenir LT Std 35 Light" panose="020B0402020203020204" pitchFamily="34" charset="0"/>
            </a:endParaRPr>
          </a:p>
          <a:p>
            <a:r>
              <a:rPr lang="en-US" sz="2400" dirty="0" err="1">
                <a:latin typeface="Avenir LT Std 35 Light" panose="020B0402020203020204" pitchFamily="34" charset="0"/>
              </a:rPr>
              <a:t>mapview</a:t>
            </a:r>
            <a:endParaRPr lang="en-US" sz="2400" dirty="0">
              <a:latin typeface="Avenir LT Std 35 Light" panose="020B0402020203020204" pitchFamily="34" charset="0"/>
            </a:endParaRPr>
          </a:p>
          <a:p>
            <a:r>
              <a:rPr lang="en-US" sz="2400" dirty="0" err="1">
                <a:latin typeface="Avenir LT Std 35 Light" panose="020B0402020203020204" pitchFamily="34" charset="0"/>
              </a:rPr>
              <a:t>ggiraph</a:t>
            </a:r>
            <a:endParaRPr lang="en-US" sz="2400" dirty="0">
              <a:latin typeface="Avenir LT Std 35 Light" panose="020B0402020203020204" pitchFamily="34" charset="0"/>
            </a:endParaRPr>
          </a:p>
          <a:p>
            <a:r>
              <a:rPr lang="en-US" sz="2400" dirty="0" err="1">
                <a:latin typeface="Avenir LT Std 35 Light" panose="020B0402020203020204" pitchFamily="34" charset="0"/>
              </a:rPr>
              <a:t>rbokeh</a:t>
            </a:r>
            <a:r>
              <a:rPr lang="en-US" sz="2400" dirty="0">
                <a:latin typeface="Avenir LT Std 35 Light" panose="020B0402020203020204" pitchFamily="34" charset="0"/>
              </a:rPr>
              <a:t> – Interactive mapping based on JS libraries</a:t>
            </a:r>
          </a:p>
        </p:txBody>
      </p:sp>
      <p:sp>
        <p:nvSpPr>
          <p:cNvPr id="4" name="TextBox 3">
            <a:extLst>
              <a:ext uri="{FF2B5EF4-FFF2-40B4-BE49-F238E27FC236}">
                <a16:creationId xmlns:a16="http://schemas.microsoft.com/office/drawing/2014/main" id="{247F23BE-BEF3-40F8-871D-E9CBE4972425}"/>
              </a:ext>
            </a:extLst>
          </p:cNvPr>
          <p:cNvSpPr txBox="1"/>
          <p:nvPr/>
        </p:nvSpPr>
        <p:spPr>
          <a:xfrm>
            <a:off x="6791092" y="6311900"/>
            <a:ext cx="5400837" cy="369332"/>
          </a:xfrm>
          <a:prstGeom prst="rect">
            <a:avLst/>
          </a:prstGeom>
          <a:noFill/>
        </p:spPr>
        <p:txBody>
          <a:bodyPr wrap="none" rtlCol="0">
            <a:spAutoFit/>
          </a:bodyPr>
          <a:lstStyle/>
          <a:p>
            <a:r>
              <a:rPr lang="en-US" dirty="0">
                <a:latin typeface="Avenir LT Std 35 Light" panose="020B0402020203020204" pitchFamily="34" charset="0"/>
              </a:rPr>
              <a:t>Slide info – courtesy of https://bhaskarvk.github.io/</a:t>
            </a:r>
          </a:p>
        </p:txBody>
      </p:sp>
    </p:spTree>
    <p:extLst>
      <p:ext uri="{BB962C8B-B14F-4D97-AF65-F5344CB8AC3E}">
        <p14:creationId xmlns:p14="http://schemas.microsoft.com/office/powerpoint/2010/main" val="713180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11872</TotalTime>
  <Words>821</Words>
  <Application>Microsoft Office PowerPoint</Application>
  <PresentationFormat>Widescreen</PresentationFormat>
  <Paragraphs>118</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LT Std 35 Light</vt:lpstr>
      <vt:lpstr>Calibri</vt:lpstr>
      <vt:lpstr>Calibri Light</vt:lpstr>
      <vt:lpstr>Verdana</vt:lpstr>
      <vt:lpstr>Wingdings</vt:lpstr>
      <vt:lpstr>Office Theme</vt:lpstr>
      <vt:lpstr>Spatial Analysis in R </vt:lpstr>
      <vt:lpstr>What is the workshop about?</vt:lpstr>
      <vt:lpstr>Why Spatial Analysis? </vt:lpstr>
      <vt:lpstr>Recap: What are Vectors and Rasters? </vt:lpstr>
      <vt:lpstr>Recap: Coordinate Systems and Transformations</vt:lpstr>
      <vt:lpstr>Why R? </vt:lpstr>
      <vt:lpstr>Topics to be covered in this Workshop</vt:lpstr>
      <vt:lpstr>Packages that are useful for Spatial Analysis in R</vt:lpstr>
      <vt:lpstr>Packages for visualization alone </vt:lpstr>
      <vt:lpstr>How are Spatial Objects represented in R?</vt:lpstr>
      <vt:lpstr>PowerPoint Presentation</vt:lpstr>
      <vt:lpstr>Rasters</vt:lpstr>
      <vt:lpstr>sf is the new sp! </vt:lpstr>
      <vt:lpstr>Resources for Spatial Analysis in R</vt:lpstr>
      <vt:lpstr>A quick introduction to Git</vt:lpstr>
      <vt:lpstr>Acknowledgements</vt:lpstr>
      <vt:lpstr>Attribute-Geometry-Relationship in sf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vr235</dc:creator>
  <cp:lastModifiedBy>Vijay Ramesh</cp:lastModifiedBy>
  <cp:revision>49</cp:revision>
  <dcterms:created xsi:type="dcterms:W3CDTF">2017-09-08T17:59:58Z</dcterms:created>
  <dcterms:modified xsi:type="dcterms:W3CDTF">2018-10-25T22:45:48Z</dcterms:modified>
</cp:coreProperties>
</file>