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83"/>
  </p:notesMasterIdLst>
  <p:handoutMasterIdLst>
    <p:handoutMasterId r:id="rId84"/>
  </p:handoutMasterIdLst>
  <p:sldIdLst>
    <p:sldId id="267" r:id="rId3"/>
    <p:sldId id="312" r:id="rId4"/>
    <p:sldId id="283" r:id="rId5"/>
    <p:sldId id="28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10" r:id="rId26"/>
    <p:sldId id="311" r:id="rId27"/>
    <p:sldId id="313" r:id="rId28"/>
    <p:sldId id="345" r:id="rId29"/>
    <p:sldId id="346" r:id="rId30"/>
    <p:sldId id="347" r:id="rId31"/>
    <p:sldId id="348" r:id="rId32"/>
    <p:sldId id="349" r:id="rId33"/>
    <p:sldId id="350" r:id="rId34"/>
    <p:sldId id="360" r:id="rId35"/>
    <p:sldId id="351" r:id="rId36"/>
    <p:sldId id="361" r:id="rId37"/>
    <p:sldId id="362" r:id="rId38"/>
    <p:sldId id="363" r:id="rId39"/>
    <p:sldId id="364" r:id="rId40"/>
    <p:sldId id="365" r:id="rId41"/>
    <p:sldId id="366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74" autoAdjust="0"/>
    <p:restoredTop sz="94434" autoAdjust="0"/>
  </p:normalViewPr>
  <p:slideViewPr>
    <p:cSldViewPr>
      <p:cViewPr varScale="1">
        <p:scale>
          <a:sx n="73" d="100"/>
          <a:sy n="73" d="100"/>
        </p:scale>
        <p:origin x="-1314" y="-10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BE06-4247-48DD-820B-9FC81FE0A884}" type="datetime13">
              <a:rPr lang="en-US" smtClean="0"/>
              <a:pPr/>
              <a:t>11:54:06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CB85-FCA9-473C-A486-0593AEC49B4A}" type="datetime13">
              <a:rPr lang="en-US" smtClean="0"/>
              <a:pPr/>
              <a:t>11:53:19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1F73E7-1478-420E-BDE1-E96A3E9CFBF7}" type="datetime13">
              <a:rPr lang="en-US" smtClean="0"/>
              <a:pPr/>
              <a:t>11:53:19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40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6B18FD-5E79-4B07-84B7-F83B891363A6}" type="datetime13">
              <a:rPr lang="en-US" smtClean="0"/>
              <a:pPr/>
              <a:t>11:53:20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72F3A-48AD-4F0D-8595-C5207C5D67AA}" type="datetime13">
              <a:rPr lang="en-US" smtClean="0"/>
              <a:pPr/>
              <a:t>11:53:54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870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28FA2F-F517-4CB2-8EE1-D7F1C2E6C92D}" type="datetime13">
              <a:rPr lang="en-US" smtClean="0"/>
              <a:pPr/>
              <a:t>11:53:54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033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D9A734-4CE0-4C58-ABC6-91A4CD2A45A3}" type="datetime13">
              <a:rPr lang="en-US" smtClean="0"/>
              <a:pPr/>
              <a:t>11:53:54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78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11:53:54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4765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F2A4091-4551-4F21-81E5-31EB163A24DA}" type="datetime13">
              <a:rPr lang="en-US" smtClean="0"/>
              <a:pPr/>
              <a:t>11:53:54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918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F1F53B-2D54-4671-9A21-69414D8F5610}" type="datetime13">
              <a:rPr lang="en-US" smtClean="0"/>
              <a:pPr/>
              <a:t>11:53:54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577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pPr/>
              <a:t>11:53:54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169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95ADE7-B983-4E20-827D-BDF513731B37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2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A55-D8AC-41F9-9FC0-63CA77AD6842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960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DE5F0F-0B7F-4C48-AE50-AA9D603D16A5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150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18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3D5-A9F6-447C-8F76-AC96970F86CD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624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93211-7D8B-427E-9F50-2C26A1633906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980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2E1-C3B8-4B4A-BAB0-F47F6778D9ED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984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F75-E4E9-4546-9767-D35CAA5273EE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3805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63A7-9126-46B3-AE22-A597252278AB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7033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009-FE1C-430C-B4F0-9DC20C8D1BAF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321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4BCA4-2535-4D46-B77C-2657438477C9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50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DC8-1502-4D4C-B85C-5B2334DE07B5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46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A6D6B6-117E-463A-912B-541CEF18F61B}" type="datetime1">
              <a:rPr lang="en-US" smtClean="0"/>
              <a:pPr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075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11049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Documentation of Use-Case Volunteery for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the request for blood donation volunteer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checks donor’s eligibility for blood donation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Interested donors can fill up forms online and submit request for becoming a donor. This process can also be done manually, in person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157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252" y="9144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6406373"/>
              </p:ext>
            </p:extLst>
          </p:nvPr>
        </p:nvGraphicFramePr>
        <p:xfrm>
          <a:off x="915589" y="2228850"/>
          <a:ext cx="7390210" cy="3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05"/>
                <a:gridCol w="3695105"/>
              </a:tblGrid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Donor</a:t>
                      </a: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775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 donor information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database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to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794553"/>
            <a:ext cx="297180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1.2</a:t>
            </a:r>
          </a:p>
        </p:txBody>
      </p:sp>
    </p:spTree>
    <p:extLst>
      <p:ext uri="{BB962C8B-B14F-4D97-AF65-F5344CB8AC3E}">
        <p14:creationId xmlns:p14="http://schemas.microsoft.com/office/powerpoint/2010/main" xmlns="" val="143600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1706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Documentation of Use-Case Add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628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makes entry in database regarding information of new donor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information is added to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the donor database. Unit member makes entry to this database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010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3269888"/>
              </p:ext>
            </p:extLst>
          </p:nvPr>
        </p:nvGraphicFramePr>
        <p:xfrm>
          <a:off x="915591" y="2133602"/>
          <a:ext cx="719971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Donor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11255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information if donor no longer can donate blood(Example scenario: donor left the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education institute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2038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0848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1.3</a:t>
            </a:r>
          </a:p>
        </p:txBody>
      </p:sp>
    </p:spTree>
    <p:extLst>
      <p:ext uri="{BB962C8B-B14F-4D97-AF65-F5344CB8AC3E}">
        <p14:creationId xmlns:p14="http://schemas.microsoft.com/office/powerpoint/2010/main" xmlns="" val="387813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762000"/>
            <a:ext cx="7313295" cy="99385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Documentation of Use-Case Remove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the unit member makes a deletion of a donor entry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 donor record is erased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donor database. Unit members can erase a donor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80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1.4 Donor Updates Regarding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96171330"/>
              </p:ext>
            </p:extLst>
          </p:nvPr>
        </p:nvGraphicFramePr>
        <p:xfrm>
          <a:off x="915591" y="2228850"/>
          <a:ext cx="7199710" cy="36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Updates Regarding Donation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8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 unit member after a blood donation or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info (Example – contact/room no change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unit member of recent blood donation or concerning updates possibly by filling up a form online or informing unit member in person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77115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1.4</a:t>
            </a:r>
          </a:p>
        </p:txBody>
      </p:sp>
    </p:spTree>
    <p:extLst>
      <p:ext uri="{BB962C8B-B14F-4D97-AF65-F5344CB8AC3E}">
        <p14:creationId xmlns:p14="http://schemas.microsoft.com/office/powerpoint/2010/main" xmlns="" val="239849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1.4 Documentation of Use-Case Donor Updates Regarding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update of recent blood donation from a donor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updates donor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73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838200"/>
            <a:ext cx="7313295" cy="8001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6035818"/>
              </p:ext>
            </p:extLst>
          </p:nvPr>
        </p:nvGraphicFramePr>
        <p:xfrm>
          <a:off x="915591" y="2228850"/>
          <a:ext cx="7199710" cy="318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Database Update</a:t>
                      </a: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72673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6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455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1.5</a:t>
            </a:r>
          </a:p>
        </p:txBody>
      </p:sp>
    </p:spTree>
    <p:extLst>
      <p:ext uri="{BB962C8B-B14F-4D97-AF65-F5344CB8AC3E}">
        <p14:creationId xmlns:p14="http://schemas.microsoft.com/office/powerpoint/2010/main" xmlns="" val="315037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1.5 Documentation of Use-Case Donor Database Update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unit member updates donor information in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database up-to-date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Donor database can be accessed by unit members and they can update existing records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5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1" y="914400"/>
            <a:ext cx="7313295" cy="67022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User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77438620"/>
              </p:ext>
            </p:extLst>
          </p:nvPr>
        </p:nvGraphicFramePr>
        <p:xfrm>
          <a:off x="915590" y="2263474"/>
          <a:ext cx="7199710" cy="32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48181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blood calls, zonal members check user database for user’s previous records.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added.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information on existing user.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0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1.6</a:t>
            </a:r>
          </a:p>
        </p:txBody>
      </p:sp>
    </p:spTree>
    <p:extLst>
      <p:ext uri="{BB962C8B-B14F-4D97-AF65-F5344CB8AC3E}">
        <p14:creationId xmlns:p14="http://schemas.microsoft.com/office/powerpoint/2010/main" xmlns="" val="291098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0" y="3028952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2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8173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75161739"/>
              </p:ext>
            </p:extLst>
          </p:nvPr>
        </p:nvGraphicFramePr>
        <p:xfrm>
          <a:off x="915827" y="2400300"/>
          <a:ext cx="719947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 user entry in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system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Zonal member adds new user to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added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642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Alternate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9554841"/>
              </p:ext>
            </p:extLst>
          </p:nvPr>
        </p:nvGraphicFramePr>
        <p:xfrm>
          <a:off x="915827" y="2400300"/>
          <a:ext cx="7199472" cy="339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3735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System returns user information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User information from database helps zonal member for authentication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8303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Zonal member updates user information on database regarding current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User database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up-to-date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117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396" y="762000"/>
            <a:ext cx="7313295" cy="97155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Documentation of Use-Case User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zonal committee member makes an entry or modifies an entry in user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User database is up-to-date containing blood call records for users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User database is contained in the system. Zonal committee members can log-in to their account to update user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67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21217"/>
            <a:ext cx="7313295" cy="97423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1.7 Member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06876263"/>
              </p:ext>
            </p:extLst>
          </p:nvPr>
        </p:nvGraphicFramePr>
        <p:xfrm>
          <a:off x="915591" y="2228850"/>
          <a:ext cx="7199710" cy="35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Moderator(MOD)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863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adds or removes members and updates member information(Example : member promotion)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3741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 of Events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existing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record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5506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1.7</a:t>
            </a:r>
          </a:p>
        </p:txBody>
      </p:sp>
    </p:spTree>
    <p:extLst>
      <p:ext uri="{BB962C8B-B14F-4D97-AF65-F5344CB8AC3E}">
        <p14:creationId xmlns:p14="http://schemas.microsoft.com/office/powerpoint/2010/main" xmlns="" val="146196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1.7 Documentation of Use-Case Member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club moderator makes an entry or modification or removal of a member record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Condition : Member database is up-to-date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Issue : Club moderator has access to members database. He can alter records in the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9209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689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353" y="3143250"/>
            <a:ext cx="7313295" cy="8953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923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3810000"/>
            <a:ext cx="4114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21131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1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69266207"/>
              </p:ext>
            </p:extLst>
          </p:nvPr>
        </p:nvGraphicFramePr>
        <p:xfrm>
          <a:off x="686207" y="1981200"/>
          <a:ext cx="7954554" cy="433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18"/>
                <a:gridCol w="2651518"/>
                <a:gridCol w="2651518"/>
              </a:tblGrid>
              <a:tr h="566971"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0569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6697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Unit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Unit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4442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Zonal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Zone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83145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Member Search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183" y="6090166"/>
            <a:ext cx="565159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0069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044262"/>
            <a:ext cx="325755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174"/>
          <a:stretch/>
        </p:blipFill>
        <p:spPr>
          <a:xfrm>
            <a:off x="1252537" y="1371600"/>
            <a:ext cx="6238875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300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6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10183719"/>
              </p:ext>
            </p:extLst>
          </p:nvPr>
        </p:nvGraphicFramePr>
        <p:xfrm>
          <a:off x="915591" y="2228850"/>
          <a:ext cx="7199710" cy="310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1" kern="12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711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981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10785406"/>
              </p:ext>
            </p:extLst>
          </p:nvPr>
        </p:nvGraphicFramePr>
        <p:xfrm>
          <a:off x="915827" y="2400300"/>
          <a:ext cx="7199472" cy="35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418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40242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Selects the Nearest Zone of Badhan 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215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then search if required blood donor is available in that zone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System responded with yes /no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73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no then user checks the other Badhan zone  and if any donor available there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 System  retrieve these information from database and inform the 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9771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checks the contact information of the required  zone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respond with contact informations &amp;  other process to make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2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609600"/>
            <a:ext cx="7313295" cy="11811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Use-Case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5908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get to know where and how to find blood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promptly</a:t>
            </a:r>
          </a:p>
          <a:p>
            <a:pPr marL="0" lvl="0" indent="0">
              <a:buNone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 come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to verify and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 them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blood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43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914400"/>
            <a:ext cx="7313295" cy="6286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1840355"/>
              </p:ext>
            </p:extLst>
          </p:nvPr>
        </p:nvGraphicFramePr>
        <p:xfrm>
          <a:off x="915591" y="2228850"/>
          <a:ext cx="7199710" cy="310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035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18151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in the respective units 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22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71175973"/>
              </p:ext>
            </p:extLst>
          </p:nvPr>
        </p:nvGraphicFramePr>
        <p:xfrm>
          <a:off x="915827" y="2400301"/>
          <a:ext cx="7199472" cy="358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58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7566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64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83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7880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127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extraction of available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maintained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03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609600"/>
            <a:ext cx="7313295" cy="1085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 Zona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79219814"/>
              </p:ext>
            </p:extLst>
          </p:nvPr>
        </p:nvGraphicFramePr>
        <p:xfrm>
          <a:off x="915591" y="2228850"/>
          <a:ext cx="7199710" cy="318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101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21051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donors of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all units of the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respective zone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0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040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6584755"/>
              </p:ext>
            </p:extLst>
          </p:nvPr>
        </p:nvGraphicFramePr>
        <p:xfrm>
          <a:off x="915827" y="2209800"/>
          <a:ext cx="7199472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32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6303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51653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ZM 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2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ZM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72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Zonal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entire extraction of available donor out of the huge list and preparing list is maintained 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54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04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Member Search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1060939"/>
              </p:ext>
            </p:extLst>
          </p:nvPr>
        </p:nvGraphicFramePr>
        <p:xfrm>
          <a:off x="915591" y="2228850"/>
          <a:ext cx="7199710" cy="284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43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Search</a:t>
                      </a:r>
                      <a:endParaRPr lang="en-US" sz="16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91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1" y="5918800"/>
            <a:ext cx="302895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226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169" y="7620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89566488"/>
              </p:ext>
            </p:extLst>
          </p:nvPr>
        </p:nvGraphicFramePr>
        <p:xfrm>
          <a:off x="915827" y="2400300"/>
          <a:ext cx="7542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5814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CM,ZM,ADV search/query about any Badhan member or Unit/Zonal/Central Committee List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provides  the member information or Committee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88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228850"/>
            <a:ext cx="7313295" cy="38671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Unit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Zonal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Moderator ( All Zonal Presidents &amp; Club Moderators)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(Central Badhan President)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(System)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611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2980" y="609600"/>
            <a:ext cx="7274004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Member Search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 can be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date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other members current status,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informations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CM,ZM,UM,ADV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find out any query relating to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, past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list of member information is managed by system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221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5485" y="838200"/>
            <a:ext cx="7765322" cy="762000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Meeting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339046"/>
              </p:ext>
            </p:extLst>
          </p:nvPr>
        </p:nvGraphicFramePr>
        <p:xfrm>
          <a:off x="1141810" y="1981200"/>
          <a:ext cx="7011591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197"/>
                <a:gridCol w="2337197"/>
                <a:gridCol w="2337197"/>
              </a:tblGrid>
              <a:tr h="338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61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&gt;</a:t>
                      </a:r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Remove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ADM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805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3267" y="6168517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6672" b="6672"/>
          <a:stretch/>
        </p:blipFill>
        <p:spPr>
          <a:xfrm>
            <a:off x="1384517" y="364536"/>
            <a:ext cx="6400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379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36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1416650"/>
              </p:ext>
            </p:extLst>
          </p:nvPr>
        </p:nvGraphicFramePr>
        <p:xfrm>
          <a:off x="915591" y="2228850"/>
          <a:ext cx="7199710" cy="28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2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6036022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xmlns="" val="281501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7491673"/>
              </p:ext>
            </p:extLst>
          </p:nvPr>
        </p:nvGraphicFramePr>
        <p:xfrm>
          <a:off x="915827" y="2400303"/>
          <a:ext cx="7199472" cy="224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2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590800"/>
            <a:ext cx="7313295" cy="3238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952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</a:rPr>
              <a:t>3.2 </a:t>
            </a:r>
            <a:r>
              <a:rPr lang="bn-BD" sz="3600" dirty="0" smtClean="0">
                <a:latin typeface="Arial" panose="020B0604020202020204" pitchFamily="34" charset="0"/>
              </a:rPr>
              <a:t>Zonal </a:t>
            </a:r>
            <a:r>
              <a:rPr lang="bn-BD" sz="3600" dirty="0">
                <a:latin typeface="Arial" panose="020B0604020202020204" pitchFamily="34" charset="0"/>
              </a:rPr>
              <a:t>New Post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60365719"/>
              </p:ext>
            </p:extLst>
          </p:nvPr>
        </p:nvGraphicFramePr>
        <p:xfrm>
          <a:off x="915591" y="2228850"/>
          <a:ext cx="7199710" cy="26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318" y="538327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3.2</a:t>
            </a:r>
          </a:p>
        </p:txBody>
      </p:sp>
    </p:spTree>
    <p:extLst>
      <p:ext uri="{BB962C8B-B14F-4D97-AF65-F5344CB8AC3E}">
        <p14:creationId xmlns:p14="http://schemas.microsoft.com/office/powerpoint/2010/main" xmlns="" val="363131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071207013"/>
              </p:ext>
            </p:extLst>
          </p:nvPr>
        </p:nvGraphicFramePr>
        <p:xfrm>
          <a:off x="1214707" y="2286000"/>
          <a:ext cx="7199472" cy="19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31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317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883147" y="838200"/>
            <a:ext cx="7313295" cy="7239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Typical Course of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70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031" y="762000"/>
            <a:ext cx="7274004" cy="106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2000" dirty="0" smtClean="0">
                <a:latin typeface="Arial" panose="020B0604020202020204" pitchFamily="34" charset="0"/>
              </a:rPr>
              <a:t>MODs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0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58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78442596"/>
              </p:ext>
            </p:extLst>
          </p:nvPr>
        </p:nvGraphicFramePr>
        <p:xfrm>
          <a:off x="915591" y="2228850"/>
          <a:ext cx="7199710" cy="325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411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19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74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0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837740"/>
            <a:ext cx="3314699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3.3</a:t>
            </a:r>
          </a:p>
        </p:txBody>
      </p:sp>
    </p:spTree>
    <p:extLst>
      <p:ext uri="{BB962C8B-B14F-4D97-AF65-F5344CB8AC3E}">
        <p14:creationId xmlns:p14="http://schemas.microsoft.com/office/powerpoint/2010/main" xmlns="" val="148951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4612" y="9906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 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93757192"/>
              </p:ext>
            </p:extLst>
          </p:nvPr>
        </p:nvGraphicFramePr>
        <p:xfrm>
          <a:off x="685801" y="2156222"/>
          <a:ext cx="7764066" cy="39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22"/>
                <a:gridCol w="1983977"/>
                <a:gridCol w="3192067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Short-Key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Scope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Availability &amp; Makes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Donate Blood &amp; Update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Authenticate ,Search , Confirm Blood Calls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Unit Activities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Zonal Activities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Accounts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66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Whole System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Direction &amp; Occasional Financial Support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Representative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Scanned Requisition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646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587" y="685800"/>
            <a:ext cx="7313295" cy="11049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’s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633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bn-BD" sz="3200" dirty="0" smtClean="0">
                <a:latin typeface="Arial" panose="020B0604020202020204" pitchFamily="34" charset="0"/>
              </a:rPr>
              <a:t>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2663509"/>
              </p:ext>
            </p:extLst>
          </p:nvPr>
        </p:nvGraphicFramePr>
        <p:xfrm>
          <a:off x="915591" y="2228850"/>
          <a:ext cx="7199710" cy="318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90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6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940037"/>
            <a:ext cx="3329757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3.4</a:t>
            </a:r>
          </a:p>
        </p:txBody>
      </p:sp>
    </p:spTree>
    <p:extLst>
      <p:ext uri="{BB962C8B-B14F-4D97-AF65-F5344CB8AC3E}">
        <p14:creationId xmlns:p14="http://schemas.microsoft.com/office/powerpoint/2010/main" xmlns="" val="243145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3" y="762000"/>
            <a:ext cx="7313295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87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31411801"/>
              </p:ext>
            </p:extLst>
          </p:nvPr>
        </p:nvGraphicFramePr>
        <p:xfrm>
          <a:off x="915591" y="2228850"/>
          <a:ext cx="719971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CM,ZM,ADV</a:t>
                      </a:r>
                    </a:p>
                  </a:txBody>
                  <a:tcPr marL="68580" marR="68580" marT="34290" marB="34290"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7318" y="580224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xmlns="" val="179763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85485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6107870"/>
              </p:ext>
            </p:extLst>
          </p:nvPr>
        </p:nvGraphicFramePr>
        <p:xfrm>
          <a:off x="915827" y="2400302"/>
          <a:ext cx="7199472" cy="217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82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06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 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CM,ZM &amp;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828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CM, ZM &amp;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249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40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7126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 Central </a:t>
            </a:r>
            <a:r>
              <a:rPr lang="bn-BD" sz="3200" dirty="0" smtClean="0">
                <a:latin typeface="Arial" panose="020B0604020202020204" pitchFamily="34" charset="0"/>
              </a:rPr>
              <a:t>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0633972"/>
              </p:ext>
            </p:extLst>
          </p:nvPr>
        </p:nvGraphicFramePr>
        <p:xfrm>
          <a:off x="915591" y="2228850"/>
          <a:ext cx="7199710" cy="3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2" y="5648359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Table : Use Case Narrative 3.6</a:t>
            </a:r>
          </a:p>
        </p:txBody>
      </p:sp>
    </p:spTree>
    <p:extLst>
      <p:ext uri="{BB962C8B-B14F-4D97-AF65-F5344CB8AC3E}">
        <p14:creationId xmlns:p14="http://schemas.microsoft.com/office/powerpoint/2010/main" xmlns="" val="394245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61584469"/>
              </p:ext>
            </p:extLst>
          </p:nvPr>
        </p:nvGraphicFramePr>
        <p:xfrm>
          <a:off x="1030127" y="2514602"/>
          <a:ext cx="719947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72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88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26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066800" y="914400"/>
            <a:ext cx="7313295" cy="609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3.6 Typical Course of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2618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bn-BD" sz="2000" dirty="0" smtClean="0">
                <a:latin typeface="Arial" panose="020B0604020202020204" pitchFamily="34" charset="0"/>
              </a:rPr>
              <a:t>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9422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31216329"/>
              </p:ext>
            </p:extLst>
          </p:nvPr>
        </p:nvGraphicFramePr>
        <p:xfrm>
          <a:off x="1007465" y="2138337"/>
          <a:ext cx="7199710" cy="296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18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184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4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064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33400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3.7</a:t>
            </a:r>
          </a:p>
        </p:txBody>
      </p:sp>
    </p:spTree>
    <p:extLst>
      <p:ext uri="{BB962C8B-B14F-4D97-AF65-F5344CB8AC3E}">
        <p14:creationId xmlns:p14="http://schemas.microsoft.com/office/powerpoint/2010/main" xmlns="" val="3069749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762000"/>
            <a:ext cx="7313295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1620983"/>
              </p:ext>
            </p:extLst>
          </p:nvPr>
        </p:nvGraphicFramePr>
        <p:xfrm>
          <a:off x="1143000" y="1963750"/>
          <a:ext cx="6972300" cy="464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552700"/>
                <a:gridCol w="2343150"/>
              </a:tblGrid>
              <a:tr h="326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330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 &gt; Volunteer for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fills up form and unit member receives request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&gt; Add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adds donor if found eligible for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176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&gt; Remove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 database if donor no longer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for further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&gt; Donor Update Regarding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informs unit member after a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and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Database Update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&gt; User Database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members conducts modifications to user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Member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Club moderator maintains member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197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9525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080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581" y="9906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</a:t>
            </a:r>
            <a:r>
              <a:rPr lang="bn-BD" sz="3200" dirty="0" smtClean="0">
                <a:latin typeface="Arial" panose="020B0604020202020204" pitchFamily="34" charset="0"/>
              </a:rPr>
              <a:t>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9054343"/>
              </p:ext>
            </p:extLst>
          </p:nvPr>
        </p:nvGraphicFramePr>
        <p:xfrm>
          <a:off x="915591" y="2228850"/>
          <a:ext cx="7199710" cy="33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3.8</a:t>
            </a:r>
          </a:p>
        </p:txBody>
      </p:sp>
    </p:spTree>
    <p:extLst>
      <p:ext uri="{BB962C8B-B14F-4D97-AF65-F5344CB8AC3E}">
        <p14:creationId xmlns:p14="http://schemas.microsoft.com/office/powerpoint/2010/main" xmlns="" val="159792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bn-BD" sz="3200" dirty="0" smtClean="0">
                <a:latin typeface="Arial" panose="020B0604020202020204" pitchFamily="34" charset="0"/>
              </a:rPr>
              <a:t>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7936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Notification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6018833"/>
              </p:ext>
            </p:extLst>
          </p:nvPr>
        </p:nvGraphicFramePr>
        <p:xfrm>
          <a:off x="1028700" y="2590800"/>
          <a:ext cx="7157010" cy="296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71040"/>
                <a:gridCol w="2385670"/>
              </a:tblGrid>
              <a:tr h="5636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Donor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DNR,UM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11872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Meeting Notificatin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972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6059651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Notification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502"/>
          <a:stretch/>
        </p:blipFill>
        <p:spPr>
          <a:xfrm>
            <a:off x="1400476" y="551060"/>
            <a:ext cx="6400000" cy="540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111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43990625"/>
              </p:ext>
            </p:extLst>
          </p:nvPr>
        </p:nvGraphicFramePr>
        <p:xfrm>
          <a:off x="915590" y="2228850"/>
          <a:ext cx="7466409" cy="35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831"/>
                <a:gridCol w="3753578"/>
              </a:tblGrid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76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DNR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65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xmlns="" val="170513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58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78798539"/>
              </p:ext>
            </p:extLst>
          </p:nvPr>
        </p:nvGraphicFramePr>
        <p:xfrm>
          <a:off x="915827" y="2400302"/>
          <a:ext cx="7199472" cy="209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6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707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Notification sent to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</a:rPr>
                        <a:t>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62395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 receives DNR reply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778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dirty="0" smtClean="0">
                <a:latin typeface="Arial" panose="020B0604020202020204" pitchFamily="34" charset="0"/>
              </a:rPr>
              <a:t>DONR replies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dirty="0" smtClean="0">
                <a:latin typeface="Arial" panose="020B0604020202020204" pitchFamily="34" charset="0"/>
              </a:rPr>
              <a:t>DONR’s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47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</a:t>
            </a:r>
            <a:r>
              <a:rPr lang="bn-BD" sz="3200" dirty="0" smtClean="0">
                <a:latin typeface="Arial" panose="020B0604020202020204" pitchFamily="34" charset="0"/>
              </a:rPr>
              <a:t>Zonal </a:t>
            </a:r>
            <a:r>
              <a:rPr lang="en-US" sz="3200" dirty="0" smtClean="0">
                <a:latin typeface="Arial" panose="020B0604020202020204" pitchFamily="34" charset="0"/>
              </a:rPr>
              <a:t>Meeting </a:t>
            </a:r>
            <a:r>
              <a:rPr lang="bn-BD" sz="3200" dirty="0" smtClean="0">
                <a:latin typeface="Arial" panose="020B0604020202020204" pitchFamily="34" charset="0"/>
              </a:rPr>
              <a:t>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52097728"/>
              </p:ext>
            </p:extLst>
          </p:nvPr>
        </p:nvGraphicFramePr>
        <p:xfrm>
          <a:off x="915591" y="2228850"/>
          <a:ext cx="7466408" cy="38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204"/>
                <a:gridCol w="3733204"/>
              </a:tblGrid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230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System sends notification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926" y="6321261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xmlns="" val="329169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668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83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3225" y="5956136"/>
            <a:ext cx="325755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678"/>
          <a:stretch/>
        </p:blipFill>
        <p:spPr>
          <a:xfrm>
            <a:off x="48190" y="614715"/>
            <a:ext cx="9047619" cy="52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376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56403"/>
          </a:xfrm>
        </p:spPr>
        <p:txBody>
          <a:bodyPr>
            <a:norm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87783753"/>
              </p:ext>
            </p:extLst>
          </p:nvPr>
        </p:nvGraphicFramePr>
        <p:xfrm>
          <a:off x="915589" y="2228850"/>
          <a:ext cx="7542610" cy="420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305"/>
                <a:gridCol w="3771305"/>
              </a:tblGrid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Receiver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7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 sends notification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33306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07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09650"/>
          </a:xfrm>
        </p:spPr>
        <p:txBody>
          <a:bodyPr>
            <a:no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Documentation of Use-Case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903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4818827"/>
              </p:ext>
            </p:extLst>
          </p:nvPr>
        </p:nvGraphicFramePr>
        <p:xfrm>
          <a:off x="762000" y="2667000"/>
          <a:ext cx="8001000" cy="24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7030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 &gt; Scan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Upload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 &gt; 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REPRESENTATIVE (HR), UNIT MEMBER(UM)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921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5783506"/>
            <a:ext cx="354422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Automated Requisition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453"/>
          <a:stretch/>
        </p:blipFill>
        <p:spPr>
          <a:xfrm>
            <a:off x="1752600" y="1371600"/>
            <a:ext cx="5714286" cy="37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862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88670947"/>
              </p:ext>
            </p:extLst>
          </p:nvPr>
        </p:nvGraphicFramePr>
        <p:xfrm>
          <a:off x="914636" y="2228538"/>
          <a:ext cx="7467363" cy="287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055"/>
                <a:gridCol w="3695308"/>
              </a:tblGrid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Scan &amp; Upload Requisition Form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05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 &amp; HR.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100880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Scan &amp;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564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99360189"/>
              </p:ext>
            </p:extLst>
          </p:nvPr>
        </p:nvGraphicFramePr>
        <p:xfrm>
          <a:off x="914873" y="2400033"/>
          <a:ext cx="7543326" cy="1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663"/>
                <a:gridCol w="3771663"/>
              </a:tblGrid>
              <a:tr h="4806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296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USER uploads the requisition form after scanning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80664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&amp; HR gets the scanned form to check over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68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315200" cy="32012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scanned requisition form is uploaded.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282" y="762000"/>
            <a:ext cx="7315200" cy="9527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Use-Case: Scan &amp; Upload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257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26516143"/>
              </p:ext>
            </p:extLst>
          </p:nvPr>
        </p:nvGraphicFramePr>
        <p:xfrm>
          <a:off x="914638" y="2228535"/>
          <a:ext cx="7467361" cy="325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25"/>
                <a:gridCol w="3754036"/>
              </a:tblGrid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marL="68598" marR="68598" marT="34299" marB="34299"/>
                </a:tc>
              </a:tr>
              <a:tr h="737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HR &amp;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946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29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6461970"/>
              </p:ext>
            </p:extLst>
          </p:nvPr>
        </p:nvGraphicFramePr>
        <p:xfrm>
          <a:off x="914875" y="2400032"/>
          <a:ext cx="7201348" cy="217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674"/>
                <a:gridCol w="3600674"/>
              </a:tblGrid>
              <a:tr h="5094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7931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verifies the requisition form.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Sends Verification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7832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receives the scanned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989752" cy="62780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Typical Course of Events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568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525718" cy="32012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dirty="0" smtClean="0">
                <a:latin typeface="Arial" panose="020B0604020202020204" pitchFamily="34" charset="0"/>
              </a:rPr>
              <a:t>Concludes when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 donor by the UM is completed.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729" y="685800"/>
            <a:ext cx="7275899" cy="9527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Verification of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82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1440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Volunteery for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83321216"/>
              </p:ext>
            </p:extLst>
          </p:nvPr>
        </p:nvGraphicFramePr>
        <p:xfrm>
          <a:off x="990600" y="2209800"/>
          <a:ext cx="719971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Volunteery for Donation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5505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4102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1.1</a:t>
            </a:r>
          </a:p>
        </p:txBody>
      </p:sp>
    </p:spTree>
    <p:extLst>
      <p:ext uri="{BB962C8B-B14F-4D97-AF65-F5344CB8AC3E}">
        <p14:creationId xmlns:p14="http://schemas.microsoft.com/office/powerpoint/2010/main" xmlns="" val="331494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313584"/>
            <a:ext cx="5606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400" lvl="8" defTabSz="45720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5400" dirty="0" smtClean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5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411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1.1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3114159"/>
              </p:ext>
            </p:extLst>
          </p:nvPr>
        </p:nvGraphicFramePr>
        <p:xfrm>
          <a:off x="915827" y="2400300"/>
          <a:ext cx="7199472" cy="194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155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206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volunteers for donation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Request to be forwarded to a unit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55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Unit member receives a donor request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47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3372</Words>
  <Application>Microsoft Office PowerPoint</Application>
  <PresentationFormat>On-screen Show (4:3)</PresentationFormat>
  <Paragraphs>788</Paragraphs>
  <Slides>80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Dividend</vt:lpstr>
      <vt:lpstr>Slide 1</vt:lpstr>
      <vt:lpstr>Slide 2</vt:lpstr>
      <vt:lpstr>Slide 3</vt:lpstr>
      <vt:lpstr>Actors</vt:lpstr>
      <vt:lpstr>Actors Glossary</vt:lpstr>
      <vt:lpstr>1. Database Management</vt:lpstr>
      <vt:lpstr>Slide 7</vt:lpstr>
      <vt:lpstr>1.1 Volunteery for Donation</vt:lpstr>
      <vt:lpstr>1.1 Typical Course of Events</vt:lpstr>
      <vt:lpstr>1.1 Documentation of Use-Case Volunteery for Donation</vt:lpstr>
      <vt:lpstr>1.2 Add Donor</vt:lpstr>
      <vt:lpstr>1.2 Documentation of Use-Case Add Donor</vt:lpstr>
      <vt:lpstr>1.3 Remove Donor</vt:lpstr>
      <vt:lpstr>1.3 Documentation of Use-Case Remove Donor</vt:lpstr>
      <vt:lpstr>1.4 Donor Updates Regarding Donation</vt:lpstr>
      <vt:lpstr>1.4 Documentation of Use-Case Donor Updates Regarding Donation</vt:lpstr>
      <vt:lpstr>1.5 Donor Database Update</vt:lpstr>
      <vt:lpstr>1.5 Documentation of Use-Case Donor Database Update</vt:lpstr>
      <vt:lpstr>1.6 User Database Management</vt:lpstr>
      <vt:lpstr>1.6 Typical Course of Events</vt:lpstr>
      <vt:lpstr>1.6 Alternate Course of Events</vt:lpstr>
      <vt:lpstr>1.6 Documentation of Use-Case User Database Management</vt:lpstr>
      <vt:lpstr>1.7 Member Database Management</vt:lpstr>
      <vt:lpstr>1.7 Documentation of Use-Case Member Database Management</vt:lpstr>
      <vt:lpstr>Q&amp;A</vt:lpstr>
      <vt:lpstr>Slide 26</vt:lpstr>
      <vt:lpstr>2. Search Management System</vt:lpstr>
      <vt:lpstr>Slide 28</vt:lpstr>
      <vt:lpstr>2.1  Donor Availability Check</vt:lpstr>
      <vt:lpstr>2.1 Typical Course of Events</vt:lpstr>
      <vt:lpstr>2.1 Documentation of Use-Case Donor Availability Check</vt:lpstr>
      <vt:lpstr>2.2 Unit Donor Availability List</vt:lpstr>
      <vt:lpstr>2.2 Typical Course of Events</vt:lpstr>
      <vt:lpstr>2.2 Documentation of UseCase Unit Donor Availability List</vt:lpstr>
      <vt:lpstr>2.3 Zonal Donor Availability List</vt:lpstr>
      <vt:lpstr>2.3 Typical Course of Events</vt:lpstr>
      <vt:lpstr>2.3 Documentation of UseCase Zonal Donor Availability List</vt:lpstr>
      <vt:lpstr>2.4 Member Search</vt:lpstr>
      <vt:lpstr>2.4 Typical Course of Events</vt:lpstr>
      <vt:lpstr>2.4 Documentation of Use Case Member Search</vt:lpstr>
      <vt:lpstr>3. Meeting Management</vt:lpstr>
      <vt:lpstr>Slide 42</vt:lpstr>
      <vt:lpstr>3.1 Zonal Event creation </vt:lpstr>
      <vt:lpstr>3.1 Typical Course of Events</vt:lpstr>
      <vt:lpstr>3.1 Documentation of Use-Case Zonal Event Creation</vt:lpstr>
      <vt:lpstr>3.2 Zonal New Post </vt:lpstr>
      <vt:lpstr>Slide 47</vt:lpstr>
      <vt:lpstr>3.2 Documentation of Use-Case Zonal New Post</vt:lpstr>
      <vt:lpstr>3.3 Zonal Post Moderation</vt:lpstr>
      <vt:lpstr>3.3 Documentation of Use-Case Zonal Post Moderation</vt:lpstr>
      <vt:lpstr>3.4 Zonal Post Remove</vt:lpstr>
      <vt:lpstr>3.4 Documentation of Use-Case Zonal Post Remove</vt:lpstr>
      <vt:lpstr>3.5 Central Event  Creation</vt:lpstr>
      <vt:lpstr>3.5 Typical Course of Events</vt:lpstr>
      <vt:lpstr>3.5 Documentation of Use-Case Central Event  Creation</vt:lpstr>
      <vt:lpstr>3.6  Central New Post</vt:lpstr>
      <vt:lpstr>Slide 57</vt:lpstr>
      <vt:lpstr>3.6 Documentation of Use-Case Central New Post</vt:lpstr>
      <vt:lpstr>3.7 Central Post Moderation</vt:lpstr>
      <vt:lpstr>3.7 Documentation of Use-Case Central Post Moderation</vt:lpstr>
      <vt:lpstr>3.8 Central Post Remove</vt:lpstr>
      <vt:lpstr>3.8 Documentation of Use-Case Central Post Remove</vt:lpstr>
      <vt:lpstr>4. Notification Management</vt:lpstr>
      <vt:lpstr>Slide 64</vt:lpstr>
      <vt:lpstr>4.1 Donor Notification</vt:lpstr>
      <vt:lpstr>4.1 Typical Course of Events</vt:lpstr>
      <vt:lpstr>4.1 Documentation of Use-Case Donor Notification</vt:lpstr>
      <vt:lpstr>4.2  Zonal Meeting Notification</vt:lpstr>
      <vt:lpstr>4.2 Documentation of Use-Case Zonal Event Notification</vt:lpstr>
      <vt:lpstr>4.3  Central Event Notification</vt:lpstr>
      <vt:lpstr>4.3 Documentation of Use-Case Central Event Notification</vt:lpstr>
      <vt:lpstr>5. Automated Requisition Form</vt:lpstr>
      <vt:lpstr>Slide 73</vt:lpstr>
      <vt:lpstr>5.1 Scan &amp; Upload Requisition form</vt:lpstr>
      <vt:lpstr>5.1 Typical Course of Events</vt:lpstr>
      <vt:lpstr>5.1 Documentation of Use-Case: Scan &amp; Upload Requisition Form</vt:lpstr>
      <vt:lpstr>5.2  Verification of Requisition Form</vt:lpstr>
      <vt:lpstr>5.2 Typical Course of Events</vt:lpstr>
      <vt:lpstr>5.2 Documentation of Use-Case Verification of Requisition Form</vt:lpstr>
      <vt:lpstr>Slide 80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2014-02-05T15:44:41Z</dcterms:created>
  <dcterms:modified xsi:type="dcterms:W3CDTF">2014-02-10T17:54:17Z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