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92" r:id="rId2"/>
  </p:sldMasterIdLst>
  <p:notesMasterIdLst>
    <p:notesMasterId r:id="rId83"/>
  </p:notesMasterIdLst>
  <p:handoutMasterIdLst>
    <p:handoutMasterId r:id="rId84"/>
  </p:handoutMasterIdLst>
  <p:sldIdLst>
    <p:sldId id="267" r:id="rId3"/>
    <p:sldId id="312" r:id="rId4"/>
    <p:sldId id="283" r:id="rId5"/>
    <p:sldId id="28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94" r:id="rId14"/>
    <p:sldId id="295" r:id="rId15"/>
    <p:sldId id="297" r:id="rId16"/>
    <p:sldId id="298" r:id="rId17"/>
    <p:sldId id="300" r:id="rId18"/>
    <p:sldId id="301" r:id="rId19"/>
    <p:sldId id="302" r:id="rId20"/>
    <p:sldId id="303" r:id="rId21"/>
    <p:sldId id="304" r:id="rId22"/>
    <p:sldId id="306" r:id="rId23"/>
    <p:sldId id="305" r:id="rId24"/>
    <p:sldId id="307" r:id="rId25"/>
    <p:sldId id="310" r:id="rId26"/>
    <p:sldId id="311" r:id="rId27"/>
    <p:sldId id="313" r:id="rId28"/>
    <p:sldId id="345" r:id="rId29"/>
    <p:sldId id="346" r:id="rId30"/>
    <p:sldId id="347" r:id="rId31"/>
    <p:sldId id="348" r:id="rId32"/>
    <p:sldId id="349" r:id="rId33"/>
    <p:sldId id="350" r:id="rId34"/>
    <p:sldId id="360" r:id="rId35"/>
    <p:sldId id="351" r:id="rId36"/>
    <p:sldId id="361" r:id="rId37"/>
    <p:sldId id="362" r:id="rId38"/>
    <p:sldId id="363" r:id="rId39"/>
    <p:sldId id="364" r:id="rId40"/>
    <p:sldId id="365" r:id="rId41"/>
    <p:sldId id="366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44" r:id="rId73"/>
    <p:sldId id="368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15" userDrawn="1">
          <p15:clr>
            <a:srgbClr val="A4A3A4"/>
          </p15:clr>
        </p15:guide>
        <p15:guide id="3" orient="horz" pos="274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5185" userDrawn="1">
          <p15:clr>
            <a:srgbClr val="A4A3A4"/>
          </p15:clr>
        </p15:guide>
        <p15:guide id="7" pos="5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orient="horz" pos="1015"/>
        <p:guide orient="horz" pos="274"/>
        <p:guide orient="horz" pos="3840"/>
        <p:guide pos="2880"/>
        <p:guide pos="5185"/>
        <p:guide pos="5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177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CBE06-4247-48DD-820B-9FC81FE0A884}" type="datetime13">
              <a:rPr lang="en-US" smtClean="0"/>
              <a:t>10:22:32 PM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4579-D02A-4B51-B5DF-8EC449F77AC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Group 01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FCB85-FCA9-473C-A486-0593AEC49B4A}" type="datetime13">
              <a:rPr lang="en-US" smtClean="0"/>
              <a:t>10:22:32 PM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74690-7256-4BB9-AC0F-97AEAE8CDEC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D1F73E7-1478-420E-BDE1-E96A3E9CFBF7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7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t>10:22:32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694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06B18FD-5E79-4B07-84B7-F83B891363A6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5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1B6A2A3-788A-4FC7-B5FC-7FDC78AD1237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0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E572F3A-48AD-4F0D-8595-C5207C5D67AA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0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C28FA2F-F517-4CB2-8EE1-D7F1C2E6C92D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3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CD9A734-4CE0-4C58-ABC6-91A4CD2A45A3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8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EB5387C-26CE-4D34-885A-00E43FFEA802}" type="datetime13">
              <a:rPr lang="en-US" smtClean="0"/>
              <a:t>10:22:32 PM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9F2A4091-4551-4F21-81E5-31EB163A24DA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18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74690-7256-4BB9-AC0F-97AEAE8CDEC2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CF1F53B-2D54-4671-9A21-69414D8F5610}" type="datetime13">
              <a:rPr lang="en-US" smtClean="0"/>
              <a:t>10:22:32 PM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7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95ADE7-B983-4E20-827D-BDF513731B37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9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0FA55-D8AC-41F9-9FC0-63CA77AD6842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DE5F0F-0B7F-4C48-AE50-AA9D603D16A5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93D5-A9F6-447C-8F76-AC96970F86CD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24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193211-7D8B-427E-9F50-2C26A1633906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0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A12E1-C3B8-4B4A-BAB0-F47F6778D9ED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4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F75-E4E9-4546-9767-D35CAA5273EE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80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63A7-9126-46B3-AE22-A597252278AB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3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1B009-FE1C-430C-B4F0-9DC20C8D1BAF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BC4BCA4-2535-4D46-B77C-2657438477C9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9DC8-1502-4D4C-B85C-5B2334DE07B5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6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A6D6B6-117E-463A-912B-541CEF18F61B}" type="datetime1">
              <a:rPr lang="en-US" smtClean="0"/>
              <a:t>2/10/2014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72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37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9110" y="3124200"/>
            <a:ext cx="70866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Badhan Automated System Management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0754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11049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Documentation of Use-Case Volunteery for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the request for blood donation volunteer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checks donor’s eligibility for blood donation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Interested donors can fill up forms online and submit request for becoming a donor. This process can also be done manually, in person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7252" y="9144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Add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406373"/>
              </p:ext>
            </p:extLst>
          </p:nvPr>
        </p:nvGraphicFramePr>
        <p:xfrm>
          <a:off x="915589" y="2228850"/>
          <a:ext cx="7390210" cy="3079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105"/>
                <a:gridCol w="3695105"/>
              </a:tblGrid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Donor</a:t>
                      </a: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775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 donor information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database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6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4340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adds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to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794553"/>
            <a:ext cx="297180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1.2</a:t>
            </a:r>
          </a:p>
        </p:txBody>
      </p:sp>
    </p:spTree>
    <p:extLst>
      <p:ext uri="{BB962C8B-B14F-4D97-AF65-F5344CB8AC3E}">
        <p14:creationId xmlns:p14="http://schemas.microsoft.com/office/powerpoint/2010/main" val="143600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1706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1.2 Documentation of Use-Case Add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6289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makes entry in database regarding information of new donor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information is added to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the donor database. Unit member makes entry to this database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1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Remove Donor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69888"/>
              </p:ext>
            </p:extLst>
          </p:nvPr>
        </p:nvGraphicFramePr>
        <p:xfrm>
          <a:off x="915591" y="2133602"/>
          <a:ext cx="719971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 Donor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System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11255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information if donor no longer can donate blood(Example scenario: donor left the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education institute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/>
                </a:tc>
              </a:tr>
              <a:tr h="34028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2038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0848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1.3</a:t>
            </a:r>
          </a:p>
        </p:txBody>
      </p:sp>
    </p:spTree>
    <p:extLst>
      <p:ext uri="{BB962C8B-B14F-4D97-AF65-F5344CB8AC3E}">
        <p14:creationId xmlns:p14="http://schemas.microsoft.com/office/powerpoint/2010/main" val="387813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762000"/>
            <a:ext cx="7313295" cy="99385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1.3 Documentation of Use-Case Remove Donor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the unit member makes a deletion of a donor entry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 donor record is erased from donor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System contains donor database. Unit members can erase a donor from their account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1.4 Donor Updates Regarding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269356"/>
              </p:ext>
            </p:extLst>
          </p:nvPr>
        </p:nvGraphicFramePr>
        <p:xfrm>
          <a:off x="915591" y="2228850"/>
          <a:ext cx="7199710" cy="3683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Updates Regarding Donation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8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 unit member after a blood donation or 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info (Example – contact/room no change </a:t>
                      </a:r>
                      <a:r>
                        <a:rPr lang="en-US" sz="15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34290" marB="34290"/>
                </a:tc>
              </a:tr>
              <a:tr h="31472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0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informs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 unit member of recent blood donation or concerning updates possibly by filling up a form online or informing unit member in person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77115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1.4</a:t>
            </a:r>
          </a:p>
        </p:txBody>
      </p:sp>
    </p:spTree>
    <p:extLst>
      <p:ext uri="{BB962C8B-B14F-4D97-AF65-F5344CB8AC3E}">
        <p14:creationId xmlns:p14="http://schemas.microsoft.com/office/powerpoint/2010/main" val="239849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990600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1.4 Documentation of Use-Case Donor Updates Regarding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unit member receives update of recent blood donation from a donor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Unit member updates donor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3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838200"/>
            <a:ext cx="7313295" cy="8001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1.5 Donor Database Update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035818"/>
              </p:ext>
            </p:extLst>
          </p:nvPr>
        </p:nvGraphicFramePr>
        <p:xfrm>
          <a:off x="915591" y="2228850"/>
          <a:ext cx="7199710" cy="3187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Database Update</a:t>
                      </a: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</a:p>
                  </a:txBody>
                  <a:tcPr marL="68580" marR="68580" marT="34290" marB="34290"/>
                </a:tc>
              </a:tr>
              <a:tr h="72673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862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69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records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regarding latest donation or other donor details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79455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1.5</a:t>
            </a:r>
          </a:p>
        </p:txBody>
      </p:sp>
    </p:spTree>
    <p:extLst>
      <p:ext uri="{BB962C8B-B14F-4D97-AF65-F5344CB8AC3E}">
        <p14:creationId xmlns:p14="http://schemas.microsoft.com/office/powerpoint/2010/main" val="315037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1.5 Documentation of Use-Case Donor Database Update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after unit member updates donor information in database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 Condition : Target donor has been added to database before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Donor database up-to-date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Donor database can be accessed by unit members and they can update existing records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1" y="914400"/>
            <a:ext cx="7313295" cy="67022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User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438620"/>
              </p:ext>
            </p:extLst>
          </p:nvPr>
        </p:nvGraphicFramePr>
        <p:xfrm>
          <a:off x="915590" y="2263474"/>
          <a:ext cx="7199710" cy="32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48181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blood calls, zonal members check user database for user’s previous records.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added.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 information on existing user.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63463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0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1.6</a:t>
            </a:r>
          </a:p>
        </p:txBody>
      </p:sp>
    </p:spTree>
    <p:extLst>
      <p:ext uri="{BB962C8B-B14F-4D97-AF65-F5344CB8AC3E}">
        <p14:creationId xmlns:p14="http://schemas.microsoft.com/office/powerpoint/2010/main" val="291098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0" y="3028952"/>
            <a:ext cx="5200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5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8173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5161739"/>
              </p:ext>
            </p:extLst>
          </p:nvPr>
        </p:nvGraphicFramePr>
        <p:xfrm>
          <a:off x="915827" y="2400300"/>
          <a:ext cx="7199472" cy="308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1992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 user entry in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system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5062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Zonal member adds new user to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New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added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914400"/>
            <a:ext cx="7313295" cy="64770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Alternate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554841"/>
              </p:ext>
            </p:extLst>
          </p:nvPr>
        </p:nvGraphicFramePr>
        <p:xfrm>
          <a:off x="915827" y="2400300"/>
          <a:ext cx="7199472" cy="3390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3735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User makes a blood call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35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Zonal member receives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Zonal member  authenticates user and searches user database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System returns user information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60938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User information from database helps zonal member for authentication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48303"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Zonal member updates user information on database regarding current blood call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User database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up-to-date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7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9396" y="762000"/>
            <a:ext cx="7313295" cy="97155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1.6 Documentation of Use-Case User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zonal committee member makes an entry or modifies an entry in user database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User database is up-to-date containing blood call records for users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Implementation Issue : User database is contained in the system. Zonal committee members can log-in to their account to update user database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21217"/>
            <a:ext cx="7313295" cy="97423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1.7 Member Database Management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876263"/>
              </p:ext>
            </p:extLst>
          </p:nvPr>
        </p:nvGraphicFramePr>
        <p:xfrm>
          <a:off x="915591" y="2228850"/>
          <a:ext cx="7199710" cy="3562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 Management</a:t>
                      </a: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Moderator(MOD)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8639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adds or removes members and updates member information(Example : member promotion)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2844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33741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Course of Events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Adds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new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Removes existing member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 record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95506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1.7</a:t>
            </a:r>
          </a:p>
        </p:txBody>
      </p:sp>
    </p:spTree>
    <p:extLst>
      <p:ext uri="{BB962C8B-B14F-4D97-AF65-F5344CB8AC3E}">
        <p14:creationId xmlns:p14="http://schemas.microsoft.com/office/powerpoint/2010/main" val="146196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0"/>
            <a:ext cx="7313295" cy="914400"/>
          </a:xfrm>
        </p:spPr>
        <p:txBody>
          <a:bodyPr>
            <a:no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1.7 Documentation of Use-Case Member Database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club moderator makes an entry or modification or removal of a member record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Post Condition : Member database is up-to-date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Implementation Issue : Club moderator has access to members database. He can alter records in the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9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6893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5353" y="3143250"/>
            <a:ext cx="7313295" cy="895350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Any Questions 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90800" y="3810000"/>
            <a:ext cx="4114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131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01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Search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266207"/>
              </p:ext>
            </p:extLst>
          </p:nvPr>
        </p:nvGraphicFramePr>
        <p:xfrm>
          <a:off x="686207" y="1981200"/>
          <a:ext cx="7954554" cy="433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518"/>
                <a:gridCol w="2651518"/>
                <a:gridCol w="2651518"/>
              </a:tblGrid>
              <a:tr h="566971"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05696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6697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2.2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Unit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Unit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044421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2.3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Zonal Donor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Donor List of the Respective Zone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283145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2.4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&gt; Member Search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183" y="6090166"/>
            <a:ext cx="565159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6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6044262"/>
            <a:ext cx="325755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Management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74"/>
          <a:stretch/>
        </p:blipFill>
        <p:spPr>
          <a:xfrm>
            <a:off x="1252537" y="1371600"/>
            <a:ext cx="6238875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620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183719"/>
              </p:ext>
            </p:extLst>
          </p:nvPr>
        </p:nvGraphicFramePr>
        <p:xfrm>
          <a:off x="915591" y="2228850"/>
          <a:ext cx="7199710" cy="3105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kern="12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600" b="1" kern="12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Availability Check</a:t>
                      </a:r>
                      <a:endParaRPr lang="en-US" sz="1600" b="1" dirty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(USR)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711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Specific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Donor Availability in the Nearest Badhan Zone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9673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USR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2297" y="5815533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81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>
          <a:xfrm>
            <a:off x="990600" y="838200"/>
            <a:ext cx="7313295" cy="7239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Subsystems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302004"/>
              </p:ext>
            </p:extLst>
          </p:nvPr>
        </p:nvGraphicFramePr>
        <p:xfrm>
          <a:off x="685800" y="2396198"/>
          <a:ext cx="7885144" cy="36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781"/>
                <a:gridCol w="4441363"/>
              </a:tblGrid>
              <a:tr h="619352"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Subsystems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Database Management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>
                        <a:buFont typeface="Wingdings" panose="05000000000000000000" pitchFamily="2" charset="2"/>
                        <a:buNone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Managing donor , member and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database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Search Management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Searching nearest Badhan zone, donor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availability search, member search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19352"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Meeting Management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Managing events, discussions , presenting new proposals , analyzing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monthly/yearly reports </a:t>
                      </a:r>
                      <a:r>
                        <a:rPr lang="en-US" sz="15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349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Notification Management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Managing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notification subsystems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8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Automated Requisition Form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Providing an interface for automated requisition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 verification</a:t>
                      </a:r>
                      <a:endParaRPr lang="en-US" sz="15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3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785406"/>
              </p:ext>
            </p:extLst>
          </p:nvPr>
        </p:nvGraphicFramePr>
        <p:xfrm>
          <a:off x="915827" y="2400300"/>
          <a:ext cx="7199472" cy="35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41839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40242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Selects the Nearest Zone of Badhan 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0215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then search if required blood donor is available in that zone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System responded with yes /no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732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If no then user checks the other Badhan zone  and if any donor available there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 System  retrieve these information from database and inform the 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9771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checks the contact information of the required  zone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respond with contact informations &amp;  other process to make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30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609600"/>
            <a:ext cx="7313295" cy="11811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Use-Case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Availability Check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415" y="2743200"/>
            <a:ext cx="7313295" cy="25908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get to know where and how to find blood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promptly</a:t>
            </a:r>
          </a:p>
          <a:p>
            <a:pPr marL="0" lvl="0" indent="0">
              <a:buNone/>
            </a:pP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 come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to verify and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 them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blood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3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914400"/>
            <a:ext cx="7313295" cy="62865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40355"/>
              </p:ext>
            </p:extLst>
          </p:nvPr>
        </p:nvGraphicFramePr>
        <p:xfrm>
          <a:off x="915591" y="2228850"/>
          <a:ext cx="7199710" cy="3105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035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18151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in the respective units 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80820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2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75973"/>
              </p:ext>
            </p:extLst>
          </p:nvPr>
        </p:nvGraphicFramePr>
        <p:xfrm>
          <a:off x="915827" y="2400301"/>
          <a:ext cx="7199472" cy="3588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583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75662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640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83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5127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Unit member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extraction of available donor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maintained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3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4" y="609600"/>
            <a:ext cx="7313295" cy="1085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 Zona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219814"/>
              </p:ext>
            </p:extLst>
          </p:nvPr>
        </p:nvGraphicFramePr>
        <p:xfrm>
          <a:off x="915591" y="2228850"/>
          <a:ext cx="7199710" cy="3181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1017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Donor Availability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5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Member(ZM)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210514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System informs about the available donor, their current blood donation statistics and contact information of the required blood group donors of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all units of the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respective zone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9016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ZM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1" y="59188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0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0400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en-US" sz="4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84755"/>
              </p:ext>
            </p:extLst>
          </p:nvPr>
        </p:nvGraphicFramePr>
        <p:xfrm>
          <a:off x="915827" y="2209800"/>
          <a:ext cx="7199472" cy="314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238499"/>
              </a:tblGrid>
              <a:tr h="332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6303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 queries about the required blood group 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 extracts information about the donor of the respective blood group from database and provide with their necessary information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51653"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ZM checks donor’s current blood donation statistics and queries if blood donation possible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32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ZM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contact with donor &amp; confirms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2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7620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UseCase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Zonal </a:t>
            </a:r>
            <a:r>
              <a:rPr lang="en-US" sz="3200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Donor </a:t>
            </a:r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 List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find the available donor as well as their contact information and blood donation statistics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tries to contact with the available donor and finds out who are willing to donate blood that time</a:t>
            </a: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entire extraction of available donor out of the huge list and preparing list is maintained by system 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838200"/>
            <a:ext cx="7313295" cy="70485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Member Search</a:t>
            </a:r>
            <a:endParaRPr lang="en-US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60939"/>
              </p:ext>
            </p:extLst>
          </p:nvPr>
        </p:nvGraphicFramePr>
        <p:xfrm>
          <a:off x="915591" y="2228850"/>
          <a:ext cx="7199710" cy="2842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436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 Search</a:t>
                      </a:r>
                      <a:endParaRPr lang="en-US" sz="1600" dirty="0" smtClean="0">
                        <a:solidFill>
                          <a:schemeClr val="bg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917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Search &amp; Returns All Current</a:t>
                      </a:r>
                      <a:r>
                        <a:rPr lang="en-US" sz="16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or Previous Badhan Members Information &amp; Unit / zonal / Central Committee List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561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UM,ZM,CM,ADV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71801" y="5918800"/>
            <a:ext cx="3028950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26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169" y="7620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566488"/>
              </p:ext>
            </p:extLst>
          </p:nvPr>
        </p:nvGraphicFramePr>
        <p:xfrm>
          <a:off x="915827" y="2400300"/>
          <a:ext cx="75423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73"/>
                <a:gridCol w="3581400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2578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UM,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CM,ZM,ADV search/query about any Badhan member or Unit/Zonal/Central Committee List 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3427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System provides  the member information or Committee list</a:t>
                      </a:r>
                      <a:endParaRPr lang="en-US" sz="16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2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72415" y="8382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228850"/>
            <a:ext cx="7313295" cy="3867150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Donor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Unit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Zonal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Central Member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Moderator ( All Zonal Presidents &amp; Club Moderators)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Admin (Central Badhan President)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Advisor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Hospital Representative</a:t>
            </a:r>
          </a:p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Time (System)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02980" y="609600"/>
            <a:ext cx="7274004" cy="12192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2.4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Documentation of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Use Case Member Search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 can be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 to date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other members current status,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contact informations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Post-Condition: 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CM,ZM,UM,ADV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find out any query relating to 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, past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0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Implementation Issues: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the list of member information is managed by system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1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45485" y="838200"/>
            <a:ext cx="7765322" cy="762000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3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Meeting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339046"/>
              </p:ext>
            </p:extLst>
          </p:nvPr>
        </p:nvGraphicFramePr>
        <p:xfrm>
          <a:off x="1141810" y="1981200"/>
          <a:ext cx="7011591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197"/>
                <a:gridCol w="2337197"/>
                <a:gridCol w="2337197"/>
              </a:tblGrid>
              <a:tr h="3382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617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 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 &gt;</a:t>
                      </a:r>
                      <a:r>
                        <a:rPr lang="en-US" sz="14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3.7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Moderation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modify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410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 &gt;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Central Post Remove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Only ADM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0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13267" y="6168517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Meeting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672" b="6672"/>
          <a:stretch/>
        </p:blipFill>
        <p:spPr>
          <a:xfrm>
            <a:off x="1384517" y="364536"/>
            <a:ext cx="6400800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836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Zonal Event creation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416650"/>
              </p:ext>
            </p:extLst>
          </p:nvPr>
        </p:nvGraphicFramePr>
        <p:xfrm>
          <a:off x="915591" y="2228850"/>
          <a:ext cx="7199710" cy="2854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25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25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event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024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6036022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81501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491673"/>
              </p:ext>
            </p:extLst>
          </p:nvPr>
        </p:nvGraphicFramePr>
        <p:xfrm>
          <a:off x="915827" y="2400303"/>
          <a:ext cx="7199472" cy="224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973"/>
                <a:gridCol w="3619499"/>
              </a:tblGrid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4130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032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590800"/>
            <a:ext cx="7313295" cy="32385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5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</a:rPr>
              <a:t>3.2 </a:t>
            </a:r>
            <a:r>
              <a:rPr lang="bn-BD" sz="3600" dirty="0" smtClean="0">
                <a:latin typeface="Arial" panose="020B0604020202020204" pitchFamily="34" charset="0"/>
              </a:rPr>
              <a:t>Zonal </a:t>
            </a:r>
            <a:r>
              <a:rPr lang="bn-BD" sz="3600" dirty="0">
                <a:latin typeface="Arial" panose="020B0604020202020204" pitchFamily="34" charset="0"/>
              </a:rPr>
              <a:t>New Post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65719"/>
              </p:ext>
            </p:extLst>
          </p:nvPr>
        </p:nvGraphicFramePr>
        <p:xfrm>
          <a:off x="915591" y="2228850"/>
          <a:ext cx="7199710" cy="2647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733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UM,ZM,ADV 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332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7318" y="538327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3.2</a:t>
            </a:r>
          </a:p>
        </p:txBody>
      </p:sp>
    </p:spTree>
    <p:extLst>
      <p:ext uri="{BB962C8B-B14F-4D97-AF65-F5344CB8AC3E}">
        <p14:creationId xmlns:p14="http://schemas.microsoft.com/office/powerpoint/2010/main" val="363131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1207013"/>
              </p:ext>
            </p:extLst>
          </p:nvPr>
        </p:nvGraphicFramePr>
        <p:xfrm>
          <a:off x="1214707" y="2286000"/>
          <a:ext cx="7199472" cy="19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3171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7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317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883147" y="838200"/>
            <a:ext cx="7313295" cy="7239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3.2 Typical Course of Events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7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3031" y="762000"/>
            <a:ext cx="7274004" cy="10668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n-BD" sz="2000" dirty="0" smtClean="0">
                <a:latin typeface="Arial" panose="020B0604020202020204" pitchFamily="34" charset="0"/>
              </a:rPr>
              <a:t>MODs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1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6558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442596"/>
              </p:ext>
            </p:extLst>
          </p:nvPr>
        </p:nvGraphicFramePr>
        <p:xfrm>
          <a:off x="915591" y="2228850"/>
          <a:ext cx="7199710" cy="3257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4119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190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74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560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UM,ZM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723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UM,ZM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837740"/>
            <a:ext cx="3314699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3.3</a:t>
            </a:r>
          </a:p>
        </p:txBody>
      </p:sp>
    </p:spTree>
    <p:extLst>
      <p:ext uri="{BB962C8B-B14F-4D97-AF65-F5344CB8AC3E}">
        <p14:creationId xmlns:p14="http://schemas.microsoft.com/office/powerpoint/2010/main" val="148951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04612" y="990600"/>
            <a:ext cx="7313295" cy="70485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Actors Glossary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757192"/>
              </p:ext>
            </p:extLst>
          </p:nvPr>
        </p:nvGraphicFramePr>
        <p:xfrm>
          <a:off x="685801" y="2156222"/>
          <a:ext cx="7764066" cy="397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022"/>
                <a:gridCol w="1983977"/>
                <a:gridCol w="3192067"/>
              </a:tblGrid>
              <a:tr h="3446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Short-Key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Scope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 Availability &amp; Makes Blood Call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Donate Blood &amp; Update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Authenticate ,Search , Confirm Blood Calls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Unit Activities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 Zonal Activities</a:t>
                      </a:r>
                    </a:p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4462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Accounts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663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Admin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Whole System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Gives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Direction &amp; Occasional Financial Support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987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Representative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Verify Scanned Requisition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4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9587" y="685800"/>
            <a:ext cx="7313295" cy="1104900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3.3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a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MOD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’s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bn-BD" sz="3200" dirty="0" smtClean="0">
                <a:latin typeface="Arial" panose="020B0604020202020204" pitchFamily="34" charset="0"/>
              </a:rPr>
              <a:t>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663509"/>
              </p:ext>
            </p:extLst>
          </p:nvPr>
        </p:nvGraphicFramePr>
        <p:xfrm>
          <a:off x="915591" y="2228850"/>
          <a:ext cx="7199710" cy="318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905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MOD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081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6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67000" y="5940037"/>
            <a:ext cx="3329757" cy="33855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3.4</a:t>
            </a:r>
          </a:p>
        </p:txBody>
      </p:sp>
    </p:spTree>
    <p:extLst>
      <p:ext uri="{BB962C8B-B14F-4D97-AF65-F5344CB8AC3E}">
        <p14:creationId xmlns:p14="http://schemas.microsoft.com/office/powerpoint/2010/main" val="243145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3" y="762000"/>
            <a:ext cx="7313295" cy="1066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3.4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Zonal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7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411801"/>
              </p:ext>
            </p:extLst>
          </p:nvPr>
        </p:nvGraphicFramePr>
        <p:xfrm>
          <a:off x="915591" y="2228850"/>
          <a:ext cx="7199710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0209"/>
                <a:gridCol w="3619501"/>
              </a:tblGrid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Event 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3.5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CM,ZM,ADV</a:t>
                      </a:r>
                    </a:p>
                  </a:txBody>
                  <a:tcPr marL="68580" marR="68580" marT="34290" marB="34290"/>
                </a:tc>
              </a:tr>
              <a:tr h="4699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central event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635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7318" y="580224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</a:p>
        </p:txBody>
      </p:sp>
    </p:spTree>
    <p:extLst>
      <p:ext uri="{BB962C8B-B14F-4D97-AF65-F5344CB8AC3E}">
        <p14:creationId xmlns:p14="http://schemas.microsoft.com/office/powerpoint/2010/main" val="179763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585485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107870"/>
              </p:ext>
            </p:extLst>
          </p:nvPr>
        </p:nvGraphicFramePr>
        <p:xfrm>
          <a:off x="915827" y="2400302"/>
          <a:ext cx="7199472" cy="2171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828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1006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CM create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CM,ZM &amp;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828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CM, ZM &amp;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3.5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Central Event  Creation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event date is expired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7126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 Central </a:t>
            </a:r>
            <a:r>
              <a:rPr lang="bn-BD" sz="3200" dirty="0" smtClean="0">
                <a:latin typeface="Arial" panose="020B0604020202020204" pitchFamily="34" charset="0"/>
              </a:rPr>
              <a:t>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33972"/>
              </p:ext>
            </p:extLst>
          </p:nvPr>
        </p:nvGraphicFramePr>
        <p:xfrm>
          <a:off x="915591" y="2228850"/>
          <a:ext cx="7199710" cy="310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284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CM, ZM, ADV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create new discussion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986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43252" y="5648359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/>
              <a:t>Table : Use Case Narrative 3.6</a:t>
            </a:r>
          </a:p>
        </p:txBody>
      </p:sp>
    </p:spTree>
    <p:extLst>
      <p:ext uri="{BB962C8B-B14F-4D97-AF65-F5344CB8AC3E}">
        <p14:creationId xmlns:p14="http://schemas.microsoft.com/office/powerpoint/2010/main" val="394245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584469"/>
              </p:ext>
            </p:extLst>
          </p:nvPr>
        </p:nvGraphicFramePr>
        <p:xfrm>
          <a:off x="1030127" y="2514602"/>
          <a:ext cx="719947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726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88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create new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discussion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Notification Sent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respective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7262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accordingly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Title 2"/>
          <p:cNvSpPr txBox="1">
            <a:spLocks/>
          </p:cNvSpPr>
          <p:nvPr/>
        </p:nvSpPr>
        <p:spPr>
          <a:xfrm>
            <a:off x="1066800" y="914400"/>
            <a:ext cx="7313295" cy="60960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200" dirty="0">
                <a:solidFill>
                  <a:schemeClr val="bg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3.6 Typical Course of 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6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274004" cy="9906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3.6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New Post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When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bn-BD" sz="2000" dirty="0" smtClean="0">
                <a:latin typeface="Arial" panose="020B0604020202020204" pitchFamily="34" charset="0"/>
              </a:rPr>
              <a:t>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External Receiver Actor’s feedback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16329"/>
              </p:ext>
            </p:extLst>
          </p:nvPr>
        </p:nvGraphicFramePr>
        <p:xfrm>
          <a:off x="1007465" y="2138337"/>
          <a:ext cx="7199710" cy="2967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018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Post Moderation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1847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487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0643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 CM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735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modify a post if necess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ry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334000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3.7</a:t>
            </a:r>
          </a:p>
        </p:txBody>
      </p:sp>
    </p:spTree>
    <p:extLst>
      <p:ext uri="{BB962C8B-B14F-4D97-AF65-F5344CB8AC3E}">
        <p14:creationId xmlns:p14="http://schemas.microsoft.com/office/powerpoint/2010/main" val="306974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5352" y="762000"/>
            <a:ext cx="7313295" cy="8382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.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Database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20983"/>
              </p:ext>
            </p:extLst>
          </p:nvPr>
        </p:nvGraphicFramePr>
        <p:xfrm>
          <a:off x="1143000" y="1963750"/>
          <a:ext cx="6972300" cy="4647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/>
                <a:gridCol w="2552700"/>
                <a:gridCol w="2343150"/>
              </a:tblGrid>
              <a:tr h="32686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330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 &gt; Volunteer for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fills up form and unit member receives request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 &gt; Add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adds donor if found eligible for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1766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 &gt; Remove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removes donor from database if donor no longer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available for further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 &gt; Donor Update Regarding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informs unit member after a blood donation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 and donor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 &gt;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Database Update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 updates donor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 &gt; User Database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members conducts modifications to user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Zonal committee member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839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Member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Database Management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Club moderator maintains member database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Moderator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97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313295" cy="9525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3.7 Documentation of Use-Case Central</a:t>
            </a:r>
            <a:r>
              <a:rPr lang="bn-BD" sz="3200" dirty="0" smtClean="0">
                <a:latin typeface="Arial" panose="020B0604020202020204" pitchFamily="34" charset="0"/>
              </a:rPr>
              <a:t> Post Moderation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0100" y="24003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remove the post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sz="2000" dirty="0" smtClean="0">
                <a:latin typeface="Arial" panose="020B0604020202020204" pitchFamily="34" charset="0"/>
              </a:rPr>
              <a:t>ADM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action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0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7581" y="9906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Central</a:t>
            </a:r>
            <a:r>
              <a:rPr lang="bn-BD" sz="3200" dirty="0" smtClean="0">
                <a:latin typeface="Arial" panose="020B0604020202020204" pitchFamily="34" charset="0"/>
              </a:rPr>
              <a:t> 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054343"/>
              </p:ext>
            </p:extLst>
          </p:nvPr>
        </p:nvGraphicFramePr>
        <p:xfrm>
          <a:off x="915591" y="2228850"/>
          <a:ext cx="7199710" cy="333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Post Remove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3.8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Only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439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ADM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ADM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remove  a post if necessary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3.8</a:t>
            </a:r>
          </a:p>
        </p:txBody>
      </p:sp>
    </p:spTree>
    <p:extLst>
      <p:ext uri="{BB962C8B-B14F-4D97-AF65-F5344CB8AC3E}">
        <p14:creationId xmlns:p14="http://schemas.microsoft.com/office/powerpoint/2010/main" val="15979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3.8 Documentation of Use-Case</a:t>
            </a:r>
            <a:r>
              <a:rPr lang="bn-BD" sz="3200" dirty="0" smtClean="0">
                <a:latin typeface="Arial" panose="020B0604020202020204" pitchFamily="34" charset="0"/>
              </a:rPr>
              <a:t>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Central </a:t>
            </a:r>
            <a:r>
              <a:rPr lang="bn-BD" sz="3200" dirty="0" smtClean="0">
                <a:latin typeface="Arial" panose="020B0604020202020204" pitchFamily="34" charset="0"/>
              </a:rPr>
              <a:t>Post 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Conclusion : Concludes immediately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9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bn-BD" sz="3200" dirty="0" smtClean="0">
                <a:latin typeface="Arial" panose="020B0604020202020204" pitchFamily="34" charset="0"/>
              </a:rPr>
              <a:t>Notification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63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018833"/>
              </p:ext>
            </p:extLst>
          </p:nvPr>
        </p:nvGraphicFramePr>
        <p:xfrm>
          <a:off x="1028700" y="2590800"/>
          <a:ext cx="7157010" cy="296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/>
                <a:gridCol w="2371040"/>
                <a:gridCol w="2385670"/>
              </a:tblGrid>
              <a:tr h="5636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Donor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DNR,UM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95739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11872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.3 &gt;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Central Meeting Notificatin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Time,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CM,ZM,ADV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72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90800" y="6059651"/>
            <a:ext cx="3543300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</a:t>
            </a:r>
            <a:r>
              <a:rPr lang="bn-BD" sz="1400" dirty="0">
                <a:latin typeface="Arial" panose="020B0604020202020204" pitchFamily="34" charset="0"/>
              </a:rPr>
              <a:t>Notification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0"/>
          <a:stretch/>
        </p:blipFill>
        <p:spPr>
          <a:xfrm>
            <a:off x="1399676" y="595943"/>
            <a:ext cx="6400800" cy="532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1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90625"/>
              </p:ext>
            </p:extLst>
          </p:nvPr>
        </p:nvGraphicFramePr>
        <p:xfrm>
          <a:off x="915590" y="2228850"/>
          <a:ext cx="7466409" cy="35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2831"/>
                <a:gridCol w="3753578"/>
              </a:tblGrid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 Event Creation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3594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DNR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7634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Emergency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blood call’s notification sent to available DNR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419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z="10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65</a:t>
            </a:fld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956136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17051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584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798539"/>
              </p:ext>
            </p:extLst>
          </p:nvPr>
        </p:nvGraphicFramePr>
        <p:xfrm>
          <a:off x="915827" y="2400302"/>
          <a:ext cx="7199472" cy="2095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6239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7070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Notification sent to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</a:rPr>
                        <a:t>donor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62395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UM receives DNR reply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78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4953" y="685800"/>
            <a:ext cx="7313295" cy="10287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Donor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</a:t>
            </a:r>
            <a:r>
              <a:rPr lang="bn-BD" dirty="0" smtClean="0">
                <a:latin typeface="Arial" panose="020B0604020202020204" pitchFamily="34" charset="0"/>
              </a:rPr>
              <a:t>DONR replies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Post Condition : According to </a:t>
            </a:r>
            <a:r>
              <a:rPr lang="bn-BD" dirty="0" smtClean="0">
                <a:latin typeface="Arial" panose="020B0604020202020204" pitchFamily="34" charset="0"/>
              </a:rPr>
              <a:t>DONR’s feedback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80203"/>
          </a:xfrm>
        </p:spPr>
        <p:txBody>
          <a:bodyPr>
            <a:norm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</a:t>
            </a:r>
            <a:r>
              <a:rPr lang="bn-BD" sz="3200" dirty="0" smtClean="0">
                <a:latin typeface="Arial" panose="020B0604020202020204" pitchFamily="34" charset="0"/>
              </a:rPr>
              <a:t>Zonal </a:t>
            </a:r>
            <a:r>
              <a:rPr lang="en-US" sz="3200" dirty="0" smtClean="0">
                <a:latin typeface="Arial" panose="020B0604020202020204" pitchFamily="34" charset="0"/>
              </a:rPr>
              <a:t>Meeting </a:t>
            </a:r>
            <a:r>
              <a:rPr lang="bn-BD" sz="3200" dirty="0" smtClean="0">
                <a:latin typeface="Arial" panose="020B0604020202020204" pitchFamily="34" charset="0"/>
              </a:rPr>
              <a:t>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97728"/>
              </p:ext>
            </p:extLst>
          </p:nvPr>
        </p:nvGraphicFramePr>
        <p:xfrm>
          <a:off x="915591" y="2228850"/>
          <a:ext cx="7466408" cy="3882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204"/>
                <a:gridCol w="3733204"/>
              </a:tblGrid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Meeting Notification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060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72303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6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Meeting Notification sent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115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System sends notification to UM,ZM,ADV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51926" y="6321261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32916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66800"/>
          </a:xfrm>
        </p:spPr>
        <p:txBody>
          <a:bodyPr>
            <a:noAutofit/>
          </a:bodyPr>
          <a:lstStyle/>
          <a:p>
            <a:pPr algn="ctr"/>
            <a:r>
              <a:rPr lang="bn-BD" sz="3200" dirty="0" smtClean="0">
                <a:latin typeface="Arial" panose="020B0604020202020204" pitchFamily="34" charset="0"/>
              </a:rPr>
              <a:t>4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</a:t>
            </a:r>
            <a:r>
              <a:rPr lang="bn-BD" sz="3200" dirty="0" smtClean="0">
                <a:latin typeface="Arial" panose="020B0604020202020204" pitchFamily="34" charset="0"/>
              </a:rPr>
              <a:t>Zonal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43225" y="5956136"/>
            <a:ext cx="325755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38"/>
          <a:stretch/>
        </p:blipFill>
        <p:spPr>
          <a:xfrm>
            <a:off x="47625" y="614363"/>
            <a:ext cx="9048750" cy="517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856403"/>
          </a:xfrm>
        </p:spPr>
        <p:txBody>
          <a:bodyPr>
            <a:norm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783753"/>
              </p:ext>
            </p:extLst>
          </p:nvPr>
        </p:nvGraphicFramePr>
        <p:xfrm>
          <a:off x="915589" y="2228850"/>
          <a:ext cx="7542610" cy="420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305"/>
                <a:gridCol w="3771305"/>
              </a:tblGrid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Zonal</a:t>
                      </a: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New Post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4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7568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Receiver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C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ZM, ADV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84711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baseline="0" dirty="0" smtClean="0">
                          <a:latin typeface="Arial" panose="020B0604020202020204" pitchFamily="34" charset="0"/>
                        </a:rPr>
                        <a:t>Central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Meeting Notification sent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4822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Typical Course of Event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n-BD" sz="1400" dirty="0" smtClean="0">
                          <a:latin typeface="Arial" panose="020B0604020202020204" pitchFamily="34" charset="0"/>
                        </a:rPr>
                        <a:t>System sends notification to CM,ZM,ADV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76600" y="6333067"/>
            <a:ext cx="2857499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bn-BD" sz="1400" dirty="0">
                <a:latin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1400" dirty="0">
                <a:latin typeface="Arial" panose="020B0604020202020204" pitchFamily="34" charset="0"/>
              </a:rPr>
              <a:t>3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0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6541" y="685800"/>
            <a:ext cx="7274004" cy="1009650"/>
          </a:xfrm>
        </p:spPr>
        <p:txBody>
          <a:bodyPr>
            <a:noAutofit/>
          </a:bodyPr>
          <a:lstStyle/>
          <a:p>
            <a:pPr algn="ctr"/>
            <a:r>
              <a:rPr lang="bn-BD" sz="3200" dirty="0">
                <a:latin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bn-BD" sz="3200" dirty="0">
                <a:latin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Documentation of Use-Case </a:t>
            </a:r>
            <a:r>
              <a:rPr lang="bn-BD" sz="3200" dirty="0">
                <a:latin typeface="Arial" panose="020B0604020202020204" pitchFamily="34" charset="0"/>
              </a:rPr>
              <a:t>Central Event Notification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7250" y="2628900"/>
            <a:ext cx="7313295" cy="3200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sz="2000" dirty="0" smtClean="0">
                <a:latin typeface="Arial" panose="020B0604020202020204" pitchFamily="34" charset="0"/>
              </a:rPr>
              <a:t>Concludes when notification is sent.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3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914400"/>
            <a:ext cx="7989752" cy="62780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5. Automated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818827"/>
              </p:ext>
            </p:extLst>
          </p:nvPr>
        </p:nvGraphicFramePr>
        <p:xfrm>
          <a:off x="762000" y="2667000"/>
          <a:ext cx="8001000" cy="243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667000"/>
                <a:gridCol w="2667000"/>
              </a:tblGrid>
              <a:tr h="7030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&gt;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Participant Actors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 &gt; Scan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Upload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779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 &gt; 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REPRESENTATIVE (HR), UNIT MEMBER(UM)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67000" y="5783506"/>
            <a:ext cx="3544223" cy="5232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 : Use-Case Diagram for Automated Requisition Form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659" b="16602"/>
          <a:stretch/>
        </p:blipFill>
        <p:spPr>
          <a:xfrm>
            <a:off x="1534216" y="1524000"/>
            <a:ext cx="5809789" cy="3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70947"/>
              </p:ext>
            </p:extLst>
          </p:nvPr>
        </p:nvGraphicFramePr>
        <p:xfrm>
          <a:off x="914636" y="2228538"/>
          <a:ext cx="7467363" cy="2876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055"/>
                <a:gridCol w="3695308"/>
              </a:tblGrid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Scan &amp; Upload Requisition Form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USER(USR)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6057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requisition form is scanned and uploaded  by user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send to UM &amp; HR.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33604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y 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762000"/>
            <a:ext cx="7989752" cy="100880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Scan &amp; Upload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5.1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6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360189"/>
              </p:ext>
            </p:extLst>
          </p:nvPr>
        </p:nvGraphicFramePr>
        <p:xfrm>
          <a:off x="914873" y="2400033"/>
          <a:ext cx="7543326" cy="1866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663"/>
                <a:gridCol w="3771663"/>
              </a:tblGrid>
              <a:tr h="48066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2963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USER uploads the requisition form after scanning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80664">
                <a:tc>
                  <a:txBody>
                    <a:bodyPr/>
                    <a:lstStyle/>
                    <a:p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2.</a:t>
                      </a:r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&amp; HR gets the scanned form to check over it.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7989752" cy="70400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.1 Typical Course of Events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68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315200" cy="320123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Concludes when the scanned requisition form is uploaded.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6282" y="762000"/>
            <a:ext cx="7315200" cy="95272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.1 Documentation of Use-Case: Scan &amp; Upload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25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516143"/>
              </p:ext>
            </p:extLst>
          </p:nvPr>
        </p:nvGraphicFramePr>
        <p:xfrm>
          <a:off x="914638" y="2228535"/>
          <a:ext cx="7467361" cy="325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3325"/>
                <a:gridCol w="3754036"/>
              </a:tblGrid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</a:rPr>
                        <a:t>Verification of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HR,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UM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</a:p>
                  </a:txBody>
                  <a:tcPr marL="68598" marR="68598" marT="34299" marB="34299"/>
                </a:tc>
              </a:tr>
              <a:tr h="7378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 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uploaded requisition form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 verified by both HR and UM.</a:t>
                      </a:r>
                    </a:p>
                  </a:txBody>
                  <a:tcPr marL="68598" marR="68598" marT="34299" marB="34299"/>
                </a:tc>
              </a:tr>
              <a:tr h="4200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HR &amp; UM.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.2  Verification of Requisition Form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46946" y="5840470"/>
            <a:ext cx="2858244" cy="30777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5.2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29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461970"/>
              </p:ext>
            </p:extLst>
          </p:nvPr>
        </p:nvGraphicFramePr>
        <p:xfrm>
          <a:off x="914875" y="2400032"/>
          <a:ext cx="7201348" cy="217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674"/>
                <a:gridCol w="3600674"/>
              </a:tblGrid>
              <a:tr h="50944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87931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 verifies the requisition form.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Sends Verification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form to UM.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  <a:tr h="78320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bn-BD" sz="1600" dirty="0" smtClean="0"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6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 receives the scanned requisition form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98" marR="68598" marT="34299" marB="34299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914400"/>
            <a:ext cx="7989752" cy="62780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Typical Course of Events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6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282" y="2628691"/>
            <a:ext cx="7525718" cy="320123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 : </a:t>
            </a:r>
            <a:r>
              <a:rPr lang="bn-BD" dirty="0" smtClean="0">
                <a:latin typeface="Arial" panose="020B0604020202020204" pitchFamily="34" charset="0"/>
              </a:rPr>
              <a:t>Concludes when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 for donor by the UM is completed.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7729" y="685800"/>
            <a:ext cx="7275899" cy="952708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.2 Documentation of Use-Case Verification of Requisition Form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2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914400"/>
            <a:ext cx="7313295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1.1 Volunteery for Donation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321216"/>
              </p:ext>
            </p:extLst>
          </p:nvPr>
        </p:nvGraphicFramePr>
        <p:xfrm>
          <a:off x="990600" y="2209800"/>
          <a:ext cx="7199710" cy="287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855"/>
                <a:gridCol w="3599855"/>
              </a:tblGrid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Name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Volunteery for Donation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Use-Case ID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Priority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Business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Donor(DNR)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Receiver Actor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 Member(UM)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65505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Donor volunteers for blood donation and informs a unit member</a:t>
                      </a:r>
                    </a:p>
                  </a:txBody>
                  <a:tcPr marL="68580" marR="68580" marT="34290" marB="34290"/>
                </a:tc>
              </a:tr>
              <a:tr h="370249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Trigger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DNR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5410200"/>
            <a:ext cx="2857499" cy="3231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Table : Use Case Narrative 1.1</a:t>
            </a:r>
          </a:p>
        </p:txBody>
      </p:sp>
    </p:spTree>
    <p:extLst>
      <p:ext uri="{BB962C8B-B14F-4D97-AF65-F5344CB8AC3E}">
        <p14:creationId xmlns:p14="http://schemas.microsoft.com/office/powerpoint/2010/main" val="331494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3313584"/>
            <a:ext cx="56065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400" lvl="8" defTabSz="457200">
              <a:spcBef>
                <a:spcPct val="20000"/>
              </a:spcBef>
              <a:spcAft>
                <a:spcPts val="600"/>
              </a:spcAft>
              <a:buClr>
                <a:srgbClr val="903163"/>
              </a:buClr>
              <a:buSzPct val="92000"/>
            </a:pPr>
            <a:r>
              <a:rPr lang="en-US" sz="5400" dirty="0" smtClean="0">
                <a:solidFill>
                  <a:srgbClr val="3D3D3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5400" dirty="0">
              <a:solidFill>
                <a:srgbClr val="3D3D3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1.1 Typical Course of Events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114159"/>
              </p:ext>
            </p:extLst>
          </p:nvPr>
        </p:nvGraphicFramePr>
        <p:xfrm>
          <a:off x="915827" y="2400300"/>
          <a:ext cx="7199472" cy="1943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9736"/>
                <a:gridCol w="3599736"/>
              </a:tblGrid>
              <a:tr h="515516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Actor Action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Response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912067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</a:t>
                      </a:r>
                      <a:r>
                        <a:rPr lang="en-US" sz="15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Donor volunteers for donation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Request to be forwarded to a unit member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51551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Unit member receives a donor request</a:t>
                      </a:r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0BA44C2-DD02-4728-BB84-A46183D4F9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3440</Words>
  <Application>Microsoft Office PowerPoint</Application>
  <PresentationFormat>On-screen Show (4:3)</PresentationFormat>
  <Paragraphs>803</Paragraphs>
  <Slides>80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Arial</vt:lpstr>
      <vt:lpstr>Gill Sans MT</vt:lpstr>
      <vt:lpstr>Palatino Linotype</vt:lpstr>
      <vt:lpstr>Vrinda</vt:lpstr>
      <vt:lpstr>Wingdings</vt:lpstr>
      <vt:lpstr>Wingdings 2</vt:lpstr>
      <vt:lpstr>Dividend</vt:lpstr>
      <vt:lpstr>PowerPoint Presentation</vt:lpstr>
      <vt:lpstr>PowerPoint Presentation</vt:lpstr>
      <vt:lpstr>Subsystems</vt:lpstr>
      <vt:lpstr>Actors</vt:lpstr>
      <vt:lpstr>Actors Glossary</vt:lpstr>
      <vt:lpstr>1. Database Management</vt:lpstr>
      <vt:lpstr>PowerPoint Presentation</vt:lpstr>
      <vt:lpstr>1.1 Volunteery for Donation</vt:lpstr>
      <vt:lpstr>1.1 Typical Course of Events</vt:lpstr>
      <vt:lpstr>1.1 Documentation of Use-Case Volunteery for Donation</vt:lpstr>
      <vt:lpstr>1.2 Add Donor</vt:lpstr>
      <vt:lpstr>1.2 Documentation of Use-Case Add Donor</vt:lpstr>
      <vt:lpstr>1.3 Remove Donor</vt:lpstr>
      <vt:lpstr>1.3 Documentation of Use-Case Remove Donor</vt:lpstr>
      <vt:lpstr>1.4 Donor Updates Regarding Donation</vt:lpstr>
      <vt:lpstr>1.4 Documentation of Use-Case Donor Updates Regarding Donation</vt:lpstr>
      <vt:lpstr>1.5 Donor Database Update</vt:lpstr>
      <vt:lpstr>1.5 Documentation of Use-Case Donor Database Update</vt:lpstr>
      <vt:lpstr>1.6 User Database Management</vt:lpstr>
      <vt:lpstr>1.6 Typical Course of Events</vt:lpstr>
      <vt:lpstr>1.6 Alternate Course of Events</vt:lpstr>
      <vt:lpstr>1.6 Documentation of Use-Case User Database Management</vt:lpstr>
      <vt:lpstr>1.7 Member Database Management</vt:lpstr>
      <vt:lpstr>1.7 Documentation of Use-Case Member Database Management</vt:lpstr>
      <vt:lpstr>Q&amp;A</vt:lpstr>
      <vt:lpstr>PowerPoint Presentation</vt:lpstr>
      <vt:lpstr>2. Search Management System</vt:lpstr>
      <vt:lpstr>PowerPoint Presentation</vt:lpstr>
      <vt:lpstr>2.1  Donor Availability Check</vt:lpstr>
      <vt:lpstr>2.1 Typical Course of Events</vt:lpstr>
      <vt:lpstr>2.1 Documentation of Use-Case Donor Availability Check</vt:lpstr>
      <vt:lpstr>2.2 Unit Donor Availability List</vt:lpstr>
      <vt:lpstr>2.2 Typical Course of Events</vt:lpstr>
      <vt:lpstr>2.2 Documentation of UseCase Unit Donor Availability List</vt:lpstr>
      <vt:lpstr>2.3 Zonal Donor Availability List</vt:lpstr>
      <vt:lpstr>2.3 Typical Course of Events</vt:lpstr>
      <vt:lpstr>2.3 Documentation of UseCase Zonal Donor Availability List</vt:lpstr>
      <vt:lpstr>2.4 Member Search</vt:lpstr>
      <vt:lpstr>2.4 Typical Course of Events</vt:lpstr>
      <vt:lpstr>2.4 Documentation of Use Case Member Search</vt:lpstr>
      <vt:lpstr>3. Meeting Management</vt:lpstr>
      <vt:lpstr>PowerPoint Presentation</vt:lpstr>
      <vt:lpstr>3.1 Zonal Event creation </vt:lpstr>
      <vt:lpstr>3.1 Typical Course of Events</vt:lpstr>
      <vt:lpstr>3.1 Documentation of Use-Case Zonal Event Creation</vt:lpstr>
      <vt:lpstr>3.2 Zonal New Post </vt:lpstr>
      <vt:lpstr>PowerPoint Presentation</vt:lpstr>
      <vt:lpstr>3.2 Documentation of Use-Case Zonal New Post</vt:lpstr>
      <vt:lpstr>3.3 Zonal Post Moderation</vt:lpstr>
      <vt:lpstr>3.3 Documentation of Use-Case Zonal Post Moderation</vt:lpstr>
      <vt:lpstr>3.4 Zonal Post Remove</vt:lpstr>
      <vt:lpstr>3.4 Documentation of Use-Case Zonal Post Remove</vt:lpstr>
      <vt:lpstr>3.5 Central Event  Creation</vt:lpstr>
      <vt:lpstr>3.5 Typical Course of Events</vt:lpstr>
      <vt:lpstr>3.5 Documentation of Use-Case Central Event  Creation</vt:lpstr>
      <vt:lpstr>3.6  Central New Post</vt:lpstr>
      <vt:lpstr>PowerPoint Presentation</vt:lpstr>
      <vt:lpstr>3.6 Documentation of Use-Case Central New Post</vt:lpstr>
      <vt:lpstr>3.7 Central Post Moderation</vt:lpstr>
      <vt:lpstr>3.7 Documentation of Use-Case Central Post Moderation</vt:lpstr>
      <vt:lpstr>3.8 Central Post Remove</vt:lpstr>
      <vt:lpstr>3.8 Documentation of Use-Case Central Post Remove</vt:lpstr>
      <vt:lpstr>4. Notification Management</vt:lpstr>
      <vt:lpstr>PowerPoint Presentation</vt:lpstr>
      <vt:lpstr>4.1 Donor Notification</vt:lpstr>
      <vt:lpstr>4.1 Typical Course of Events</vt:lpstr>
      <vt:lpstr>4.1 Documentation of Use-Case Donor Notification</vt:lpstr>
      <vt:lpstr>4.2  Zonal Meeting Notification</vt:lpstr>
      <vt:lpstr>4.2 Documentation of Use-Case Zonal Event Notification</vt:lpstr>
      <vt:lpstr>4.3  Central Event Notification</vt:lpstr>
      <vt:lpstr>4.3 Documentation of Use-Case Central Event Notification</vt:lpstr>
      <vt:lpstr>5. Automated Requisition Form</vt:lpstr>
      <vt:lpstr>PowerPoint Presentation</vt:lpstr>
      <vt:lpstr>5.1 Scan &amp; Upload Requisition form</vt:lpstr>
      <vt:lpstr>5.1 Typical Course of Events</vt:lpstr>
      <vt:lpstr>5.1 Documentation of Use-Case: Scan &amp; Upload Requisition Form</vt:lpstr>
      <vt:lpstr>5.2  Verification of Requisition Form</vt:lpstr>
      <vt:lpstr>5.2 Typical Course of Events</vt:lpstr>
      <vt:lpstr>5.2 Documentation of Use-Case Verification of Requisition Form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2014-02-05T15:44:41Z</dcterms:created>
  <dcterms:modified xsi:type="dcterms:W3CDTF">2014-02-11T06:32:22Z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TC034605549991</vt:lpwstr>
  </property>
</Properties>
</file>