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92" r:id="rId2"/>
  </p:sldMasterIdLst>
  <p:notesMasterIdLst>
    <p:notesMasterId r:id="rId74"/>
  </p:notesMasterIdLst>
  <p:handoutMasterIdLst>
    <p:handoutMasterId r:id="rId75"/>
  </p:handoutMasterIdLst>
  <p:sldIdLst>
    <p:sldId id="267" r:id="rId3"/>
    <p:sldId id="312" r:id="rId4"/>
    <p:sldId id="283" r:id="rId5"/>
    <p:sldId id="286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6" r:id="rId23"/>
    <p:sldId id="305" r:id="rId24"/>
    <p:sldId id="307" r:id="rId25"/>
    <p:sldId id="310" r:id="rId26"/>
    <p:sldId id="311" r:id="rId27"/>
    <p:sldId id="313" r:id="rId28"/>
    <p:sldId id="345" r:id="rId29"/>
    <p:sldId id="346" r:id="rId30"/>
    <p:sldId id="347" r:id="rId31"/>
    <p:sldId id="348" r:id="rId32"/>
    <p:sldId id="349" r:id="rId33"/>
    <p:sldId id="350" r:id="rId34"/>
    <p:sldId id="360" r:id="rId35"/>
    <p:sldId id="351" r:id="rId36"/>
    <p:sldId id="361" r:id="rId37"/>
    <p:sldId id="362" r:id="rId38"/>
    <p:sldId id="363" r:id="rId39"/>
    <p:sldId id="364" r:id="rId40"/>
    <p:sldId id="365" r:id="rId41"/>
    <p:sldId id="366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15" userDrawn="1">
          <p15:clr>
            <a:srgbClr val="A4A3A4"/>
          </p15:clr>
        </p15:guide>
        <p15:guide id="3" orient="horz" pos="274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185" userDrawn="1">
          <p15:clr>
            <a:srgbClr val="A4A3A4"/>
          </p15:clr>
        </p15:guide>
        <p15:guide id="7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434" autoAdjust="0"/>
  </p:normalViewPr>
  <p:slideViewPr>
    <p:cSldViewPr>
      <p:cViewPr varScale="1">
        <p:scale>
          <a:sx n="73" d="100"/>
          <a:sy n="73" d="100"/>
        </p:scale>
        <p:origin x="-1314" y="-102"/>
      </p:cViewPr>
      <p:guideLst>
        <p:guide orient="horz" pos="2160"/>
        <p:guide orient="horz" pos="1015"/>
        <p:guide orient="horz" pos="274"/>
        <p:guide orient="horz" pos="3840"/>
        <p:guide pos="2880"/>
        <p:guide pos="5185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BE06-4247-48DD-820B-9FC81FE0A884}" type="datetime13">
              <a:rPr lang="en-US" smtClean="0"/>
              <a:pPr/>
              <a:t>9:11:10 PM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CB85-FCA9-473C-A486-0593AEC49B4A}" type="datetime13">
              <a:rPr lang="en-US" smtClean="0"/>
              <a:pPr/>
              <a:t>9:11:06 PM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D1F73E7-1478-420E-BDE1-E96A3E9CFBF7}" type="datetime13">
              <a:rPr lang="en-US" smtClean="0"/>
              <a:pPr/>
              <a:t>9:11:06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0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6B18FD-5E79-4B07-84B7-F83B891363A6}" type="datetime13">
              <a:rPr lang="en-US" smtClean="0"/>
              <a:pPr/>
              <a:t>9:11:07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535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572F3A-48AD-4F0D-8595-C5207C5D67AA}" type="datetime13">
              <a:rPr lang="en-US" smtClean="0"/>
              <a:pPr/>
              <a:t>9:11:09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870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C28FA2F-F517-4CB2-8EE1-D7F1C2E6C92D}" type="datetime13">
              <a:rPr lang="en-US" smtClean="0"/>
              <a:pPr/>
              <a:t>9:11:09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033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D9A734-4CE0-4C58-ABC6-91A4CD2A45A3}" type="datetime13">
              <a:rPr lang="en-US" smtClean="0"/>
              <a:pPr/>
              <a:t>9:11:09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278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B5387C-26CE-4D34-885A-00E43FFEA802}" type="datetime13">
              <a:rPr lang="en-US" smtClean="0"/>
              <a:pPr/>
              <a:t>9:11:09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4765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F2A4091-4551-4F21-81E5-31EB163A24DA}" type="datetime13">
              <a:rPr lang="en-US" smtClean="0"/>
              <a:pPr/>
              <a:t>9:11:09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9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CF1F53B-2D54-4671-9A21-69414D8F5610}" type="datetime13">
              <a:rPr lang="en-US" smtClean="0"/>
              <a:pPr/>
              <a:t>9:11:09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577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B5387C-26CE-4D34-885A-00E43FFEA802}" type="datetime13">
              <a:rPr lang="en-US" smtClean="0"/>
              <a:pPr/>
              <a:t>9:11:10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16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95ADE7-B983-4E20-827D-BDF513731B37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29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FA55-D8AC-41F9-9FC0-63CA77AD6842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960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DE5F0F-0B7F-4C48-AE50-AA9D603D16A5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150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85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3D5-A9F6-447C-8F76-AC96970F86CD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624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193211-7D8B-427E-9F50-2C26A1633906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80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12E1-C3B8-4B4A-BAB0-F47F6778D9ED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984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F75-E4E9-4546-9767-D35CAA5273EE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380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63A7-9126-46B3-AE22-A597252278AB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3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B009-FE1C-430C-B4F0-9DC20C8D1BAF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321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4BCA4-2535-4D46-B77C-2657438477C9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50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DC8-1502-4D4C-B85C-5B2334DE07B5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466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A6D6B6-117E-463A-912B-541CEF18F61B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6572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3770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110" y="31242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Badhan Automated System Management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0754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313295" cy="11049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1.1 Documentation of Use-Case Volunteery for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receives the request for blood donation volunteer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Unit member checks donor’s eligibility for blood donation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Interested donors can fill up forms online and submit request for becoming a donor. This process can also be done manually, in person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15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7252" y="9144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1.2 Add Donor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6406373"/>
              </p:ext>
            </p:extLst>
          </p:nvPr>
        </p:nvGraphicFramePr>
        <p:xfrm>
          <a:off x="915589" y="2228850"/>
          <a:ext cx="7390210" cy="30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05"/>
                <a:gridCol w="3695105"/>
              </a:tblGrid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Donor</a:t>
                      </a: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3775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System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4340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adds new donor information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database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4340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adds new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to database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794553"/>
            <a:ext cx="2971800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1.2</a:t>
            </a:r>
          </a:p>
        </p:txBody>
      </p:sp>
    </p:spTree>
    <p:extLst>
      <p:ext uri="{BB962C8B-B14F-4D97-AF65-F5344CB8AC3E}">
        <p14:creationId xmlns:p14="http://schemas.microsoft.com/office/powerpoint/2010/main" xmlns="" val="143600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1706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1.2 Documentation of Use-Case Add Donor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415" y="2743200"/>
            <a:ext cx="7313295" cy="26289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makes entry in database regarding information of new donor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Donor information is added to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System contains the donor database. Unit member makes entry to this database from their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010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914400"/>
            <a:ext cx="7313295" cy="6477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1.3 Remove Donor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3269888"/>
              </p:ext>
            </p:extLst>
          </p:nvPr>
        </p:nvGraphicFramePr>
        <p:xfrm>
          <a:off x="915591" y="2133602"/>
          <a:ext cx="7199710" cy="342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Donor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System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</a:p>
                  </a:txBody>
                  <a:tcPr marL="68580" marR="68580" marT="34290" marB="34290"/>
                </a:tc>
              </a:tr>
              <a:tr h="11255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information if donor no longer can donate blood(Example scenario: donor left the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education institute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02038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from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790848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1.3</a:t>
            </a:r>
          </a:p>
        </p:txBody>
      </p:sp>
    </p:spTree>
    <p:extLst>
      <p:ext uri="{BB962C8B-B14F-4D97-AF65-F5344CB8AC3E}">
        <p14:creationId xmlns:p14="http://schemas.microsoft.com/office/powerpoint/2010/main" xmlns="" val="387813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762000"/>
            <a:ext cx="7313295" cy="99385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1.3 Documentation of Use-Case Remove Donor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after the unit member makes a deletion of a donor entry from donor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 Condition : Target donor has been added to database before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 donor record is erased from donor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System contains donor database. Unit members can erase a donor from their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80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3295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1.4 Donor Updates Regarding Donation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46269356"/>
              </p:ext>
            </p:extLst>
          </p:nvPr>
        </p:nvGraphicFramePr>
        <p:xfrm>
          <a:off x="915591" y="2228850"/>
          <a:ext cx="7199710" cy="368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Updates Regarding Donation</a:t>
                      </a: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Donor(DNR)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5681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informs unit member after a blood donation or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info (Example – contact/room no change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DNR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41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informs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unit member of recent blood donation or concerning updates possibly by filling up a form online or informing unit member in person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977115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1.4</a:t>
            </a:r>
          </a:p>
        </p:txBody>
      </p:sp>
    </p:spTree>
    <p:extLst>
      <p:ext uri="{BB962C8B-B14F-4D97-AF65-F5344CB8AC3E}">
        <p14:creationId xmlns:p14="http://schemas.microsoft.com/office/powerpoint/2010/main" xmlns="" val="239849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9906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1.4 Documentation of Use-Case Donor Updates Regarding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receives update of recent blood donation from a donor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Unit member updates donor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73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838200"/>
            <a:ext cx="7313295" cy="8001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1.5 Donor Database Update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6035818"/>
              </p:ext>
            </p:extLst>
          </p:nvPr>
        </p:nvGraphicFramePr>
        <p:xfrm>
          <a:off x="915591" y="2228850"/>
          <a:ext cx="7199710" cy="3187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Database Update</a:t>
                      </a: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</a:p>
                  </a:txBody>
                  <a:tcPr marL="68580" marR="68580" marT="34290" marB="34290"/>
                </a:tc>
              </a:tr>
              <a:tr h="72673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records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regarding latest donation or other donor details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46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records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regarding latest donation or other donor details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79455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1.5</a:t>
            </a:r>
          </a:p>
        </p:txBody>
      </p:sp>
    </p:spTree>
    <p:extLst>
      <p:ext uri="{BB962C8B-B14F-4D97-AF65-F5344CB8AC3E}">
        <p14:creationId xmlns:p14="http://schemas.microsoft.com/office/powerpoint/2010/main" xmlns="" val="315037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3295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1.5 Documentation of Use-Case Donor Database Update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after unit member updates donor information in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 Condition : Target donor has been added to database before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Donor database up-to-date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Donor database can be accessed by unit members and they can update existing records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5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1" y="914400"/>
            <a:ext cx="7313295" cy="67022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User Database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77438620"/>
              </p:ext>
            </p:extLst>
          </p:nvPr>
        </p:nvGraphicFramePr>
        <p:xfrm>
          <a:off x="915590" y="2263474"/>
          <a:ext cx="7199710" cy="329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Database Management</a:t>
                      </a: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Committee Member(ZM)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48181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During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blood calls, zonal members check user database for user’s previous records.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 added.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information on existing user.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0" y="581553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1.6</a:t>
            </a:r>
          </a:p>
        </p:txBody>
      </p:sp>
    </p:spTree>
    <p:extLst>
      <p:ext uri="{BB962C8B-B14F-4D97-AF65-F5344CB8AC3E}">
        <p14:creationId xmlns:p14="http://schemas.microsoft.com/office/powerpoint/2010/main" xmlns="" val="291098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50" y="3028952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25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8173" y="8382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75161739"/>
              </p:ext>
            </p:extLst>
          </p:nvPr>
        </p:nvGraphicFramePr>
        <p:xfrm>
          <a:off x="915827" y="2400300"/>
          <a:ext cx="7199472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4719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199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makes a blood call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199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Zonal member receives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5062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Zonal member  authenticates user and searches user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No user entry in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system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5062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Zonal member adds new user to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New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added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64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914400"/>
            <a:ext cx="7313295" cy="6477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Alternate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99554841"/>
              </p:ext>
            </p:extLst>
          </p:nvPr>
        </p:nvGraphicFramePr>
        <p:xfrm>
          <a:off x="915827" y="2400300"/>
          <a:ext cx="7199472" cy="339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3735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35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makes a blood call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35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Zonal member receives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60938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Zonal member  authenticates user and searches user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System returns user information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60938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User information from database helps zonal member for authentication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48303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Zonal member updates user information on database regarding current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User database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up-to-date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17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9396" y="762000"/>
            <a:ext cx="7313295" cy="97155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Documentation of Use-Case User Database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zonal committee member makes an entry or modifies an entry in user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User database is up-to-date containing blood call records for users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User database is contained in the system. Zonal committee members can log-in to their account to update user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67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721217"/>
            <a:ext cx="7313295" cy="97423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1.7 Member Database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06876263"/>
              </p:ext>
            </p:extLst>
          </p:nvPr>
        </p:nvGraphicFramePr>
        <p:xfrm>
          <a:off x="915591" y="2228850"/>
          <a:ext cx="7199710" cy="356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Database Management</a:t>
                      </a: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Moderator(MOD)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863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adds or removes members and updates member information(Example : member promotion)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3741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 of Events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 member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existing member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 record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member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95506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1.7</a:t>
            </a:r>
          </a:p>
        </p:txBody>
      </p:sp>
    </p:spTree>
    <p:extLst>
      <p:ext uri="{BB962C8B-B14F-4D97-AF65-F5344CB8AC3E}">
        <p14:creationId xmlns:p14="http://schemas.microsoft.com/office/powerpoint/2010/main" xmlns="" val="146196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3295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1.7 Documentation of Use-Case Member Database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club moderator makes an entry or modification or removal of a member record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 Condition : Member database is up-to-date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 Issue : Club moderator has access to members database. He can alter records in the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209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6893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353" y="3143250"/>
            <a:ext cx="7313295" cy="8953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Any Questions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923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0800" y="3810000"/>
            <a:ext cx="4114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21131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10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Search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76778"/>
              </p:ext>
            </p:extLst>
          </p:nvPr>
        </p:nvGraphicFramePr>
        <p:xfrm>
          <a:off x="686207" y="1981200"/>
          <a:ext cx="7954554" cy="433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518"/>
                <a:gridCol w="2651518"/>
                <a:gridCol w="2651518"/>
              </a:tblGrid>
              <a:tr h="566971"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05696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Check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Specific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 Availability in the Nearest Badhan Zone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66971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2.2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 Unit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Donor List of the Respective Unit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44421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Zonal 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Donor List of the Respective Zone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83145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2.4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 Member Search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 &amp; Returns All Current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Previous Badhan Members Information &amp; Unit / zonal / Central Committee List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8183" y="6090166"/>
            <a:ext cx="565159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06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5606280"/>
            <a:ext cx="325755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04300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3295" cy="762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Availability Check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0183719"/>
              </p:ext>
            </p:extLst>
          </p:nvPr>
        </p:nvGraphicFramePr>
        <p:xfrm>
          <a:off x="915591" y="2228850"/>
          <a:ext cx="7199710" cy="310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600" b="1" kern="12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Check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(USR)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(USR)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0711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Specific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 Availability in the Nearest Badhan Zone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81553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981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0785406"/>
              </p:ext>
            </p:extLst>
          </p:nvPr>
        </p:nvGraphicFramePr>
        <p:xfrm>
          <a:off x="915827" y="2400300"/>
          <a:ext cx="7199472" cy="35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73"/>
                <a:gridCol w="3619499"/>
              </a:tblGrid>
              <a:tr h="4183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40242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Selects the Nearest Zone of Badhan 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02150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then search if required blood donor is available in that zone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System responded with yes /no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73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no then user checks the other Badhan zone  and if any donor available there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 System  retrieve these information from database and inform the USR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9771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checks the contact information of the required  zone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respond with contact informations &amp;  other process to make blood call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2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609600"/>
            <a:ext cx="7313295" cy="11811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Use-Case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Availability Check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415" y="2743200"/>
            <a:ext cx="7313295" cy="25908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get to know where and how to find blood donor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promptly</a:t>
            </a:r>
          </a:p>
          <a:p>
            <a:pPr lvl="0"/>
            <a:r>
              <a:rPr lang="en-US" sz="2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come to the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to verify and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 them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 blood </a:t>
            </a:r>
            <a:endParaRPr lang="en-US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Issues: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will list the zones location and if donor available in the selected zone with a web page and system database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243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2" y="914400"/>
            <a:ext cx="7313295" cy="6286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1840355"/>
              </p:ext>
            </p:extLst>
          </p:nvPr>
        </p:nvGraphicFramePr>
        <p:xfrm>
          <a:off x="915591" y="2228850"/>
          <a:ext cx="7199710" cy="3105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0035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Donor Availability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5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18151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informs about the available donor, their current blood donation statistics and contact information of the required blood group in the respective units 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9188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22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71175973"/>
              </p:ext>
            </p:extLst>
          </p:nvPr>
        </p:nvGraphicFramePr>
        <p:xfrm>
          <a:off x="915827" y="2400301"/>
          <a:ext cx="7199472" cy="358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238499"/>
              </a:tblGrid>
              <a:tr h="358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75662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Unit member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queries about the required blood group 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 extracts information about the donor of the respective blood group from database and provide with their necessary information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7640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checks donor’s current blood donation statistics and queries if blood donation possible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83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contact with donor &amp; confirms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788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127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member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find the available donor as well as their contact information and blood donation statistics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 member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tries to contact with the available donor and finds out who are willing to donate blood that time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extraction of available donor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maintained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system 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03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609600"/>
            <a:ext cx="7313295" cy="10858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2.3 Zona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79219814"/>
              </p:ext>
            </p:extLst>
          </p:nvPr>
        </p:nvGraphicFramePr>
        <p:xfrm>
          <a:off x="915591" y="2228850"/>
          <a:ext cx="7199710" cy="318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101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Donor Availability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5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Member(ZM)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21051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informs about the available donor, their current blood donation statistics and contact information of the required blood group donors of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all units of the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respective zone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9188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0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0400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584755"/>
              </p:ext>
            </p:extLst>
          </p:nvPr>
        </p:nvGraphicFramePr>
        <p:xfrm>
          <a:off x="915827" y="2209800"/>
          <a:ext cx="7199472" cy="314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238499"/>
              </a:tblGrid>
              <a:tr h="332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6303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queries about the required blood group 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 extracts information about the donor of the respective blood group from database and provide with their necessary information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51653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ZM checks donor’s current blood donation statistics and queries if blood donation possible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32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ZM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contact with donor &amp; confirms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72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Zonal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find the available donor as well as their contact information and blood donation statistics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tries to contact with the available donor and finds out who are willing to donate blood that time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entire extraction of available donor out of the huge list and preparing list is maintained by system 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549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3295" cy="7048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Member Search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1060939"/>
              </p:ext>
            </p:extLst>
          </p:nvPr>
        </p:nvGraphicFramePr>
        <p:xfrm>
          <a:off x="915591" y="2228850"/>
          <a:ext cx="7199710" cy="284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7436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Search</a:t>
                      </a:r>
                      <a:endParaRPr lang="en-US" sz="16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491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 &amp; Returns All Current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Previous Badhan Members Information &amp; Unit / zonal / Central Committee List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1" y="5918800"/>
            <a:ext cx="3028950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26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169" y="7620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89566488"/>
              </p:ext>
            </p:extLst>
          </p:nvPr>
        </p:nvGraphicFramePr>
        <p:xfrm>
          <a:off x="915827" y="2400300"/>
          <a:ext cx="75423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58140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UM,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CM,ZM,ADV search/query about any Badhan member or Unit/Zonal/Central Committee List 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provides  the member information or Committee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39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8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8382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228850"/>
            <a:ext cx="7313295" cy="386715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Unit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Zonal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Central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Moderator ( All Zonal Presidents &amp; Club Moderators)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Admin (Central Badhan President)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Hospital Representative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Time (System)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1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2980" y="609600"/>
            <a:ext cx="7274004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Member Search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 can be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 to date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other members current status,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informations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CM,ZM,UM,ADV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find out any query relating to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, past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the list of member information is managed by system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21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5485" y="838200"/>
            <a:ext cx="7765322" cy="762000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3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3200" dirty="0" smtClean="0">
                <a:latin typeface="Arial" panose="020B0604020202020204" pitchFamily="34" charset="0"/>
              </a:rPr>
              <a:t>Meeting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4124112"/>
              </p:ext>
            </p:extLst>
          </p:nvPr>
        </p:nvGraphicFramePr>
        <p:xfrm>
          <a:off x="1141810" y="1981200"/>
          <a:ext cx="7011591" cy="437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197"/>
                <a:gridCol w="2337197"/>
                <a:gridCol w="2337197"/>
              </a:tblGrid>
              <a:tr h="338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Event  Creation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,ADV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761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Post Moderation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modify a post if necessary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 &gt;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Post Remove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Only MOD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 remove 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MOD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 &gt;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Event  Creation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central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CM,ZM,ADV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Post Moderation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modify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Post Remove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Only ADM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ADM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1805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5630867"/>
            <a:ext cx="3543300" cy="5078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350" dirty="0"/>
              <a:t>Fig : Use-Case Diagram for </a:t>
            </a:r>
            <a:r>
              <a:rPr lang="bn-BD" sz="1350" dirty="0"/>
              <a:t>Meeting</a:t>
            </a:r>
            <a:r>
              <a:rPr lang="en-US" sz="1350" dirty="0"/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379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8364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Zonal Event creation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90849164"/>
              </p:ext>
            </p:extLst>
          </p:nvPr>
        </p:nvGraphicFramePr>
        <p:xfrm>
          <a:off x="915591" y="2228850"/>
          <a:ext cx="7199710" cy="333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72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 Event Creation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6036022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xmlns="" val="281501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7491673"/>
              </p:ext>
            </p:extLst>
          </p:nvPr>
        </p:nvGraphicFramePr>
        <p:xfrm>
          <a:off x="915827" y="2400303"/>
          <a:ext cx="7199472" cy="224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73"/>
                <a:gridCol w="3619499"/>
              </a:tblGrid>
              <a:tr h="6032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413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032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UM,ZM,ADV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2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Event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590800"/>
            <a:ext cx="7313295" cy="32385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event date is expired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95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</a:rPr>
              <a:t>3.2 </a:t>
            </a:r>
            <a:r>
              <a:rPr lang="bn-BD" sz="3600" dirty="0" smtClean="0">
                <a:latin typeface="Arial" panose="020B0604020202020204" pitchFamily="34" charset="0"/>
              </a:rPr>
              <a:t>Zonal </a:t>
            </a:r>
            <a:r>
              <a:rPr lang="bn-BD" sz="3600" dirty="0">
                <a:latin typeface="Arial" panose="020B0604020202020204" pitchFamily="34" charset="0"/>
              </a:rPr>
              <a:t>New Post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0365719"/>
              </p:ext>
            </p:extLst>
          </p:nvPr>
        </p:nvGraphicFramePr>
        <p:xfrm>
          <a:off x="915591" y="2228850"/>
          <a:ext cx="7199710" cy="264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73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73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7318" y="5383270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3.2</a:t>
            </a:r>
          </a:p>
        </p:txBody>
      </p:sp>
    </p:spTree>
    <p:extLst>
      <p:ext uri="{BB962C8B-B14F-4D97-AF65-F5344CB8AC3E}">
        <p14:creationId xmlns:p14="http://schemas.microsoft.com/office/powerpoint/2010/main" xmlns="" val="363131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1207013"/>
              </p:ext>
            </p:extLst>
          </p:nvPr>
        </p:nvGraphicFramePr>
        <p:xfrm>
          <a:off x="1214707" y="2286000"/>
          <a:ext cx="7199472" cy="198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317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7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create new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discussion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317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883147" y="838200"/>
            <a:ext cx="7313295" cy="7239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3.2 Typical Course of Events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070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3031" y="762000"/>
            <a:ext cx="7274004" cy="1066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3.2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When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2000" dirty="0" smtClean="0">
                <a:latin typeface="Arial" panose="020B0604020202020204" pitchFamily="34" charset="0"/>
              </a:rPr>
              <a:t>MODs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01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558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bn-BD" sz="3200" dirty="0" smtClean="0">
                <a:latin typeface="Arial" panose="020B0604020202020204" pitchFamily="34" charset="0"/>
              </a:rPr>
              <a:t>Zonal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8442596"/>
              </p:ext>
            </p:extLst>
          </p:nvPr>
        </p:nvGraphicFramePr>
        <p:xfrm>
          <a:off x="915591" y="2228850"/>
          <a:ext cx="7199710" cy="3257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411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Moderation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19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74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560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UM,ZM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837740"/>
            <a:ext cx="3314699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3.3</a:t>
            </a:r>
          </a:p>
        </p:txBody>
      </p:sp>
    </p:spTree>
    <p:extLst>
      <p:ext uri="{BB962C8B-B14F-4D97-AF65-F5344CB8AC3E}">
        <p14:creationId xmlns:p14="http://schemas.microsoft.com/office/powerpoint/2010/main" xmlns="" val="148951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4612" y="9906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Actors Glossary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59277480"/>
              </p:ext>
            </p:extLst>
          </p:nvPr>
        </p:nvGraphicFramePr>
        <p:xfrm>
          <a:off x="685801" y="2156222"/>
          <a:ext cx="7764066" cy="397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22"/>
                <a:gridCol w="1983977"/>
                <a:gridCol w="3192067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Short-Key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Scope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Availability &amp; Makes Blood Call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Donate Blood &amp; Update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Authenticate ,Search , Confirm Blood Calls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Unit Activities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Zonal Activities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Accounts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66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Whole System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Advisor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Direction &amp; Occasional Financial Support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 Representative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Scanned Requisition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646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9587" y="685800"/>
            <a:ext cx="7313295" cy="11049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3.3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</a:t>
            </a:r>
            <a:r>
              <a:rPr lang="bn-BD" sz="2000" dirty="0" smtClean="0">
                <a:latin typeface="Arial" panose="020B0604020202020204" pitchFamily="34" charset="0"/>
              </a:rPr>
              <a:t>MOD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sz="2000" dirty="0" smtClean="0">
                <a:latin typeface="Arial" panose="020B0604020202020204" pitchFamily="34" charset="0"/>
              </a:rPr>
              <a:t>MOD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’s action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633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bn-BD" sz="3200" dirty="0" smtClean="0">
                <a:latin typeface="Arial" panose="020B0604020202020204" pitchFamily="34" charset="0"/>
              </a:rPr>
              <a:t>Zonal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2663509"/>
              </p:ext>
            </p:extLst>
          </p:nvPr>
        </p:nvGraphicFramePr>
        <p:xfrm>
          <a:off x="915591" y="2228850"/>
          <a:ext cx="7199710" cy="318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Remove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905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Only MOD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6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5940037"/>
            <a:ext cx="3329757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3.4</a:t>
            </a:r>
          </a:p>
        </p:txBody>
      </p:sp>
    </p:spTree>
    <p:extLst>
      <p:ext uri="{BB962C8B-B14F-4D97-AF65-F5344CB8AC3E}">
        <p14:creationId xmlns:p14="http://schemas.microsoft.com/office/powerpoint/2010/main" xmlns="" val="243145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3" y="762000"/>
            <a:ext cx="7313295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3.4 Documentation of Use-Case</a:t>
            </a:r>
            <a:r>
              <a:rPr lang="bn-BD" sz="3200" dirty="0" smtClean="0">
                <a:latin typeface="Arial" panose="020B0604020202020204" pitchFamily="34" charset="0"/>
              </a:rPr>
              <a:t> Zonal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immediately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88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bn-BD" sz="3200" dirty="0" smtClean="0">
                <a:latin typeface="Arial" panose="020B0604020202020204" pitchFamily="34" charset="0"/>
              </a:rPr>
              <a:t>Central Event 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1411801"/>
              </p:ext>
            </p:extLst>
          </p:nvPr>
        </p:nvGraphicFramePr>
        <p:xfrm>
          <a:off x="915591" y="2228850"/>
          <a:ext cx="719971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699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Central Event  Creation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CM,ZM,ADV</a:t>
                      </a:r>
                    </a:p>
                  </a:txBody>
                  <a:tcPr marL="68580" marR="68580" marT="34290" marB="34290"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create new central event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7318" y="5802247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</p:txBody>
      </p:sp>
    </p:spTree>
    <p:extLst>
      <p:ext uri="{BB962C8B-B14F-4D97-AF65-F5344CB8AC3E}">
        <p14:creationId xmlns:p14="http://schemas.microsoft.com/office/powerpoint/2010/main" xmlns="" val="179763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85485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6107870"/>
              </p:ext>
            </p:extLst>
          </p:nvPr>
        </p:nvGraphicFramePr>
        <p:xfrm>
          <a:off x="915827" y="2400302"/>
          <a:ext cx="7199472" cy="2171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82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06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CM create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CM,ZM &amp; 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828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CM, ZM &amp;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224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Central Event 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event date is expired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40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7126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3.6  Central </a:t>
            </a:r>
            <a:r>
              <a:rPr lang="bn-BD" sz="3200" dirty="0" smtClean="0">
                <a:latin typeface="Arial" panose="020B0604020202020204" pitchFamily="34" charset="0"/>
              </a:rPr>
              <a:t>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80633972"/>
              </p:ext>
            </p:extLst>
          </p:nvPr>
        </p:nvGraphicFramePr>
        <p:xfrm>
          <a:off x="915591" y="2228850"/>
          <a:ext cx="7199710" cy="310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28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28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 ZM, 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 ZM, ADV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create new discussion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2" y="5648359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Table : Use Case Narrative 3.6</a:t>
            </a:r>
          </a:p>
        </p:txBody>
      </p:sp>
    </p:spTree>
    <p:extLst>
      <p:ext uri="{BB962C8B-B14F-4D97-AF65-F5344CB8AC3E}">
        <p14:creationId xmlns:p14="http://schemas.microsoft.com/office/powerpoint/2010/main" xmlns="" val="394245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61584469"/>
              </p:ext>
            </p:extLst>
          </p:nvPr>
        </p:nvGraphicFramePr>
        <p:xfrm>
          <a:off x="1030127" y="2514602"/>
          <a:ext cx="719947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726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88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create new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discussion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726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1066800" y="914400"/>
            <a:ext cx="7313295" cy="609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3.6 Typical Course of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61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3.6 Documentation of Use-Case Central</a:t>
            </a:r>
            <a:r>
              <a:rPr lang="bn-BD" sz="3200" dirty="0" smtClean="0">
                <a:latin typeface="Arial" panose="020B0604020202020204" pitchFamily="34" charset="0"/>
              </a:rPr>
              <a:t> 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When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bn-BD" sz="2000" dirty="0" smtClean="0">
                <a:latin typeface="Arial" panose="020B0604020202020204" pitchFamily="34" charset="0"/>
              </a:rPr>
              <a:t>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42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3.7 Central</a:t>
            </a:r>
            <a:r>
              <a:rPr lang="bn-BD" sz="3200" dirty="0" smtClean="0">
                <a:latin typeface="Arial" panose="020B0604020202020204" pitchFamily="34" charset="0"/>
              </a:rPr>
              <a:t>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31216329"/>
              </p:ext>
            </p:extLst>
          </p:nvPr>
        </p:nvGraphicFramePr>
        <p:xfrm>
          <a:off x="1007465" y="2138337"/>
          <a:ext cx="7199710" cy="296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018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Moderation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1847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4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064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334000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3.7</a:t>
            </a:r>
          </a:p>
        </p:txBody>
      </p:sp>
    </p:spTree>
    <p:extLst>
      <p:ext uri="{BB962C8B-B14F-4D97-AF65-F5344CB8AC3E}">
        <p14:creationId xmlns:p14="http://schemas.microsoft.com/office/powerpoint/2010/main" xmlns="" val="306974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2" y="762000"/>
            <a:ext cx="7313295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1</a:t>
            </a:r>
            <a:r>
              <a:rPr lang="en-US" sz="3200" dirty="0" smtClean="0"/>
              <a:t>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Database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1620983"/>
              </p:ext>
            </p:extLst>
          </p:nvPr>
        </p:nvGraphicFramePr>
        <p:xfrm>
          <a:off x="1143000" y="1963750"/>
          <a:ext cx="6972300" cy="464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552700"/>
                <a:gridCol w="2343150"/>
              </a:tblGrid>
              <a:tr h="326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330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 &gt; Volunteer for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volunteers for blood donation and informs a 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fills up form and unit member receives request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 &gt; Add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 adds donor if found eligible for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176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 &gt; Remove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from database if donor no longer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for further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 &gt; Donor Update Regarding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informs unit member after a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 and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&gt;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Database Update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&gt; User Database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members conducts modifications to user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committee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Member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Club moderator maintains member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197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313295" cy="9525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3.7 Documentation of Use-Case Central</a:t>
            </a:r>
            <a:r>
              <a:rPr lang="bn-BD" sz="3200" dirty="0" smtClean="0">
                <a:latin typeface="Arial" panose="020B0604020202020204" pitchFamily="34" charset="0"/>
              </a:rPr>
              <a:t>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</a:t>
            </a:r>
            <a:r>
              <a:rPr lang="bn-BD" sz="2000" dirty="0" smtClean="0">
                <a:latin typeface="Arial" panose="020B0604020202020204" pitchFamily="34" charset="0"/>
              </a:rPr>
              <a:t>ADM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sz="2000" dirty="0" smtClean="0">
                <a:latin typeface="Arial" panose="020B0604020202020204" pitchFamily="34" charset="0"/>
              </a:rPr>
              <a:t>ADM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080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7581" y="9906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3.8 Central</a:t>
            </a:r>
            <a:r>
              <a:rPr lang="bn-BD" sz="3200" dirty="0" smtClean="0">
                <a:latin typeface="Arial" panose="020B0604020202020204" pitchFamily="34" charset="0"/>
              </a:rPr>
              <a:t>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89054343"/>
              </p:ext>
            </p:extLst>
          </p:nvPr>
        </p:nvGraphicFramePr>
        <p:xfrm>
          <a:off x="915591" y="2228850"/>
          <a:ext cx="7199710" cy="333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Post Remove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089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Only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0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5956136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3.8</a:t>
            </a:r>
          </a:p>
        </p:txBody>
      </p:sp>
    </p:spTree>
    <p:extLst>
      <p:ext uri="{BB962C8B-B14F-4D97-AF65-F5344CB8AC3E}">
        <p14:creationId xmlns:p14="http://schemas.microsoft.com/office/powerpoint/2010/main" xmlns="" val="159792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953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3.8 Documentation of Use-Case</a:t>
            </a:r>
            <a:r>
              <a:rPr lang="bn-BD" sz="3200" dirty="0" smtClean="0">
                <a:latin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bn-BD" sz="3200" dirty="0" smtClean="0">
                <a:latin typeface="Arial" panose="020B0604020202020204" pitchFamily="34" charset="0"/>
              </a:rPr>
              <a:t>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Conclusion : Concludes immediately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793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3200" dirty="0" smtClean="0">
                <a:latin typeface="Arial" panose="020B0604020202020204" pitchFamily="34" charset="0"/>
              </a:rPr>
              <a:t>Notification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4359250"/>
              </p:ext>
            </p:extLst>
          </p:nvPr>
        </p:nvGraphicFramePr>
        <p:xfrm>
          <a:off x="1028700" y="2590800"/>
          <a:ext cx="7157010" cy="296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371040"/>
                <a:gridCol w="2385670"/>
              </a:tblGrid>
              <a:tr h="5636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5739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Donor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Emergency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blood call’s notification sent to available donor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DONR,UM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5739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11872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Central Meeting Notificatin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Central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CM,ZM,ADV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972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321" y="5360560"/>
            <a:ext cx="3543300" cy="5078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350" dirty="0"/>
              <a:t>Fig : Use-Case Diagram for </a:t>
            </a:r>
            <a:r>
              <a:rPr lang="bn-BD" sz="1350" dirty="0"/>
              <a:t>Notification</a:t>
            </a:r>
            <a:r>
              <a:rPr lang="en-US" sz="1350" dirty="0"/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111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bn-BD" sz="3200" dirty="0" smtClean="0">
                <a:latin typeface="Arial" panose="020B0604020202020204" pitchFamily="34" charset="0"/>
              </a:rPr>
              <a:t>Donor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3990625"/>
              </p:ext>
            </p:extLst>
          </p:nvPr>
        </p:nvGraphicFramePr>
        <p:xfrm>
          <a:off x="915590" y="2228850"/>
          <a:ext cx="7466409" cy="352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831"/>
                <a:gridCol w="3753578"/>
              </a:tblGrid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Event Creation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DNR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763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Emergency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blood call’s notification sent to available DNR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y 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65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956136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xmlns="" val="170513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584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8798539"/>
              </p:ext>
            </p:extLst>
          </p:nvPr>
        </p:nvGraphicFramePr>
        <p:xfrm>
          <a:off x="915827" y="2400302"/>
          <a:ext cx="7199472" cy="209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623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707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Notification sent to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</a:rPr>
                        <a:t>donor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62395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 receives DNR reply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778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953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Donor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</a:t>
            </a:r>
            <a:r>
              <a:rPr lang="bn-BD" dirty="0" smtClean="0">
                <a:latin typeface="Arial" panose="020B0604020202020204" pitchFamily="34" charset="0"/>
              </a:rPr>
              <a:t>DONR replies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dirty="0" smtClean="0">
                <a:latin typeface="Arial" panose="020B0604020202020204" pitchFamily="34" charset="0"/>
              </a:rPr>
              <a:t>DONR’s feedback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747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 </a:t>
            </a:r>
            <a:r>
              <a:rPr lang="bn-BD" sz="3200" dirty="0" smtClean="0">
                <a:latin typeface="Arial" panose="020B0604020202020204" pitchFamily="34" charset="0"/>
              </a:rPr>
              <a:t>Zonal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5062037"/>
              </p:ext>
            </p:extLst>
          </p:nvPr>
        </p:nvGraphicFramePr>
        <p:xfrm>
          <a:off x="915591" y="2228850"/>
          <a:ext cx="7466408" cy="388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204"/>
                <a:gridCol w="3733204"/>
              </a:tblGrid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6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6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230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System sends notification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1926" y="6321261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xmlns="" val="329169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541" y="685800"/>
            <a:ext cx="7274004" cy="1066800"/>
          </a:xfrm>
        </p:spPr>
        <p:txBody>
          <a:bodyPr>
            <a:no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Concludes when notification is sent.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83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5125" y="5846310"/>
            <a:ext cx="325755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Database Management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65"/>
          <a:stretch/>
        </p:blipFill>
        <p:spPr>
          <a:xfrm>
            <a:off x="1219200" y="1066800"/>
            <a:ext cx="6934200" cy="4648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376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56403"/>
          </a:xfrm>
        </p:spPr>
        <p:txBody>
          <a:bodyPr>
            <a:normAutofit/>
          </a:bodyPr>
          <a:lstStyle/>
          <a:p>
            <a:pPr algn="ctr"/>
            <a:r>
              <a:rPr lang="bn-BD" sz="3200" dirty="0">
                <a:latin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3200" dirty="0">
                <a:latin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n-BD" sz="3200" dirty="0">
                <a:latin typeface="Arial" panose="020B0604020202020204" pitchFamily="34" charset="0"/>
              </a:rPr>
              <a:t>Central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1005116"/>
              </p:ext>
            </p:extLst>
          </p:nvPr>
        </p:nvGraphicFramePr>
        <p:xfrm>
          <a:off x="915589" y="2228850"/>
          <a:ext cx="7542610" cy="3727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305"/>
                <a:gridCol w="3771305"/>
              </a:tblGrid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47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Central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Meeting Notification sent to CM,ZM,ADV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System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System sends notification to CM,ZM,ADV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6333067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07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541" y="685800"/>
            <a:ext cx="7274004" cy="1009650"/>
          </a:xfrm>
        </p:spPr>
        <p:txBody>
          <a:bodyPr>
            <a:noAutofit/>
          </a:bodyPr>
          <a:lstStyle/>
          <a:p>
            <a:pPr algn="ctr"/>
            <a:r>
              <a:rPr lang="bn-BD" sz="3200" dirty="0">
                <a:latin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3200" dirty="0">
                <a:latin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Documentation of Use-Case </a:t>
            </a:r>
            <a:r>
              <a:rPr lang="bn-BD" sz="3200" dirty="0">
                <a:latin typeface="Arial" panose="020B0604020202020204" pitchFamily="34" charset="0"/>
              </a:rPr>
              <a:t>Central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Concludes when notification is sent.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903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914400"/>
            <a:ext cx="7313295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1.1 Volunteery for Donation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3321216"/>
              </p:ext>
            </p:extLst>
          </p:nvPr>
        </p:nvGraphicFramePr>
        <p:xfrm>
          <a:off x="990600" y="2209800"/>
          <a:ext cx="719971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Volunteery for Donation</a:t>
                      </a: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Donor(DNR)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5505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volunteers for blood donation and informs a unit member</a:t>
                      </a: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DNR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4102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1.1</a:t>
            </a:r>
          </a:p>
        </p:txBody>
      </p:sp>
    </p:spTree>
    <p:extLst>
      <p:ext uri="{BB962C8B-B14F-4D97-AF65-F5344CB8AC3E}">
        <p14:creationId xmlns:p14="http://schemas.microsoft.com/office/powerpoint/2010/main" xmlns="" val="331494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1.1 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3114159"/>
              </p:ext>
            </p:extLst>
          </p:nvPr>
        </p:nvGraphicFramePr>
        <p:xfrm>
          <a:off x="915827" y="2400300"/>
          <a:ext cx="7199472" cy="194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1551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206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volunteers for donation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Request to be forwarded to a unit member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551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Unit member receives a donor request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47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BA44C2-DD02-4728-BB84-A46183D4F9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3108</Words>
  <Application>Microsoft Office PowerPoint</Application>
  <PresentationFormat>On-screen Show (4:3)</PresentationFormat>
  <Paragraphs>728</Paragraphs>
  <Slides>71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Dividend</vt:lpstr>
      <vt:lpstr>Slide 1</vt:lpstr>
      <vt:lpstr>Slide 2</vt:lpstr>
      <vt:lpstr>Slide 3</vt:lpstr>
      <vt:lpstr>Actors</vt:lpstr>
      <vt:lpstr>Actors Glossary</vt:lpstr>
      <vt:lpstr>1. Database Management</vt:lpstr>
      <vt:lpstr>Slide 7</vt:lpstr>
      <vt:lpstr>1.1 Volunteery for Donation</vt:lpstr>
      <vt:lpstr>1.1 Typical Course of Events</vt:lpstr>
      <vt:lpstr>1.1 Documentation of Use-Case Volunteery for Donation</vt:lpstr>
      <vt:lpstr>1.2 Add Donor</vt:lpstr>
      <vt:lpstr>1.2 Documentation of Use-Case Add Donor</vt:lpstr>
      <vt:lpstr>1.3 Remove Donor</vt:lpstr>
      <vt:lpstr>1.3 Documentation of Use-Case Remove Donor</vt:lpstr>
      <vt:lpstr>1.4 Donor Updates Regarding Donation</vt:lpstr>
      <vt:lpstr>1.4 Documentation of Use-Case Donor Updates Regarding Donation</vt:lpstr>
      <vt:lpstr>1.5 Donor Database Update</vt:lpstr>
      <vt:lpstr>1.5 Documentation of Use-Case Donor Database Update</vt:lpstr>
      <vt:lpstr>1.6 User Database Management</vt:lpstr>
      <vt:lpstr>1.6 Typical Course of Events</vt:lpstr>
      <vt:lpstr>1.6 Alternate Course of Events</vt:lpstr>
      <vt:lpstr>1.6 Documentation of Use-Case User Database Management</vt:lpstr>
      <vt:lpstr>1.7 Member Database Management</vt:lpstr>
      <vt:lpstr>1.7 Documentation of Use-Case Member Database Management</vt:lpstr>
      <vt:lpstr>Q&amp;A</vt:lpstr>
      <vt:lpstr>Slide 26</vt:lpstr>
      <vt:lpstr>2. Search Management System</vt:lpstr>
      <vt:lpstr>Slide 28</vt:lpstr>
      <vt:lpstr>2.1  Donor Availability Check</vt:lpstr>
      <vt:lpstr>2.1 Typical Course of Events</vt:lpstr>
      <vt:lpstr>2.1 Documentation of Use-Case Donor Availability Check</vt:lpstr>
      <vt:lpstr>2.2 Unit Donor Availability List</vt:lpstr>
      <vt:lpstr>2.2 Typical Course of Events</vt:lpstr>
      <vt:lpstr>2.2 Documentation of UseCase Unit Donor Availability List</vt:lpstr>
      <vt:lpstr>2.3 Zonal Donor Availability List</vt:lpstr>
      <vt:lpstr>2.3 Typical Course of Events</vt:lpstr>
      <vt:lpstr>2.3 Documentation of UseCase Zonal Donor Availability List</vt:lpstr>
      <vt:lpstr>2.4 Member Search</vt:lpstr>
      <vt:lpstr>2.4 Typical Course of Events</vt:lpstr>
      <vt:lpstr>2.4 Documentation of Use Case Member Search</vt:lpstr>
      <vt:lpstr>3. Meeting Management</vt:lpstr>
      <vt:lpstr>Slide 42</vt:lpstr>
      <vt:lpstr>3.1 Zonal Event creation </vt:lpstr>
      <vt:lpstr>3.1 Typical Course of Events</vt:lpstr>
      <vt:lpstr>3.1 Documentation of Use-Case Zonal Event Creation</vt:lpstr>
      <vt:lpstr>3.2 Zonal New Post </vt:lpstr>
      <vt:lpstr>Slide 47</vt:lpstr>
      <vt:lpstr>3.2 Documentation of Use-Case Zonal New Post</vt:lpstr>
      <vt:lpstr>3.3 Zonal Post Moderation</vt:lpstr>
      <vt:lpstr>3.3 Documentation of Use-Case Zonal Post Moderation</vt:lpstr>
      <vt:lpstr>3.4 Zonal Post Remove</vt:lpstr>
      <vt:lpstr>3.4 Documentation of Use-Case Zonal Post Remove</vt:lpstr>
      <vt:lpstr>3.5 Central Event  Creation</vt:lpstr>
      <vt:lpstr>3.5 Typical Course of Events</vt:lpstr>
      <vt:lpstr>3.5 Documentation of Use-Case Central Event  Creation</vt:lpstr>
      <vt:lpstr>3.6  Central New Post</vt:lpstr>
      <vt:lpstr>Slide 57</vt:lpstr>
      <vt:lpstr>3.6 Documentation of Use-Case Central New Post</vt:lpstr>
      <vt:lpstr>3.7 Central Post Moderation</vt:lpstr>
      <vt:lpstr>3.7 Documentation of Use-Case Central Post Moderation</vt:lpstr>
      <vt:lpstr>3.8 Central Post Remove</vt:lpstr>
      <vt:lpstr>3.8 Documentation of Use-Case Central Post Remove</vt:lpstr>
      <vt:lpstr>4. Notification Management</vt:lpstr>
      <vt:lpstr>Slide 64</vt:lpstr>
      <vt:lpstr>4.1 Donor Notification</vt:lpstr>
      <vt:lpstr>4.1 Typical Course of Events</vt:lpstr>
      <vt:lpstr>4.1 Documentation of Use-Case Donor Notification</vt:lpstr>
      <vt:lpstr>4.2  Zonal Event Notification</vt:lpstr>
      <vt:lpstr>4.2 Documentation of Use-Case Zonal Event Notification</vt:lpstr>
      <vt:lpstr>4.3  Central Event Notification</vt:lpstr>
      <vt:lpstr>4.3 Documentation of Use-Case Central Event Notification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2014-02-05T15:44:41Z</dcterms:created>
  <dcterms:modified xsi:type="dcterms:W3CDTF">2014-02-10T16:38:27Z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</Properties>
</file>