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80" r:id="rId2"/>
  </p:sldMasterIdLst>
  <p:notesMasterIdLst>
    <p:notesMasterId r:id="rId13"/>
  </p:notesMasterIdLst>
  <p:handoutMasterIdLst>
    <p:handoutMasterId r:id="rId14"/>
  </p:handoutMasterIdLst>
  <p:sldIdLst>
    <p:sldId id="267" r:id="rId3"/>
    <p:sldId id="287" r:id="rId4"/>
    <p:sldId id="288" r:id="rId5"/>
    <p:sldId id="289" r:id="rId6"/>
    <p:sldId id="290" r:id="rId7"/>
    <p:sldId id="291" r:id="rId8"/>
    <p:sldId id="292" r:id="rId9"/>
    <p:sldId id="294" r:id="rId10"/>
    <p:sldId id="321" r:id="rId11"/>
    <p:sldId id="322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1015">
          <p15:clr>
            <a:srgbClr val="A4A3A4"/>
          </p15:clr>
        </p15:guide>
        <p15:guide id="3" orient="horz" pos="274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39">
          <p15:clr>
            <a:srgbClr val="A4A3A4"/>
          </p15:clr>
        </p15:guide>
        <p15:guide id="6" pos="6911">
          <p15:clr>
            <a:srgbClr val="A4A3A4"/>
          </p15:clr>
        </p15:guide>
        <p15:guide id="7" pos="76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11" autoAdjust="0"/>
  </p:normalViewPr>
  <p:slideViewPr>
    <p:cSldViewPr>
      <p:cViewPr varScale="1">
        <p:scale>
          <a:sx n="73" d="100"/>
          <a:sy n="73" d="100"/>
        </p:scale>
        <p:origin x="-624" y="-102"/>
      </p:cViewPr>
      <p:guideLst>
        <p:guide orient="horz" pos="2160"/>
        <p:guide orient="horz" pos="1015"/>
        <p:guide orient="horz" pos="274"/>
        <p:guide orient="horz" pos="3840"/>
        <p:guide pos="3839"/>
        <p:guide pos="6911"/>
        <p:guide pos="76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770" y="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pPr/>
              <a:t>2/6/2014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pPr/>
              <a:t>2/6/2014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43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1580015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004735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662322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18553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566826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8719078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2612914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291464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066783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459307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590186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accent4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7869177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3"/>
          <p:cNvGrpSpPr>
            <a:grpSpLocks/>
          </p:cNvGrpSpPr>
          <p:nvPr/>
        </p:nvGrpSpPr>
        <p:grpSpPr bwMode="ltGray">
          <a:xfrm>
            <a:off x="0" y="0"/>
            <a:ext cx="11110912" cy="6856413"/>
            <a:chOff x="0" y="0"/>
            <a:chExt cx="5759" cy="4319"/>
          </a:xfrm>
        </p:grpSpPr>
        <p:sp>
          <p:nvSpPr>
            <p:cNvPr id="13" name="Line 4"/>
            <p:cNvSpPr>
              <a:spLocks noChangeShapeType="1"/>
            </p:cNvSpPr>
            <p:nvPr/>
          </p:nvSpPr>
          <p:spPr bwMode="ltGray">
            <a:xfrm>
              <a:off x="0" y="144"/>
              <a:ext cx="5759" cy="0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ltGray">
            <a:xfrm>
              <a:off x="0" y="336"/>
              <a:ext cx="5759" cy="0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ltGray">
            <a:xfrm>
              <a:off x="0" y="528"/>
              <a:ext cx="5759" cy="0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ltGray">
            <a:xfrm>
              <a:off x="0" y="720"/>
              <a:ext cx="5759" cy="0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ltGray">
            <a:xfrm>
              <a:off x="0" y="912"/>
              <a:ext cx="5759" cy="0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ltGray">
            <a:xfrm>
              <a:off x="0" y="1104"/>
              <a:ext cx="5759" cy="0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ltGray">
            <a:xfrm>
              <a:off x="0" y="1296"/>
              <a:ext cx="5759" cy="0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ltGray">
            <a:xfrm>
              <a:off x="0" y="1488"/>
              <a:ext cx="5759" cy="0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ltGray">
            <a:xfrm>
              <a:off x="0" y="1680"/>
              <a:ext cx="5759" cy="0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ltGray">
            <a:xfrm>
              <a:off x="0" y="1872"/>
              <a:ext cx="5759" cy="0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ltGray">
            <a:xfrm>
              <a:off x="0" y="2064"/>
              <a:ext cx="5759" cy="0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ltGray">
            <a:xfrm>
              <a:off x="0" y="2256"/>
              <a:ext cx="5759" cy="0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ltGray">
            <a:xfrm>
              <a:off x="0" y="2448"/>
              <a:ext cx="5759" cy="0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Line 17"/>
            <p:cNvSpPr>
              <a:spLocks noChangeShapeType="1"/>
            </p:cNvSpPr>
            <p:nvPr/>
          </p:nvSpPr>
          <p:spPr bwMode="ltGray">
            <a:xfrm>
              <a:off x="0" y="2640"/>
              <a:ext cx="5759" cy="0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Line 18"/>
            <p:cNvSpPr>
              <a:spLocks noChangeShapeType="1"/>
            </p:cNvSpPr>
            <p:nvPr/>
          </p:nvSpPr>
          <p:spPr bwMode="ltGray">
            <a:xfrm>
              <a:off x="0" y="2832"/>
              <a:ext cx="5759" cy="0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Line 19"/>
            <p:cNvSpPr>
              <a:spLocks noChangeShapeType="1"/>
            </p:cNvSpPr>
            <p:nvPr/>
          </p:nvSpPr>
          <p:spPr bwMode="ltGray">
            <a:xfrm>
              <a:off x="0" y="3024"/>
              <a:ext cx="5759" cy="0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Line 20"/>
            <p:cNvSpPr>
              <a:spLocks noChangeShapeType="1"/>
            </p:cNvSpPr>
            <p:nvPr/>
          </p:nvSpPr>
          <p:spPr bwMode="ltGray">
            <a:xfrm>
              <a:off x="0" y="3216"/>
              <a:ext cx="5759" cy="0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Line 21"/>
            <p:cNvSpPr>
              <a:spLocks noChangeShapeType="1"/>
            </p:cNvSpPr>
            <p:nvPr/>
          </p:nvSpPr>
          <p:spPr bwMode="ltGray">
            <a:xfrm>
              <a:off x="0" y="3408"/>
              <a:ext cx="5759" cy="0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ltGray">
            <a:xfrm>
              <a:off x="0" y="3600"/>
              <a:ext cx="5759" cy="0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Line 23"/>
            <p:cNvSpPr>
              <a:spLocks noChangeShapeType="1"/>
            </p:cNvSpPr>
            <p:nvPr/>
          </p:nvSpPr>
          <p:spPr bwMode="ltGray">
            <a:xfrm>
              <a:off x="0" y="3792"/>
              <a:ext cx="5759" cy="0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Line 24"/>
            <p:cNvSpPr>
              <a:spLocks noChangeShapeType="1"/>
            </p:cNvSpPr>
            <p:nvPr/>
          </p:nvSpPr>
          <p:spPr bwMode="ltGray">
            <a:xfrm>
              <a:off x="0" y="3984"/>
              <a:ext cx="5759" cy="0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Line 25"/>
            <p:cNvSpPr>
              <a:spLocks noChangeShapeType="1"/>
            </p:cNvSpPr>
            <p:nvPr/>
          </p:nvSpPr>
          <p:spPr bwMode="ltGray">
            <a:xfrm>
              <a:off x="0" y="4176"/>
              <a:ext cx="5759" cy="0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Line 26"/>
            <p:cNvSpPr>
              <a:spLocks noChangeShapeType="1"/>
            </p:cNvSpPr>
            <p:nvPr/>
          </p:nvSpPr>
          <p:spPr bwMode="ltGray">
            <a:xfrm>
              <a:off x="144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Line 27"/>
            <p:cNvSpPr>
              <a:spLocks noChangeShapeType="1"/>
            </p:cNvSpPr>
            <p:nvPr/>
          </p:nvSpPr>
          <p:spPr bwMode="ltGray">
            <a:xfrm>
              <a:off x="336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Line 28"/>
            <p:cNvSpPr>
              <a:spLocks noChangeShapeType="1"/>
            </p:cNvSpPr>
            <p:nvPr/>
          </p:nvSpPr>
          <p:spPr bwMode="ltGray">
            <a:xfrm>
              <a:off x="528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Line 29"/>
            <p:cNvSpPr>
              <a:spLocks noChangeShapeType="1"/>
            </p:cNvSpPr>
            <p:nvPr/>
          </p:nvSpPr>
          <p:spPr bwMode="ltGray">
            <a:xfrm>
              <a:off x="720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Line 30"/>
            <p:cNvSpPr>
              <a:spLocks noChangeShapeType="1"/>
            </p:cNvSpPr>
            <p:nvPr/>
          </p:nvSpPr>
          <p:spPr bwMode="ltGray">
            <a:xfrm>
              <a:off x="912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Line 31"/>
            <p:cNvSpPr>
              <a:spLocks noChangeShapeType="1"/>
            </p:cNvSpPr>
            <p:nvPr/>
          </p:nvSpPr>
          <p:spPr bwMode="ltGray">
            <a:xfrm>
              <a:off x="1104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Line 32"/>
            <p:cNvSpPr>
              <a:spLocks noChangeShapeType="1"/>
            </p:cNvSpPr>
            <p:nvPr/>
          </p:nvSpPr>
          <p:spPr bwMode="ltGray">
            <a:xfrm>
              <a:off x="1296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Line 33"/>
            <p:cNvSpPr>
              <a:spLocks noChangeShapeType="1"/>
            </p:cNvSpPr>
            <p:nvPr/>
          </p:nvSpPr>
          <p:spPr bwMode="ltGray">
            <a:xfrm>
              <a:off x="1488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Line 34"/>
            <p:cNvSpPr>
              <a:spLocks noChangeShapeType="1"/>
            </p:cNvSpPr>
            <p:nvPr/>
          </p:nvSpPr>
          <p:spPr bwMode="ltGray">
            <a:xfrm>
              <a:off x="1680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Line 35"/>
            <p:cNvSpPr>
              <a:spLocks noChangeShapeType="1"/>
            </p:cNvSpPr>
            <p:nvPr/>
          </p:nvSpPr>
          <p:spPr bwMode="ltGray">
            <a:xfrm>
              <a:off x="1872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Line 36"/>
            <p:cNvSpPr>
              <a:spLocks noChangeShapeType="1"/>
            </p:cNvSpPr>
            <p:nvPr/>
          </p:nvSpPr>
          <p:spPr bwMode="ltGray">
            <a:xfrm>
              <a:off x="2064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Line 37"/>
            <p:cNvSpPr>
              <a:spLocks noChangeShapeType="1"/>
            </p:cNvSpPr>
            <p:nvPr/>
          </p:nvSpPr>
          <p:spPr bwMode="ltGray">
            <a:xfrm>
              <a:off x="2256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Line 38"/>
            <p:cNvSpPr>
              <a:spLocks noChangeShapeType="1"/>
            </p:cNvSpPr>
            <p:nvPr/>
          </p:nvSpPr>
          <p:spPr bwMode="ltGray">
            <a:xfrm>
              <a:off x="2448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Line 39"/>
            <p:cNvSpPr>
              <a:spLocks noChangeShapeType="1"/>
            </p:cNvSpPr>
            <p:nvPr/>
          </p:nvSpPr>
          <p:spPr bwMode="ltGray">
            <a:xfrm>
              <a:off x="2640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Line 40"/>
            <p:cNvSpPr>
              <a:spLocks noChangeShapeType="1"/>
            </p:cNvSpPr>
            <p:nvPr/>
          </p:nvSpPr>
          <p:spPr bwMode="ltGray">
            <a:xfrm>
              <a:off x="2832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Line 41"/>
            <p:cNvSpPr>
              <a:spLocks noChangeShapeType="1"/>
            </p:cNvSpPr>
            <p:nvPr/>
          </p:nvSpPr>
          <p:spPr bwMode="ltGray">
            <a:xfrm>
              <a:off x="3024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Line 42"/>
            <p:cNvSpPr>
              <a:spLocks noChangeShapeType="1"/>
            </p:cNvSpPr>
            <p:nvPr/>
          </p:nvSpPr>
          <p:spPr bwMode="ltGray">
            <a:xfrm>
              <a:off x="3216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Line 43"/>
            <p:cNvSpPr>
              <a:spLocks noChangeShapeType="1"/>
            </p:cNvSpPr>
            <p:nvPr/>
          </p:nvSpPr>
          <p:spPr bwMode="ltGray">
            <a:xfrm>
              <a:off x="3408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Line 44"/>
            <p:cNvSpPr>
              <a:spLocks noChangeShapeType="1"/>
            </p:cNvSpPr>
            <p:nvPr/>
          </p:nvSpPr>
          <p:spPr bwMode="ltGray">
            <a:xfrm>
              <a:off x="3600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Line 45"/>
            <p:cNvSpPr>
              <a:spLocks noChangeShapeType="1"/>
            </p:cNvSpPr>
            <p:nvPr/>
          </p:nvSpPr>
          <p:spPr bwMode="ltGray">
            <a:xfrm>
              <a:off x="3792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Line 46"/>
            <p:cNvSpPr>
              <a:spLocks noChangeShapeType="1"/>
            </p:cNvSpPr>
            <p:nvPr/>
          </p:nvSpPr>
          <p:spPr bwMode="ltGray">
            <a:xfrm>
              <a:off x="3984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Line 47"/>
            <p:cNvSpPr>
              <a:spLocks noChangeShapeType="1"/>
            </p:cNvSpPr>
            <p:nvPr/>
          </p:nvSpPr>
          <p:spPr bwMode="ltGray">
            <a:xfrm>
              <a:off x="4176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Line 48"/>
            <p:cNvSpPr>
              <a:spLocks noChangeShapeType="1"/>
            </p:cNvSpPr>
            <p:nvPr/>
          </p:nvSpPr>
          <p:spPr bwMode="ltGray">
            <a:xfrm>
              <a:off x="4368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" name="Line 49"/>
            <p:cNvSpPr>
              <a:spLocks noChangeShapeType="1"/>
            </p:cNvSpPr>
            <p:nvPr/>
          </p:nvSpPr>
          <p:spPr bwMode="ltGray">
            <a:xfrm>
              <a:off x="4560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Line 50"/>
            <p:cNvSpPr>
              <a:spLocks noChangeShapeType="1"/>
            </p:cNvSpPr>
            <p:nvPr/>
          </p:nvSpPr>
          <p:spPr bwMode="ltGray">
            <a:xfrm>
              <a:off x="4752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Line 51"/>
            <p:cNvSpPr>
              <a:spLocks noChangeShapeType="1"/>
            </p:cNvSpPr>
            <p:nvPr/>
          </p:nvSpPr>
          <p:spPr bwMode="ltGray">
            <a:xfrm>
              <a:off x="4944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" name="Line 52"/>
            <p:cNvSpPr>
              <a:spLocks noChangeShapeType="1"/>
            </p:cNvSpPr>
            <p:nvPr/>
          </p:nvSpPr>
          <p:spPr bwMode="ltGray">
            <a:xfrm>
              <a:off x="5136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Line 53"/>
            <p:cNvSpPr>
              <a:spLocks noChangeShapeType="1"/>
            </p:cNvSpPr>
            <p:nvPr/>
          </p:nvSpPr>
          <p:spPr bwMode="ltGray">
            <a:xfrm>
              <a:off x="5328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Line 54"/>
            <p:cNvSpPr>
              <a:spLocks noChangeShapeType="1"/>
            </p:cNvSpPr>
            <p:nvPr/>
          </p:nvSpPr>
          <p:spPr bwMode="ltGray">
            <a:xfrm>
              <a:off x="5520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Line 55"/>
            <p:cNvSpPr>
              <a:spLocks noChangeShapeType="1"/>
            </p:cNvSpPr>
            <p:nvPr/>
          </p:nvSpPr>
          <p:spPr bwMode="ltGray">
            <a:xfrm>
              <a:off x="5712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6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2" name="Picture 56"/>
          <p:cNvPicPr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12" y="0"/>
            <a:ext cx="1079500" cy="6858000"/>
          </a:xfrm>
          <a:prstGeom prst="rect">
            <a:avLst/>
          </a:prstGeom>
          <a:noFill/>
          <a:ln w="9525">
            <a:solidFill>
              <a:schemeClr val="bg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2/6/2014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54980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70" r:id="rId12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accent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Use-case example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Badhan</a:t>
            </a:r>
            <a:r>
              <a:rPr lang="en-US" dirty="0" smtClean="0"/>
              <a:t> Automated System Management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1412" y="2362200"/>
            <a:ext cx="9751060" cy="4267200"/>
          </a:xfrm>
        </p:spPr>
        <p:txBody>
          <a:bodyPr/>
          <a:lstStyle/>
          <a:p>
            <a:r>
              <a:rPr lang="en-US" dirty="0" smtClean="0"/>
              <a:t>Conclusion : </a:t>
            </a:r>
            <a:r>
              <a:rPr lang="bn-BD" dirty="0" smtClean="0"/>
              <a:t>Concludes when notification is sent.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2" y="990600"/>
            <a:ext cx="9698672" cy="609600"/>
          </a:xfrm>
        </p:spPr>
        <p:txBody>
          <a:bodyPr>
            <a:normAutofit fontScale="90000"/>
          </a:bodyPr>
          <a:lstStyle/>
          <a:p>
            <a:r>
              <a:rPr lang="bn-BD" dirty="0" smtClean="0"/>
              <a:t>4</a:t>
            </a:r>
            <a:r>
              <a:rPr lang="en-US" dirty="0" smtClean="0"/>
              <a:t>.</a:t>
            </a:r>
            <a:r>
              <a:rPr lang="bn-BD" dirty="0" smtClean="0"/>
              <a:t>3</a:t>
            </a:r>
            <a:r>
              <a:rPr lang="en-US" dirty="0" smtClean="0"/>
              <a:t> Documentation of Use-Case </a:t>
            </a:r>
            <a:r>
              <a:rPr lang="bn-BD" dirty="0" smtClean="0"/>
              <a:t>Central Event Notification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01024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4</a:t>
            </a:r>
            <a:r>
              <a:rPr lang="en-US" dirty="0" smtClean="0"/>
              <a:t>. </a:t>
            </a:r>
            <a:r>
              <a:rPr lang="bn-BD" dirty="0" smtClean="0"/>
              <a:t>Notification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Use Case Glossary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91245118"/>
              </p:ext>
            </p:extLst>
          </p:nvPr>
        </p:nvGraphicFramePr>
        <p:xfrm>
          <a:off x="1370012" y="2209800"/>
          <a:ext cx="812588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628"/>
                <a:gridCol w="2708628"/>
                <a:gridCol w="2708628"/>
              </a:tblGrid>
              <a:tr h="3703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Use-Case</a:t>
                      </a:r>
                      <a:r>
                        <a:rPr lang="en-US" sz="1200" baseline="0" dirty="0" smtClean="0"/>
                        <a:t> ID &gt;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Participant Actors</a:t>
                      </a:r>
                      <a:endParaRPr lang="en-US" sz="1200" dirty="0"/>
                    </a:p>
                  </a:txBody>
                  <a:tcPr/>
                </a:tc>
              </a:tr>
              <a:tr h="370399">
                <a:tc>
                  <a:txBody>
                    <a:bodyPr/>
                    <a:lstStyle/>
                    <a:p>
                      <a:r>
                        <a:rPr lang="bn-BD" sz="1200" dirty="0" smtClean="0"/>
                        <a:t>4</a:t>
                      </a:r>
                      <a:r>
                        <a:rPr lang="en-US" sz="1200" dirty="0" smtClean="0"/>
                        <a:t>.1 &gt; </a:t>
                      </a:r>
                      <a:r>
                        <a:rPr lang="bn-BD" sz="1200" dirty="0" smtClean="0"/>
                        <a:t>Donor Notification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sz="1200" dirty="0" smtClean="0"/>
                        <a:t>Emergency</a:t>
                      </a:r>
                      <a:r>
                        <a:rPr lang="bn-BD" sz="1200" baseline="0" dirty="0" smtClean="0"/>
                        <a:t> blood call’s notification sent to available donor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sz="1200" dirty="0" smtClean="0"/>
                        <a:t>DONR,UM</a:t>
                      </a:r>
                      <a:endParaRPr lang="en-US" sz="1200" dirty="0"/>
                    </a:p>
                  </a:txBody>
                  <a:tcPr/>
                </a:tc>
              </a:tr>
              <a:tr h="370399">
                <a:tc>
                  <a:txBody>
                    <a:bodyPr/>
                    <a:lstStyle/>
                    <a:p>
                      <a:r>
                        <a:rPr lang="bn-BD" sz="1200" dirty="0" smtClean="0"/>
                        <a:t>4</a:t>
                      </a:r>
                      <a:r>
                        <a:rPr lang="en-US" sz="1200" dirty="0" smtClean="0"/>
                        <a:t>.2 &gt; </a:t>
                      </a:r>
                      <a:r>
                        <a:rPr lang="bn-BD" sz="1200" dirty="0" smtClean="0"/>
                        <a:t>Zonal</a:t>
                      </a:r>
                      <a:r>
                        <a:rPr lang="bn-BD" sz="1200" baseline="0" dirty="0" smtClean="0"/>
                        <a:t> </a:t>
                      </a:r>
                      <a:r>
                        <a:rPr lang="bn-BD" sz="1200" dirty="0" smtClean="0"/>
                        <a:t>Meeting Notification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1200" dirty="0" smtClean="0"/>
                        <a:t>Zonal</a:t>
                      </a:r>
                      <a:r>
                        <a:rPr lang="bn-BD" sz="1200" baseline="0" dirty="0" smtClean="0"/>
                        <a:t> </a:t>
                      </a:r>
                      <a:r>
                        <a:rPr lang="bn-BD" sz="1200" dirty="0" smtClean="0"/>
                        <a:t>Meeting Notification sent to UM,ZM,ADV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sz="1200" dirty="0" smtClean="0"/>
                        <a:t>UM,ZM,ADV</a:t>
                      </a:r>
                      <a:endParaRPr lang="en-US" sz="1200" dirty="0"/>
                    </a:p>
                  </a:txBody>
                  <a:tcPr/>
                </a:tc>
              </a:tr>
              <a:tr h="467801">
                <a:tc>
                  <a:txBody>
                    <a:bodyPr/>
                    <a:lstStyle/>
                    <a:p>
                      <a:r>
                        <a:rPr lang="bn-BD" sz="1200" dirty="0" smtClean="0"/>
                        <a:t>4</a:t>
                      </a:r>
                      <a:r>
                        <a:rPr lang="en-US" sz="1200" dirty="0" smtClean="0"/>
                        <a:t>.3 &gt; </a:t>
                      </a:r>
                      <a:r>
                        <a:rPr lang="bn-BD" sz="1200" dirty="0" smtClean="0"/>
                        <a:t>Central Meeting Notificatin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1200" baseline="0" dirty="0" smtClean="0"/>
                        <a:t>Central </a:t>
                      </a:r>
                      <a:r>
                        <a:rPr lang="bn-BD" sz="1200" dirty="0" smtClean="0"/>
                        <a:t>Meeting Notification sent to CM,ZM,ADV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sz="1200" dirty="0" smtClean="0"/>
                        <a:t>CM,ZM,ADV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519799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32173" y="6019800"/>
            <a:ext cx="4724400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Fig : Use-Case Diagram for </a:t>
            </a:r>
            <a:r>
              <a:rPr lang="bn-BD" dirty="0" smtClean="0"/>
              <a:t>Notification</a:t>
            </a:r>
            <a:r>
              <a:rPr lang="en-US" dirty="0" smtClean="0"/>
              <a:t> </a:t>
            </a:r>
            <a:r>
              <a:rPr lang="en-US" dirty="0" smtClean="0"/>
              <a:t>Management System</a:t>
            </a:r>
          </a:p>
        </p:txBody>
      </p:sp>
    </p:spTree>
    <p:extLst>
      <p:ext uri="{BB962C8B-B14F-4D97-AF65-F5344CB8AC3E}">
        <p14:creationId xmlns="" xmlns:p14="http://schemas.microsoft.com/office/powerpoint/2010/main" val="30637606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679105437"/>
              </p:ext>
            </p:extLst>
          </p:nvPr>
        </p:nvGraphicFramePr>
        <p:xfrm>
          <a:off x="1219200" y="1828800"/>
          <a:ext cx="959961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9806"/>
                <a:gridCol w="47998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Use-Case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Zonal Event Creation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Use-Case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4</a:t>
                      </a:r>
                      <a:r>
                        <a:rPr lang="en-US" dirty="0" smtClean="0"/>
                        <a:t>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Business 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sz="1800" dirty="0" smtClean="0"/>
                        <a:t>DONR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External Receiver 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sz="1800" dirty="0" smtClean="0"/>
                        <a:t>UM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sz="1800" dirty="0" smtClean="0"/>
                        <a:t>Emergency</a:t>
                      </a:r>
                      <a:r>
                        <a:rPr lang="bn-BD" sz="1800" baseline="0" dirty="0" smtClean="0"/>
                        <a:t> blood call’s notification sent to available </a:t>
                      </a:r>
                      <a:r>
                        <a:rPr lang="bn-BD" sz="1800" baseline="0" dirty="0" smtClean="0"/>
                        <a:t>DONR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r>
                        <a:rPr lang="bn-BD" sz="1800" dirty="0" smtClean="0"/>
                        <a:t>y UM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4</a:t>
            </a:r>
            <a:r>
              <a:rPr lang="en-US" dirty="0" smtClean="0"/>
              <a:t>.1 </a:t>
            </a:r>
            <a:r>
              <a:rPr lang="bn-BD" dirty="0" smtClean="0"/>
              <a:t>Donor Notification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89413" y="5105400"/>
            <a:ext cx="38099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 smtClean="0"/>
              <a:t>Table : Use Case Narrative </a:t>
            </a:r>
            <a:r>
              <a:rPr lang="bn-BD" sz="1400" dirty="0" smtClean="0"/>
              <a:t>4</a:t>
            </a:r>
            <a:r>
              <a:rPr lang="en-US" sz="1400" dirty="0" smtClean="0"/>
              <a:t>.1</a:t>
            </a:r>
          </a:p>
        </p:txBody>
      </p:sp>
    </p:spTree>
    <p:extLst>
      <p:ext uri="{BB962C8B-B14F-4D97-AF65-F5344CB8AC3E}">
        <p14:creationId xmlns="" xmlns:p14="http://schemas.microsoft.com/office/powerpoint/2010/main" val="33149411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9036955"/>
              </p:ext>
            </p:extLst>
          </p:nvPr>
        </p:nvGraphicFramePr>
        <p:xfrm>
          <a:off x="1219515" y="2057400"/>
          <a:ext cx="9599296" cy="1600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9648"/>
                <a:gridCol w="4799648"/>
              </a:tblGrid>
              <a:tr h="429466">
                <a:tc>
                  <a:txBody>
                    <a:bodyPr/>
                    <a:lstStyle/>
                    <a:p>
                      <a:r>
                        <a:rPr lang="en-US" dirty="0" smtClean="0"/>
                        <a:t>Actor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Response</a:t>
                      </a:r>
                      <a:endParaRPr lang="en-US" dirty="0"/>
                    </a:p>
                  </a:txBody>
                  <a:tcPr/>
                </a:tc>
              </a:tr>
              <a:tr h="741269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r>
                        <a:rPr lang="en-US" baseline="0" dirty="0" smtClean="0"/>
                        <a:t> </a:t>
                      </a:r>
                      <a:r>
                        <a:rPr lang="bn-BD" baseline="0" dirty="0" smtClean="0"/>
                        <a:t>Notification sent to DONR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9466">
                <a:tc>
                  <a:txBody>
                    <a:bodyPr/>
                    <a:lstStyle/>
                    <a:p>
                      <a:r>
                        <a:rPr lang="bn-BD" dirty="0" smtClean="0"/>
                        <a:t>2.</a:t>
                      </a:r>
                      <a:r>
                        <a:rPr lang="bn-BD" baseline="0" dirty="0" smtClean="0"/>
                        <a:t>UM receives DONR reply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4</a:t>
            </a:r>
            <a:r>
              <a:rPr lang="en-US" dirty="0" smtClean="0"/>
              <a:t>.1 Typical Course of Events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644749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1412" y="2362200"/>
            <a:ext cx="9751060" cy="4267200"/>
          </a:xfrm>
        </p:spPr>
        <p:txBody>
          <a:bodyPr/>
          <a:lstStyle/>
          <a:p>
            <a:r>
              <a:rPr lang="en-US" dirty="0" smtClean="0"/>
              <a:t>Conclusion : Concludes when </a:t>
            </a:r>
            <a:r>
              <a:rPr lang="bn-BD" dirty="0" smtClean="0"/>
              <a:t>DONR replies</a:t>
            </a:r>
            <a:endParaRPr lang="en-US" dirty="0" smtClean="0"/>
          </a:p>
          <a:p>
            <a:r>
              <a:rPr lang="en-US" dirty="0" smtClean="0"/>
              <a:t>Post Condition : According to </a:t>
            </a:r>
            <a:r>
              <a:rPr lang="bn-BD" dirty="0" smtClean="0"/>
              <a:t>DONR’s feedback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914400"/>
            <a:ext cx="9751060" cy="1168400"/>
          </a:xfrm>
        </p:spPr>
        <p:txBody>
          <a:bodyPr/>
          <a:lstStyle/>
          <a:p>
            <a:r>
              <a:rPr lang="bn-BD" dirty="0" smtClean="0"/>
              <a:t>4</a:t>
            </a:r>
            <a:r>
              <a:rPr lang="en-US" dirty="0" smtClean="0"/>
              <a:t>.1 Documentation of Use-Case </a:t>
            </a:r>
            <a:r>
              <a:rPr lang="bn-BD" dirty="0" smtClean="0"/>
              <a:t>Donor Notification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61572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892792198"/>
              </p:ext>
            </p:extLst>
          </p:nvPr>
        </p:nvGraphicFramePr>
        <p:xfrm>
          <a:off x="1219200" y="1828800"/>
          <a:ext cx="959961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9806"/>
                <a:gridCol w="47998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Use-Case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sz="1800" dirty="0" smtClean="0"/>
                        <a:t>Zonal</a:t>
                      </a:r>
                      <a:r>
                        <a:rPr lang="bn-BD" sz="1800" baseline="0" dirty="0" smtClean="0"/>
                        <a:t> </a:t>
                      </a:r>
                      <a:r>
                        <a:rPr lang="bn-BD" sz="1800" dirty="0" smtClean="0"/>
                        <a:t>New Post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Use-Case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4</a:t>
                      </a:r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Business 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UM, ZM, ADV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1800" dirty="0" smtClean="0"/>
                        <a:t>Zonal</a:t>
                      </a:r>
                      <a:r>
                        <a:rPr lang="bn-BD" sz="1800" baseline="0" dirty="0" smtClean="0"/>
                        <a:t> </a:t>
                      </a:r>
                      <a:r>
                        <a:rPr lang="bn-BD" sz="1800" dirty="0" smtClean="0"/>
                        <a:t>Meeting Notification sent to UM,ZM,ADV</a:t>
                      </a:r>
                      <a:endParaRPr 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By</a:t>
                      </a:r>
                      <a:r>
                        <a:rPr lang="en-US" baseline="0" dirty="0" smtClean="0"/>
                        <a:t> </a:t>
                      </a:r>
                      <a:r>
                        <a:rPr lang="bn-BD" sz="1800" dirty="0" smtClean="0"/>
                        <a:t>System</a:t>
                      </a:r>
                      <a:endParaRPr 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Typical Course of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1800" dirty="0" smtClean="0"/>
                        <a:t>System sends notification to UM,ZM,ADV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4</a:t>
            </a:r>
            <a:r>
              <a:rPr lang="en-US" dirty="0" smtClean="0"/>
              <a:t>.2  </a:t>
            </a:r>
            <a:r>
              <a:rPr lang="bn-BD" dirty="0" smtClean="0"/>
              <a:t>Zonal Event Notification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89413" y="5105400"/>
            <a:ext cx="38099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 smtClean="0"/>
              <a:t>Table : Use Case Narrative </a:t>
            </a:r>
            <a:r>
              <a:rPr lang="bn-BD" sz="1400" dirty="0" smtClean="0"/>
              <a:t>4</a:t>
            </a:r>
            <a:r>
              <a:rPr lang="en-US" sz="1400" dirty="0" smtClean="0"/>
              <a:t>.2</a:t>
            </a:r>
          </a:p>
        </p:txBody>
      </p:sp>
    </p:spTree>
    <p:extLst>
      <p:ext uri="{BB962C8B-B14F-4D97-AF65-F5344CB8AC3E}">
        <p14:creationId xmlns="" xmlns:p14="http://schemas.microsoft.com/office/powerpoint/2010/main" val="14360098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1412" y="2362200"/>
            <a:ext cx="9751060" cy="4267200"/>
          </a:xfrm>
        </p:spPr>
        <p:txBody>
          <a:bodyPr/>
          <a:lstStyle/>
          <a:p>
            <a:r>
              <a:rPr lang="en-US" dirty="0" smtClean="0"/>
              <a:t>Conclusion : </a:t>
            </a:r>
            <a:r>
              <a:rPr lang="bn-BD" dirty="0" smtClean="0"/>
              <a:t>Concludes when notification is sent.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2" y="990600"/>
            <a:ext cx="9698672" cy="609600"/>
          </a:xfrm>
        </p:spPr>
        <p:txBody>
          <a:bodyPr>
            <a:normAutofit fontScale="90000"/>
          </a:bodyPr>
          <a:lstStyle/>
          <a:p>
            <a:r>
              <a:rPr lang="bn-BD" dirty="0" smtClean="0"/>
              <a:t>4</a:t>
            </a:r>
            <a:r>
              <a:rPr lang="en-US" dirty="0" smtClean="0"/>
              <a:t>.2 Documentation of Use-Case </a:t>
            </a:r>
            <a:r>
              <a:rPr lang="bn-BD" dirty="0" smtClean="0"/>
              <a:t>Zonal Event Notification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01024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892792198"/>
              </p:ext>
            </p:extLst>
          </p:nvPr>
        </p:nvGraphicFramePr>
        <p:xfrm>
          <a:off x="1219200" y="1828800"/>
          <a:ext cx="959961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9806"/>
                <a:gridCol w="47998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Use-Case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sz="1800" dirty="0" smtClean="0"/>
                        <a:t>Zonal</a:t>
                      </a:r>
                      <a:r>
                        <a:rPr lang="bn-BD" sz="1800" baseline="0" dirty="0" smtClean="0"/>
                        <a:t> </a:t>
                      </a:r>
                      <a:r>
                        <a:rPr lang="bn-BD" sz="1800" dirty="0" smtClean="0"/>
                        <a:t>New Post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Use-Case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4</a:t>
                      </a:r>
                      <a:r>
                        <a:rPr lang="en-US" dirty="0" smtClean="0"/>
                        <a:t>.</a:t>
                      </a:r>
                      <a:r>
                        <a:rPr lang="bn-BD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Business 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sz="1800" dirty="0" smtClean="0"/>
                        <a:t>C</a:t>
                      </a:r>
                      <a:r>
                        <a:rPr lang="en-US" sz="1800" dirty="0" smtClean="0"/>
                        <a:t>M, ZM, ADV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1800" baseline="0" dirty="0" smtClean="0"/>
                        <a:t>Central </a:t>
                      </a:r>
                      <a:r>
                        <a:rPr lang="bn-BD" sz="1800" dirty="0" smtClean="0"/>
                        <a:t>Meeting Notification sent to CM,ZM,ADV</a:t>
                      </a:r>
                      <a:endParaRPr 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By</a:t>
                      </a:r>
                      <a:r>
                        <a:rPr lang="en-US" baseline="0" dirty="0" smtClean="0"/>
                        <a:t> </a:t>
                      </a:r>
                      <a:r>
                        <a:rPr lang="bn-BD" sz="1800" dirty="0" smtClean="0"/>
                        <a:t>System</a:t>
                      </a:r>
                      <a:endParaRPr 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Typical Course of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1800" dirty="0" smtClean="0"/>
                        <a:t>System sends notification to CM,ZM,ADV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4</a:t>
            </a:r>
            <a:r>
              <a:rPr lang="en-US" dirty="0" smtClean="0"/>
              <a:t>.</a:t>
            </a:r>
            <a:r>
              <a:rPr lang="bn-BD" dirty="0" smtClean="0"/>
              <a:t>3</a:t>
            </a:r>
            <a:r>
              <a:rPr lang="en-US" dirty="0" smtClean="0"/>
              <a:t>  </a:t>
            </a:r>
            <a:r>
              <a:rPr lang="bn-BD" dirty="0" smtClean="0"/>
              <a:t>Central Event Notification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89413" y="5105400"/>
            <a:ext cx="38099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 smtClean="0"/>
              <a:t>Table : Use Case Narrative </a:t>
            </a:r>
            <a:r>
              <a:rPr lang="bn-BD" sz="1400" dirty="0" smtClean="0"/>
              <a:t>4</a:t>
            </a:r>
            <a:r>
              <a:rPr lang="en-US" sz="1400" dirty="0" smtClean="0"/>
              <a:t>.</a:t>
            </a:r>
            <a:r>
              <a:rPr lang="bn-BD" sz="1400" dirty="0" smtClean="0"/>
              <a:t>3</a:t>
            </a:r>
            <a:endParaRPr lang="en-US" sz="1400" dirty="0" smtClean="0"/>
          </a:p>
        </p:txBody>
      </p:sp>
    </p:spTree>
    <p:extLst>
      <p:ext uri="{BB962C8B-B14F-4D97-AF65-F5344CB8AC3E}">
        <p14:creationId xmlns="" xmlns:p14="http://schemas.microsoft.com/office/powerpoint/2010/main" val="14360098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ules design temp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Rules design template" id="{FF6A9B0F-C8B8-4CC7-884F-ED15A6D8506E}" vid="{22252C17-64FB-4EF8-9329-A5DD51CEEA56}"/>
    </a:ext>
  </a:extLst>
</a:theme>
</file>

<file path=ppt/theme/theme2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0BA44C2-DD02-4728-BB84-A46183D4F9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Badhan Automated Management System</Template>
  <TotalTime>0</TotalTime>
  <Words>288</Words>
  <Application>Microsoft Office PowerPoint</Application>
  <PresentationFormat>Custom</PresentationFormat>
  <Paragraphs>77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Rules design template</vt:lpstr>
      <vt:lpstr>Badhan Automated System Management</vt:lpstr>
      <vt:lpstr>4. Notification Management</vt:lpstr>
      <vt:lpstr>Slide 3</vt:lpstr>
      <vt:lpstr>4.1 Donor Notification</vt:lpstr>
      <vt:lpstr>4.1 Typical Course of Events</vt:lpstr>
      <vt:lpstr>4.1 Documentation of Use-Case Donor Notification</vt:lpstr>
      <vt:lpstr>4.2  Zonal Event Notification</vt:lpstr>
      <vt:lpstr>4.2 Documentation of Use-Case Zonal Event Notification</vt:lpstr>
      <vt:lpstr>4.3  Central Event Notification</vt:lpstr>
      <vt:lpstr>4.3 Documentation of Use-Case Central Event Notification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2014-02-05T15:44:41Z</dcterms:created>
  <dcterms:modified xsi:type="dcterms:W3CDTF">2014-02-06T15:00:38Z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TC034605549991</vt:lpwstr>
  </property>
</Properties>
</file>