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92" r:id="rId2"/>
  </p:sldMasterIdLst>
  <p:notesMasterIdLst>
    <p:notesMasterId r:id="rId70"/>
  </p:notesMasterIdLst>
  <p:handoutMasterIdLst>
    <p:handoutMasterId r:id="rId71"/>
  </p:handoutMasterIdLst>
  <p:sldIdLst>
    <p:sldId id="267" r:id="rId3"/>
    <p:sldId id="312" r:id="rId4"/>
    <p:sldId id="382" r:id="rId5"/>
    <p:sldId id="398" r:id="rId6"/>
    <p:sldId id="381" r:id="rId7"/>
    <p:sldId id="314" r:id="rId8"/>
    <p:sldId id="318" r:id="rId9"/>
    <p:sldId id="319" r:id="rId10"/>
    <p:sldId id="315" r:id="rId11"/>
    <p:sldId id="316" r:id="rId12"/>
    <p:sldId id="317" r:id="rId13"/>
    <p:sldId id="321" r:id="rId14"/>
    <p:sldId id="322" r:id="rId15"/>
    <p:sldId id="324" r:id="rId16"/>
    <p:sldId id="323" r:id="rId17"/>
    <p:sldId id="325" r:id="rId18"/>
    <p:sldId id="326" r:id="rId19"/>
    <p:sldId id="327" r:id="rId20"/>
    <p:sldId id="329" r:id="rId21"/>
    <p:sldId id="328" r:id="rId22"/>
    <p:sldId id="340" r:id="rId23"/>
    <p:sldId id="341" r:id="rId24"/>
    <p:sldId id="342" r:id="rId25"/>
    <p:sldId id="343" r:id="rId26"/>
    <p:sldId id="344" r:id="rId27"/>
    <p:sldId id="346" r:id="rId28"/>
    <p:sldId id="345" r:id="rId29"/>
    <p:sldId id="339" r:id="rId30"/>
    <p:sldId id="330" r:id="rId31"/>
    <p:sldId id="331" r:id="rId32"/>
    <p:sldId id="402" r:id="rId33"/>
    <p:sldId id="332" r:id="rId34"/>
    <p:sldId id="334" r:id="rId35"/>
    <p:sldId id="338" r:id="rId36"/>
    <p:sldId id="347" r:id="rId37"/>
    <p:sldId id="349" r:id="rId38"/>
    <p:sldId id="351" r:id="rId39"/>
    <p:sldId id="362" r:id="rId40"/>
    <p:sldId id="336" r:id="rId41"/>
    <p:sldId id="337" r:id="rId42"/>
    <p:sldId id="361" r:id="rId43"/>
    <p:sldId id="352" r:id="rId44"/>
    <p:sldId id="353" r:id="rId45"/>
    <p:sldId id="357" r:id="rId46"/>
    <p:sldId id="358" r:id="rId47"/>
    <p:sldId id="383" r:id="rId48"/>
    <p:sldId id="384" r:id="rId49"/>
    <p:sldId id="385" r:id="rId50"/>
    <p:sldId id="386" r:id="rId51"/>
    <p:sldId id="387" r:id="rId52"/>
    <p:sldId id="388" r:id="rId53"/>
    <p:sldId id="389" r:id="rId54"/>
    <p:sldId id="390" r:id="rId55"/>
    <p:sldId id="391" r:id="rId56"/>
    <p:sldId id="392" r:id="rId57"/>
    <p:sldId id="393" r:id="rId58"/>
    <p:sldId id="394" r:id="rId59"/>
    <p:sldId id="395" r:id="rId60"/>
    <p:sldId id="401" r:id="rId61"/>
    <p:sldId id="400" r:id="rId62"/>
    <p:sldId id="335" r:id="rId63"/>
    <p:sldId id="363" r:id="rId64"/>
    <p:sldId id="399" r:id="rId65"/>
    <p:sldId id="380" r:id="rId66"/>
    <p:sldId id="403" r:id="rId67"/>
    <p:sldId id="396" r:id="rId68"/>
    <p:sldId id="397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1015" userDrawn="1">
          <p15:clr>
            <a:srgbClr val="A4A3A4"/>
          </p15:clr>
        </p15:guide>
        <p15:guide id="3" orient="horz" pos="274" userDrawn="1">
          <p15:clr>
            <a:srgbClr val="A4A3A4"/>
          </p15:clr>
        </p15:guide>
        <p15:guide id="4" orient="horz" pos="384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5185" userDrawn="1">
          <p15:clr>
            <a:srgbClr val="A4A3A4"/>
          </p15:clr>
        </p15:guide>
        <p15:guide id="7" pos="5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912" autoAdjust="0"/>
    <p:restoredTop sz="94434" autoAdjust="0"/>
  </p:normalViewPr>
  <p:slideViewPr>
    <p:cSldViewPr>
      <p:cViewPr varScale="1">
        <p:scale>
          <a:sx n="73" d="100"/>
          <a:sy n="73" d="100"/>
        </p:scale>
        <p:origin x="-1446" y="-102"/>
      </p:cViewPr>
      <p:guideLst>
        <p:guide orient="horz" pos="2160"/>
        <p:guide orient="horz" pos="1015"/>
        <p:guide orient="horz" pos="274"/>
        <p:guide orient="horz" pos="3840"/>
        <p:guide pos="2880"/>
        <p:guide pos="5185"/>
        <p:guide pos="5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1770" y="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Group 01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9638F-AADB-418D-A7CC-52B888287494}" type="datetime13">
              <a:rPr lang="en-US" smtClean="0"/>
              <a:pPr/>
              <a:t>8:08:09 PM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7681263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Group 01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D4F77-B2D6-4305-943F-AAAB46BDFE4A}" type="datetime13">
              <a:rPr lang="en-US" smtClean="0"/>
              <a:pPr/>
              <a:t>8:07:51 PM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274261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BD09333-221B-4721-A2F4-3D9A0745DA88}" type="datetime13">
              <a:rPr lang="en-US" smtClean="0"/>
              <a:pPr/>
              <a:t>8:07:51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409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5D1072-D867-414F-9320-32813AD1BA2E}" type="datetime13">
              <a:rPr lang="en-US" smtClean="0"/>
              <a:pPr/>
              <a:t>8:07:53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535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28A0A2-1F32-476A-9F3E-B489FF07098E}" type="datetime13">
              <a:rPr lang="en-US" smtClean="0"/>
              <a:pPr/>
              <a:t>8:07:53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3445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0F042-AACF-4EE3-8DC9-A5FE58178CD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7588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28A0A2-1F32-476A-9F3E-B489FF07098E}" type="datetime13">
              <a:rPr lang="en-US" smtClean="0"/>
              <a:pPr/>
              <a:t>8:07:57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3445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2923C4-411C-422C-8FE3-CC85B50458EE}" type="datetime13">
              <a:rPr lang="en-US" smtClean="0"/>
              <a:pPr/>
              <a:t>8:08:02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023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424DE9-A30B-4697-A5EC-AC6E63A9ED91}" type="datetime1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6290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5DFA-7A03-42BD-861C-A2E8F6247D91}" type="datetime1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9600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688558-7A07-4594-99C8-04F4CDDC3835}" type="datetime1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150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1855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7306-F258-4D63-9C2F-054AD24E15C9}" type="datetime1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6249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837024-3BDE-4332-953A-0F85DD4B1BC3}" type="datetime1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9809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5F2E-C2CC-4569-8080-73AB3624EB95}" type="datetime1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9849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3A2B-065A-4FCB-8212-BA789E2C7BF7}" type="datetime1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3805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FF96-950D-4F96-BD75-80A9F3855C63}" type="datetime1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33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F349-A522-4732-8578-A0C168E9A7F6}" type="datetime1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3210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8EB4CB-107A-485D-82CB-D7C4E3614941}" type="datetime1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508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7C5D-72E3-4E34-AA43-C33AD66BDB67}" type="datetime1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4665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5A0CBCA-C990-46C9-8A56-0DE648324B74}" type="datetime1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65721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  <p:sldLayoutId id="2147483770" r:id="rId1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9110" y="3124200"/>
            <a:ext cx="7086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Badhan Automated System Management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2707543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648831"/>
            <a:ext cx="8229600" cy="79897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44310" y="4506726"/>
            <a:ext cx="1434667" cy="107005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35078" y="4381663"/>
            <a:ext cx="1549700" cy="107005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 Room No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95658" y="4573838"/>
            <a:ext cx="1622738" cy="1271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Student 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57600" y="1581977"/>
            <a:ext cx="1828800" cy="10103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>
            <a:stCxn id="12" idx="2"/>
            <a:endCxn id="18" idx="0"/>
          </p:cNvCxnSpPr>
          <p:nvPr/>
        </p:nvCxnSpPr>
        <p:spPr>
          <a:xfrm rot="5400000">
            <a:off x="2209605" y="2144330"/>
            <a:ext cx="1914435" cy="281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5" idx="0"/>
            <a:endCxn id="12" idx="2"/>
          </p:cNvCxnSpPr>
          <p:nvPr/>
        </p:nvCxnSpPr>
        <p:spPr>
          <a:xfrm rot="16200000" flipV="1">
            <a:off x="3598741" y="3565551"/>
            <a:ext cx="1981547" cy="3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9" idx="0"/>
            <a:endCxn id="12" idx="2"/>
          </p:cNvCxnSpPr>
          <p:nvPr/>
        </p:nvCxnSpPr>
        <p:spPr>
          <a:xfrm rot="16200000" flipV="1">
            <a:off x="5146278" y="2018013"/>
            <a:ext cx="1789372" cy="2937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44431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1434847" y="4332038"/>
            <a:ext cx="1777285" cy="138098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itle 49"/>
          <p:cNvSpPr>
            <a:spLocks noGrp="1"/>
          </p:cNvSpPr>
          <p:nvPr>
            <p:ph type="title" idx="4294967295"/>
          </p:nvPr>
        </p:nvSpPr>
        <p:spPr>
          <a:xfrm>
            <a:off x="457200" y="661590"/>
            <a:ext cx="8229600" cy="71001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136835" y="4397906"/>
            <a:ext cx="2021983" cy="124925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Employee 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86200" y="2209800"/>
            <a:ext cx="1828800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</a:t>
            </a:r>
          </a:p>
        </p:txBody>
      </p:sp>
      <p:cxnSp>
        <p:nvCxnSpPr>
          <p:cNvPr id="10" name="Straight Connector 9"/>
          <p:cNvCxnSpPr>
            <a:stCxn id="4" idx="2"/>
            <a:endCxn id="19" idx="0"/>
          </p:cNvCxnSpPr>
          <p:nvPr/>
        </p:nvCxnSpPr>
        <p:spPr>
          <a:xfrm rot="5400000">
            <a:off x="2958126" y="2489564"/>
            <a:ext cx="1207838" cy="247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0" idx="0"/>
            <a:endCxn id="4" idx="2"/>
          </p:cNvCxnSpPr>
          <p:nvPr/>
        </p:nvCxnSpPr>
        <p:spPr>
          <a:xfrm rot="16200000" flipV="1">
            <a:off x="5337361" y="2587439"/>
            <a:ext cx="1273706" cy="2347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78860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42902" y="3518067"/>
            <a:ext cx="1646739" cy="962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236380" y="3707707"/>
            <a:ext cx="1424662" cy="77298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Donation Occurrence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32728" y="4762226"/>
            <a:ext cx="1392694" cy="7556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27572" y="5232931"/>
            <a:ext cx="1295400" cy="80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ID</a:t>
            </a:r>
            <a:endParaRPr lang="en-US" sz="12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447801" y="3048000"/>
            <a:ext cx="1524000" cy="60107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06489" y="5741651"/>
            <a:ext cx="1641521" cy="60107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No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itle 43"/>
          <p:cNvSpPr>
            <a:spLocks noGrp="1"/>
          </p:cNvSpPr>
          <p:nvPr>
            <p:ph type="title" idx="4294967295"/>
          </p:nvPr>
        </p:nvSpPr>
        <p:spPr>
          <a:xfrm>
            <a:off x="457200" y="825193"/>
            <a:ext cx="8229600" cy="7445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933372" y="1801600"/>
            <a:ext cx="1584101" cy="68937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Blood Group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293401" y="2237802"/>
            <a:ext cx="1295400" cy="80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Donor ID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/>
          <p:cNvCxnSpPr>
            <a:stCxn id="4" idx="0"/>
            <a:endCxn id="20" idx="4"/>
          </p:cNvCxnSpPr>
          <p:nvPr/>
        </p:nvCxnSpPr>
        <p:spPr>
          <a:xfrm rot="16200000" flipV="1">
            <a:off x="3232303" y="1984097"/>
            <a:ext cx="1027091" cy="2040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1"/>
            <a:endCxn id="15" idx="4"/>
          </p:cNvCxnSpPr>
          <p:nvPr/>
        </p:nvCxnSpPr>
        <p:spPr>
          <a:xfrm rot="10800000">
            <a:off x="2209802" y="3649075"/>
            <a:ext cx="1733101" cy="35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2"/>
            <a:endCxn id="13" idx="6"/>
          </p:cNvCxnSpPr>
          <p:nvPr/>
        </p:nvCxnSpPr>
        <p:spPr>
          <a:xfrm rot="5400000">
            <a:off x="3416157" y="3789959"/>
            <a:ext cx="659381" cy="204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4043127" y="5024673"/>
            <a:ext cx="1245852" cy="18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4" idx="0"/>
            <a:endCxn id="4" idx="2"/>
          </p:cNvCxnSpPr>
          <p:nvPr/>
        </p:nvCxnSpPr>
        <p:spPr>
          <a:xfrm rot="16200000" flipV="1">
            <a:off x="5544654" y="3702313"/>
            <a:ext cx="752237" cy="230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4" idx="3"/>
          </p:cNvCxnSpPr>
          <p:nvPr/>
        </p:nvCxnSpPr>
        <p:spPr>
          <a:xfrm rot="5400000">
            <a:off x="5310711" y="2342238"/>
            <a:ext cx="586088" cy="1758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" idx="2"/>
          </p:cNvCxnSpPr>
          <p:nvPr/>
        </p:nvCxnSpPr>
        <p:spPr>
          <a:xfrm rot="10800000" flipV="1">
            <a:off x="5562602" y="4094201"/>
            <a:ext cx="1673779" cy="3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1474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94980" y="3611764"/>
            <a:ext cx="1714925" cy="8085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05600" y="3505200"/>
            <a:ext cx="1891853" cy="10165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Office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8863" y="3343565"/>
            <a:ext cx="1718123" cy="88001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District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09546" y="5420304"/>
            <a:ext cx="1623263" cy="90417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House NO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75779" y="5479520"/>
            <a:ext cx="2200944" cy="78574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Village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70302" y="654516"/>
            <a:ext cx="8216498" cy="74771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546977" y="1632834"/>
            <a:ext cx="1718123" cy="88001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Upazilla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161586" y="1879788"/>
            <a:ext cx="1891853" cy="10165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en-US" sz="14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/>
          <p:cNvCxnSpPr>
            <a:stCxn id="15" idx="4"/>
            <a:endCxn id="4" idx="0"/>
          </p:cNvCxnSpPr>
          <p:nvPr/>
        </p:nvCxnSpPr>
        <p:spPr>
          <a:xfrm rot="16200000" flipH="1">
            <a:off x="3579783" y="2339104"/>
            <a:ext cx="1098916" cy="1446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1"/>
            <a:endCxn id="13" idx="6"/>
          </p:cNvCxnSpPr>
          <p:nvPr/>
        </p:nvCxnSpPr>
        <p:spPr>
          <a:xfrm rot="10800000">
            <a:off x="2626986" y="3783573"/>
            <a:ext cx="1367994" cy="232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2"/>
            <a:endCxn id="16" idx="0"/>
          </p:cNvCxnSpPr>
          <p:nvPr/>
        </p:nvCxnSpPr>
        <p:spPr>
          <a:xfrm rot="5400000">
            <a:off x="3584730" y="4211806"/>
            <a:ext cx="1059235" cy="1476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2"/>
            <a:endCxn id="14" idx="0"/>
          </p:cNvCxnSpPr>
          <p:nvPr/>
        </p:nvCxnSpPr>
        <p:spPr>
          <a:xfrm rot="16200000" flipH="1">
            <a:off x="5336801" y="3935926"/>
            <a:ext cx="1000019" cy="1968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2"/>
            <a:endCxn id="4" idx="3"/>
          </p:cNvCxnSpPr>
          <p:nvPr/>
        </p:nvCxnSpPr>
        <p:spPr>
          <a:xfrm rot="10800000" flipV="1">
            <a:off x="5709906" y="4013491"/>
            <a:ext cx="995695" cy="2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4"/>
          </p:cNvCxnSpPr>
          <p:nvPr/>
        </p:nvCxnSpPr>
        <p:spPr>
          <a:xfrm rot="5400000">
            <a:off x="5606826" y="2090147"/>
            <a:ext cx="694465" cy="2306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64170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27386" y="3209531"/>
            <a:ext cx="1713279" cy="8196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943600" y="3220658"/>
            <a:ext cx="1714925" cy="8085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iamond 4"/>
          <p:cNvSpPr/>
          <p:nvPr/>
        </p:nvSpPr>
        <p:spPr>
          <a:xfrm>
            <a:off x="3733800" y="3194576"/>
            <a:ext cx="1516665" cy="834603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Lives In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>
            <a:stCxn id="5" idx="3"/>
            <a:endCxn id="4" idx="1"/>
          </p:cNvCxnSpPr>
          <p:nvPr/>
        </p:nvCxnSpPr>
        <p:spPr>
          <a:xfrm>
            <a:off x="5250465" y="3611878"/>
            <a:ext cx="693135" cy="13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3"/>
            <a:endCxn id="5" idx="1"/>
          </p:cNvCxnSpPr>
          <p:nvPr/>
        </p:nvCxnSpPr>
        <p:spPr>
          <a:xfrm flipV="1">
            <a:off x="3040665" y="3611878"/>
            <a:ext cx="693135" cy="7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74045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65167" y="2516395"/>
            <a:ext cx="1748844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629400" y="2438400"/>
            <a:ext cx="1905000" cy="122349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 Name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474478" y="4915093"/>
            <a:ext cx="1930222" cy="103353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23"/>
          <p:cNvSpPr>
            <a:spLocks noGrp="1"/>
          </p:cNvSpPr>
          <p:nvPr>
            <p:ph type="title" idx="4294967295"/>
          </p:nvPr>
        </p:nvSpPr>
        <p:spPr>
          <a:xfrm>
            <a:off x="457200" y="533400"/>
            <a:ext cx="8113744" cy="8159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19502" y="2568968"/>
            <a:ext cx="1930222" cy="103353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 ID</a:t>
            </a:r>
            <a:endParaRPr lang="en-US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>
            <a:stCxn id="4" idx="1"/>
            <a:endCxn id="14" idx="6"/>
          </p:cNvCxnSpPr>
          <p:nvPr/>
        </p:nvCxnSpPr>
        <p:spPr>
          <a:xfrm rot="10800000">
            <a:off x="2249725" y="3085733"/>
            <a:ext cx="1315443" cy="2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  <a:endCxn id="16" idx="0"/>
          </p:cNvCxnSpPr>
          <p:nvPr/>
        </p:nvCxnSpPr>
        <p:spPr>
          <a:xfrm rot="5400000">
            <a:off x="3811740" y="4287244"/>
            <a:ext cx="12556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2"/>
            <a:endCxn id="4" idx="3"/>
          </p:cNvCxnSpPr>
          <p:nvPr/>
        </p:nvCxnSpPr>
        <p:spPr>
          <a:xfrm rot="10800000" flipV="1">
            <a:off x="5314012" y="3050147"/>
            <a:ext cx="1315389" cy="37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27445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570533" y="2536518"/>
            <a:ext cx="1748844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655212" y="2516395"/>
            <a:ext cx="1905000" cy="122349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Name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24"/>
          <p:cNvSpPr txBox="1">
            <a:spLocks/>
          </p:cNvSpPr>
          <p:nvPr/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23"/>
          <p:cNvSpPr txBox="1">
            <a:spLocks/>
          </p:cNvSpPr>
          <p:nvPr/>
        </p:nvSpPr>
        <p:spPr>
          <a:xfrm>
            <a:off x="533400" y="609600"/>
            <a:ext cx="8153400" cy="739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93744" y="2591253"/>
            <a:ext cx="1930222" cy="103353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ID</a:t>
            </a:r>
            <a:endParaRPr lang="en-US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>
            <a:stCxn id="3" idx="1"/>
            <a:endCxn id="10" idx="6"/>
          </p:cNvCxnSpPr>
          <p:nvPr/>
        </p:nvCxnSpPr>
        <p:spPr>
          <a:xfrm rot="10800000">
            <a:off x="2223967" y="3108018"/>
            <a:ext cx="134656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3" idx="3"/>
          </p:cNvCxnSpPr>
          <p:nvPr/>
        </p:nvCxnSpPr>
        <p:spPr>
          <a:xfrm rot="10800000">
            <a:off x="5319378" y="3108018"/>
            <a:ext cx="1335835" cy="20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01130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66194" y="6004819"/>
            <a:ext cx="904750" cy="316442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96723" y="3000071"/>
            <a:ext cx="2053644" cy="990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47967" y="1565526"/>
            <a:ext cx="2053644" cy="990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 Group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iamond 4"/>
          <p:cNvSpPr/>
          <p:nvPr/>
        </p:nvSpPr>
        <p:spPr>
          <a:xfrm>
            <a:off x="3200400" y="1676400"/>
            <a:ext cx="1780999" cy="723323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47967" y="3003657"/>
            <a:ext cx="2053644" cy="990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647967" y="4446436"/>
            <a:ext cx="2053644" cy="990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Elbow Connector 22"/>
          <p:cNvCxnSpPr>
            <a:stCxn id="5" idx="1"/>
            <a:endCxn id="3" idx="0"/>
          </p:cNvCxnSpPr>
          <p:nvPr/>
        </p:nvCxnSpPr>
        <p:spPr>
          <a:xfrm rot="10800000" flipV="1">
            <a:off x="1323546" y="2038061"/>
            <a:ext cx="1876855" cy="9620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/>
          <p:cNvSpPr/>
          <p:nvPr/>
        </p:nvSpPr>
        <p:spPr>
          <a:xfrm>
            <a:off x="3200400" y="3133709"/>
            <a:ext cx="1780999" cy="723323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 Call By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Elbow Connector 27"/>
          <p:cNvCxnSpPr>
            <a:stCxn id="24" idx="3"/>
            <a:endCxn id="10" idx="1"/>
          </p:cNvCxnSpPr>
          <p:nvPr/>
        </p:nvCxnSpPr>
        <p:spPr>
          <a:xfrm>
            <a:off x="4981399" y="3495371"/>
            <a:ext cx="666568" cy="35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amond 37"/>
          <p:cNvSpPr/>
          <p:nvPr/>
        </p:nvSpPr>
        <p:spPr>
          <a:xfrm>
            <a:off x="3200399" y="4580075"/>
            <a:ext cx="1780999" cy="723323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Admitted In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Elbow Connector 41"/>
          <p:cNvCxnSpPr>
            <a:stCxn id="3" idx="2"/>
            <a:endCxn id="38" idx="1"/>
          </p:cNvCxnSpPr>
          <p:nvPr/>
        </p:nvCxnSpPr>
        <p:spPr>
          <a:xfrm rot="16200000" flipH="1">
            <a:off x="1786439" y="3527777"/>
            <a:ext cx="951066" cy="18768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8" idx="3"/>
            <a:endCxn id="11" idx="1"/>
          </p:cNvCxnSpPr>
          <p:nvPr/>
        </p:nvCxnSpPr>
        <p:spPr>
          <a:xfrm flipV="1">
            <a:off x="4981398" y="4941736"/>
            <a:ext cx="666569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4" idx="1"/>
          </p:cNvCxnSpPr>
          <p:nvPr/>
        </p:nvCxnSpPr>
        <p:spPr>
          <a:xfrm>
            <a:off x="4981399" y="2038062"/>
            <a:ext cx="666568" cy="22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" idx="3"/>
            <a:endCxn id="24" idx="1"/>
          </p:cNvCxnSpPr>
          <p:nvPr/>
        </p:nvCxnSpPr>
        <p:spPr>
          <a:xfrm>
            <a:off x="2350367" y="3495371"/>
            <a:ext cx="85003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31438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24102" y="6019263"/>
            <a:ext cx="886498" cy="365125"/>
          </a:xfrm>
          <a:solidFill>
            <a:schemeClr val="bg1"/>
          </a:solidFill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0000" y="3488296"/>
            <a:ext cx="1371600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58586" y="5680588"/>
            <a:ext cx="1271836" cy="838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Name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1945246"/>
            <a:ext cx="1284193" cy="838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Name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27474" y="4017403"/>
            <a:ext cx="1510926" cy="75663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80160" y="3621377"/>
            <a:ext cx="1629176" cy="87683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ID</a:t>
            </a:r>
            <a:endParaRPr lang="en-US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15626" y="2247900"/>
            <a:ext cx="1371600" cy="838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572000" y="5627999"/>
            <a:ext cx="1540781" cy="838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No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 34"/>
          <p:cNvSpPr txBox="1">
            <a:spLocks/>
          </p:cNvSpPr>
          <p:nvPr/>
        </p:nvSpPr>
        <p:spPr>
          <a:xfrm>
            <a:off x="541351" y="541852"/>
            <a:ext cx="7055380" cy="7481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Member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20" name="Straight Connector 19"/>
          <p:cNvCxnSpPr>
            <a:stCxn id="5" idx="0"/>
            <a:endCxn id="12" idx="6"/>
          </p:cNvCxnSpPr>
          <p:nvPr/>
        </p:nvCxnSpPr>
        <p:spPr>
          <a:xfrm rot="16200000" flipV="1">
            <a:off x="3030865" y="2023361"/>
            <a:ext cx="821296" cy="210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4"/>
            <a:endCxn id="5" idx="0"/>
          </p:cNvCxnSpPr>
          <p:nvPr/>
        </p:nvCxnSpPr>
        <p:spPr>
          <a:xfrm rot="5400000">
            <a:off x="4464424" y="2814823"/>
            <a:ext cx="704850" cy="642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2"/>
            <a:endCxn id="5" idx="3"/>
          </p:cNvCxnSpPr>
          <p:nvPr/>
        </p:nvCxnSpPr>
        <p:spPr>
          <a:xfrm rot="10800000">
            <a:off x="5181600" y="4059796"/>
            <a:ext cx="12985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2"/>
            <a:endCxn id="13" idx="0"/>
          </p:cNvCxnSpPr>
          <p:nvPr/>
        </p:nvCxnSpPr>
        <p:spPr>
          <a:xfrm rot="16200000" flipH="1">
            <a:off x="4420744" y="4706351"/>
            <a:ext cx="996703" cy="846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1"/>
            <a:endCxn id="10" idx="6"/>
          </p:cNvCxnSpPr>
          <p:nvPr/>
        </p:nvCxnSpPr>
        <p:spPr>
          <a:xfrm rot="10800000" flipV="1">
            <a:off x="2438400" y="4059796"/>
            <a:ext cx="1371600" cy="33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6" idx="0"/>
          </p:cNvCxnSpPr>
          <p:nvPr/>
        </p:nvCxnSpPr>
        <p:spPr>
          <a:xfrm rot="10800000" flipV="1">
            <a:off x="2494504" y="4648200"/>
            <a:ext cx="1992252" cy="103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13705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43200" y="3352800"/>
            <a:ext cx="1533221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Designation</a:t>
            </a:r>
          </a:p>
        </p:txBody>
      </p:sp>
      <p:sp>
        <p:nvSpPr>
          <p:cNvPr id="11" name="Oval 10"/>
          <p:cNvSpPr/>
          <p:nvPr/>
        </p:nvSpPr>
        <p:spPr>
          <a:xfrm>
            <a:off x="5972479" y="2878735"/>
            <a:ext cx="1980397" cy="838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Designation ID</a:t>
            </a:r>
            <a:endParaRPr lang="en-US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96000" y="4143354"/>
            <a:ext cx="1989077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Designation Name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952876" y="7119605"/>
            <a:ext cx="770468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990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Designation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>
            <a:stCxn id="11" idx="2"/>
            <a:endCxn id="4" idx="3"/>
          </p:cNvCxnSpPr>
          <p:nvPr/>
        </p:nvCxnSpPr>
        <p:spPr>
          <a:xfrm rot="10800000" flipV="1">
            <a:off x="4276421" y="3297834"/>
            <a:ext cx="1696058" cy="62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2"/>
          </p:cNvCxnSpPr>
          <p:nvPr/>
        </p:nvCxnSpPr>
        <p:spPr>
          <a:xfrm rot="10800000">
            <a:off x="4267204" y="3886200"/>
            <a:ext cx="1828797" cy="71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23067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3429000"/>
            <a:ext cx="5791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Design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6257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317075" y="3024260"/>
            <a:ext cx="1533221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Designation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66800" y="3024260"/>
            <a:ext cx="1533221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3511986" y="3152919"/>
            <a:ext cx="1893124" cy="885682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Designation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>
            <a:stCxn id="12" idx="3"/>
            <a:endCxn id="13" idx="1"/>
          </p:cNvCxnSpPr>
          <p:nvPr/>
        </p:nvCxnSpPr>
        <p:spPr>
          <a:xfrm>
            <a:off x="2600021" y="3595760"/>
            <a:ext cx="911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3"/>
            <a:endCxn id="11" idx="1"/>
          </p:cNvCxnSpPr>
          <p:nvPr/>
        </p:nvCxnSpPr>
        <p:spPr>
          <a:xfrm>
            <a:off x="5405110" y="3595760"/>
            <a:ext cx="911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5653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24102" y="6019263"/>
            <a:ext cx="886498" cy="365125"/>
          </a:xfrm>
          <a:solidFill>
            <a:schemeClr val="bg1"/>
          </a:solidFill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0000" y="3488296"/>
            <a:ext cx="1371600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28800" y="5105400"/>
            <a:ext cx="1341814" cy="838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CreationDate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1945246"/>
            <a:ext cx="1284193" cy="838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Name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33400" y="4038600"/>
            <a:ext cx="1936013" cy="75663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80160" y="3621377"/>
            <a:ext cx="1901840" cy="87683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EventDate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07382" y="2247900"/>
            <a:ext cx="1548628" cy="838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EventID</a:t>
            </a:r>
            <a:endParaRPr lang="en-US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 34"/>
          <p:cNvSpPr txBox="1">
            <a:spLocks/>
          </p:cNvSpPr>
          <p:nvPr/>
        </p:nvSpPr>
        <p:spPr>
          <a:xfrm>
            <a:off x="541351" y="541852"/>
            <a:ext cx="7055380" cy="7481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Event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7" name="Straight Connector 16"/>
          <p:cNvCxnSpPr>
            <a:stCxn id="5" idx="0"/>
            <a:endCxn id="12" idx="6"/>
          </p:cNvCxnSpPr>
          <p:nvPr/>
        </p:nvCxnSpPr>
        <p:spPr>
          <a:xfrm rot="16200000" flipV="1">
            <a:off x="3115257" y="2107753"/>
            <a:ext cx="821296" cy="193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4"/>
            <a:endCxn id="5" idx="0"/>
          </p:cNvCxnSpPr>
          <p:nvPr/>
        </p:nvCxnSpPr>
        <p:spPr>
          <a:xfrm rot="5400000">
            <a:off x="4464424" y="2814823"/>
            <a:ext cx="704850" cy="642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</p:cNvCxnSpPr>
          <p:nvPr/>
        </p:nvCxnSpPr>
        <p:spPr>
          <a:xfrm rot="10800000" flipV="1">
            <a:off x="5181602" y="4059795"/>
            <a:ext cx="1298559" cy="64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1"/>
            <a:endCxn id="10" idx="6"/>
          </p:cNvCxnSpPr>
          <p:nvPr/>
        </p:nvCxnSpPr>
        <p:spPr>
          <a:xfrm rot="10800000" flipV="1">
            <a:off x="2469414" y="4059795"/>
            <a:ext cx="1340587" cy="357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1"/>
            <a:endCxn id="6" idx="0"/>
          </p:cNvCxnSpPr>
          <p:nvPr/>
        </p:nvCxnSpPr>
        <p:spPr>
          <a:xfrm rot="10800000" flipV="1">
            <a:off x="2499708" y="4059796"/>
            <a:ext cx="1310293" cy="1045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29813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317075" y="3024260"/>
            <a:ext cx="1533221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066800" y="3048000"/>
            <a:ext cx="1533221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3511986" y="3152919"/>
            <a:ext cx="1893124" cy="885682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By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>
            <a:stCxn id="12" idx="3"/>
            <a:endCxn id="13" idx="1"/>
          </p:cNvCxnSpPr>
          <p:nvPr/>
        </p:nvCxnSpPr>
        <p:spPr>
          <a:xfrm flipV="1">
            <a:off x="2600021" y="3595760"/>
            <a:ext cx="911965" cy="2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3" idx="3"/>
            <a:endCxn id="11" idx="1"/>
          </p:cNvCxnSpPr>
          <p:nvPr/>
        </p:nvCxnSpPr>
        <p:spPr>
          <a:xfrm>
            <a:off x="5405110" y="3595760"/>
            <a:ext cx="911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7112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99116" y="6053675"/>
            <a:ext cx="886498" cy="365125"/>
          </a:xfrm>
          <a:solidFill>
            <a:schemeClr val="bg1"/>
          </a:solidFill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085014" y="3522708"/>
            <a:ext cx="1371600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</p:txBody>
      </p:sp>
      <p:sp>
        <p:nvSpPr>
          <p:cNvPr id="6" name="Oval 5"/>
          <p:cNvSpPr/>
          <p:nvPr/>
        </p:nvSpPr>
        <p:spPr>
          <a:xfrm>
            <a:off x="2133600" y="5715000"/>
            <a:ext cx="1341814" cy="838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PostedOn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770814" y="1979658"/>
            <a:ext cx="1284193" cy="838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85987" y="4051815"/>
            <a:ext cx="1936013" cy="75663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82396" y="2282312"/>
            <a:ext cx="1548628" cy="838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PostID</a:t>
            </a:r>
            <a:endParaRPr lang="en-US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 34"/>
          <p:cNvSpPr txBox="1">
            <a:spLocks/>
          </p:cNvSpPr>
          <p:nvPr/>
        </p:nvSpPr>
        <p:spPr>
          <a:xfrm>
            <a:off x="816365" y="576264"/>
            <a:ext cx="7055380" cy="7481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31580" y="5575234"/>
            <a:ext cx="1548628" cy="838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EditDate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/>
          <p:cNvCxnSpPr>
            <a:stCxn id="5" idx="0"/>
            <a:endCxn id="12" idx="6"/>
          </p:cNvCxnSpPr>
          <p:nvPr/>
        </p:nvCxnSpPr>
        <p:spPr>
          <a:xfrm rot="16200000" flipV="1">
            <a:off x="3390271" y="2142165"/>
            <a:ext cx="821296" cy="193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4"/>
            <a:endCxn id="5" idx="0"/>
          </p:cNvCxnSpPr>
          <p:nvPr/>
        </p:nvCxnSpPr>
        <p:spPr>
          <a:xfrm rot="5400000">
            <a:off x="4739438" y="2849235"/>
            <a:ext cx="704850" cy="642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1"/>
            <a:endCxn id="10" idx="6"/>
          </p:cNvCxnSpPr>
          <p:nvPr/>
        </p:nvCxnSpPr>
        <p:spPr>
          <a:xfrm rot="10800000" flipV="1">
            <a:off x="2722000" y="4094208"/>
            <a:ext cx="1363014" cy="33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6" idx="0"/>
          </p:cNvCxnSpPr>
          <p:nvPr/>
        </p:nvCxnSpPr>
        <p:spPr>
          <a:xfrm rot="5400000">
            <a:off x="3263015" y="4207201"/>
            <a:ext cx="1049292" cy="1966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  <a:endCxn id="5" idx="2"/>
          </p:cNvCxnSpPr>
          <p:nvPr/>
        </p:nvCxnSpPr>
        <p:spPr>
          <a:xfrm rot="16200000" flipV="1">
            <a:off x="4983591" y="4452931"/>
            <a:ext cx="909526" cy="133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00746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317075" y="3024260"/>
            <a:ext cx="1533221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066800" y="3048000"/>
            <a:ext cx="1533221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3429000" y="3152919"/>
            <a:ext cx="1593414" cy="885681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Posted By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>
            <a:stCxn id="12" idx="3"/>
            <a:endCxn id="13" idx="1"/>
          </p:cNvCxnSpPr>
          <p:nvPr/>
        </p:nvCxnSpPr>
        <p:spPr>
          <a:xfrm flipV="1">
            <a:off x="2600021" y="3595760"/>
            <a:ext cx="828979" cy="2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3" idx="3"/>
            <a:endCxn id="11" idx="1"/>
          </p:cNvCxnSpPr>
          <p:nvPr/>
        </p:nvCxnSpPr>
        <p:spPr>
          <a:xfrm>
            <a:off x="5022414" y="3595760"/>
            <a:ext cx="1294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681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99116" y="6053675"/>
            <a:ext cx="886498" cy="365125"/>
          </a:xfrm>
          <a:solidFill>
            <a:schemeClr val="bg1"/>
          </a:solidFill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085014" y="3522708"/>
            <a:ext cx="1553786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Requisition Form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85987" y="4051815"/>
            <a:ext cx="1936013" cy="75663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IsVerified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55174" y="3655789"/>
            <a:ext cx="1901840" cy="87683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VerificationDate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82396" y="2282312"/>
            <a:ext cx="1548628" cy="838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FormID</a:t>
            </a:r>
            <a:endParaRPr lang="en-US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 34"/>
          <p:cNvSpPr txBox="1">
            <a:spLocks/>
          </p:cNvSpPr>
          <p:nvPr/>
        </p:nvSpPr>
        <p:spPr>
          <a:xfrm>
            <a:off x="816365" y="576264"/>
            <a:ext cx="7055380" cy="7481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Requisition Form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106926" y="5398037"/>
            <a:ext cx="1548628" cy="838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UploadDate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>
            <a:stCxn id="5" idx="1"/>
            <a:endCxn id="12" idx="4"/>
          </p:cNvCxnSpPr>
          <p:nvPr/>
        </p:nvCxnSpPr>
        <p:spPr>
          <a:xfrm rot="10800000">
            <a:off x="2056710" y="3120512"/>
            <a:ext cx="2028304" cy="973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1"/>
            <a:endCxn id="10" idx="6"/>
          </p:cNvCxnSpPr>
          <p:nvPr/>
        </p:nvCxnSpPr>
        <p:spPr>
          <a:xfrm rot="10800000" flipV="1">
            <a:off x="2722000" y="4094208"/>
            <a:ext cx="1363014" cy="33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17" idx="0"/>
          </p:cNvCxnSpPr>
          <p:nvPr/>
        </p:nvCxnSpPr>
        <p:spPr>
          <a:xfrm rot="16200000" flipH="1">
            <a:off x="4505409" y="5022205"/>
            <a:ext cx="732329" cy="19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2"/>
            <a:endCxn id="5" idx="3"/>
          </p:cNvCxnSpPr>
          <p:nvPr/>
        </p:nvCxnSpPr>
        <p:spPr>
          <a:xfrm rot="10800000">
            <a:off x="5638800" y="4094208"/>
            <a:ext cx="11163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06653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99116" y="6053675"/>
            <a:ext cx="886498" cy="365125"/>
          </a:xfrm>
          <a:solidFill>
            <a:schemeClr val="bg1"/>
          </a:solidFill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2400" y="3505200"/>
            <a:ext cx="1858586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457200">
              <a:spcBef>
                <a:spcPct val="0"/>
              </a:spcBef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 Representative</a:t>
            </a:r>
          </a:p>
        </p:txBody>
      </p:sp>
      <p:sp>
        <p:nvSpPr>
          <p:cNvPr id="10" name="Oval 9"/>
          <p:cNvSpPr/>
          <p:nvPr/>
        </p:nvSpPr>
        <p:spPr>
          <a:xfrm>
            <a:off x="3048000" y="5181600"/>
            <a:ext cx="1758143" cy="88126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09800" y="1905000"/>
            <a:ext cx="1758143" cy="838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 34"/>
          <p:cNvSpPr txBox="1">
            <a:spLocks/>
          </p:cNvSpPr>
          <p:nvPr/>
        </p:nvSpPr>
        <p:spPr>
          <a:xfrm>
            <a:off x="816365" y="576264"/>
            <a:ext cx="7055380" cy="7481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Hospital Representative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62600" y="5334000"/>
            <a:ext cx="1548628" cy="838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ContactNo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00600" y="1828800"/>
            <a:ext cx="1548628" cy="7715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HRID</a:t>
            </a:r>
            <a:endParaRPr lang="en-US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5" idx="0"/>
            <a:endCxn id="12" idx="4"/>
          </p:cNvCxnSpPr>
          <p:nvPr/>
        </p:nvCxnSpPr>
        <p:spPr>
          <a:xfrm rot="16200000" flipV="1">
            <a:off x="3609283" y="2222789"/>
            <a:ext cx="762000" cy="180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4"/>
            <a:endCxn id="5" idx="0"/>
          </p:cNvCxnSpPr>
          <p:nvPr/>
        </p:nvCxnSpPr>
        <p:spPr>
          <a:xfrm rot="5400000">
            <a:off x="4780885" y="2711170"/>
            <a:ext cx="904839" cy="683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2"/>
            <a:endCxn id="10" idx="0"/>
          </p:cNvCxnSpPr>
          <p:nvPr/>
        </p:nvCxnSpPr>
        <p:spPr>
          <a:xfrm rot="5400000">
            <a:off x="4142683" y="4432590"/>
            <a:ext cx="533400" cy="964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7" idx="0"/>
            <a:endCxn id="5" idx="2"/>
          </p:cNvCxnSpPr>
          <p:nvPr/>
        </p:nvCxnSpPr>
        <p:spPr>
          <a:xfrm rot="16200000" flipV="1">
            <a:off x="5271404" y="4268489"/>
            <a:ext cx="685800" cy="144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40034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915247" y="930314"/>
            <a:ext cx="1836325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 Representative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066800" y="3048000"/>
            <a:ext cx="1533221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Requisition Form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3511986" y="3152919"/>
            <a:ext cx="1893124" cy="885682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Verified By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>
            <a:stCxn id="12" idx="3"/>
            <a:endCxn id="13" idx="1"/>
          </p:cNvCxnSpPr>
          <p:nvPr/>
        </p:nvCxnSpPr>
        <p:spPr>
          <a:xfrm flipV="1">
            <a:off x="2600021" y="3595760"/>
            <a:ext cx="911965" cy="2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317074" y="4876800"/>
            <a:ext cx="1836325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3486228" y="5005459"/>
            <a:ext cx="1893124" cy="885682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 By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Elbow Connector 6"/>
          <p:cNvCxnSpPr>
            <a:stCxn id="12" idx="2"/>
            <a:endCxn id="10" idx="1"/>
          </p:cNvCxnSpPr>
          <p:nvPr/>
        </p:nvCxnSpPr>
        <p:spPr>
          <a:xfrm rot="16200000" flipH="1">
            <a:off x="2031169" y="3993241"/>
            <a:ext cx="1257300" cy="16528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9" idx="1"/>
          </p:cNvCxnSpPr>
          <p:nvPr/>
        </p:nvCxnSpPr>
        <p:spPr>
          <a:xfrm>
            <a:off x="5379352" y="5448300"/>
            <a:ext cx="937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781800" y="3024260"/>
            <a:ext cx="1533221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Diamond 22"/>
          <p:cNvSpPr/>
          <p:nvPr/>
        </p:nvSpPr>
        <p:spPr>
          <a:xfrm>
            <a:off x="3944668" y="1058973"/>
            <a:ext cx="1893124" cy="885682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 At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Elbow Connector 32"/>
          <p:cNvCxnSpPr>
            <a:stCxn id="13" idx="0"/>
            <a:endCxn id="11" idx="2"/>
          </p:cNvCxnSpPr>
          <p:nvPr/>
        </p:nvCxnSpPr>
        <p:spPr>
          <a:xfrm rot="16200000" flipV="1">
            <a:off x="2606177" y="1300548"/>
            <a:ext cx="1079605" cy="26251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23" idx="1"/>
          </p:cNvCxnSpPr>
          <p:nvPr/>
        </p:nvCxnSpPr>
        <p:spPr>
          <a:xfrm>
            <a:off x="2751572" y="1501814"/>
            <a:ext cx="1193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3" idx="3"/>
            <a:endCxn id="22" idx="0"/>
          </p:cNvCxnSpPr>
          <p:nvPr/>
        </p:nvCxnSpPr>
        <p:spPr>
          <a:xfrm>
            <a:off x="5837792" y="1501814"/>
            <a:ext cx="1710619" cy="1522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4884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0800" y="3429000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Table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6562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04658857"/>
              </p:ext>
            </p:extLst>
          </p:nvPr>
        </p:nvGraphicFramePr>
        <p:xfrm>
          <a:off x="1219200" y="609600"/>
          <a:ext cx="6400800" cy="5395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6975"/>
                <a:gridCol w="2923825"/>
              </a:tblGrid>
              <a:tr h="35667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570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DonorID</a:t>
                      </a:r>
                      <a:endParaRPr lang="en-US" sz="1400" u="sng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NUMBER(10)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5701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FirstName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VARCHAR(20)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5701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VARCHAR(20)</a:t>
                      </a:r>
                    </a:p>
                  </a:txBody>
                  <a:tcPr/>
                </a:tc>
              </a:tr>
              <a:tr h="3157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VARCHAR(50)</a:t>
                      </a:r>
                    </a:p>
                  </a:txBody>
                  <a:tcPr/>
                </a:tc>
              </a:tr>
              <a:tr h="3157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VARCHAR(15)</a:t>
                      </a:r>
                    </a:p>
                  </a:txBody>
                  <a:tcPr/>
                </a:tc>
              </a:tr>
              <a:tr h="315701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ContactNO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57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Dept.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VARCHAR(10)</a:t>
                      </a:r>
                    </a:p>
                  </a:txBody>
                  <a:tcPr/>
                </a:tc>
              </a:tr>
              <a:tr h="315701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WillingToDonate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5701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</a:t>
                      </a:r>
                      <a:r>
                        <a:rPr lang="en-US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DonationDate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5701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DonationCount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NUMBER(2)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57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VARCHAR(200)</a:t>
                      </a:r>
                    </a:p>
                  </a:txBody>
                  <a:tcPr/>
                </a:tc>
              </a:tr>
              <a:tr h="315701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IsAvailable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</a:t>
                      </a:r>
                    </a:p>
                  </a:txBody>
                  <a:tcPr/>
                </a:tc>
              </a:tr>
              <a:tr h="315701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IsVerified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</a:t>
                      </a:r>
                    </a:p>
                  </a:txBody>
                  <a:tcPr/>
                </a:tc>
              </a:tr>
              <a:tr h="315701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UpdateIsUnread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7228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DonorBloodGroup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(FK : BloodGroup.ID)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NUMBER(10)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7228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VerifiedBy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(FK : </a:t>
                      </a: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Member.MemberID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NUMBER(10)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67000" y="6324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ENTITY: Donor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77200" y="31242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FK = Foreign Key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1901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8234" y="3581400"/>
            <a:ext cx="6657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Entity Relationship Diagram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5695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8895716"/>
              </p:ext>
            </p:extLst>
          </p:nvPr>
        </p:nvGraphicFramePr>
        <p:xfrm>
          <a:off x="1371600" y="2895600"/>
          <a:ext cx="61722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124200"/>
              </a:tblGrid>
              <a:tr h="243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BloodGroup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NUMBER(10)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BloodType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VARCHAR(5)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4600" y="6138698"/>
            <a:ext cx="388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BloodGroup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644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31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8694" y="2834356"/>
            <a:ext cx="1061272" cy="3348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0" y="914400"/>
            <a:ext cx="1057141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Donor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62307" y="3961366"/>
            <a:ext cx="741465" cy="285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49577" y="5708706"/>
            <a:ext cx="1133341" cy="3348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7640140" y="5016325"/>
            <a:ext cx="1023929" cy="574026"/>
          </a:xfrm>
          <a:prstGeom prst="diamon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Lives In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895600" y="3581400"/>
            <a:ext cx="985470" cy="3348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534581" y="3889558"/>
            <a:ext cx="1043711" cy="4503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Requisition Form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Straight Connector 132"/>
          <p:cNvCxnSpPr>
            <a:stCxn id="129" idx="3"/>
            <a:endCxn id="275" idx="1"/>
          </p:cNvCxnSpPr>
          <p:nvPr/>
        </p:nvCxnSpPr>
        <p:spPr>
          <a:xfrm>
            <a:off x="5578292" y="4114748"/>
            <a:ext cx="241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6770150" y="2803263"/>
            <a:ext cx="999988" cy="3348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2658" y="4588067"/>
            <a:ext cx="1133341" cy="3348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Designation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iamond 51"/>
          <p:cNvSpPr/>
          <p:nvPr/>
        </p:nvSpPr>
        <p:spPr>
          <a:xfrm>
            <a:off x="427152" y="3562394"/>
            <a:ext cx="1804355" cy="684247"/>
          </a:xfrm>
          <a:prstGeom prst="diamon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Designation</a:t>
            </a:r>
          </a:p>
        </p:txBody>
      </p:sp>
      <p:cxnSp>
        <p:nvCxnSpPr>
          <p:cNvPr id="9" name="Straight Connector 8"/>
          <p:cNvCxnSpPr>
            <a:stCxn id="4" idx="2"/>
            <a:endCxn id="52" idx="0"/>
          </p:cNvCxnSpPr>
          <p:nvPr/>
        </p:nvCxnSpPr>
        <p:spPr>
          <a:xfrm>
            <a:off x="1329330" y="3169207"/>
            <a:ext cx="0" cy="39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2" idx="2"/>
            <a:endCxn id="48" idx="0"/>
          </p:cNvCxnSpPr>
          <p:nvPr/>
        </p:nvCxnSpPr>
        <p:spPr>
          <a:xfrm flipH="1">
            <a:off x="1329329" y="4246641"/>
            <a:ext cx="1" cy="341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703989" y="854816"/>
            <a:ext cx="1132321" cy="5460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 Group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Diamond 58"/>
          <p:cNvSpPr/>
          <p:nvPr/>
        </p:nvSpPr>
        <p:spPr>
          <a:xfrm>
            <a:off x="5326196" y="812485"/>
            <a:ext cx="1107795" cy="630759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Donor Blood Group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/>
          <p:cNvCxnSpPr>
            <a:stCxn id="5" idx="3"/>
            <a:endCxn id="59" idx="1"/>
          </p:cNvCxnSpPr>
          <p:nvPr/>
        </p:nvCxnSpPr>
        <p:spPr>
          <a:xfrm>
            <a:off x="4867141" y="1104900"/>
            <a:ext cx="459055" cy="22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9" idx="3"/>
            <a:endCxn id="57" idx="1"/>
          </p:cNvCxnSpPr>
          <p:nvPr/>
        </p:nvCxnSpPr>
        <p:spPr>
          <a:xfrm>
            <a:off x="6433991" y="1127865"/>
            <a:ext cx="269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895600" y="1970965"/>
            <a:ext cx="1052670" cy="3348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97974" y="1999151"/>
            <a:ext cx="1133341" cy="3348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Down Arrow 74"/>
          <p:cNvSpPr/>
          <p:nvPr/>
        </p:nvSpPr>
        <p:spPr>
          <a:xfrm>
            <a:off x="3879289" y="1294236"/>
            <a:ext cx="626602" cy="406434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Elbow Connector 70"/>
          <p:cNvCxnSpPr>
            <a:stCxn id="75" idx="1"/>
            <a:endCxn id="73" idx="0"/>
          </p:cNvCxnSpPr>
          <p:nvPr/>
        </p:nvCxnSpPr>
        <p:spPr>
          <a:xfrm rot="10800000" flipV="1">
            <a:off x="3421935" y="1497453"/>
            <a:ext cx="457354" cy="4735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5" idx="3"/>
            <a:endCxn id="74" idx="0"/>
          </p:cNvCxnSpPr>
          <p:nvPr/>
        </p:nvCxnSpPr>
        <p:spPr>
          <a:xfrm>
            <a:off x="4505891" y="1497453"/>
            <a:ext cx="558754" cy="501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Diamond 105"/>
          <p:cNvSpPr/>
          <p:nvPr/>
        </p:nvSpPr>
        <p:spPr>
          <a:xfrm>
            <a:off x="7968235" y="2660032"/>
            <a:ext cx="1071074" cy="630759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 Call By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Diamond 112"/>
          <p:cNvSpPr/>
          <p:nvPr/>
        </p:nvSpPr>
        <p:spPr>
          <a:xfrm>
            <a:off x="4564606" y="2660032"/>
            <a:ext cx="1436367" cy="630759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Admitted In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Diamond 141"/>
          <p:cNvSpPr/>
          <p:nvPr/>
        </p:nvSpPr>
        <p:spPr>
          <a:xfrm>
            <a:off x="6716248" y="1870352"/>
            <a:ext cx="1107795" cy="630759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6" name="Elbow Connector 145"/>
          <p:cNvCxnSpPr>
            <a:stCxn id="137" idx="0"/>
            <a:endCxn id="142" idx="2"/>
          </p:cNvCxnSpPr>
          <p:nvPr/>
        </p:nvCxnSpPr>
        <p:spPr>
          <a:xfrm rot="5400000" flipH="1" flipV="1">
            <a:off x="7119069" y="2652186"/>
            <a:ext cx="302152" cy="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42" idx="0"/>
            <a:endCxn id="57" idx="2"/>
          </p:cNvCxnSpPr>
          <p:nvPr/>
        </p:nvCxnSpPr>
        <p:spPr>
          <a:xfrm rot="5400000" flipH="1" flipV="1">
            <a:off x="7035429" y="1635631"/>
            <a:ext cx="469438" cy="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37" idx="3"/>
            <a:endCxn id="106" idx="1"/>
          </p:cNvCxnSpPr>
          <p:nvPr/>
        </p:nvCxnSpPr>
        <p:spPr>
          <a:xfrm>
            <a:off x="7770138" y="2970689"/>
            <a:ext cx="198097" cy="47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06" idx="2"/>
            <a:endCxn id="14" idx="0"/>
          </p:cNvCxnSpPr>
          <p:nvPr/>
        </p:nvCxnSpPr>
        <p:spPr>
          <a:xfrm rot="5400000">
            <a:off x="7983119" y="3440712"/>
            <a:ext cx="670575" cy="3707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80713" y="990673"/>
            <a:ext cx="1133341" cy="3348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1450930" y="962857"/>
            <a:ext cx="1133341" cy="3348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Diamond 190"/>
          <p:cNvSpPr/>
          <p:nvPr/>
        </p:nvSpPr>
        <p:spPr>
          <a:xfrm>
            <a:off x="39951" y="1703902"/>
            <a:ext cx="1213202" cy="630759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Posted By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Diamond 191"/>
          <p:cNvSpPr/>
          <p:nvPr/>
        </p:nvSpPr>
        <p:spPr>
          <a:xfrm>
            <a:off x="1364851" y="1740643"/>
            <a:ext cx="1321505" cy="630759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By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5" name="Straight Connector 204"/>
          <p:cNvCxnSpPr>
            <a:stCxn id="189" idx="2"/>
            <a:endCxn id="191" idx="0"/>
          </p:cNvCxnSpPr>
          <p:nvPr/>
        </p:nvCxnSpPr>
        <p:spPr>
          <a:xfrm flipH="1">
            <a:off x="646552" y="1325524"/>
            <a:ext cx="832" cy="378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90" idx="2"/>
          </p:cNvCxnSpPr>
          <p:nvPr/>
        </p:nvCxnSpPr>
        <p:spPr>
          <a:xfrm flipH="1">
            <a:off x="2017600" y="1297708"/>
            <a:ext cx="1" cy="439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>
            <a:endCxn id="4" idx="3"/>
          </p:cNvCxnSpPr>
          <p:nvPr/>
        </p:nvCxnSpPr>
        <p:spPr>
          <a:xfrm rot="5400000">
            <a:off x="1621827" y="2606009"/>
            <a:ext cx="633912" cy="1576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191" idx="2"/>
            <a:endCxn id="4" idx="1"/>
          </p:cNvCxnSpPr>
          <p:nvPr/>
        </p:nvCxnSpPr>
        <p:spPr>
          <a:xfrm rot="16200000" flipH="1">
            <a:off x="389063" y="2592150"/>
            <a:ext cx="667121" cy="152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Diamond 274"/>
          <p:cNvSpPr/>
          <p:nvPr/>
        </p:nvSpPr>
        <p:spPr>
          <a:xfrm>
            <a:off x="5819792" y="3827735"/>
            <a:ext cx="1463126" cy="574026"/>
          </a:xfrm>
          <a:prstGeom prst="diamon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 By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4" name="Straight Arrow Connector 283"/>
          <p:cNvCxnSpPr>
            <a:stCxn id="275" idx="3"/>
            <a:endCxn id="14" idx="1"/>
          </p:cNvCxnSpPr>
          <p:nvPr/>
        </p:nvCxnSpPr>
        <p:spPr>
          <a:xfrm flipV="1">
            <a:off x="7282918" y="4104004"/>
            <a:ext cx="479389" cy="1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ounded Rectangle 287"/>
          <p:cNvSpPr/>
          <p:nvPr/>
        </p:nvSpPr>
        <p:spPr>
          <a:xfrm>
            <a:off x="2763196" y="5629885"/>
            <a:ext cx="1265672" cy="4606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 Representative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Diamond 288"/>
          <p:cNvSpPr/>
          <p:nvPr/>
        </p:nvSpPr>
        <p:spPr>
          <a:xfrm>
            <a:off x="2667000" y="4419600"/>
            <a:ext cx="1436367" cy="630759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 At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0" name="Diamond 289"/>
          <p:cNvSpPr/>
          <p:nvPr/>
        </p:nvSpPr>
        <p:spPr>
          <a:xfrm>
            <a:off x="4439204" y="5628591"/>
            <a:ext cx="1226420" cy="495082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Verified by 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2" name="Straight Connector 291"/>
          <p:cNvCxnSpPr>
            <a:stCxn id="288" idx="0"/>
          </p:cNvCxnSpPr>
          <p:nvPr/>
        </p:nvCxnSpPr>
        <p:spPr>
          <a:xfrm flipH="1" flipV="1">
            <a:off x="3388334" y="5024139"/>
            <a:ext cx="7698" cy="605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>
            <a:endCxn id="78" idx="2"/>
          </p:cNvCxnSpPr>
          <p:nvPr/>
        </p:nvCxnSpPr>
        <p:spPr>
          <a:xfrm flipV="1">
            <a:off x="3388334" y="3916251"/>
            <a:ext cx="1" cy="47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>
            <a:stCxn id="113" idx="3"/>
            <a:endCxn id="137" idx="1"/>
          </p:cNvCxnSpPr>
          <p:nvPr/>
        </p:nvCxnSpPr>
        <p:spPr>
          <a:xfrm flipV="1">
            <a:off x="6000973" y="2970689"/>
            <a:ext cx="769177" cy="4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Elbow Connector 341"/>
          <p:cNvCxnSpPr>
            <a:stCxn id="113" idx="1"/>
            <a:endCxn id="78" idx="0"/>
          </p:cNvCxnSpPr>
          <p:nvPr/>
        </p:nvCxnSpPr>
        <p:spPr>
          <a:xfrm rot="10800000" flipV="1">
            <a:off x="3388336" y="2975412"/>
            <a:ext cx="1176271" cy="6059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Elbow Connector 369"/>
          <p:cNvCxnSpPr>
            <a:stCxn id="22" idx="2"/>
            <a:endCxn id="20" idx="3"/>
          </p:cNvCxnSpPr>
          <p:nvPr/>
        </p:nvCxnSpPr>
        <p:spPr>
          <a:xfrm rot="5400000">
            <a:off x="7574622" y="5298648"/>
            <a:ext cx="285781" cy="869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2"/>
            <a:endCxn id="22" idx="0"/>
          </p:cNvCxnSpPr>
          <p:nvPr/>
        </p:nvCxnSpPr>
        <p:spPr>
          <a:xfrm>
            <a:off x="8133040" y="4246641"/>
            <a:ext cx="19065" cy="769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29" idx="2"/>
            <a:endCxn id="290" idx="0"/>
          </p:cNvCxnSpPr>
          <p:nvPr/>
        </p:nvCxnSpPr>
        <p:spPr>
          <a:xfrm rot="5400000">
            <a:off x="4410100" y="4982253"/>
            <a:ext cx="1288653" cy="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90" idx="1"/>
            <a:endCxn id="288" idx="3"/>
          </p:cNvCxnSpPr>
          <p:nvPr/>
        </p:nvCxnSpPr>
        <p:spPr>
          <a:xfrm rot="10800000">
            <a:off x="4028868" y="5860234"/>
            <a:ext cx="410336" cy="15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/>
          <p:cNvSpPr/>
          <p:nvPr/>
        </p:nvSpPr>
        <p:spPr>
          <a:xfrm>
            <a:off x="2133600" y="2667000"/>
            <a:ext cx="1219200" cy="688848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Verified by 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Shape 67"/>
          <p:cNvCxnSpPr>
            <a:stCxn id="64" idx="0"/>
            <a:endCxn id="5" idx="1"/>
          </p:cNvCxnSpPr>
          <p:nvPr/>
        </p:nvCxnSpPr>
        <p:spPr>
          <a:xfrm rot="5400000" flipH="1" flipV="1">
            <a:off x="2495550" y="1352550"/>
            <a:ext cx="1562100" cy="1066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83"/>
          <p:cNvCxnSpPr>
            <a:stCxn id="64" idx="2"/>
            <a:endCxn id="4" idx="3"/>
          </p:cNvCxnSpPr>
          <p:nvPr/>
        </p:nvCxnSpPr>
        <p:spPr>
          <a:xfrm rot="5400000" flipH="1">
            <a:off x="2124550" y="2737198"/>
            <a:ext cx="354066" cy="883234"/>
          </a:xfrm>
          <a:prstGeom prst="bentConnector4">
            <a:avLst>
              <a:gd name="adj1" fmla="val -64564"/>
              <a:gd name="adj2" fmla="val 845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3876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3370288"/>
              </p:ext>
            </p:extLst>
          </p:nvPr>
        </p:nvGraphicFramePr>
        <p:xfrm>
          <a:off x="1524000" y="2286000"/>
          <a:ext cx="6096000" cy="209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2819400"/>
              </a:tblGrid>
              <a:tr h="34248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24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StudentID</a:t>
                      </a:r>
                      <a:endParaRPr lang="en-US" sz="1800" u="sng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NUMBER(10)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248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NUMBER(5)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9655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HallRoomNo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VARCHAR(10)</a:t>
                      </a:r>
                    </a:p>
                  </a:txBody>
                  <a:tcPr/>
                </a:tc>
              </a:tr>
              <a:tr h="49655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DonorID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(FK :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Donor.DonorID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NUMBER(15)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4600" y="5765636"/>
            <a:ext cx="388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ENTITY: Student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6171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15113399"/>
              </p:ext>
            </p:extLst>
          </p:nvPr>
        </p:nvGraphicFramePr>
        <p:xfrm>
          <a:off x="1295400" y="2743200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2895600"/>
              </a:tblGrid>
              <a:tr h="34248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24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EmployeeID</a:t>
                      </a:r>
                      <a:endParaRPr lang="en-US" sz="1800" u="sng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NUMBER(10)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248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Job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VARCHAR(15)</a:t>
                      </a:r>
                    </a:p>
                  </a:txBody>
                  <a:tcPr/>
                </a:tc>
              </a:tr>
              <a:tr h="3424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DonorID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(FK :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Donor.DonorID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NUMBER(15)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90800" y="5765636"/>
            <a:ext cx="388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ENTITY: Employee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6364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21367478"/>
              </p:ext>
            </p:extLst>
          </p:nvPr>
        </p:nvGraphicFramePr>
        <p:xfrm>
          <a:off x="1524000" y="1524000"/>
          <a:ext cx="60960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u="sng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UserID</a:t>
                      </a:r>
                      <a:endParaRPr lang="en-US" sz="1800" i="0" u="sng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NUMBER(10)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FirstName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VARCHAR(20)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VARCHAR(20)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UserBloodGroup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VARCHAR(50)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DonorID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VARCHAR(30)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ContactNO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VARCHAR(15)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DonationOccurance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NUMBER(2)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(FK : Address.ID)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NUMBER(10)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90800" y="5765636"/>
            <a:ext cx="388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ENTITY: User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2714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05967452"/>
              </p:ext>
            </p:extLst>
          </p:nvPr>
        </p:nvGraphicFramePr>
        <p:xfrm>
          <a:off x="1524000" y="1524000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NUMBER(10)</a:t>
                      </a:r>
                      <a:endParaRPr lang="en-US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VARCHAR(20)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Upazilla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VARCHAR(20)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Village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VARCHAR(20)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PostOffice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VARCHAR(20)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HouseNo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VARCHAR(20)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19400" y="5575136"/>
            <a:ext cx="388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ENTITY: Address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0457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8349614"/>
              </p:ext>
            </p:extLst>
          </p:nvPr>
        </p:nvGraphicFramePr>
        <p:xfrm>
          <a:off x="1734527" y="1676400"/>
          <a:ext cx="60960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HospitalID</a:t>
                      </a:r>
                      <a:endParaRPr lang="en-US" sz="1800" u="sng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NUMBER(10)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HospitalName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VARCHAR(50)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VARCHAR(100)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67000" y="5553671"/>
            <a:ext cx="388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ENTITY: Hospital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3727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01503272"/>
              </p:ext>
            </p:extLst>
          </p:nvPr>
        </p:nvGraphicFramePr>
        <p:xfrm>
          <a:off x="990600" y="2438400"/>
          <a:ext cx="69642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8580"/>
                <a:gridCol w="3085630"/>
              </a:tblGrid>
              <a:tr h="34248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24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PatientID</a:t>
                      </a:r>
                      <a:endParaRPr lang="en-US" sz="1800" u="sng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NUMBER(10)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248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PatientName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VARCHAR(25)</a:t>
                      </a:r>
                    </a:p>
                  </a:txBody>
                  <a:tcPr/>
                </a:tc>
              </a:tr>
              <a:tr h="3424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DonorBloodGroup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(FK : Donor.ID)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NUMBER(10)</a:t>
                      </a:r>
                    </a:p>
                  </a:txBody>
                  <a:tcPr/>
                </a:tc>
              </a:tr>
              <a:tr h="34248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HospitalID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(FK :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Hospital.HospitalID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NUMBER(10)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67000" y="5540792"/>
            <a:ext cx="388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ENTITY: Patient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789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14659020"/>
              </p:ext>
            </p:extLst>
          </p:nvPr>
        </p:nvGraphicFramePr>
        <p:xfrm>
          <a:off x="990600" y="2438400"/>
          <a:ext cx="69642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8580"/>
                <a:gridCol w="3085630"/>
              </a:tblGrid>
              <a:tr h="34248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BloodCall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24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CallID</a:t>
                      </a:r>
                      <a:endParaRPr lang="en-US" sz="1800" u="sng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NUMBER(10)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248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CallMadeBy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(FK :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User.UserID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NUMBER(10)</a:t>
                      </a:r>
                    </a:p>
                  </a:txBody>
                  <a:tcPr/>
                </a:tc>
              </a:tr>
              <a:tr h="3424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CallFor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(FK : </a:t>
                      </a:r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Patient.PatientID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NUMBER(10)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67000" y="5575136"/>
            <a:ext cx="388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BloodCall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0024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50538089"/>
              </p:ext>
            </p:extLst>
          </p:nvPr>
        </p:nvGraphicFramePr>
        <p:xfrm>
          <a:off x="1524000" y="2057400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MemberID</a:t>
                      </a:r>
                      <a:endParaRPr lang="en-US" sz="1800" u="sng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NUMBER(10)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FirstName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VARCHAR(20)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VARCHAR(20)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VARCHAR(50)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VARCHAR(30)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ContactNO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VARCHAR(15)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43200" y="5765636"/>
            <a:ext cx="388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ENTITY: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6568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8694" y="2834356"/>
            <a:ext cx="1061272" cy="3348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0" y="914400"/>
            <a:ext cx="1057141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Donor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62307" y="3961366"/>
            <a:ext cx="741465" cy="285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49577" y="5708706"/>
            <a:ext cx="1133341" cy="3348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7640140" y="5016325"/>
            <a:ext cx="1023929" cy="574026"/>
          </a:xfrm>
          <a:prstGeom prst="diamon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Lives In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895600" y="3581400"/>
            <a:ext cx="985470" cy="3348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534581" y="3889558"/>
            <a:ext cx="1043711" cy="4503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Requisition Form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Straight Connector 132"/>
          <p:cNvCxnSpPr>
            <a:stCxn id="129" idx="3"/>
            <a:endCxn id="275" idx="1"/>
          </p:cNvCxnSpPr>
          <p:nvPr/>
        </p:nvCxnSpPr>
        <p:spPr>
          <a:xfrm>
            <a:off x="5578292" y="4114748"/>
            <a:ext cx="241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6770150" y="2803263"/>
            <a:ext cx="999988" cy="3348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2658" y="4588067"/>
            <a:ext cx="1133341" cy="3348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Designation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iamond 51"/>
          <p:cNvSpPr/>
          <p:nvPr/>
        </p:nvSpPr>
        <p:spPr>
          <a:xfrm>
            <a:off x="427152" y="3562394"/>
            <a:ext cx="1804355" cy="684247"/>
          </a:xfrm>
          <a:prstGeom prst="diamon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Designation</a:t>
            </a:r>
          </a:p>
        </p:txBody>
      </p:sp>
      <p:cxnSp>
        <p:nvCxnSpPr>
          <p:cNvPr id="9" name="Straight Connector 8"/>
          <p:cNvCxnSpPr>
            <a:stCxn id="4" idx="2"/>
            <a:endCxn id="52" idx="0"/>
          </p:cNvCxnSpPr>
          <p:nvPr/>
        </p:nvCxnSpPr>
        <p:spPr>
          <a:xfrm>
            <a:off x="1329330" y="3169207"/>
            <a:ext cx="0" cy="39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2" idx="2"/>
            <a:endCxn id="48" idx="0"/>
          </p:cNvCxnSpPr>
          <p:nvPr/>
        </p:nvCxnSpPr>
        <p:spPr>
          <a:xfrm flipH="1">
            <a:off x="1329329" y="4246641"/>
            <a:ext cx="1" cy="341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703989" y="854816"/>
            <a:ext cx="1132321" cy="5460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 Group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Diamond 58"/>
          <p:cNvSpPr/>
          <p:nvPr/>
        </p:nvSpPr>
        <p:spPr>
          <a:xfrm>
            <a:off x="5326196" y="812485"/>
            <a:ext cx="1107795" cy="630759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Donor Blood Group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/>
          <p:cNvCxnSpPr>
            <a:stCxn id="5" idx="3"/>
            <a:endCxn id="59" idx="1"/>
          </p:cNvCxnSpPr>
          <p:nvPr/>
        </p:nvCxnSpPr>
        <p:spPr>
          <a:xfrm>
            <a:off x="4867141" y="1104900"/>
            <a:ext cx="459055" cy="22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9" idx="3"/>
            <a:endCxn id="57" idx="1"/>
          </p:cNvCxnSpPr>
          <p:nvPr/>
        </p:nvCxnSpPr>
        <p:spPr>
          <a:xfrm>
            <a:off x="6433991" y="1127865"/>
            <a:ext cx="269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895600" y="1970965"/>
            <a:ext cx="1052670" cy="3348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97974" y="1999151"/>
            <a:ext cx="1133341" cy="3348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Down Arrow 74"/>
          <p:cNvSpPr/>
          <p:nvPr/>
        </p:nvSpPr>
        <p:spPr>
          <a:xfrm>
            <a:off x="3879289" y="1294236"/>
            <a:ext cx="626602" cy="406434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Elbow Connector 70"/>
          <p:cNvCxnSpPr>
            <a:stCxn id="75" idx="1"/>
            <a:endCxn id="73" idx="0"/>
          </p:cNvCxnSpPr>
          <p:nvPr/>
        </p:nvCxnSpPr>
        <p:spPr>
          <a:xfrm rot="10800000" flipV="1">
            <a:off x="3421935" y="1497453"/>
            <a:ext cx="457354" cy="4735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5" idx="3"/>
            <a:endCxn id="74" idx="0"/>
          </p:cNvCxnSpPr>
          <p:nvPr/>
        </p:nvCxnSpPr>
        <p:spPr>
          <a:xfrm>
            <a:off x="4505891" y="1497453"/>
            <a:ext cx="558754" cy="501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Diamond 105"/>
          <p:cNvSpPr/>
          <p:nvPr/>
        </p:nvSpPr>
        <p:spPr>
          <a:xfrm>
            <a:off x="7968235" y="2660032"/>
            <a:ext cx="1071074" cy="630759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 Call By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Diamond 112"/>
          <p:cNvSpPr/>
          <p:nvPr/>
        </p:nvSpPr>
        <p:spPr>
          <a:xfrm>
            <a:off x="4564606" y="2660032"/>
            <a:ext cx="1436367" cy="630759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Admitted In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Diamond 141"/>
          <p:cNvSpPr/>
          <p:nvPr/>
        </p:nvSpPr>
        <p:spPr>
          <a:xfrm>
            <a:off x="6716248" y="1870352"/>
            <a:ext cx="1107795" cy="630759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6" name="Elbow Connector 145"/>
          <p:cNvCxnSpPr>
            <a:stCxn id="137" idx="0"/>
            <a:endCxn id="142" idx="2"/>
          </p:cNvCxnSpPr>
          <p:nvPr/>
        </p:nvCxnSpPr>
        <p:spPr>
          <a:xfrm rot="5400000" flipH="1" flipV="1">
            <a:off x="7119069" y="2652186"/>
            <a:ext cx="302152" cy="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42" idx="0"/>
            <a:endCxn id="57" idx="2"/>
          </p:cNvCxnSpPr>
          <p:nvPr/>
        </p:nvCxnSpPr>
        <p:spPr>
          <a:xfrm rot="5400000" flipH="1" flipV="1">
            <a:off x="7035429" y="1635631"/>
            <a:ext cx="469438" cy="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37" idx="3"/>
            <a:endCxn id="106" idx="1"/>
          </p:cNvCxnSpPr>
          <p:nvPr/>
        </p:nvCxnSpPr>
        <p:spPr>
          <a:xfrm>
            <a:off x="7770138" y="2970689"/>
            <a:ext cx="198097" cy="47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06" idx="2"/>
            <a:endCxn id="14" idx="0"/>
          </p:cNvCxnSpPr>
          <p:nvPr/>
        </p:nvCxnSpPr>
        <p:spPr>
          <a:xfrm rot="5400000">
            <a:off x="7983119" y="3440712"/>
            <a:ext cx="670575" cy="3707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80713" y="990673"/>
            <a:ext cx="1133341" cy="3348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1450930" y="962857"/>
            <a:ext cx="1133341" cy="3348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Diamond 190"/>
          <p:cNvSpPr/>
          <p:nvPr/>
        </p:nvSpPr>
        <p:spPr>
          <a:xfrm>
            <a:off x="39951" y="1703902"/>
            <a:ext cx="1213202" cy="630759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Posted By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Diamond 191"/>
          <p:cNvSpPr/>
          <p:nvPr/>
        </p:nvSpPr>
        <p:spPr>
          <a:xfrm>
            <a:off x="1364851" y="1740643"/>
            <a:ext cx="1321505" cy="630759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By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5" name="Straight Connector 204"/>
          <p:cNvCxnSpPr>
            <a:stCxn id="189" idx="2"/>
            <a:endCxn id="191" idx="0"/>
          </p:cNvCxnSpPr>
          <p:nvPr/>
        </p:nvCxnSpPr>
        <p:spPr>
          <a:xfrm flipH="1">
            <a:off x="646552" y="1325524"/>
            <a:ext cx="832" cy="378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90" idx="2"/>
          </p:cNvCxnSpPr>
          <p:nvPr/>
        </p:nvCxnSpPr>
        <p:spPr>
          <a:xfrm flipH="1">
            <a:off x="2017600" y="1297708"/>
            <a:ext cx="1" cy="439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>
            <a:endCxn id="4" idx="3"/>
          </p:cNvCxnSpPr>
          <p:nvPr/>
        </p:nvCxnSpPr>
        <p:spPr>
          <a:xfrm rot="5400000">
            <a:off x="1621827" y="2606009"/>
            <a:ext cx="633912" cy="1576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191" idx="2"/>
            <a:endCxn id="4" idx="1"/>
          </p:cNvCxnSpPr>
          <p:nvPr/>
        </p:nvCxnSpPr>
        <p:spPr>
          <a:xfrm rot="16200000" flipH="1">
            <a:off x="389063" y="2592150"/>
            <a:ext cx="667121" cy="152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Diamond 274"/>
          <p:cNvSpPr/>
          <p:nvPr/>
        </p:nvSpPr>
        <p:spPr>
          <a:xfrm>
            <a:off x="5819792" y="3827735"/>
            <a:ext cx="1463126" cy="574026"/>
          </a:xfrm>
          <a:prstGeom prst="diamon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 By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4" name="Straight Arrow Connector 283"/>
          <p:cNvCxnSpPr>
            <a:stCxn id="275" idx="3"/>
            <a:endCxn id="14" idx="1"/>
          </p:cNvCxnSpPr>
          <p:nvPr/>
        </p:nvCxnSpPr>
        <p:spPr>
          <a:xfrm flipV="1">
            <a:off x="7282918" y="4104004"/>
            <a:ext cx="479389" cy="1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ounded Rectangle 287"/>
          <p:cNvSpPr/>
          <p:nvPr/>
        </p:nvSpPr>
        <p:spPr>
          <a:xfrm>
            <a:off x="2763196" y="5629885"/>
            <a:ext cx="1265672" cy="4606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 Representative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Diamond 288"/>
          <p:cNvSpPr/>
          <p:nvPr/>
        </p:nvSpPr>
        <p:spPr>
          <a:xfrm>
            <a:off x="2667000" y="4419600"/>
            <a:ext cx="1436367" cy="630759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 At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0" name="Diamond 289"/>
          <p:cNvSpPr/>
          <p:nvPr/>
        </p:nvSpPr>
        <p:spPr>
          <a:xfrm>
            <a:off x="4439204" y="5628591"/>
            <a:ext cx="1226420" cy="495082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Verified by 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2" name="Straight Connector 291"/>
          <p:cNvCxnSpPr>
            <a:stCxn id="288" idx="0"/>
          </p:cNvCxnSpPr>
          <p:nvPr/>
        </p:nvCxnSpPr>
        <p:spPr>
          <a:xfrm flipH="1" flipV="1">
            <a:off x="3388334" y="5024139"/>
            <a:ext cx="7698" cy="605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>
            <a:endCxn id="78" idx="2"/>
          </p:cNvCxnSpPr>
          <p:nvPr/>
        </p:nvCxnSpPr>
        <p:spPr>
          <a:xfrm flipV="1">
            <a:off x="3388334" y="3916251"/>
            <a:ext cx="1" cy="47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>
            <a:stCxn id="113" idx="3"/>
            <a:endCxn id="137" idx="1"/>
          </p:cNvCxnSpPr>
          <p:nvPr/>
        </p:nvCxnSpPr>
        <p:spPr>
          <a:xfrm flipV="1">
            <a:off x="6000973" y="2970689"/>
            <a:ext cx="769177" cy="4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Elbow Connector 341"/>
          <p:cNvCxnSpPr>
            <a:stCxn id="113" idx="1"/>
            <a:endCxn id="78" idx="0"/>
          </p:cNvCxnSpPr>
          <p:nvPr/>
        </p:nvCxnSpPr>
        <p:spPr>
          <a:xfrm rot="10800000" flipV="1">
            <a:off x="3388336" y="2975412"/>
            <a:ext cx="1176271" cy="6059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Elbow Connector 369"/>
          <p:cNvCxnSpPr>
            <a:stCxn id="22" idx="2"/>
            <a:endCxn id="20" idx="3"/>
          </p:cNvCxnSpPr>
          <p:nvPr/>
        </p:nvCxnSpPr>
        <p:spPr>
          <a:xfrm rot="5400000">
            <a:off x="7574622" y="5298648"/>
            <a:ext cx="285781" cy="869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2"/>
            <a:endCxn id="22" idx="0"/>
          </p:cNvCxnSpPr>
          <p:nvPr/>
        </p:nvCxnSpPr>
        <p:spPr>
          <a:xfrm>
            <a:off x="8133040" y="4246641"/>
            <a:ext cx="19065" cy="769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29" idx="2"/>
            <a:endCxn id="290" idx="0"/>
          </p:cNvCxnSpPr>
          <p:nvPr/>
        </p:nvCxnSpPr>
        <p:spPr>
          <a:xfrm rot="5400000">
            <a:off x="4410100" y="4982253"/>
            <a:ext cx="1288653" cy="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90" idx="1"/>
            <a:endCxn id="288" idx="3"/>
          </p:cNvCxnSpPr>
          <p:nvPr/>
        </p:nvCxnSpPr>
        <p:spPr>
          <a:xfrm rot="10800000">
            <a:off x="4028868" y="5860234"/>
            <a:ext cx="410336" cy="15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/>
          <p:cNvSpPr/>
          <p:nvPr/>
        </p:nvSpPr>
        <p:spPr>
          <a:xfrm>
            <a:off x="2286000" y="2667000"/>
            <a:ext cx="990600" cy="688848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Verified by 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Shape 67"/>
          <p:cNvCxnSpPr>
            <a:stCxn id="64" idx="0"/>
            <a:endCxn id="5" idx="1"/>
          </p:cNvCxnSpPr>
          <p:nvPr/>
        </p:nvCxnSpPr>
        <p:spPr>
          <a:xfrm rot="5400000" flipH="1" flipV="1">
            <a:off x="2514600" y="1371600"/>
            <a:ext cx="1562100" cy="1028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83"/>
          <p:cNvCxnSpPr>
            <a:stCxn id="64" idx="2"/>
          </p:cNvCxnSpPr>
          <p:nvPr/>
        </p:nvCxnSpPr>
        <p:spPr>
          <a:xfrm rot="5400000" flipH="1">
            <a:off x="2074926" y="2649474"/>
            <a:ext cx="155448" cy="1257300"/>
          </a:xfrm>
          <a:prstGeom prst="bentConnector4">
            <a:avLst>
              <a:gd name="adj1" fmla="val -147059"/>
              <a:gd name="adj2" fmla="val 998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3876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89648635"/>
              </p:ext>
            </p:extLst>
          </p:nvPr>
        </p:nvGraphicFramePr>
        <p:xfrm>
          <a:off x="1447800" y="2438400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370"/>
                <a:gridCol w="3085630"/>
              </a:tblGrid>
              <a:tr h="34248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Designation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24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DesignationID</a:t>
                      </a:r>
                      <a:endParaRPr lang="en-US" sz="1800" u="sng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NUMBER(10)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248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DesignationName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VARCHAR(25)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38400" y="5578356"/>
            <a:ext cx="388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ENTITY: Designation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90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44621035"/>
              </p:ext>
            </p:extLst>
          </p:nvPr>
        </p:nvGraphicFramePr>
        <p:xfrm>
          <a:off x="453002" y="2286000"/>
          <a:ext cx="81072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1580"/>
                <a:gridCol w="3085630"/>
              </a:tblGrid>
              <a:tr h="342483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MemberDesignation</a:t>
                      </a:r>
                      <a:endParaRPr lang="en-US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24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NUMBER(10)</a:t>
                      </a:r>
                      <a:endParaRPr lang="en-US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248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MemberID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(FK :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Member.MemberID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NUMBER(10)</a:t>
                      </a:r>
                    </a:p>
                  </a:txBody>
                  <a:tcPr/>
                </a:tc>
              </a:tr>
              <a:tr h="34248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DesignationID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(FK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: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Designation.DesignationID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NUMBER(10)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67000" y="5575136"/>
            <a:ext cx="388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MemberDesignation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1074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87567506"/>
              </p:ext>
            </p:extLst>
          </p:nvPr>
        </p:nvGraphicFramePr>
        <p:xfrm>
          <a:off x="1219200" y="2133600"/>
          <a:ext cx="695204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4044"/>
                <a:gridCol w="3048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EventID</a:t>
                      </a:r>
                      <a:endParaRPr lang="en-US" sz="1800" u="sng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NUMBER(10)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EventName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VARCHAR(100)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EventDate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VARCHAR(1000)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CreationDate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MemberID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(FK :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Member.MemberID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NUMBER(10)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43200" y="5745892"/>
            <a:ext cx="388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ENTITY: Event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7023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9348428"/>
              </p:ext>
            </p:extLst>
          </p:nvPr>
        </p:nvGraphicFramePr>
        <p:xfrm>
          <a:off x="1143000" y="2057400"/>
          <a:ext cx="695204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4044"/>
                <a:gridCol w="3048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PostID</a:t>
                      </a:r>
                      <a:endParaRPr lang="en-US" sz="1800" u="sng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NUMBER(10)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PostTitle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VARCHAR(100)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PostedOn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VARCHAR(1500)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EditDate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MemberID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(FK :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Member.MemberID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NUMBER(10)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95600" y="5596601"/>
            <a:ext cx="388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ENTITY: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3375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95712242"/>
              </p:ext>
            </p:extLst>
          </p:nvPr>
        </p:nvGraphicFramePr>
        <p:xfrm>
          <a:off x="1143000" y="2209800"/>
          <a:ext cx="692658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8580"/>
                <a:gridCol w="3048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 Representative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NUMBER(10)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FirstName</a:t>
                      </a:r>
                      <a:endParaRPr lang="en-US" sz="1800" u="non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VARCHAR(20)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VARCHAR(20)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ContactNo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VARCHAR(15)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HospitalID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(FK :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Hospital.HospitalID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NUMBER(10)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38400" y="5575136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Hospital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Representative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5410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23702366"/>
              </p:ext>
            </p:extLst>
          </p:nvPr>
        </p:nvGraphicFramePr>
        <p:xfrm>
          <a:off x="1524000" y="2057400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Requisition Form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NUMBER(10)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IsVerified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UploadDate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VerificationDate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Uploader(FK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: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User.UserID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NUMBER(10)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Verifier(FK :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Hr.HRID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NUMBER(10)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71800" y="5561184"/>
            <a:ext cx="388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Requisition Form</a:t>
            </a:r>
          </a:p>
        </p:txBody>
      </p:sp>
    </p:spTree>
    <p:extLst>
      <p:ext uri="{BB962C8B-B14F-4D97-AF65-F5344CB8AC3E}">
        <p14:creationId xmlns:p14="http://schemas.microsoft.com/office/powerpoint/2010/main" xmlns="" val="1891932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5000" y="3352800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8384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5941" y="838200"/>
            <a:ext cx="8077200" cy="841375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Procedure(1)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671814239"/>
              </p:ext>
            </p:extLst>
          </p:nvPr>
        </p:nvGraphicFramePr>
        <p:xfrm>
          <a:off x="553845" y="2766375"/>
          <a:ext cx="8240712" cy="205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601"/>
                <a:gridCol w="5570111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Procedure Name</a:t>
                      </a:r>
                    </a:p>
                  </a:txBody>
                  <a:tcPr marL="68673" marR="686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getAvailableDonorList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673" marR="68673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Time of Execution</a:t>
                      </a:r>
                    </a:p>
                  </a:txBody>
                  <a:tcPr marL="68673" marR="686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When</a:t>
                      </a:r>
                      <a:r>
                        <a:rPr lang="en-US" sz="1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blood is needed, Unit member needs available donor list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673" marR="68673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L="68673" marR="686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blood</a:t>
                      </a:r>
                      <a:r>
                        <a:rPr lang="en-US" sz="1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group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673" marR="68673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L="68673" marR="686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Donor_list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673" marR="68673" marT="0" marB="0"/>
                </a:tc>
              </a:tr>
              <a:tr h="2377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Apply on</a:t>
                      </a:r>
                    </a:p>
                  </a:txBody>
                  <a:tcPr marL="68673" marR="686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Donor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673" marR="68673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5603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762000"/>
            <a:ext cx="7989887" cy="9318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Procedure(1)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3295133254"/>
              </p:ext>
            </p:extLst>
          </p:nvPr>
        </p:nvGraphicFramePr>
        <p:xfrm>
          <a:off x="519448" y="2971800"/>
          <a:ext cx="8229600" cy="3024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191000"/>
              </a:tblGrid>
              <a:tr h="5003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                    Action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                    Remarks</a:t>
                      </a:r>
                    </a:p>
                  </a:txBody>
                  <a:tcPr marL="68580" marR="68580" marT="0" marB="0"/>
                </a:tc>
              </a:tr>
              <a:tr h="642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Select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ID  from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BloodGroup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where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BloodType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bloodgroup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into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bloodid</a:t>
                      </a:r>
                      <a:endParaRPr lang="en-US" sz="1800" baseline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Select 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DonorID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from Donor where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DonorBloodGroup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bloodid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and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LastDonationDate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&gt;= </a:t>
                      </a:r>
                      <a:r>
                        <a:rPr lang="en-US" sz="1800" baseline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4 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months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At first select </a:t>
                      </a:r>
                      <a:r>
                        <a:rPr lang="en-US" sz="18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BloodGroup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id corresponding to input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bloodgroup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then check if donors corresponding to that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bloodgroup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is available,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Last make a list according to this availability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aseline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1297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609600"/>
            <a:ext cx="7989887" cy="854075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Procedure(2)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21783" y="2209800"/>
          <a:ext cx="8229600" cy="211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Procedure Name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SetLastDonationDate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Time of Execution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When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a </a:t>
                      </a: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donor donates blood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Update last donation date of a donor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Input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id,date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Output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NIL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Apply 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Donor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899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6600" y="33528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7223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1"/>
            <a:ext cx="7989887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Procedure(2)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533400" y="2362200"/>
          <a:ext cx="8229600" cy="131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                    Action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                    Remarks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Update 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Donor set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LastDonationDate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=date where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DonorID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=id 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Update the donors donation date when donor donates blood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1076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609600"/>
            <a:ext cx="8229600" cy="7778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Procedure(3)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69006" y="2438400"/>
          <a:ext cx="8305800" cy="1798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695"/>
                <a:gridCol w="561410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Procedure Name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getCommittee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Time of Execution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When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a user wants to see a committee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Input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uname,zname</a:t>
                      </a: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Output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committee_list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Apply 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Member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0080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609600"/>
            <a:ext cx="7989887" cy="8382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Procedure(3)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533400" y="1600200"/>
          <a:ext cx="8229600" cy="5158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265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                    Action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                    Remarks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7832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uname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= NIL and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zname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=NIL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select 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DesignationID,MemberID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from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MemberDesignation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for central members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ElsIf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uname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=NIL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Select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DesignationID,MemberID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from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MEmberDesignationID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for zonal members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Else Select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DesignationID,MemberID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from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MemberDesignationID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for unit members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Select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FirstName,LastName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from Member for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MemberID</a:t>
                      </a:r>
                      <a:endParaRPr lang="en-US" sz="1800" baseline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Select 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DesignationName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 from Designation for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DesignaionID</a:t>
                      </a:r>
                      <a:endParaRPr lang="en-US" sz="1800" baseline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zname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 and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uname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both are NIL then  show central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committe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Otherwise show respective unit or zonal committee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Then select member name and designation name from Member and Designation table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Then make the list of committee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committee_list</a:t>
                      </a:r>
                      <a:endParaRPr lang="en-US" sz="1800" baseline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aseline="0" dirty="0" smtClean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251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533400" y="2514600"/>
          <a:ext cx="8229600" cy="2154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55626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Procedure Name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getMemberDetails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Time of Execution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When a member wants to get details about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a member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Input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mfname,mlname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11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Output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member_info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Apply 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Member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609601"/>
            <a:ext cx="7989887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Procedure(4)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381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762001"/>
            <a:ext cx="7989887" cy="8382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Procedure(4)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533400" y="3200400"/>
          <a:ext cx="8229600" cy="1632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3233"/>
                <a:gridCol w="4196367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                    Action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                    Remarks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Select 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* from Member where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FirstName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mfname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LastName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mlname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First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,select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member corresponding to the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Firstname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Lastname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Then, return the member detail to the  requested member 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4144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609600"/>
            <a:ext cx="7989887" cy="10826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Procedure(5)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685800" y="2286001"/>
          <a:ext cx="8229600" cy="2184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5562600"/>
              </a:tblGrid>
              <a:tr h="4410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Procedure Name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getUserDetails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Time of Execution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When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a member wants to get information about a user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Input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fname,lname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Output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User_Info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Apply 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User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554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685800"/>
            <a:ext cx="7989887" cy="10826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Procedure(5)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609600" y="3200400"/>
          <a:ext cx="8229600" cy="1632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                    Action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                    Remarks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Select 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* from User where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Firstname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fname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Lastname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lname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First, select User corresponding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to the given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fname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80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lname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Then, return that user detail to the requested member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218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914400"/>
            <a:ext cx="7989887" cy="10826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Procedure(6)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57200" y="2362200"/>
          <a:ext cx="8229600" cy="2184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5562600"/>
              </a:tblGrid>
              <a:tr h="4410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Procedure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CheckAvailibility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Time of Execution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When a user or member wants to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check availability of donor of any Badhan Zone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zonename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Avail_list,Is_available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Apply 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Donor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013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533400"/>
            <a:ext cx="7989887" cy="10826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Procedure(6)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57200" y="2819400"/>
          <a:ext cx="8229600" cy="257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                    </a:t>
                      </a: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Action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                    Remarks</a:t>
                      </a:r>
                    </a:p>
                  </a:txBody>
                  <a:tcPr marL="68580" marR="68580" marT="0" marB="0"/>
                </a:tc>
              </a:tr>
              <a:tr h="4599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Select </a:t>
                      </a:r>
                      <a:r>
                        <a:rPr lang="en-US" sz="1800" b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BloodGroup</a:t>
                      </a:r>
                      <a:r>
                        <a:rPr lang="en-US" sz="18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from</a:t>
                      </a:r>
                      <a:r>
                        <a:rPr lang="en-US" sz="18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Donor where Zone=</a:t>
                      </a:r>
                      <a:r>
                        <a:rPr lang="en-US" sz="18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zonename</a:t>
                      </a:r>
                      <a:r>
                        <a:rPr lang="en-US" sz="18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8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LastDonationDate</a:t>
                      </a:r>
                      <a:r>
                        <a:rPr lang="en-US" sz="18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&gt;= 4 months</a:t>
                      </a:r>
                      <a:endParaRPr lang="en-US" sz="11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First</a:t>
                      </a:r>
                      <a:r>
                        <a:rPr lang="en-US" sz="18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select the </a:t>
                      </a:r>
                      <a:r>
                        <a:rPr lang="en-US" sz="18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BloodGroup</a:t>
                      </a:r>
                      <a:r>
                        <a:rPr lang="en-US" sz="18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from Donor if Zone and </a:t>
                      </a:r>
                      <a:r>
                        <a:rPr lang="en-US" sz="18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LastDonationDate</a:t>
                      </a:r>
                      <a:r>
                        <a:rPr lang="en-US" sz="18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available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Then, grouping by </a:t>
                      </a:r>
                      <a:r>
                        <a:rPr lang="en-US" sz="18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BloodGroup</a:t>
                      </a:r>
                      <a:r>
                        <a:rPr lang="en-US" sz="18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make the list of those donors into </a:t>
                      </a:r>
                      <a:r>
                        <a:rPr lang="en-US" sz="18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Avail_list</a:t>
                      </a:r>
                      <a:r>
                        <a:rPr lang="en-US" sz="18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If,the</a:t>
                      </a:r>
                      <a:r>
                        <a:rPr lang="en-US" sz="18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list is empty set </a:t>
                      </a:r>
                      <a:r>
                        <a:rPr lang="en-US" sz="18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is_available</a:t>
                      </a:r>
                      <a:r>
                        <a:rPr lang="en-US" sz="18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to </a:t>
                      </a:r>
                      <a:r>
                        <a:rPr lang="en-US" sz="18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false,otherwise</a:t>
                      </a:r>
                      <a:r>
                        <a:rPr lang="en-US" sz="18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true</a:t>
                      </a:r>
                      <a:endParaRPr lang="en-US" sz="18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5783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9600" y="1066800"/>
            <a:ext cx="7989887" cy="1082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Procedure(7)</a:t>
            </a:r>
            <a:endParaRPr kumimoji="0" lang="en-US" sz="40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/>
          </p:nvPr>
        </p:nvGraphicFramePr>
        <p:xfrm>
          <a:off x="609600" y="2514600"/>
          <a:ext cx="8229600" cy="2499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5562600"/>
              </a:tblGrid>
              <a:tr h="4410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Procedure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setUpdateInfo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7019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Time of Execution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After in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Donor table Unit Member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UpdateIsUnread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No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NIL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NIL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Apply 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Donor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Slide Number Placeholder 2"/>
          <p:cNvSpPr txBox="1">
            <a:spLocks/>
          </p:cNvSpPr>
          <p:nvPr/>
        </p:nvSpPr>
        <p:spPr>
          <a:xfrm>
            <a:off x="7952876" y="61085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28FB93-0A08-4E7D-8E63-9EFA29F1E09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DF28FB93-0A08-4E7D-8E63-9EFA29F1E093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0488" y="671980"/>
            <a:ext cx="8186748" cy="75517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Donor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85490" y="1495281"/>
            <a:ext cx="1120462" cy="7727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886200" y="1427153"/>
            <a:ext cx="1281447" cy="772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Donor ID</a:t>
            </a:r>
            <a:endParaRPr lang="en-US" sz="16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722740" y="1373452"/>
            <a:ext cx="1120462" cy="7727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53182" y="1439677"/>
            <a:ext cx="1171977" cy="82424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34173" y="2976973"/>
            <a:ext cx="1131559" cy="81780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28509" y="4694370"/>
            <a:ext cx="1420911" cy="8757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Donation Count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76519" y="5211228"/>
            <a:ext cx="1285598" cy="88019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No.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116289" y="5252999"/>
            <a:ext cx="1439080" cy="85552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Donation Date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4270" y="3415481"/>
            <a:ext cx="1286906" cy="8757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Willing to Donate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9874" y="2135865"/>
            <a:ext cx="1138028" cy="82424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89803" y="4822623"/>
            <a:ext cx="1476273" cy="85552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is Unread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445219" y="5223563"/>
            <a:ext cx="1439080" cy="85552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UpdateInfo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612348" y="3183420"/>
            <a:ext cx="1932248" cy="8849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60758" y="6420469"/>
            <a:ext cx="37585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Underlined attribute is primary key.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/>
          <p:cNvCxnSpPr>
            <a:stCxn id="18" idx="6"/>
            <a:endCxn id="3" idx="0"/>
          </p:cNvCxnSpPr>
          <p:nvPr/>
        </p:nvCxnSpPr>
        <p:spPr>
          <a:xfrm>
            <a:off x="1857902" y="2547989"/>
            <a:ext cx="2720570" cy="63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3" idx="0"/>
          </p:cNvCxnSpPr>
          <p:nvPr/>
        </p:nvCxnSpPr>
        <p:spPr>
          <a:xfrm>
            <a:off x="2514600" y="2286000"/>
            <a:ext cx="2063872" cy="89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4"/>
            <a:endCxn id="3" idx="0"/>
          </p:cNvCxnSpPr>
          <p:nvPr/>
        </p:nvCxnSpPr>
        <p:spPr>
          <a:xfrm rot="16200000" flipH="1">
            <a:off x="4060931" y="2665879"/>
            <a:ext cx="983534" cy="51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" idx="0"/>
            <a:endCxn id="10" idx="4"/>
          </p:cNvCxnSpPr>
          <p:nvPr/>
        </p:nvCxnSpPr>
        <p:spPr>
          <a:xfrm rot="5400000" flipH="1" flipV="1">
            <a:off x="4912103" y="1812553"/>
            <a:ext cx="1037236" cy="1704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" idx="3"/>
            <a:endCxn id="11" idx="3"/>
          </p:cNvCxnSpPr>
          <p:nvPr/>
        </p:nvCxnSpPr>
        <p:spPr>
          <a:xfrm flipV="1">
            <a:off x="5544596" y="2143217"/>
            <a:ext cx="1980218" cy="1482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" idx="3"/>
          </p:cNvCxnSpPr>
          <p:nvPr/>
        </p:nvCxnSpPr>
        <p:spPr>
          <a:xfrm flipV="1">
            <a:off x="5544596" y="3429001"/>
            <a:ext cx="1998222" cy="196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" idx="3"/>
            <a:endCxn id="13" idx="0"/>
          </p:cNvCxnSpPr>
          <p:nvPr/>
        </p:nvCxnSpPr>
        <p:spPr>
          <a:xfrm>
            <a:off x="5544596" y="3625902"/>
            <a:ext cx="2494369" cy="106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" idx="1"/>
            <a:endCxn id="17" idx="6"/>
          </p:cNvCxnSpPr>
          <p:nvPr/>
        </p:nvCxnSpPr>
        <p:spPr>
          <a:xfrm rot="10800000" flipV="1">
            <a:off x="1791176" y="3625901"/>
            <a:ext cx="1821172" cy="227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" idx="1"/>
            <a:endCxn id="27" idx="0"/>
          </p:cNvCxnSpPr>
          <p:nvPr/>
        </p:nvCxnSpPr>
        <p:spPr>
          <a:xfrm rot="10800000" flipV="1">
            <a:off x="1527940" y="3625901"/>
            <a:ext cx="2084408" cy="1196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" idx="2"/>
            <a:endCxn id="41" idx="0"/>
          </p:cNvCxnSpPr>
          <p:nvPr/>
        </p:nvCxnSpPr>
        <p:spPr>
          <a:xfrm rot="5400000">
            <a:off x="3294027" y="3939117"/>
            <a:ext cx="1155179" cy="1413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" idx="2"/>
            <a:endCxn id="15" idx="0"/>
          </p:cNvCxnSpPr>
          <p:nvPr/>
        </p:nvCxnSpPr>
        <p:spPr>
          <a:xfrm rot="16200000" flipH="1">
            <a:off x="4114843" y="4532012"/>
            <a:ext cx="1184615" cy="257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" idx="2"/>
            <a:endCxn id="14" idx="0"/>
          </p:cNvCxnSpPr>
          <p:nvPr/>
        </p:nvCxnSpPr>
        <p:spPr>
          <a:xfrm rot="16200000" flipH="1">
            <a:off x="5027473" y="3619383"/>
            <a:ext cx="1142844" cy="2040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08537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685800"/>
            <a:ext cx="7989887" cy="1082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Procedure(7)</a:t>
            </a:r>
            <a:endParaRPr kumimoji="0" lang="en-US" sz="40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609600" y="2971800"/>
          <a:ext cx="8229600" cy="1632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                    </a:t>
                      </a: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Action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                    Remarks</a:t>
                      </a:r>
                    </a:p>
                  </a:txBody>
                  <a:tcPr marL="68580" marR="68580" marT="0" marB="0"/>
                </a:tc>
              </a:tr>
              <a:tr h="4599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Select </a:t>
                      </a:r>
                      <a:r>
                        <a:rPr lang="en-US" sz="18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DonorID</a:t>
                      </a:r>
                      <a:r>
                        <a:rPr lang="en-US" sz="18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from</a:t>
                      </a:r>
                      <a:r>
                        <a:rPr lang="en-US" sz="18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Donor where </a:t>
                      </a:r>
                      <a:r>
                        <a:rPr lang="en-US" sz="18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UpdateIsUnread</a:t>
                      </a:r>
                      <a:r>
                        <a:rPr lang="en-US" sz="18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is 0 into id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Update Donor set </a:t>
                      </a:r>
                      <a:r>
                        <a:rPr lang="en-US" sz="18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UpdateInfo</a:t>
                      </a:r>
                      <a:r>
                        <a:rPr lang="en-US" sz="18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=NULL where </a:t>
                      </a:r>
                      <a:r>
                        <a:rPr lang="en-US" sz="18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DonorID</a:t>
                      </a:r>
                      <a:r>
                        <a:rPr lang="en-US" sz="18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=id</a:t>
                      </a:r>
                      <a:endParaRPr lang="en-US" sz="11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First</a:t>
                      </a:r>
                      <a:r>
                        <a:rPr lang="en-US" sz="18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select the </a:t>
                      </a:r>
                      <a:r>
                        <a:rPr lang="en-US" sz="18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DonorID</a:t>
                      </a:r>
                      <a:r>
                        <a:rPr lang="en-US" sz="18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from donor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18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UpdateIsUnread</a:t>
                      </a:r>
                      <a:r>
                        <a:rPr lang="en-US" sz="18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is false then set </a:t>
                      </a:r>
                      <a:r>
                        <a:rPr lang="en-US" sz="1800" b="0" baseline="0" dirty="0" err="1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UpdateInfo</a:t>
                      </a:r>
                      <a:r>
                        <a:rPr lang="en-US" sz="1800" b="0" baseline="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to Null</a:t>
                      </a:r>
                      <a:endParaRPr lang="en-US" sz="18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Slide Number Placeholder 2"/>
          <p:cNvSpPr txBox="1">
            <a:spLocks/>
          </p:cNvSpPr>
          <p:nvPr/>
        </p:nvSpPr>
        <p:spPr>
          <a:xfrm>
            <a:off x="7952876" y="61085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28FB93-0A08-4E7D-8E63-9EFA29F1E09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5000" y="320040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2981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685800"/>
            <a:ext cx="7989887" cy="8382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Trigger(1)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3931590731"/>
              </p:ext>
            </p:extLst>
          </p:nvPr>
        </p:nvGraphicFramePr>
        <p:xfrm>
          <a:off x="413543" y="2667000"/>
          <a:ext cx="8229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41148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 Name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removeEvent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of Execution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When a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tuple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table Event Date and Time exceeds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</a:t>
                      </a: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Actions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Remarks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 remove finished event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from database and to save space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EventID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set to -1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EventID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9152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63</a:t>
            </a:fld>
            <a:endParaRPr lang="en-US" dirty="0"/>
          </a:p>
        </p:txBody>
      </p:sp>
      <p:graphicFrame>
        <p:nvGraphicFramePr>
          <p:cNvPr id="3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421400407"/>
              </p:ext>
            </p:extLst>
          </p:nvPr>
        </p:nvGraphicFramePr>
        <p:xfrm>
          <a:off x="413543" y="26670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41148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 Name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RemoveStudent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of Execution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When a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tuple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table Student is removed or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LAstDonationDate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&gt;=5yrs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</a:t>
                      </a: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Actions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Remarks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 remove respective donor from Donor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table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DonorID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533400" y="685800"/>
            <a:ext cx="7989887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Trigger(2)</a:t>
            </a:r>
            <a:endParaRPr kumimoji="0" lang="en-US" sz="40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685800"/>
            <a:ext cx="7989887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Trigger(3)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1421400407"/>
              </p:ext>
            </p:extLst>
          </p:nvPr>
        </p:nvGraphicFramePr>
        <p:xfrm>
          <a:off x="413543" y="26670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41148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 Name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RemoveEmployee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of Execution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When a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tuple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table Employee is removed.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</a:t>
                      </a: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Actions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Remarks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 remove respective donor from Donor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table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DonorID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5986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838200"/>
            <a:ext cx="7989887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Trigger(4)</a:t>
            </a:r>
            <a:endParaRPr kumimoji="0" lang="en-US" sz="40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421400407"/>
              </p:ext>
            </p:extLst>
          </p:nvPr>
        </p:nvGraphicFramePr>
        <p:xfrm>
          <a:off x="565943" y="28194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41148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 Name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setDonoravailableYes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of Execution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When in Donor table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LastDonatiolenDate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&gt;=4 months set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donor available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</a:t>
                      </a:r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Actions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Remarks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set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IsAvailable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to true(computed to enhance donor availability  query operation)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IsAvailable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2"/>
          <p:cNvSpPr txBox="1">
            <a:spLocks/>
          </p:cNvSpPr>
          <p:nvPr/>
        </p:nvSpPr>
        <p:spPr>
          <a:xfrm>
            <a:off x="7952876" y="61085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28FB93-0A08-4E7D-8E63-9EFA29F1E09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0800" y="32766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2889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62200" y="32766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5412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7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1" y="854572"/>
            <a:ext cx="8229599" cy="73575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 group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7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515134" y="4214682"/>
            <a:ext cx="1434667" cy="114625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en-US" sz="1600" u="sng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27050" y="4299308"/>
            <a:ext cx="1622738" cy="11275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 Type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57600" y="2362200"/>
            <a:ext cx="1932248" cy="8849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 Group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>
            <a:stCxn id="14" idx="2"/>
            <a:endCxn id="8" idx="0"/>
          </p:cNvCxnSpPr>
          <p:nvPr/>
        </p:nvCxnSpPr>
        <p:spPr>
          <a:xfrm rot="5400000">
            <a:off x="2944337" y="2535295"/>
            <a:ext cx="967518" cy="2391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0"/>
            <a:endCxn id="14" idx="2"/>
          </p:cNvCxnSpPr>
          <p:nvPr/>
        </p:nvCxnSpPr>
        <p:spPr>
          <a:xfrm rot="16200000" flipV="1">
            <a:off x="5155000" y="2715888"/>
            <a:ext cx="1052144" cy="2114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7865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3962400" y="3194576"/>
            <a:ext cx="1516665" cy="744213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Donor Blood Group</a:t>
            </a:r>
            <a:endParaRPr 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>
            <a:endCxn id="9" idx="1"/>
          </p:cNvCxnSpPr>
          <p:nvPr/>
        </p:nvCxnSpPr>
        <p:spPr>
          <a:xfrm>
            <a:off x="3420038" y="3566683"/>
            <a:ext cx="54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</p:cNvCxnSpPr>
          <p:nvPr/>
        </p:nvCxnSpPr>
        <p:spPr>
          <a:xfrm flipV="1">
            <a:off x="5479065" y="3551657"/>
            <a:ext cx="1057536" cy="1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487790" y="3195191"/>
            <a:ext cx="1932248" cy="8849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Donor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36601" y="3158086"/>
            <a:ext cx="1932248" cy="8849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 Group</a:t>
            </a:r>
          </a:p>
        </p:txBody>
      </p:sp>
    </p:spTree>
    <p:extLst>
      <p:ext uri="{BB962C8B-B14F-4D97-AF65-F5344CB8AC3E}">
        <p14:creationId xmlns:p14="http://schemas.microsoft.com/office/powerpoint/2010/main" xmlns="" val="861107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4191000" y="2895600"/>
            <a:ext cx="1056068" cy="71478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81399" y="2045513"/>
            <a:ext cx="2418965" cy="8849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Donor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547872" y="4116948"/>
            <a:ext cx="1828800" cy="10103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85965" y="4116948"/>
            <a:ext cx="1828800" cy="10103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</a:t>
            </a:r>
          </a:p>
        </p:txBody>
      </p:sp>
      <p:cxnSp>
        <p:nvCxnSpPr>
          <p:cNvPr id="17" name="Elbow Connector 16"/>
          <p:cNvCxnSpPr>
            <a:stCxn id="2" idx="2"/>
            <a:endCxn id="11" idx="0"/>
          </p:cNvCxnSpPr>
          <p:nvPr/>
        </p:nvCxnSpPr>
        <p:spPr>
          <a:xfrm rot="5400000">
            <a:off x="3837369" y="3235283"/>
            <a:ext cx="506568" cy="12567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2" idx="2"/>
            <a:endCxn id="13" idx="0"/>
          </p:cNvCxnSpPr>
          <p:nvPr/>
        </p:nvCxnSpPr>
        <p:spPr>
          <a:xfrm rot="16200000" flipH="1">
            <a:off x="5106415" y="3222998"/>
            <a:ext cx="506568" cy="12813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08345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0BA44C2-DD02-4728-BB84-A46183D4F9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1394</Words>
  <Application>Microsoft Office PowerPoint</Application>
  <PresentationFormat>On-screen Show (4:3)</PresentationFormat>
  <Paragraphs>660</Paragraphs>
  <Slides>67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Dividend</vt:lpstr>
      <vt:lpstr>Slide 1</vt:lpstr>
      <vt:lpstr>Slide 2</vt:lpstr>
      <vt:lpstr>Slide 3</vt:lpstr>
      <vt:lpstr>Slide 4</vt:lpstr>
      <vt:lpstr>Slide 5</vt:lpstr>
      <vt:lpstr>Slide 6</vt:lpstr>
      <vt:lpstr>Blood group</vt:lpstr>
      <vt:lpstr>Slide 8</vt:lpstr>
      <vt:lpstr>Slide 9</vt:lpstr>
      <vt:lpstr>Student</vt:lpstr>
      <vt:lpstr>Employee</vt:lpstr>
      <vt:lpstr>User</vt:lpstr>
      <vt:lpstr>Address</vt:lpstr>
      <vt:lpstr>Slide 14</vt:lpstr>
      <vt:lpstr>Hospital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Procedure(1)</vt:lpstr>
      <vt:lpstr>Procedure(1)</vt:lpstr>
      <vt:lpstr>Procedure(2)</vt:lpstr>
      <vt:lpstr>Procedure(2)</vt:lpstr>
      <vt:lpstr>Procedure(3)</vt:lpstr>
      <vt:lpstr>Procedure(3)</vt:lpstr>
      <vt:lpstr>Procedure(4)</vt:lpstr>
      <vt:lpstr>Procedure(4)</vt:lpstr>
      <vt:lpstr>Procedure(5)</vt:lpstr>
      <vt:lpstr>Procedure(5)</vt:lpstr>
      <vt:lpstr>Procedure(6)</vt:lpstr>
      <vt:lpstr>Procedure(6)</vt:lpstr>
      <vt:lpstr>Slide 59</vt:lpstr>
      <vt:lpstr>Slide 60</vt:lpstr>
      <vt:lpstr>Slide 61</vt:lpstr>
      <vt:lpstr>Trigger(1)</vt:lpstr>
      <vt:lpstr>Slide 63</vt:lpstr>
      <vt:lpstr>Trigger(3)</vt:lpstr>
      <vt:lpstr>Slide 65</vt:lpstr>
      <vt:lpstr>Slide 66</vt:lpstr>
      <vt:lpstr>Slide 67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2014-02-05T15:44:41Z</dcterms:created>
  <dcterms:modified xsi:type="dcterms:W3CDTF">2014-03-11T14:08:18Z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TC034605549991</vt:lpwstr>
  </property>
</Properties>
</file>