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56"/>
  </p:notesMasterIdLst>
  <p:handoutMasterIdLst>
    <p:handoutMasterId r:id="rId57"/>
  </p:handoutMasterIdLst>
  <p:sldIdLst>
    <p:sldId id="267" r:id="rId3"/>
    <p:sldId id="312" r:id="rId4"/>
    <p:sldId id="314" r:id="rId5"/>
    <p:sldId id="320" r:id="rId6"/>
    <p:sldId id="435" r:id="rId7"/>
    <p:sldId id="437" r:id="rId8"/>
    <p:sldId id="439" r:id="rId9"/>
    <p:sldId id="441" r:id="rId10"/>
    <p:sldId id="443" r:id="rId11"/>
    <p:sldId id="445" r:id="rId12"/>
    <p:sldId id="448" r:id="rId13"/>
    <p:sldId id="466" r:id="rId14"/>
    <p:sldId id="467" r:id="rId15"/>
    <p:sldId id="468" r:id="rId16"/>
    <p:sldId id="449" r:id="rId17"/>
    <p:sldId id="450" r:id="rId18"/>
    <p:sldId id="464" r:id="rId19"/>
    <p:sldId id="465" r:id="rId20"/>
    <p:sldId id="321" r:id="rId21"/>
    <p:sldId id="407" r:id="rId22"/>
    <p:sldId id="409" r:id="rId23"/>
    <p:sldId id="410" r:id="rId24"/>
    <p:sldId id="411" r:id="rId25"/>
    <p:sldId id="455" r:id="rId26"/>
    <p:sldId id="456" r:id="rId27"/>
    <p:sldId id="451" r:id="rId28"/>
    <p:sldId id="324" r:id="rId29"/>
    <p:sldId id="415" r:id="rId30"/>
    <p:sldId id="417" r:id="rId31"/>
    <p:sldId id="418" r:id="rId32"/>
    <p:sldId id="419" r:id="rId33"/>
    <p:sldId id="420" r:id="rId34"/>
    <p:sldId id="421" r:id="rId35"/>
    <p:sldId id="422" r:id="rId36"/>
    <p:sldId id="429" r:id="rId37"/>
    <p:sldId id="461" r:id="rId38"/>
    <p:sldId id="457" r:id="rId39"/>
    <p:sldId id="458" r:id="rId40"/>
    <p:sldId id="459" r:id="rId41"/>
    <p:sldId id="460" r:id="rId42"/>
    <p:sldId id="322" r:id="rId43"/>
    <p:sldId id="403" r:id="rId44"/>
    <p:sldId id="404" r:id="rId45"/>
    <p:sldId id="432" r:id="rId46"/>
    <p:sldId id="462" r:id="rId47"/>
    <p:sldId id="454" r:id="rId48"/>
    <p:sldId id="323" r:id="rId49"/>
    <p:sldId id="396" r:id="rId50"/>
    <p:sldId id="399" r:id="rId51"/>
    <p:sldId id="402" r:id="rId52"/>
    <p:sldId id="463" r:id="rId53"/>
    <p:sldId id="452" r:id="rId54"/>
    <p:sldId id="46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9F77-2B3D-4AC5-A60B-BD9692B4700D}" type="datetime13">
              <a:rPr lang="en-US" smtClean="0"/>
              <a:t>12:46:10 AM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08C0-AA27-4DF8-9BCD-E3988BE52C79}" type="datetime13">
              <a:rPr lang="en-US" smtClean="0"/>
              <a:t>12:46:10 AM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CD727D-714C-4E3D-9903-1EA56D88F2F1}" type="datetime13">
              <a:rPr lang="en-US" smtClean="0"/>
              <a:t>12:46:10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EEABDB-CA15-4807-8005-11EDE381F952}" type="datetime13">
              <a:rPr lang="en-US" smtClean="0"/>
              <a:t>12:46:10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8D701B6-B650-4C5D-932B-464D08A6EA29}" type="datetime13">
              <a:rPr lang="en-US" smtClean="0">
                <a:solidFill>
                  <a:prstClr val="black"/>
                </a:solidFill>
              </a:rPr>
              <a:t>12:46:10 AM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8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12A0E8E-2EBB-4AEB-ABEF-67E0229A9891}" type="datetime13">
              <a:rPr lang="en-US" smtClean="0"/>
              <a:t>12:46:10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8C433C-2DB7-4500-8EE3-74D2489502AA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BD8-1F40-445E-B123-B921B0D50B64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76FD04-02BF-4BB1-811A-54592A779EF8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B39-70BB-418F-8A3A-C4F489A9A59C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D18E48-A550-4B7E-8F3B-1275E9764B1E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4549-8E6C-4679-B9B0-E6ED3F06CB92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FCF-1F87-48CE-84CD-8FCD70F8F87D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1AE3-E393-4BD7-B6E3-A5800541F40A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8BD5-22CE-4F0C-9AF4-9C5602FE76AE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48A789-64A9-4190-BD91-E7D6460EC83A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F6A6-1007-407B-98B6-A7833A6E29B7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635A39-9CC8-418E-952A-D70516934E20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1.6 User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1.6 –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55" y="2698586"/>
            <a:ext cx="6829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1.7 Member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 algn="ctr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1.7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2133600"/>
            <a:ext cx="8924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305550" cy="610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0476" y="3505200"/>
            <a:ext cx="119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6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1" y="2438400"/>
            <a:ext cx="6486525" cy="1781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5334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Member and Designation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990725"/>
            <a:ext cx="527685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9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458200" cy="6460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396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0" y="595148"/>
            <a:ext cx="7867650" cy="554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30838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 Continued…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6" y="2489658"/>
            <a:ext cx="7989752" cy="363079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762000" y="2971800"/>
            <a:ext cx="7989887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876" y="2743200"/>
            <a:ext cx="6324600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429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Design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5867400"/>
            <a:ext cx="77046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2.1 donor availability check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2057400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6" y="2354385"/>
            <a:ext cx="6305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 b="11443"/>
          <a:stretch>
            <a:fillRect/>
          </a:stretch>
        </p:blipFill>
        <p:spPr>
          <a:xfrm>
            <a:off x="637313" y="196783"/>
            <a:ext cx="8239125" cy="63134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21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2000" y="6477000"/>
            <a:ext cx="7989752" cy="21665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2.2 unit donor availability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 – Sequence Diagram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2.3 member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2.3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8198"/>
            <a:ext cx="5991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23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19200" y="1371600"/>
            <a:ext cx="7924800" cy="5486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596265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4050" y="614275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Zonal Donor Availability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–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9261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5800"/>
            <a:ext cx="5276850" cy="586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36109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433512"/>
            <a:ext cx="5314950" cy="399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595192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61644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22236"/>
            <a:ext cx="73628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2379" y="2895600"/>
            <a:ext cx="7033382" cy="731416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Meeting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1" y="2667000"/>
            <a:ext cx="5286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3.2 zonal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1865290"/>
            <a:ext cx="7924800" cy="499271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3.2 –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84" y="2895600"/>
            <a:ext cx="5086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990600" y="838200"/>
            <a:ext cx="7313295" cy="7239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Subsystems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959371"/>
              </p:ext>
            </p:extLst>
          </p:nvPr>
        </p:nvGraphicFramePr>
        <p:xfrm>
          <a:off x="1219200" y="2514985"/>
          <a:ext cx="6858000" cy="347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619352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Subsystems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Database Management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Search Management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Meeting Management</a:t>
                      </a:r>
                    </a:p>
                  </a:txBody>
                  <a:tcPr marL="68580" marR="68580" marT="34290" marB="34290"/>
                </a:tc>
              </a:tr>
              <a:tr h="634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Notification Management</a:t>
                      </a:r>
                    </a:p>
                  </a:txBody>
                  <a:tcPr marL="68580" marR="68580" marT="34290" marB="34290"/>
                </a:tc>
              </a:tr>
              <a:tr h="358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Automated Requisition Form Verification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3.3 zonal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1961882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3.3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1" y="2990582"/>
            <a:ext cx="5686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3.4 zonal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3.4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59" y="2971800"/>
            <a:ext cx="4953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3.5 central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3.5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52959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3.6 central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3.6 –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84" y="2667000"/>
            <a:ext cx="5086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3.7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6" y="2667000"/>
            <a:ext cx="5686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3.8.1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59" y="3048000"/>
            <a:ext cx="4953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3341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852487"/>
            <a:ext cx="59055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352550"/>
            <a:ext cx="488632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Event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7434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362075"/>
            <a:ext cx="5295900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770551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4483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452687" cy="8190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Notification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2998" y="8382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4.1 donor notification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86505"/>
            <a:ext cx="4933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902" y="685800"/>
            <a:ext cx="7989752" cy="91106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4.2 Zonal meeting notification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54" y="20574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4.2 – 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93786"/>
            <a:ext cx="4772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437" y="914400"/>
            <a:ext cx="7989752" cy="7232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4.3 central meeting notification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4.3 –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64535"/>
            <a:ext cx="4772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457325"/>
            <a:ext cx="5191125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67703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776537"/>
            <a:ext cx="5905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962276" cy="2133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 Verification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5.1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90" y="2590800"/>
            <a:ext cx="6591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49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43000" y="1295400"/>
            <a:ext cx="8001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6" y="955511"/>
            <a:ext cx="7086600" cy="500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632126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5.2(A) – Sequence Diagram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06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5.2 Verification of Requisition 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1.1 Volunteer for donation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0" y="2506581"/>
            <a:ext cx="7353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8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50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5088" y="685800"/>
            <a:ext cx="7808912" cy="4984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5.2(b) Verification of requisition 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63" y="685800"/>
            <a:ext cx="5772150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9400" y="631899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5.2(B) – 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76412"/>
            <a:ext cx="7439025" cy="3305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899" y="558680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799" y="572530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828800"/>
            <a:ext cx="7439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2895600"/>
            <a:ext cx="224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1.2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5986"/>
            <a:ext cx="7429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1.3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8" y="1934529"/>
            <a:ext cx="7429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9518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1.4 donor updates regarding    donation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1.4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5" y="1958811"/>
            <a:ext cx="7143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994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800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1.5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7" y="2057400"/>
            <a:ext cx="7248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404</Words>
  <Application>Microsoft Office PowerPoint</Application>
  <PresentationFormat>On-screen Show (4:3)</PresentationFormat>
  <Paragraphs>397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Gill Sans MT</vt:lpstr>
      <vt:lpstr>Palatino Linotype</vt:lpstr>
      <vt:lpstr>Wingdings</vt:lpstr>
      <vt:lpstr>Wingdings 2</vt:lpstr>
      <vt:lpstr>Dividend</vt:lpstr>
      <vt:lpstr>PowerPoint Presentation</vt:lpstr>
      <vt:lpstr>PowerPoint Presentation</vt:lpstr>
      <vt:lpstr>Subsystems</vt:lpstr>
      <vt:lpstr>1. Database Management</vt:lpstr>
      <vt:lpstr>1.1 Volunteer for donation  </vt:lpstr>
      <vt:lpstr>1.2 ADD DONOR</vt:lpstr>
      <vt:lpstr>1.3 Remove donor</vt:lpstr>
      <vt:lpstr>1.4 donor updates regarding    donation</vt:lpstr>
      <vt:lpstr>1.5 donor database update</vt:lpstr>
      <vt:lpstr>1.6 User record</vt:lpstr>
      <vt:lpstr>1.7 Member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  <vt:lpstr>2. Search Management</vt:lpstr>
      <vt:lpstr>2.1 donor availability check</vt:lpstr>
      <vt:lpstr>PowerPoint Presentation</vt:lpstr>
      <vt:lpstr>2.3 member search</vt:lpstr>
      <vt:lpstr>PowerPoint Presentation</vt:lpstr>
      <vt:lpstr>PowerPoint Presentation</vt:lpstr>
      <vt:lpstr>PowerPoint Presentation</vt:lpstr>
      <vt:lpstr>PowerPoint Presentation</vt:lpstr>
      <vt:lpstr>3. Meeting Management</vt:lpstr>
      <vt:lpstr>3.1 zonal event creation</vt:lpstr>
      <vt:lpstr>3.2 zonal new post</vt:lpstr>
      <vt:lpstr>3.3 zonal post moderation</vt:lpstr>
      <vt:lpstr>3.4 zonal post remove</vt:lpstr>
      <vt:lpstr>3.5 central event creation</vt:lpstr>
      <vt:lpstr>3.6 central new post</vt:lpstr>
      <vt:lpstr>3.7 central post moderation</vt:lpstr>
      <vt:lpstr>3.8 central post remove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Notification Management</vt:lpstr>
      <vt:lpstr>4.1 donor notification</vt:lpstr>
      <vt:lpstr>4.2 Zonal meeting notification </vt:lpstr>
      <vt:lpstr>4.3 central meeting notification </vt:lpstr>
      <vt:lpstr>PowerPoint Presentation</vt:lpstr>
      <vt:lpstr>PowerPoint Presentation</vt:lpstr>
      <vt:lpstr>5. Automated Requisition Form Verification </vt:lpstr>
      <vt:lpstr>5.1 upload requisition form</vt:lpstr>
      <vt:lpstr>PowerPoint Presentation</vt:lpstr>
      <vt:lpstr>5.2(b) Verification of requisition form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2014-03-03T19:09:23Z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