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Work Sans Medium"/>
      <p:regular r:id="rId23"/>
      <p:bold r:id="rId24"/>
      <p:italic r:id="rId25"/>
      <p:boldItalic r:id="rId26"/>
    </p:embeddedFont>
    <p:embeddedFont>
      <p:font typeface="Work Sans"/>
      <p:regular r:id="rId27"/>
      <p:bold r:id="rId28"/>
      <p:italic r:id="rId29"/>
      <p:boldItalic r:id="rId30"/>
    </p:embeddedFont>
    <p:embeddedFont>
      <p:font typeface="Work Sans SemiBold"/>
      <p:regular r:id="rId31"/>
      <p:bold r:id="rId32"/>
      <p:italic r:id="rId33"/>
      <p:boldItalic r:id="rId34"/>
    </p:embeddedFont>
    <p:embeddedFont>
      <p:font typeface="Helvetica Neu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WorkSansMedium-bold.fntdata"/><Relationship Id="rId23" Type="http://schemas.openxmlformats.org/officeDocument/2006/relationships/font" Target="fonts/WorkSansMedium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Medium-boldItalic.fntdata"/><Relationship Id="rId25" Type="http://schemas.openxmlformats.org/officeDocument/2006/relationships/font" Target="fonts/WorkSansMedium-italic.fntdata"/><Relationship Id="rId28" Type="http://schemas.openxmlformats.org/officeDocument/2006/relationships/font" Target="fonts/WorkSans-bold.fntdata"/><Relationship Id="rId27" Type="http://schemas.openxmlformats.org/officeDocument/2006/relationships/font" Target="fonts/Work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SemiBold-regular.fntdata"/><Relationship Id="rId30" Type="http://schemas.openxmlformats.org/officeDocument/2006/relationships/font" Target="fonts/WorkSans-boldItalic.fntdata"/><Relationship Id="rId11" Type="http://schemas.openxmlformats.org/officeDocument/2006/relationships/slide" Target="slides/slide5.xml"/><Relationship Id="rId33" Type="http://schemas.openxmlformats.org/officeDocument/2006/relationships/font" Target="fonts/WorkSansSemiBold-italic.fntdata"/><Relationship Id="rId10" Type="http://schemas.openxmlformats.org/officeDocument/2006/relationships/slide" Target="slides/slide4.xml"/><Relationship Id="rId32" Type="http://schemas.openxmlformats.org/officeDocument/2006/relationships/font" Target="fonts/WorkSansSemiBold-bold.fntdata"/><Relationship Id="rId13" Type="http://schemas.openxmlformats.org/officeDocument/2006/relationships/slide" Target="slides/slide7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34" Type="http://schemas.openxmlformats.org/officeDocument/2006/relationships/font" Target="fonts/WorkSansSemiBold-bold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8bdfd26e1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8bdfd26e1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1eac907c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1eac907c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1eac907c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1eac907c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1eac907c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e1eac907c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Speaker: Gabrielle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1eac907c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1eac907c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1eac907c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1eac907c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Speaker: Gabrielle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1eac907c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e1eac907c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1eac907c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1eac907c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Speaker: Gabrielle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8bdfd26e1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8bdfd26e1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8bdfd26e1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8bdfd26e1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Speaker: Gabrielle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8bdfd26e1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8bdfd26e1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8bdfd26e1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8bdfd26e1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Speaker: Gabrielle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1eac907c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1eac907c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1eac907c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1eac907c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1eac907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1eac907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1eac907c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1eac907c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">
  <p:cSld name="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74603" y="437138"/>
            <a:ext cx="5848800" cy="4305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883744" y="889144"/>
            <a:ext cx="5848800" cy="2649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2939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5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5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5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5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5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5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500"/>
            </a:lvl9pPr>
          </a:lstStyle>
          <a:p/>
        </p:txBody>
      </p:sp>
      <p:sp>
        <p:nvSpPr>
          <p:cNvPr id="57" name="Google Shape;57;p14"/>
          <p:cNvSpPr txBox="1"/>
          <p:nvPr>
            <p:ph idx="2" type="subTitle"/>
          </p:nvPr>
        </p:nvSpPr>
        <p:spPr>
          <a:xfrm>
            <a:off x="883744" y="1629384"/>
            <a:ext cx="3610500" cy="3023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5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5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5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5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5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5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5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XD | Black">
  <p:cSld name="CUSTOM_3_1_2_1"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07921" y="466129"/>
            <a:ext cx="276325" cy="188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XD | Blank">
  <p:cSld name="CUSTOM_3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/>
          <p:nvPr>
            <p:ph type="title"/>
          </p:nvPr>
        </p:nvSpPr>
        <p:spPr>
          <a:xfrm>
            <a:off x="453300" y="778850"/>
            <a:ext cx="6404700" cy="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idx="1" type="body"/>
          </p:nvPr>
        </p:nvSpPr>
        <p:spPr>
          <a:xfrm>
            <a:off x="540025" y="1584125"/>
            <a:ext cx="6318000" cy="30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2" type="subTitle"/>
          </p:nvPr>
        </p:nvSpPr>
        <p:spPr>
          <a:xfrm>
            <a:off x="448425" y="510775"/>
            <a:ext cx="4123500" cy="1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30"/>
          <p:cNvSpPr txBox="1"/>
          <p:nvPr>
            <p:ph type="title"/>
          </p:nvPr>
        </p:nvSpPr>
        <p:spPr>
          <a:xfrm>
            <a:off x="352800" y="266400"/>
            <a:ext cx="79884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8AC98"/>
              </a:buClr>
              <a:buSzPts val="2000"/>
              <a:buFont typeface="Work Sans"/>
              <a:buNone/>
              <a:defRPr sz="2000">
                <a:solidFill>
                  <a:srgbClr val="28AC9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2" type="title"/>
          </p:nvPr>
        </p:nvSpPr>
        <p:spPr>
          <a:xfrm>
            <a:off x="352800" y="478800"/>
            <a:ext cx="5184000" cy="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Work Sans"/>
              <a:buNone/>
              <a:defRPr sz="100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14" name="Google Shape;11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1750" y="191100"/>
            <a:ext cx="452052" cy="37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1">
  <p:cSld name="TITLE_2_1">
    <p:bg>
      <p:bgPr>
        <a:solidFill>
          <a:srgbClr val="48AC98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type="ctrTitle"/>
          </p:nvPr>
        </p:nvSpPr>
        <p:spPr>
          <a:xfrm>
            <a:off x="448500" y="540000"/>
            <a:ext cx="6409500" cy="22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31"/>
          <p:cNvSpPr txBox="1"/>
          <p:nvPr>
            <p:ph idx="1" type="subTitle"/>
          </p:nvPr>
        </p:nvSpPr>
        <p:spPr>
          <a:xfrm>
            <a:off x="448425" y="2645000"/>
            <a:ext cx="64095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18" name="Google Shape;11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8975" y="488650"/>
            <a:ext cx="297100" cy="20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/>
          <p:nvPr>
            <p:ph type="title"/>
          </p:nvPr>
        </p:nvSpPr>
        <p:spPr>
          <a:xfrm>
            <a:off x="453300" y="778850"/>
            <a:ext cx="6404700" cy="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1" type="body"/>
          </p:nvPr>
        </p:nvSpPr>
        <p:spPr>
          <a:xfrm>
            <a:off x="540025" y="1584125"/>
            <a:ext cx="6318000" cy="30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2" type="subTitle"/>
          </p:nvPr>
        </p:nvSpPr>
        <p:spPr>
          <a:xfrm>
            <a:off x="448425" y="510775"/>
            <a:ext cx="4123500" cy="1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/>
          <p:nvPr>
            <p:ph type="title"/>
          </p:nvPr>
        </p:nvSpPr>
        <p:spPr>
          <a:xfrm>
            <a:off x="453300" y="778850"/>
            <a:ext cx="6404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" type="subTitle"/>
          </p:nvPr>
        </p:nvSpPr>
        <p:spPr>
          <a:xfrm>
            <a:off x="448425" y="510775"/>
            <a:ext cx="41235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26" name="Google Shape;12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 1">
  <p:cSld name="TITLE_ONLY_2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3" name="Google Shape;133;p35"/>
          <p:cNvSpPr txBox="1"/>
          <p:nvPr>
            <p:ph type="title"/>
          </p:nvPr>
        </p:nvSpPr>
        <p:spPr>
          <a:xfrm>
            <a:off x="352800" y="266400"/>
            <a:ext cx="79884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8AC98"/>
              </a:buClr>
              <a:buSzPts val="2000"/>
              <a:buFont typeface="Work Sans"/>
              <a:buNone/>
              <a:defRPr sz="2000">
                <a:solidFill>
                  <a:srgbClr val="28AC9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2" type="title"/>
          </p:nvPr>
        </p:nvSpPr>
        <p:spPr>
          <a:xfrm>
            <a:off x="352800" y="478800"/>
            <a:ext cx="5184000" cy="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Work Sans"/>
              <a:buNone/>
              <a:defRPr sz="100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5" name="Google Shape;13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1750" y="191100"/>
            <a:ext cx="452052" cy="37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9">
  <p:cSld name="TITLE_ONLY_1_19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36"/>
          <p:cNvSpPr txBox="1"/>
          <p:nvPr>
            <p:ph type="title"/>
          </p:nvPr>
        </p:nvSpPr>
        <p:spPr>
          <a:xfrm>
            <a:off x="352800" y="266400"/>
            <a:ext cx="79884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8AC98"/>
              </a:buClr>
              <a:buSzPts val="2000"/>
              <a:buFont typeface="Work Sans"/>
              <a:buNone/>
              <a:defRPr sz="2000">
                <a:solidFill>
                  <a:srgbClr val="28AC9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2" type="title"/>
          </p:nvPr>
        </p:nvSpPr>
        <p:spPr>
          <a:xfrm>
            <a:off x="352800" y="478800"/>
            <a:ext cx="5184000" cy="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Work Sans"/>
              <a:buNone/>
              <a:defRPr sz="100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0" name="Google Shape;14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1750" y="191100"/>
            <a:ext cx="452052" cy="37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453300" y="778850"/>
            <a:ext cx="6404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" type="subTitle"/>
          </p:nvPr>
        </p:nvSpPr>
        <p:spPr>
          <a:xfrm>
            <a:off x="448425" y="510775"/>
            <a:ext cx="41235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48" name="Google Shape;14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3">
  <p:cSld name="TITLE_AND_BODY_1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4.xml"/><Relationship Id="rId6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tats.oecd.org/Index.aspx?QueryId=111245#" TargetMode="External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D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40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6" y="0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0"/>
          <p:cNvSpPr txBox="1"/>
          <p:nvPr/>
        </p:nvSpPr>
        <p:spPr>
          <a:xfrm>
            <a:off x="784379" y="4046858"/>
            <a:ext cx="8685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2 0  </a:t>
            </a:r>
            <a:endParaRPr sz="1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2 3</a:t>
            </a:r>
            <a:endParaRPr sz="1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59" name="Google Shape;159;p40"/>
          <p:cNvCxnSpPr/>
          <p:nvPr/>
        </p:nvCxnSpPr>
        <p:spPr>
          <a:xfrm rot="10800000">
            <a:off x="1502944" y="4248529"/>
            <a:ext cx="336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40"/>
          <p:cNvSpPr txBox="1"/>
          <p:nvPr/>
        </p:nvSpPr>
        <p:spPr>
          <a:xfrm>
            <a:off x="954325" y="1965725"/>
            <a:ext cx="81894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Plastic waste:</a:t>
            </a:r>
            <a:endParaRPr sz="3600">
              <a:solidFill>
                <a:srgbClr val="FFFFFF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an overview</a:t>
            </a:r>
            <a:endParaRPr sz="3600">
              <a:solidFill>
                <a:srgbClr val="FFFFFF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161" name="Google Shape;161;p40"/>
          <p:cNvSpPr txBox="1"/>
          <p:nvPr/>
        </p:nvSpPr>
        <p:spPr>
          <a:xfrm>
            <a:off x="1924800" y="4066925"/>
            <a:ext cx="27354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Exploratory Data Analytics</a:t>
            </a:r>
            <a:endParaRPr sz="1200">
              <a:solidFill>
                <a:srgbClr val="FFFFFF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Ana Vigueras Rodriguez</a:t>
            </a:r>
            <a:endParaRPr sz="1200">
              <a:solidFill>
                <a:srgbClr val="FFFFFF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162" name="Google Shape;162;p40"/>
          <p:cNvPicPr preferRelativeResize="0"/>
          <p:nvPr/>
        </p:nvPicPr>
        <p:blipFill rotWithShape="1">
          <a:blip r:embed="rId4">
            <a:alphaModFix/>
          </a:blip>
          <a:srcRect b="0" l="0" r="33038" t="0"/>
          <a:stretch/>
        </p:blipFill>
        <p:spPr>
          <a:xfrm>
            <a:off x="4572000" y="0"/>
            <a:ext cx="462432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0"/>
          <p:cNvPicPr preferRelativeResize="0"/>
          <p:nvPr/>
        </p:nvPicPr>
        <p:blipFill rotWithShape="1">
          <a:blip r:embed="rId4">
            <a:alphaModFix/>
          </a:blip>
          <a:srcRect b="4951" l="66623" r="2705" t="0"/>
          <a:stretch/>
        </p:blipFill>
        <p:spPr>
          <a:xfrm rot="5400000">
            <a:off x="1385338" y="-1385338"/>
            <a:ext cx="2118125" cy="48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9"/>
          <p:cNvSpPr txBox="1"/>
          <p:nvPr/>
        </p:nvSpPr>
        <p:spPr>
          <a:xfrm>
            <a:off x="783000" y="38850"/>
            <a:ext cx="84396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Oh, I see… What about the EU? 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9"/>
          <p:cNvSpPr txBox="1"/>
          <p:nvPr/>
        </p:nvSpPr>
        <p:spPr>
          <a:xfrm>
            <a:off x="674100" y="348575"/>
            <a:ext cx="84702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DC1C6"/>
                </a:solidFill>
              </a:rPr>
              <a:t>♻️ </a:t>
            </a: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How did the </a:t>
            </a:r>
            <a:r>
              <a:rPr b="1" lang="en-GB" sz="1800">
                <a:latin typeface="Work Sans"/>
                <a:ea typeface="Work Sans"/>
                <a:cs typeface="Work Sans"/>
                <a:sym typeface="Work Sans"/>
              </a:rPr>
              <a:t>% of recycled plastics improve in the EU </a:t>
            </a: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in the last 20y?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0" name="Google Shape;240;p49"/>
          <p:cNvPicPr preferRelativeResize="0"/>
          <p:nvPr/>
        </p:nvPicPr>
        <p:blipFill rotWithShape="1">
          <a:blip r:embed="rId3">
            <a:alphaModFix/>
          </a:blip>
          <a:srcRect b="0" l="7097" r="0" t="0"/>
          <a:stretch/>
        </p:blipFill>
        <p:spPr>
          <a:xfrm>
            <a:off x="962975" y="894000"/>
            <a:ext cx="6838575" cy="41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9"/>
          <p:cNvSpPr txBox="1"/>
          <p:nvPr/>
        </p:nvSpPr>
        <p:spPr>
          <a:xfrm>
            <a:off x="6811975" y="2853700"/>
            <a:ext cx="2332200" cy="18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From 5 to 14%! </a:t>
            </a:r>
            <a:endParaRPr b="1" sz="1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Finally something positive</a:t>
            </a:r>
            <a:endParaRPr sz="1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2" name="Google Shape;242;p49"/>
          <p:cNvSpPr/>
          <p:nvPr/>
        </p:nvSpPr>
        <p:spPr>
          <a:xfrm rot="-788041">
            <a:off x="694541" y="1335141"/>
            <a:ext cx="397395" cy="2260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5A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9"/>
          <p:cNvSpPr/>
          <p:nvPr/>
        </p:nvSpPr>
        <p:spPr>
          <a:xfrm rot="8098165">
            <a:off x="6519816" y="1001437"/>
            <a:ext cx="397323" cy="22613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5A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825350"/>
            <a:ext cx="7442025" cy="42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0"/>
          <p:cNvSpPr txBox="1"/>
          <p:nvPr/>
        </p:nvSpPr>
        <p:spPr>
          <a:xfrm>
            <a:off x="783000" y="38850"/>
            <a:ext cx="84396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Good news! So…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0"/>
          <p:cNvSpPr txBox="1"/>
          <p:nvPr/>
        </p:nvSpPr>
        <p:spPr>
          <a:xfrm>
            <a:off x="674100" y="348575"/>
            <a:ext cx="82437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DC1C6"/>
                </a:solidFill>
              </a:rPr>
              <a:t>🥤</a:t>
            </a: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Does that </a:t>
            </a:r>
            <a:r>
              <a:rPr b="1" lang="en-GB" sz="1800">
                <a:latin typeface="Work Sans"/>
                <a:ea typeface="Work Sans"/>
                <a:cs typeface="Work Sans"/>
                <a:sym typeface="Work Sans"/>
              </a:rPr>
              <a:t>compensate</a:t>
            </a: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lang="en-GB" sz="1800">
                <a:latin typeface="Work Sans"/>
                <a:ea typeface="Work Sans"/>
                <a:cs typeface="Work Sans"/>
                <a:sym typeface="Work Sans"/>
              </a:rPr>
              <a:t>for the bigger waste?</a:t>
            </a:r>
            <a:endParaRPr b="1"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251" name="Google Shape;251;p50"/>
          <p:cNvCxnSpPr/>
          <p:nvPr/>
        </p:nvCxnSpPr>
        <p:spPr>
          <a:xfrm>
            <a:off x="688853" y="2355650"/>
            <a:ext cx="5799600" cy="0"/>
          </a:xfrm>
          <a:prstGeom prst="straightConnector1">
            <a:avLst/>
          </a:prstGeom>
          <a:noFill/>
          <a:ln cap="flat" cmpd="sng" w="38100">
            <a:solidFill>
              <a:srgbClr val="22222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2" name="Google Shape;252;p50"/>
          <p:cNvSpPr txBox="1"/>
          <p:nvPr/>
        </p:nvSpPr>
        <p:spPr>
          <a:xfrm>
            <a:off x="6585600" y="2653700"/>
            <a:ext cx="2332200" cy="20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Sadly, no. </a:t>
            </a:r>
            <a:endParaRPr b="1" sz="1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The amount of plastic waste that the EU produces now is simply to high for that.</a:t>
            </a:r>
            <a:endParaRPr sz="16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5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6" y="0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400699" y="2345400"/>
            <a:ext cx="5444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💡 Conclusions</a:t>
            </a:r>
            <a:endParaRPr sz="3600">
              <a:solidFill>
                <a:srgbClr val="FFFFFF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pic>
        <p:nvPicPr>
          <p:cNvPr id="259" name="Google Shape;259;p51"/>
          <p:cNvPicPr preferRelativeResize="0"/>
          <p:nvPr/>
        </p:nvPicPr>
        <p:blipFill rotWithShape="1">
          <a:blip r:embed="rId4">
            <a:alphaModFix/>
          </a:blip>
          <a:srcRect b="25637" l="26283" r="58302" t="54461"/>
          <a:stretch/>
        </p:blipFill>
        <p:spPr>
          <a:xfrm rot="-1430494">
            <a:off x="7571475" y="3425625"/>
            <a:ext cx="1646452" cy="15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2"/>
          <p:cNvSpPr txBox="1"/>
          <p:nvPr/>
        </p:nvSpPr>
        <p:spPr>
          <a:xfrm>
            <a:off x="76200" y="138350"/>
            <a:ext cx="5886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265" name="Google Shape;265;p52"/>
          <p:cNvSpPr txBox="1"/>
          <p:nvPr/>
        </p:nvSpPr>
        <p:spPr>
          <a:xfrm>
            <a:off x="674100" y="348575"/>
            <a:ext cx="8105400" cy="4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Here are some </a:t>
            </a:r>
            <a:r>
              <a:rPr b="1" lang="en-GB" sz="1800">
                <a:latin typeface="Work Sans"/>
                <a:ea typeface="Work Sans"/>
                <a:cs typeface="Work Sans"/>
                <a:sym typeface="Work Sans"/>
              </a:rPr>
              <a:t>silver linings:</a:t>
            </a:r>
            <a:br>
              <a:rPr b="1" lang="en-GB" sz="1800">
                <a:latin typeface="Work Sans"/>
                <a:ea typeface="Work Sans"/>
                <a:cs typeface="Work Sans"/>
                <a:sym typeface="Work Sans"/>
              </a:rPr>
            </a:br>
            <a:endParaRPr b="1"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🥤 The amount of </a:t>
            </a:r>
            <a:r>
              <a:rPr b="1" lang="en-GB" sz="1800">
                <a:latin typeface="Work Sans"/>
                <a:ea typeface="Work Sans"/>
                <a:cs typeface="Work Sans"/>
                <a:sym typeface="Work Sans"/>
              </a:rPr>
              <a:t>mismanaged plastic waste</a:t>
            </a: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 (main reason of ocean plastic pollution) </a:t>
            </a:r>
            <a:r>
              <a:rPr b="1" lang="en-GB" sz="1800">
                <a:latin typeface="Work Sans"/>
                <a:ea typeface="Work Sans"/>
                <a:cs typeface="Work Sans"/>
                <a:sym typeface="Work Sans"/>
              </a:rPr>
              <a:t>has greatly decreased in the last 20 years</a:t>
            </a: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🥤 The EU is leading in terms of </a:t>
            </a:r>
            <a:r>
              <a:rPr b="1"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recycling with a 14% of all plastic waste.</a:t>
            </a:r>
            <a:endParaRPr b="1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a </a:t>
            </a:r>
            <a:r>
              <a:rPr b="1"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conclusion</a:t>
            </a:r>
            <a:r>
              <a:rPr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: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🥤 It’s not that much about recycling individually, as many plastics cannot be recycled, but about </a:t>
            </a:r>
            <a:r>
              <a:rPr b="1"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reducing consumption as a whole.</a:t>
            </a:r>
            <a:endParaRPr b="1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5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6" y="0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3"/>
          <p:cNvSpPr txBox="1"/>
          <p:nvPr/>
        </p:nvSpPr>
        <p:spPr>
          <a:xfrm>
            <a:off x="2400699" y="2345400"/>
            <a:ext cx="5444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🔗  Sources</a:t>
            </a:r>
            <a:endParaRPr sz="3600">
              <a:solidFill>
                <a:srgbClr val="FFFFFF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pic>
        <p:nvPicPr>
          <p:cNvPr id="272" name="Google Shape;272;p53"/>
          <p:cNvPicPr preferRelativeResize="0"/>
          <p:nvPr/>
        </p:nvPicPr>
        <p:blipFill rotWithShape="1">
          <a:blip r:embed="rId4">
            <a:alphaModFix/>
          </a:blip>
          <a:srcRect b="47805" l="49427" r="1247" t="0"/>
          <a:stretch/>
        </p:blipFill>
        <p:spPr>
          <a:xfrm rot="5400000">
            <a:off x="-442663" y="284588"/>
            <a:ext cx="3406250" cy="26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4"/>
          <p:cNvSpPr txBox="1"/>
          <p:nvPr/>
        </p:nvSpPr>
        <p:spPr>
          <a:xfrm>
            <a:off x="76200" y="138350"/>
            <a:ext cx="5886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278" name="Google Shape;278;p54"/>
          <p:cNvSpPr txBox="1"/>
          <p:nvPr/>
        </p:nvSpPr>
        <p:spPr>
          <a:xfrm>
            <a:off x="674100" y="348575"/>
            <a:ext cx="4503900" cy="4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Sources: 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Work Sans"/>
                <a:ea typeface="Work Sans"/>
                <a:cs typeface="Work Sans"/>
                <a:sym typeface="Work Sans"/>
              </a:rPr>
              <a:t>OECD (Organisation for Economic Co-operation and Development):</a:t>
            </a:r>
            <a:endParaRPr b="1"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BDC1C6"/>
                </a:solidFill>
              </a:rPr>
              <a:t>🔗</a:t>
            </a:r>
            <a:r>
              <a:rPr lang="en-GB" sz="1700">
                <a:solidFill>
                  <a:srgbClr val="BDC1C6"/>
                </a:solidFill>
              </a:rPr>
              <a:t> </a:t>
            </a:r>
            <a:r>
              <a:rPr lang="en-GB" sz="1600">
                <a:latin typeface="Work Sans"/>
                <a:ea typeface="Work Sans"/>
                <a:cs typeface="Work Sans"/>
                <a:sym typeface="Work Sans"/>
              </a:rPr>
              <a:t>Plastic waste by region and end-of-life fate (</a:t>
            </a:r>
            <a:r>
              <a:rPr lang="en-GB" sz="16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link</a:t>
            </a:r>
            <a:r>
              <a:rPr lang="en-GB" sz="1600">
                <a:latin typeface="Work Sans"/>
                <a:ea typeface="Work Sans"/>
                <a:cs typeface="Work Sans"/>
                <a:sym typeface="Work Sans"/>
              </a:rPr>
              <a:t>)</a:t>
            </a:r>
            <a:endParaRPr sz="16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9" name="Google Shape;279;p54"/>
          <p:cNvPicPr preferRelativeResize="0"/>
          <p:nvPr/>
        </p:nvPicPr>
        <p:blipFill rotWithShape="1">
          <a:blip r:embed="rId4">
            <a:alphaModFix/>
          </a:blip>
          <a:srcRect b="0" l="0" r="42412" t="0"/>
          <a:stretch/>
        </p:blipFill>
        <p:spPr>
          <a:xfrm>
            <a:off x="5509150" y="13"/>
            <a:ext cx="4440475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5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6" y="0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5"/>
          <p:cNvSpPr txBox="1"/>
          <p:nvPr/>
        </p:nvSpPr>
        <p:spPr>
          <a:xfrm>
            <a:off x="5307300" y="2420050"/>
            <a:ext cx="11202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The End</a:t>
            </a:r>
            <a:endParaRPr sz="3600">
              <a:solidFill>
                <a:srgbClr val="FFFFFF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pic>
        <p:nvPicPr>
          <p:cNvPr id="286" name="Google Shape;286;p55"/>
          <p:cNvPicPr preferRelativeResize="0"/>
          <p:nvPr/>
        </p:nvPicPr>
        <p:blipFill rotWithShape="1">
          <a:blip r:embed="rId4">
            <a:alphaModFix/>
          </a:blip>
          <a:srcRect b="4442" l="3087" r="3340" t="31355"/>
          <a:stretch/>
        </p:blipFill>
        <p:spPr>
          <a:xfrm>
            <a:off x="2726675" y="2949775"/>
            <a:ext cx="6417324" cy="33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5"/>
          <p:cNvPicPr preferRelativeResize="0"/>
          <p:nvPr/>
        </p:nvPicPr>
        <p:blipFill rotWithShape="1">
          <a:blip r:embed="rId5">
            <a:alphaModFix/>
          </a:blip>
          <a:srcRect b="0" l="0" r="73057" t="57623"/>
          <a:stretch/>
        </p:blipFill>
        <p:spPr>
          <a:xfrm>
            <a:off x="777925" y="613025"/>
            <a:ext cx="1445599" cy="169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1"/>
          <p:cNvSpPr txBox="1"/>
          <p:nvPr/>
        </p:nvSpPr>
        <p:spPr>
          <a:xfrm>
            <a:off x="1013525" y="627767"/>
            <a:ext cx="3565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Work Sans Medium"/>
                <a:ea typeface="Work Sans Medium"/>
                <a:cs typeface="Work Sans Medium"/>
                <a:sym typeface="Work Sans Medium"/>
              </a:rPr>
              <a:t>Plastic waste management 2000-2019</a:t>
            </a:r>
            <a:endParaRPr sz="12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69" name="Google Shape;169;p41"/>
          <p:cNvSpPr txBox="1"/>
          <p:nvPr>
            <p:ph type="ctrTitle"/>
          </p:nvPr>
        </p:nvSpPr>
        <p:spPr>
          <a:xfrm>
            <a:off x="1013525" y="1108375"/>
            <a:ext cx="5736300" cy="3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Work Sans"/>
                <a:ea typeface="Work Sans"/>
                <a:cs typeface="Work Sans"/>
                <a:sym typeface="Work Sans"/>
              </a:rPr>
              <a:t>Contents</a:t>
            </a:r>
            <a:endParaRPr b="1" sz="18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0" name="Google Shape;170;p41"/>
          <p:cNvSpPr txBox="1"/>
          <p:nvPr/>
        </p:nvSpPr>
        <p:spPr>
          <a:xfrm>
            <a:off x="962525" y="1500775"/>
            <a:ext cx="4106700" cy="23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Work Sans"/>
              <a:buAutoNum type="arabicPeriod"/>
            </a:pPr>
            <a:r>
              <a:rPr b="1" lang="en-GB">
                <a:latin typeface="Work Sans"/>
                <a:ea typeface="Work Sans"/>
                <a:cs typeface="Work Sans"/>
                <a:sym typeface="Work Sans"/>
              </a:rPr>
              <a:t>Motivation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Work Sans"/>
              <a:buAutoNum type="arabicPeriod"/>
            </a:pPr>
            <a:r>
              <a:rPr b="1" lang="en-GB">
                <a:latin typeface="Work Sans"/>
                <a:ea typeface="Work Sans"/>
                <a:cs typeface="Work Sans"/>
                <a:sym typeface="Work Sans"/>
              </a:rPr>
              <a:t>Questions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Work Sans"/>
              <a:buAutoNum type="arabicPeriod"/>
            </a:pPr>
            <a:r>
              <a:rPr b="1" lang="en-GB">
                <a:latin typeface="Work Sans"/>
                <a:ea typeface="Work Sans"/>
                <a:cs typeface="Work Sans"/>
                <a:sym typeface="Work Sans"/>
              </a:rPr>
              <a:t>Conclusions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Work Sans"/>
              <a:buAutoNum type="arabicPeriod"/>
            </a:pPr>
            <a:r>
              <a:rPr b="1" lang="en-GB">
                <a:latin typeface="Work Sans"/>
                <a:ea typeface="Work Sans"/>
                <a:cs typeface="Work Sans"/>
                <a:sym typeface="Work Sans"/>
              </a:rPr>
              <a:t>Sources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71" name="Google Shape;171;p41"/>
          <p:cNvPicPr preferRelativeResize="0"/>
          <p:nvPr/>
        </p:nvPicPr>
        <p:blipFill rotWithShape="1">
          <a:blip r:embed="rId3">
            <a:alphaModFix/>
          </a:blip>
          <a:srcRect b="0" l="0" r="42412" t="0"/>
          <a:stretch/>
        </p:blipFill>
        <p:spPr>
          <a:xfrm>
            <a:off x="5509150" y="13"/>
            <a:ext cx="4440475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42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6" y="0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2"/>
          <p:cNvSpPr txBox="1"/>
          <p:nvPr/>
        </p:nvSpPr>
        <p:spPr>
          <a:xfrm>
            <a:off x="2400700" y="2345400"/>
            <a:ext cx="42594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🚀 Motivation</a:t>
            </a:r>
            <a:endParaRPr sz="3600">
              <a:solidFill>
                <a:srgbClr val="FFFFFF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pic>
        <p:nvPicPr>
          <p:cNvPr id="178" name="Google Shape;178;p42"/>
          <p:cNvPicPr preferRelativeResize="0"/>
          <p:nvPr/>
        </p:nvPicPr>
        <p:blipFill rotWithShape="1">
          <a:blip r:embed="rId4">
            <a:alphaModFix/>
          </a:blip>
          <a:srcRect b="4442" l="3087" r="3340" t="31355"/>
          <a:stretch/>
        </p:blipFill>
        <p:spPr>
          <a:xfrm>
            <a:off x="3848175" y="3376675"/>
            <a:ext cx="5143426" cy="264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/>
          <p:nvPr/>
        </p:nvSpPr>
        <p:spPr>
          <a:xfrm>
            <a:off x="76200" y="138350"/>
            <a:ext cx="5886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184" name="Google Shape;184;p43"/>
          <p:cNvSpPr txBox="1"/>
          <p:nvPr/>
        </p:nvSpPr>
        <p:spPr>
          <a:xfrm>
            <a:off x="674100" y="348575"/>
            <a:ext cx="8373900" cy="4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By now, we all are probably familiar with these facts: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Work Sans"/>
              <a:buChar char="●"/>
            </a:pP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Plastic production requires large amounts of fossil fuels, </a:t>
            </a:r>
            <a:r>
              <a:rPr b="1" lang="en-GB" sz="1800">
                <a:latin typeface="Work Sans"/>
                <a:ea typeface="Work Sans"/>
                <a:cs typeface="Work Sans"/>
                <a:sym typeface="Work Sans"/>
              </a:rPr>
              <a:t>contributing to greenhouse gas emissions and climate change</a:t>
            </a: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Work Sans"/>
              <a:buChar char="●"/>
            </a:pP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Many types of plastic cannot be recycled, leading to them being </a:t>
            </a:r>
            <a:r>
              <a:rPr b="1" lang="en-GB" sz="1800">
                <a:latin typeface="Work Sans"/>
                <a:ea typeface="Work Sans"/>
                <a:cs typeface="Work Sans"/>
                <a:sym typeface="Work Sans"/>
              </a:rPr>
              <a:t>disposed of in landfills or incinerated.</a:t>
            </a:r>
            <a:endParaRPr b="1" sz="1800"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Work Sans"/>
              <a:buChar char="●"/>
            </a:pPr>
            <a:r>
              <a:rPr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Plastic takes hundreds of years to decompose and can </a:t>
            </a:r>
            <a:r>
              <a:rPr b="1"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harm wildlife and ecosystems</a:t>
            </a:r>
            <a:r>
              <a:rPr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in the meantime, especially marine life.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for that reason, we see campaigns everywhere, products and all sorts of initiatives but, </a:t>
            </a:r>
            <a:r>
              <a:rPr b="1"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did we really reduce plastic consumption or increment recycling</a:t>
            </a:r>
            <a:r>
              <a:rPr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or is it more </a:t>
            </a:r>
            <a:r>
              <a:rPr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about</a:t>
            </a:r>
            <a:r>
              <a:rPr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feeling better about ourselves?</a:t>
            </a:r>
            <a:endParaRPr b="1" sz="1800">
              <a:solidFill>
                <a:srgbClr val="276679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BDC1C6"/>
                </a:solidFill>
              </a:rPr>
              <a:t>🥤🥤🥤</a:t>
            </a:r>
            <a:endParaRPr sz="1900">
              <a:solidFill>
                <a:srgbClr val="BDC1C6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Let’s see!</a:t>
            </a:r>
            <a:endParaRPr b="1"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4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6" y="0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4"/>
          <p:cNvSpPr txBox="1"/>
          <p:nvPr/>
        </p:nvSpPr>
        <p:spPr>
          <a:xfrm>
            <a:off x="2565775" y="2345400"/>
            <a:ext cx="59829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🤔 </a:t>
            </a:r>
            <a:r>
              <a:rPr lang="en-GB" sz="3600">
                <a:solidFill>
                  <a:srgbClr val="FFFFFF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Questions</a:t>
            </a:r>
            <a:endParaRPr sz="3600">
              <a:solidFill>
                <a:srgbClr val="FFFFFF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pic>
        <p:nvPicPr>
          <p:cNvPr id="191" name="Google Shape;191;p44"/>
          <p:cNvPicPr preferRelativeResize="0"/>
          <p:nvPr/>
        </p:nvPicPr>
        <p:blipFill rotWithShape="1">
          <a:blip r:embed="rId4">
            <a:alphaModFix/>
          </a:blip>
          <a:srcRect b="61022" l="71742" r="2701" t="0"/>
          <a:stretch/>
        </p:blipFill>
        <p:spPr>
          <a:xfrm rot="3595905">
            <a:off x="-1256" y="-308427"/>
            <a:ext cx="1764839" cy="2004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4"/>
          <p:cNvPicPr preferRelativeResize="0"/>
          <p:nvPr/>
        </p:nvPicPr>
        <p:blipFill rotWithShape="1">
          <a:blip r:embed="rId4">
            <a:alphaModFix/>
          </a:blip>
          <a:srcRect b="0" l="0" r="73057" t="57623"/>
          <a:stretch/>
        </p:blipFill>
        <p:spPr>
          <a:xfrm rot="2142130">
            <a:off x="6389294" y="2132201"/>
            <a:ext cx="1929510" cy="2260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5"/>
          <p:cNvSpPr txBox="1"/>
          <p:nvPr/>
        </p:nvSpPr>
        <p:spPr>
          <a:xfrm>
            <a:off x="76200" y="138350"/>
            <a:ext cx="5886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198" name="Google Shape;198;p45"/>
          <p:cNvSpPr txBox="1"/>
          <p:nvPr/>
        </p:nvSpPr>
        <p:spPr>
          <a:xfrm>
            <a:off x="674100" y="348575"/>
            <a:ext cx="79560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BDC1C6"/>
                </a:solidFill>
              </a:rPr>
              <a:t>🥤 </a:t>
            </a: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What are the </a:t>
            </a:r>
            <a:r>
              <a:rPr b="1" lang="en-GB" sz="1800">
                <a:latin typeface="Work Sans"/>
                <a:ea typeface="Work Sans"/>
                <a:cs typeface="Work Sans"/>
                <a:sym typeface="Work Sans"/>
              </a:rPr>
              <a:t>top 3 areas</a:t>
            </a: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 that generate the most plastic waste?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9" name="Google Shape;199;p45"/>
          <p:cNvPicPr preferRelativeResize="0"/>
          <p:nvPr/>
        </p:nvPicPr>
        <p:blipFill rotWithShape="1">
          <a:blip r:embed="rId3">
            <a:alphaModFix/>
          </a:blip>
          <a:srcRect b="0" l="0" r="22660" t="0"/>
          <a:stretch/>
        </p:blipFill>
        <p:spPr>
          <a:xfrm>
            <a:off x="968125" y="1058625"/>
            <a:ext cx="3703599" cy="378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5"/>
          <p:cNvPicPr preferRelativeResize="0"/>
          <p:nvPr/>
        </p:nvPicPr>
        <p:blipFill rotWithShape="1">
          <a:blip r:embed="rId3">
            <a:alphaModFix/>
          </a:blip>
          <a:srcRect b="53642" l="77283" r="-2365" t="3556"/>
          <a:stretch/>
        </p:blipFill>
        <p:spPr>
          <a:xfrm>
            <a:off x="4901825" y="1116175"/>
            <a:ext cx="1288775" cy="173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5"/>
          <p:cNvSpPr txBox="1"/>
          <p:nvPr/>
        </p:nvSpPr>
        <p:spPr>
          <a:xfrm>
            <a:off x="4901825" y="2853700"/>
            <a:ext cx="4084800" cy="18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the winner is…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AutoNum type="arabicPeriod"/>
            </a:pPr>
            <a:r>
              <a:rPr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United States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AutoNum type="arabicPeriod"/>
            </a:pPr>
            <a:r>
              <a:rPr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China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AutoNum type="arabicPeriod"/>
            </a:pPr>
            <a:r>
              <a:rPr lang="en-GB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OECD EU (yep, that’s us!)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46"/>
          <p:cNvPicPr preferRelativeResize="0"/>
          <p:nvPr/>
        </p:nvPicPr>
        <p:blipFill rotWithShape="1">
          <a:blip r:embed="rId3">
            <a:alphaModFix/>
          </a:blip>
          <a:srcRect b="0" l="0" r="22660" t="0"/>
          <a:stretch/>
        </p:blipFill>
        <p:spPr>
          <a:xfrm>
            <a:off x="968125" y="1058625"/>
            <a:ext cx="3703599" cy="378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6"/>
          <p:cNvPicPr preferRelativeResize="0"/>
          <p:nvPr/>
        </p:nvPicPr>
        <p:blipFill rotWithShape="1">
          <a:blip r:embed="rId3">
            <a:alphaModFix/>
          </a:blip>
          <a:srcRect b="53642" l="77283" r="-2365" t="3556"/>
          <a:stretch/>
        </p:blipFill>
        <p:spPr>
          <a:xfrm>
            <a:off x="4901825" y="1116175"/>
            <a:ext cx="1288775" cy="173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6"/>
          <p:cNvSpPr txBox="1"/>
          <p:nvPr/>
        </p:nvSpPr>
        <p:spPr>
          <a:xfrm>
            <a:off x="4901825" y="2853700"/>
            <a:ext cx="4242300" cy="18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Although EU used to be the second and it is now the third in terms of waste generation, the </a:t>
            </a:r>
            <a:r>
              <a:rPr b="1" lang="en-GB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reason for it is just because China generates more plastic waste now. </a:t>
            </a:r>
            <a:r>
              <a:rPr lang="en-GB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Overall all areas increased.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9" name="Google Shape;209;p46"/>
          <p:cNvSpPr txBox="1"/>
          <p:nvPr/>
        </p:nvSpPr>
        <p:spPr>
          <a:xfrm>
            <a:off x="674100" y="348575"/>
            <a:ext cx="82437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DC1C6"/>
                </a:solidFill>
              </a:rPr>
              <a:t>🥤</a:t>
            </a: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Did the European Union </a:t>
            </a:r>
            <a:r>
              <a:rPr b="1" lang="en-GB" sz="1800">
                <a:latin typeface="Work Sans"/>
                <a:ea typeface="Work Sans"/>
                <a:cs typeface="Work Sans"/>
                <a:sym typeface="Work Sans"/>
              </a:rPr>
              <a:t>reduce its plastic waste</a:t>
            </a: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 in the last 5 years?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46"/>
          <p:cNvSpPr txBox="1"/>
          <p:nvPr/>
        </p:nvSpPr>
        <p:spPr>
          <a:xfrm>
            <a:off x="704275" y="86725"/>
            <a:ext cx="68139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But I’ve seen that the EU used to be the second producer of waste so…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6"/>
          <p:cNvSpPr/>
          <p:nvPr/>
        </p:nvSpPr>
        <p:spPr>
          <a:xfrm rot="-578131">
            <a:off x="1204111" y="2378260"/>
            <a:ext cx="3475328" cy="545627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7"/>
          <p:cNvSpPr txBox="1"/>
          <p:nvPr/>
        </p:nvSpPr>
        <p:spPr>
          <a:xfrm>
            <a:off x="783000" y="38850"/>
            <a:ext cx="84396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Alright I see, but surely with so many campaigns most of it is being recycled now…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7"/>
          <p:cNvSpPr txBox="1"/>
          <p:nvPr/>
        </p:nvSpPr>
        <p:spPr>
          <a:xfrm>
            <a:off x="674100" y="348575"/>
            <a:ext cx="82437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DC1C6"/>
                </a:solidFill>
              </a:rPr>
              <a:t>🥤</a:t>
            </a: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How much all used plastic is </a:t>
            </a:r>
            <a:r>
              <a:rPr b="1" lang="en-GB" sz="1800">
                <a:latin typeface="Work Sans"/>
                <a:ea typeface="Work Sans"/>
                <a:cs typeface="Work Sans"/>
                <a:sym typeface="Work Sans"/>
              </a:rPr>
              <a:t>mismanaged</a:t>
            </a: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? What about </a:t>
            </a:r>
            <a:r>
              <a:rPr b="1" lang="en-GB" sz="1800">
                <a:latin typeface="Work Sans"/>
                <a:ea typeface="Work Sans"/>
                <a:cs typeface="Work Sans"/>
                <a:sym typeface="Work Sans"/>
              </a:rPr>
              <a:t>landfill</a:t>
            </a: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8" name="Google Shape;218;p47"/>
          <p:cNvPicPr preferRelativeResize="0"/>
          <p:nvPr/>
        </p:nvPicPr>
        <p:blipFill rotWithShape="1">
          <a:blip r:embed="rId3">
            <a:alphaModFix/>
          </a:blip>
          <a:srcRect b="0" l="0" r="16100" t="0"/>
          <a:stretch/>
        </p:blipFill>
        <p:spPr>
          <a:xfrm>
            <a:off x="4576812" y="1148693"/>
            <a:ext cx="4248837" cy="3612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7"/>
          <p:cNvPicPr preferRelativeResize="0"/>
          <p:nvPr/>
        </p:nvPicPr>
        <p:blipFill rotWithShape="1">
          <a:blip r:embed="rId4">
            <a:alphaModFix/>
          </a:blip>
          <a:srcRect b="0" l="0" r="16100" t="0"/>
          <a:stretch/>
        </p:blipFill>
        <p:spPr>
          <a:xfrm>
            <a:off x="327975" y="1148693"/>
            <a:ext cx="4248837" cy="36122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47"/>
          <p:cNvGrpSpPr/>
          <p:nvPr/>
        </p:nvGrpSpPr>
        <p:grpSpPr>
          <a:xfrm>
            <a:off x="409134" y="959820"/>
            <a:ext cx="4486441" cy="689819"/>
            <a:chOff x="404305" y="1185264"/>
            <a:chExt cx="4220150" cy="648875"/>
          </a:xfrm>
        </p:grpSpPr>
        <p:sp>
          <p:nvSpPr>
            <p:cNvPr id="221" name="Google Shape;221;p47"/>
            <p:cNvSpPr/>
            <p:nvPr/>
          </p:nvSpPr>
          <p:spPr>
            <a:xfrm rot="5397241">
              <a:off x="323904" y="1540889"/>
              <a:ext cx="373800" cy="21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7"/>
            <p:cNvSpPr/>
            <p:nvPr/>
          </p:nvSpPr>
          <p:spPr>
            <a:xfrm rot="5397241">
              <a:off x="4331054" y="1265814"/>
              <a:ext cx="373800" cy="212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5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3" name="Google Shape;223;p47"/>
          <p:cNvPicPr preferRelativeResize="0"/>
          <p:nvPr/>
        </p:nvPicPr>
        <p:blipFill rotWithShape="1">
          <a:blip r:embed="rId5">
            <a:alphaModFix/>
          </a:blip>
          <a:srcRect b="87732" l="86140" r="561" t="2286"/>
          <a:stretch/>
        </p:blipFill>
        <p:spPr>
          <a:xfrm>
            <a:off x="230125" y="4084875"/>
            <a:ext cx="1116149" cy="93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8"/>
          <p:cNvSpPr txBox="1"/>
          <p:nvPr/>
        </p:nvSpPr>
        <p:spPr>
          <a:xfrm>
            <a:off x="674100" y="348575"/>
            <a:ext cx="82437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DC1C6"/>
                </a:solidFill>
              </a:rPr>
              <a:t>♻️ </a:t>
            </a: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Which % of all used plastic was actually</a:t>
            </a:r>
            <a:r>
              <a:rPr b="1" lang="en-GB" sz="1800">
                <a:latin typeface="Work Sans"/>
                <a:ea typeface="Work Sans"/>
                <a:cs typeface="Work Sans"/>
                <a:sym typeface="Work Sans"/>
              </a:rPr>
              <a:t> recycled over the last 20y</a:t>
            </a:r>
            <a:r>
              <a:rPr lang="en-GB" sz="1800">
                <a:latin typeface="Work Sans"/>
                <a:ea typeface="Work Sans"/>
                <a:cs typeface="Work Sans"/>
                <a:sym typeface="Work Sans"/>
              </a:rPr>
              <a:t>? 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" name="Google Shape;229;p48"/>
          <p:cNvSpPr txBox="1"/>
          <p:nvPr/>
        </p:nvSpPr>
        <p:spPr>
          <a:xfrm>
            <a:off x="783000" y="38850"/>
            <a:ext cx="84396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Work Sans"/>
                <a:ea typeface="Work Sans"/>
                <a:cs typeface="Work Sans"/>
                <a:sym typeface="Work Sans"/>
              </a:rPr>
              <a:t>Wait, what?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48"/>
          <p:cNvPicPr preferRelativeResize="0"/>
          <p:nvPr/>
        </p:nvPicPr>
        <p:blipFill rotWithShape="1">
          <a:blip r:embed="rId3">
            <a:alphaModFix/>
          </a:blip>
          <a:srcRect b="0" l="0" r="14733" t="0"/>
          <a:stretch/>
        </p:blipFill>
        <p:spPr>
          <a:xfrm>
            <a:off x="673000" y="882850"/>
            <a:ext cx="3227775" cy="421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8"/>
          <p:cNvPicPr preferRelativeResize="0"/>
          <p:nvPr/>
        </p:nvPicPr>
        <p:blipFill rotWithShape="1">
          <a:blip r:embed="rId4">
            <a:alphaModFix/>
          </a:blip>
          <a:srcRect b="0" l="0" r="14733" t="0"/>
          <a:stretch/>
        </p:blipFill>
        <p:spPr>
          <a:xfrm>
            <a:off x="4050500" y="875575"/>
            <a:ext cx="3227775" cy="421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8"/>
          <p:cNvPicPr preferRelativeResize="0"/>
          <p:nvPr/>
        </p:nvPicPr>
        <p:blipFill rotWithShape="1">
          <a:blip r:embed="rId4">
            <a:alphaModFix/>
          </a:blip>
          <a:srcRect b="87732" l="86140" r="0" t="1546"/>
          <a:stretch/>
        </p:blipFill>
        <p:spPr>
          <a:xfrm>
            <a:off x="7428000" y="875565"/>
            <a:ext cx="1163201" cy="100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8"/>
          <p:cNvSpPr/>
          <p:nvPr/>
        </p:nvSpPr>
        <p:spPr>
          <a:xfrm rot="-5402595">
            <a:off x="7423174" y="1860054"/>
            <a:ext cx="397500" cy="22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5A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