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98" r:id="rId9"/>
    <p:sldId id="296" r:id="rId10"/>
    <p:sldId id="264" r:id="rId11"/>
    <p:sldId id="263" r:id="rId12"/>
    <p:sldId id="265" r:id="rId13"/>
    <p:sldId id="266" r:id="rId14"/>
    <p:sldId id="267" r:id="rId15"/>
    <p:sldId id="29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51B41B9-803E-4C1D-ACFF-55D05B1EFB0C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7C5985F-711F-4A35-96AF-1247CD306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207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5985F-711F-4A35-96AF-1247CD3064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441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5985F-711F-4A35-96AF-1247CD30645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431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5985F-711F-4A35-96AF-1247CD30645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707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5547-F00D-483B-8B13-5EE2671A1D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8B8-DE9E-4CDD-9AF2-F57FF0458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8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5547-F00D-483B-8B13-5EE2671A1D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8B8-DE9E-4CDD-9AF2-F57FF0458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264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5547-F00D-483B-8B13-5EE2671A1D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8B8-DE9E-4CDD-9AF2-F57FF0458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629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5547-F00D-483B-8B13-5EE2671A1D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8B8-DE9E-4CDD-9AF2-F57FF0458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89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5547-F00D-483B-8B13-5EE2671A1D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8B8-DE9E-4CDD-9AF2-F57FF0458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06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5547-F00D-483B-8B13-5EE2671A1D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8B8-DE9E-4CDD-9AF2-F57FF0458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081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5547-F00D-483B-8B13-5EE2671A1D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8B8-DE9E-4CDD-9AF2-F57FF0458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655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5547-F00D-483B-8B13-5EE2671A1D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8B8-DE9E-4CDD-9AF2-F57FF0458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6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5547-F00D-483B-8B13-5EE2671A1D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8B8-DE9E-4CDD-9AF2-F57FF0458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141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5547-F00D-483B-8B13-5EE2671A1D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8B8-DE9E-4CDD-9AF2-F57FF0458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20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5547-F00D-483B-8B13-5EE2671A1D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8B8-DE9E-4CDD-9AF2-F57FF0458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265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B5547-F00D-483B-8B13-5EE2671A1D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CC8B8-DE9E-4CDD-9AF2-F57FF0458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073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Lexical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634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End of part 1</a:t>
            </a:r>
            <a:r>
              <a:rPr lang="en-US"/>
              <a:t/>
            </a:r>
            <a:br>
              <a:rPr lang="en-US"/>
            </a:br>
            <a:r>
              <a:rPr lang="en-US"/>
              <a:t>Any questions??!!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453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dirty="0"/>
              <a:t>Error recovery/handling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79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Mismatched pattern – unable to proceed</a:t>
            </a:r>
          </a:p>
          <a:p>
            <a:endParaRPr lang="en-US" dirty="0"/>
          </a:p>
          <a:p>
            <a:pPr lvl="1"/>
            <a:r>
              <a:rPr lang="en-US" dirty="0"/>
              <a:t>Misspelled </a:t>
            </a:r>
            <a:r>
              <a:rPr lang="en-US" i="1" dirty="0"/>
              <a:t>if?</a:t>
            </a:r>
            <a:endParaRPr lang="en-US" dirty="0"/>
          </a:p>
          <a:p>
            <a:pPr lvl="1"/>
            <a:r>
              <a:rPr lang="en-US" dirty="0"/>
              <a:t>Or undeclared function identifier?</a:t>
            </a:r>
          </a:p>
          <a:p>
            <a:endParaRPr lang="en-US" dirty="0"/>
          </a:p>
          <a:p>
            <a:r>
              <a:rPr lang="en-US" dirty="0"/>
              <a:t>Panic mode recovery</a:t>
            </a:r>
          </a:p>
          <a:p>
            <a:pPr lvl="1"/>
            <a:r>
              <a:rPr lang="en-US" dirty="0"/>
              <a:t>Delete successive characters until a token is found</a:t>
            </a:r>
          </a:p>
          <a:p>
            <a:r>
              <a:rPr lang="en-US" dirty="0"/>
              <a:t>Delete one character</a:t>
            </a:r>
          </a:p>
          <a:p>
            <a:r>
              <a:rPr lang="en-US" dirty="0"/>
              <a:t>Insert a missing character</a:t>
            </a:r>
          </a:p>
          <a:p>
            <a:r>
              <a:rPr lang="en-US" dirty="0"/>
              <a:t>Replace one character by another character</a:t>
            </a:r>
          </a:p>
          <a:p>
            <a:r>
              <a:rPr lang="en-US" dirty="0"/>
              <a:t>Transpose to adjacent characters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24000"/>
            <a:ext cx="277107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1905000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entaur" panose="02030504050205020304" pitchFamily="18" charset="0"/>
              </a:rPr>
              <a:t>Should carry on with </a:t>
            </a:r>
            <a:r>
              <a:rPr lang="en-US" sz="2000" b="1" i="1" dirty="0">
                <a:solidFill>
                  <a:srgbClr val="0070C0"/>
                </a:solidFill>
                <a:latin typeface="Centaur" panose="02030504050205020304" pitchFamily="18" charset="0"/>
              </a:rPr>
              <a:t>fi </a:t>
            </a:r>
            <a:r>
              <a:rPr lang="en-US" sz="2000" b="1" dirty="0">
                <a:solidFill>
                  <a:srgbClr val="0070C0"/>
                </a:solidFill>
                <a:latin typeface="Centaur" panose="02030504050205020304" pitchFamily="18" charset="0"/>
              </a:rPr>
              <a:t> as token and let some other phase to catch the error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45720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entaur" panose="02030504050205020304" pitchFamily="18" charset="0"/>
              </a:rPr>
              <a:t>Most lexical errors involve a single character</a:t>
            </a:r>
          </a:p>
        </p:txBody>
      </p:sp>
    </p:spTree>
    <p:extLst>
      <p:ext uri="{BB962C8B-B14F-4D97-AF65-F5344CB8AC3E}">
        <p14:creationId xmlns="" xmlns:p14="http://schemas.microsoft.com/office/powerpoint/2010/main" val="135585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= or ==</a:t>
            </a:r>
          </a:p>
          <a:p>
            <a:pPr marL="0" indent="0" algn="ctr">
              <a:buNone/>
            </a:pPr>
            <a:r>
              <a:rPr lang="en-US" dirty="0"/>
              <a:t>&gt; or &gt;=</a:t>
            </a:r>
          </a:p>
          <a:p>
            <a:pPr marL="0" indent="0" algn="ctr">
              <a:buNone/>
            </a:pPr>
            <a:r>
              <a:rPr lang="en-US" dirty="0"/>
              <a:t>if or </a:t>
            </a:r>
            <a:r>
              <a:rPr lang="en-US" dirty="0" err="1"/>
              <a:t>i,f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Therefore, reading one character is not enough</a:t>
            </a:r>
          </a:p>
          <a:p>
            <a:r>
              <a:rPr lang="en-US" dirty="0"/>
              <a:t>Again, how far should we scan? </a:t>
            </a:r>
          </a:p>
        </p:txBody>
      </p:sp>
    </p:spTree>
    <p:extLst>
      <p:ext uri="{BB962C8B-B14F-4D97-AF65-F5344CB8AC3E}">
        <p14:creationId xmlns="" xmlns:p14="http://schemas.microsoft.com/office/powerpoint/2010/main" val="375682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pairs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41031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71647" y="6520190"/>
            <a:ext cx="2209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dragon book (</a:t>
            </a:r>
            <a:r>
              <a:rPr lang="en-US" sz="1100" dirty="0" err="1"/>
              <a:t>Aho</a:t>
            </a:r>
            <a:r>
              <a:rPr lang="en-US" sz="1100" dirty="0"/>
              <a:t> et al.)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98" y="4038600"/>
            <a:ext cx="870806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2745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6" y="2286000"/>
            <a:ext cx="893805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71647" y="6520190"/>
            <a:ext cx="2209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dragon book (</a:t>
            </a:r>
            <a:r>
              <a:rPr lang="en-US" sz="1100" dirty="0" err="1"/>
              <a:t>Aho</a:t>
            </a:r>
            <a:r>
              <a:rPr lang="en-US" sz="1100" dirty="0"/>
              <a:t> et al.)</a:t>
            </a:r>
          </a:p>
        </p:txBody>
      </p:sp>
    </p:spTree>
    <p:extLst>
      <p:ext uri="{BB962C8B-B14F-4D97-AF65-F5344CB8AC3E}">
        <p14:creationId xmlns="" xmlns:p14="http://schemas.microsoft.com/office/powerpoint/2010/main" val="166315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4A284D-44F0-4639-82C2-4854DECC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FE6AD8-E619-49D5-8CD2-F685C1526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8AF6AEB-9CA4-4DD7-AF17-60658FF8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40779"/>
            <a:ext cx="7848600" cy="6711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A21C87C-1054-4544-8BC9-2ED933F209AD}"/>
              </a:ext>
            </a:extLst>
          </p:cNvPr>
          <p:cNvSpPr txBox="1"/>
          <p:nvPr/>
        </p:nvSpPr>
        <p:spPr>
          <a:xfrm>
            <a:off x="7287063" y="6520190"/>
            <a:ext cx="2209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dragon book (</a:t>
            </a:r>
            <a:r>
              <a:rPr lang="en-US" sz="1100" dirty="0" err="1"/>
              <a:t>Aho</a:t>
            </a:r>
            <a:r>
              <a:rPr lang="en-US" sz="1100" dirty="0"/>
              <a:t> et al.)</a:t>
            </a:r>
          </a:p>
        </p:txBody>
      </p:sp>
    </p:spTree>
    <p:extLst>
      <p:ext uri="{BB962C8B-B14F-4D97-AF65-F5344CB8AC3E}">
        <p14:creationId xmlns="" xmlns:p14="http://schemas.microsoft.com/office/powerpoint/2010/main" val="395394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5334000"/>
          </a:xfrm>
        </p:spPr>
        <p:txBody>
          <a:bodyPr/>
          <a:lstStyle/>
          <a:p>
            <a:r>
              <a:rPr lang="en-US" dirty="0"/>
              <a:t>Alphabet – a finite set of symbols</a:t>
            </a:r>
          </a:p>
          <a:p>
            <a:pPr lvl="1"/>
            <a:r>
              <a:rPr lang="en-US" dirty="0"/>
              <a:t>Letters, digits, punctuations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{0,1} – binary alphabet</a:t>
            </a:r>
          </a:p>
          <a:p>
            <a:r>
              <a:rPr lang="en-US" dirty="0"/>
              <a:t>String – a finite sequence of symbols drawn from an alphabet</a:t>
            </a:r>
          </a:p>
          <a:p>
            <a:pPr lvl="1"/>
            <a:r>
              <a:rPr lang="en-US" dirty="0"/>
              <a:t>String </a:t>
            </a:r>
            <a:r>
              <a:rPr lang="en-US" i="1" dirty="0"/>
              <a:t>s</a:t>
            </a:r>
            <a:r>
              <a:rPr lang="en-US" dirty="0"/>
              <a:t>  - its length </a:t>
            </a:r>
            <a:r>
              <a:rPr lang="en-US" i="1" dirty="0"/>
              <a:t>|s|</a:t>
            </a:r>
          </a:p>
          <a:p>
            <a:pPr lvl="1"/>
            <a:r>
              <a:rPr lang="en-US" i="1" dirty="0"/>
              <a:t>ε – </a:t>
            </a:r>
            <a:r>
              <a:rPr lang="en-US" dirty="0"/>
              <a:t>empty string ( length 0)</a:t>
            </a:r>
          </a:p>
          <a:p>
            <a:r>
              <a:rPr lang="en-US" dirty="0"/>
              <a:t>Language – countable set of strings over some fixed alphabet</a:t>
            </a:r>
          </a:p>
        </p:txBody>
      </p:sp>
    </p:spTree>
    <p:extLst>
      <p:ext uri="{BB962C8B-B14F-4D97-AF65-F5344CB8AC3E}">
        <p14:creationId xmlns="" xmlns:p14="http://schemas.microsoft.com/office/powerpoint/2010/main" val="169396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8305800" cy="669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71647" y="6658942"/>
            <a:ext cx="2209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dragon book (</a:t>
            </a:r>
            <a:r>
              <a:rPr lang="en-US" sz="1100" dirty="0" err="1"/>
              <a:t>Aho</a:t>
            </a:r>
            <a:r>
              <a:rPr lang="en-US" sz="1100" dirty="0"/>
              <a:t> et al.)</a:t>
            </a:r>
          </a:p>
        </p:txBody>
      </p:sp>
    </p:spTree>
    <p:extLst>
      <p:ext uri="{BB962C8B-B14F-4D97-AF65-F5344CB8AC3E}">
        <p14:creationId xmlns="" xmlns:p14="http://schemas.microsoft.com/office/powerpoint/2010/main" val="304096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334000"/>
          </a:xfrm>
        </p:spPr>
        <p:txBody>
          <a:bodyPr>
            <a:normAutofit/>
          </a:bodyPr>
          <a:lstStyle/>
          <a:p>
            <a:r>
              <a:rPr lang="en-US" dirty="0"/>
              <a:t>Concatenation</a:t>
            </a:r>
          </a:p>
          <a:p>
            <a:pPr lvl="1"/>
            <a:r>
              <a:rPr lang="en-US" i="1" dirty="0" err="1"/>
              <a:t>xy</a:t>
            </a:r>
            <a:r>
              <a:rPr lang="en-US" i="1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i="1" dirty="0"/>
              <a:t> </a:t>
            </a:r>
            <a:r>
              <a:rPr lang="en-US" dirty="0"/>
              <a:t> for strings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endParaRPr lang="en-US" dirty="0"/>
          </a:p>
          <a:p>
            <a:pPr lvl="1"/>
            <a:r>
              <a:rPr lang="en-US" i="1" dirty="0"/>
              <a:t>x</a:t>
            </a:r>
            <a:r>
              <a:rPr lang="en-US" dirty="0"/>
              <a:t>  = dog, </a:t>
            </a:r>
            <a:r>
              <a:rPr lang="en-US" i="1" dirty="0"/>
              <a:t>y</a:t>
            </a:r>
            <a:r>
              <a:rPr lang="en-US" dirty="0"/>
              <a:t> = house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 err="1">
                <a:sym typeface="Wingdings" panose="05000000000000000000" pitchFamily="2" charset="2"/>
              </a:rPr>
              <a:t>xy</a:t>
            </a:r>
            <a:r>
              <a:rPr lang="en-US" dirty="0">
                <a:sym typeface="Wingdings" panose="05000000000000000000" pitchFamily="2" charset="2"/>
              </a:rPr>
              <a:t> = doghouse</a:t>
            </a:r>
          </a:p>
          <a:p>
            <a:pPr lvl="1"/>
            <a:r>
              <a:rPr lang="en-US" i="1" dirty="0" err="1"/>
              <a:t>sε</a:t>
            </a:r>
            <a:r>
              <a:rPr lang="en-US" i="1" dirty="0"/>
              <a:t> = </a:t>
            </a:r>
            <a:r>
              <a:rPr lang="en-US" i="1" dirty="0" err="1"/>
              <a:t>εs</a:t>
            </a:r>
            <a:r>
              <a:rPr lang="en-US" i="1" dirty="0"/>
              <a:t> = s</a:t>
            </a:r>
          </a:p>
          <a:p>
            <a:pPr lvl="1"/>
            <a:endParaRPr lang="en-US" i="1" dirty="0"/>
          </a:p>
          <a:p>
            <a:r>
              <a:rPr lang="en-US" dirty="0"/>
              <a:t>Exponentiation</a:t>
            </a:r>
          </a:p>
          <a:p>
            <a:r>
              <a:rPr lang="en-US" i="1" dirty="0"/>
              <a:t>s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n-US" i="1" dirty="0"/>
              <a:t>ε</a:t>
            </a:r>
          </a:p>
          <a:p>
            <a:r>
              <a:rPr lang="en-US" i="1" dirty="0"/>
              <a:t>s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i="1" dirty="0" err="1"/>
              <a:t>ss</a:t>
            </a:r>
            <a:endParaRPr lang="en-US" dirty="0"/>
          </a:p>
          <a:p>
            <a:r>
              <a:rPr lang="en-US" i="1" dirty="0"/>
              <a:t>s</a:t>
            </a:r>
            <a:r>
              <a:rPr lang="en-US" baseline="30000" dirty="0"/>
              <a:t>3</a:t>
            </a:r>
            <a:r>
              <a:rPr lang="en-US" dirty="0"/>
              <a:t> = </a:t>
            </a:r>
            <a:r>
              <a:rPr lang="en-US" i="1" dirty="0" err="1"/>
              <a:t>sss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72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Union (L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/>
              <a:t> M)</a:t>
            </a:r>
          </a:p>
          <a:p>
            <a:pPr lvl="1"/>
            <a:r>
              <a:rPr lang="en-US" dirty="0"/>
              <a:t>String either in L or in M – set of strings of length </a:t>
            </a:r>
            <a:r>
              <a:rPr lang="en-US" i="1" dirty="0"/>
              <a:t>1</a:t>
            </a:r>
          </a:p>
          <a:p>
            <a:r>
              <a:rPr lang="en-US" dirty="0"/>
              <a:t>Concatenation (LM)</a:t>
            </a:r>
          </a:p>
          <a:p>
            <a:pPr lvl="1"/>
            <a:r>
              <a:rPr lang="en-US" dirty="0"/>
              <a:t>First string from L, the second string from M – set of strings of length </a:t>
            </a:r>
            <a:r>
              <a:rPr lang="en-US" i="1" dirty="0"/>
              <a:t>2</a:t>
            </a:r>
          </a:p>
          <a:p>
            <a:r>
              <a:rPr lang="en-US" dirty="0"/>
              <a:t>Closure</a:t>
            </a:r>
          </a:p>
          <a:p>
            <a:pPr lvl="1"/>
            <a:r>
              <a:rPr lang="en-US" dirty="0" err="1"/>
              <a:t>Kleene</a:t>
            </a:r>
            <a:r>
              <a:rPr lang="en-US" dirty="0"/>
              <a:t> closure (L</a:t>
            </a:r>
            <a:r>
              <a:rPr lang="en-US" baseline="30000" dirty="0"/>
              <a:t>*</a:t>
            </a:r>
            <a:r>
              <a:rPr lang="en-US" dirty="0"/>
              <a:t>)  - set of all strings obtained from concatenating L </a:t>
            </a:r>
            <a:r>
              <a:rPr lang="en-US" i="1" dirty="0"/>
              <a:t>0</a:t>
            </a:r>
            <a:r>
              <a:rPr lang="en-US" dirty="0"/>
              <a:t> or more times (including </a:t>
            </a:r>
            <a:r>
              <a:rPr lang="en-US" i="1" dirty="0"/>
              <a:t>ε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Positive closure (L</a:t>
            </a:r>
            <a:r>
              <a:rPr lang="en-US" baseline="30000" dirty="0"/>
              <a:t>+</a:t>
            </a:r>
            <a:r>
              <a:rPr lang="en-US" dirty="0"/>
              <a:t>) – set of all strings obtained from concatenating L </a:t>
            </a:r>
            <a:r>
              <a:rPr lang="en-US" i="1" dirty="0"/>
              <a:t>1</a:t>
            </a:r>
            <a:r>
              <a:rPr lang="en-US" dirty="0"/>
              <a:t> or more times (without </a:t>
            </a:r>
            <a:r>
              <a:rPr lang="en-US" i="1" dirty="0"/>
              <a:t>ε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666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</a:t>
            </a:r>
            <a:r>
              <a:rPr lang="en-US" dirty="0" smtClean="0"/>
              <a:t>Analyzer </a:t>
            </a:r>
            <a:r>
              <a:rPr lang="en-US" dirty="0"/>
              <a:t>– </a:t>
            </a:r>
            <a:r>
              <a:rPr lang="en-US" sz="3600" dirty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/>
          <a:lstStyle/>
          <a:p>
            <a:r>
              <a:rPr lang="en-US" dirty="0"/>
              <a:t>Read input characters from the source program</a:t>
            </a:r>
          </a:p>
          <a:p>
            <a:r>
              <a:rPr lang="en-US" dirty="0"/>
              <a:t>Create lexemes</a:t>
            </a:r>
          </a:p>
          <a:p>
            <a:r>
              <a:rPr lang="en-US" dirty="0"/>
              <a:t>Create tokens for each lexeme</a:t>
            </a:r>
          </a:p>
          <a:p>
            <a:endParaRPr lang="en-US" dirty="0"/>
          </a:p>
          <a:p>
            <a:r>
              <a:rPr lang="en-US" dirty="0"/>
              <a:t>Make an entry for a lexeme constituting an identifier</a:t>
            </a:r>
          </a:p>
          <a:p>
            <a:pPr lvl="1"/>
            <a:r>
              <a:rPr lang="en-US" dirty="0"/>
              <a:t>Keep track of that identifier in the token</a:t>
            </a:r>
          </a:p>
          <a:p>
            <a:r>
              <a:rPr lang="en-US" dirty="0"/>
              <a:t>Send the tokens to the parser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367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48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/>
              <a:t>Language operators – formal definition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2" y="2057400"/>
            <a:ext cx="8859704" cy="356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71647" y="6658942"/>
            <a:ext cx="2209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dragon book (</a:t>
            </a:r>
            <a:r>
              <a:rPr lang="en-US" sz="1100" dirty="0" err="1"/>
              <a:t>Aho</a:t>
            </a:r>
            <a:r>
              <a:rPr lang="en-US" sz="1100" dirty="0"/>
              <a:t> et al.)</a:t>
            </a:r>
          </a:p>
        </p:txBody>
      </p:sp>
    </p:spTree>
    <p:extLst>
      <p:ext uri="{BB962C8B-B14F-4D97-AF65-F5344CB8AC3E}">
        <p14:creationId xmlns="" xmlns:p14="http://schemas.microsoft.com/office/powerpoint/2010/main" val="4249858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467600" cy="539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0" y="6553200"/>
            <a:ext cx="2209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dragon book (</a:t>
            </a:r>
            <a:r>
              <a:rPr lang="en-US" sz="1100" dirty="0" err="1"/>
              <a:t>Aho</a:t>
            </a:r>
            <a:r>
              <a:rPr lang="en-US" sz="1100" dirty="0"/>
              <a:t> et al.)</a:t>
            </a:r>
          </a:p>
        </p:txBody>
      </p:sp>
    </p:spTree>
    <p:extLst>
      <p:ext uri="{BB962C8B-B14F-4D97-AF65-F5344CB8AC3E}">
        <p14:creationId xmlns="" xmlns:p14="http://schemas.microsoft.com/office/powerpoint/2010/main" val="1809855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characters forming a pattern</a:t>
            </a:r>
          </a:p>
          <a:p>
            <a:pPr lvl="1"/>
            <a:r>
              <a:rPr lang="en-US" dirty="0"/>
              <a:t>e.g. example 3.3</a:t>
            </a:r>
          </a:p>
          <a:p>
            <a:pPr lvl="1"/>
            <a:r>
              <a:rPr lang="en-US" dirty="0"/>
              <a:t>                                              </a:t>
            </a:r>
            <a:r>
              <a:rPr lang="en-US" dirty="0">
                <a:sym typeface="Wingdings" panose="05000000000000000000" pitchFamily="2" charset="2"/>
              </a:rPr>
              <a:t> set of C identifiers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Built recursively out of smaller expressions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Rules</a:t>
            </a:r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00338"/>
            <a:ext cx="3071346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8" y="5029200"/>
            <a:ext cx="895726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0" y="6553200"/>
            <a:ext cx="2209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dragon book (</a:t>
            </a:r>
            <a:r>
              <a:rPr lang="en-US" sz="1100" dirty="0" err="1"/>
              <a:t>Aho</a:t>
            </a:r>
            <a:r>
              <a:rPr lang="en-US" sz="1100" dirty="0"/>
              <a:t> et al.)</a:t>
            </a:r>
          </a:p>
        </p:txBody>
      </p:sp>
    </p:spTree>
    <p:extLst>
      <p:ext uri="{BB962C8B-B14F-4D97-AF65-F5344CB8AC3E}">
        <p14:creationId xmlns="" xmlns:p14="http://schemas.microsoft.com/office/powerpoint/2010/main" val="3133090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8229600" cy="357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5400000">
            <a:off x="8174996" y="5978844"/>
            <a:ext cx="1523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dragon book (</a:t>
            </a:r>
            <a:r>
              <a:rPr lang="en-US" sz="1100" dirty="0" err="1"/>
              <a:t>Aho</a:t>
            </a:r>
            <a:r>
              <a:rPr lang="en-US" sz="1100" dirty="0"/>
              <a:t> et al.)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93861"/>
            <a:ext cx="8077200" cy="181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10200"/>
            <a:ext cx="8077200" cy="144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38671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" y="1371600"/>
            <a:ext cx="9126343" cy="51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0" y="6553200"/>
            <a:ext cx="2209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dragon book (</a:t>
            </a:r>
            <a:r>
              <a:rPr lang="en-US" sz="1100" dirty="0" err="1"/>
              <a:t>Aho</a:t>
            </a:r>
            <a:r>
              <a:rPr lang="en-US" sz="1100" dirty="0"/>
              <a:t> et al.)</a:t>
            </a:r>
          </a:p>
        </p:txBody>
      </p:sp>
    </p:spTree>
    <p:extLst>
      <p:ext uri="{BB962C8B-B14F-4D97-AF65-F5344CB8AC3E}">
        <p14:creationId xmlns="" xmlns:p14="http://schemas.microsoft.com/office/powerpoint/2010/main" val="2233673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Algebraic Laws for Regular Expressions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8884187" cy="482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74256" y="655320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dragon book (</a:t>
            </a:r>
            <a:r>
              <a:rPr lang="en-US" sz="1100" dirty="0" err="1"/>
              <a:t>Aho</a:t>
            </a:r>
            <a:r>
              <a:rPr lang="en-US" sz="1100" dirty="0"/>
              <a:t> et al.)</a:t>
            </a:r>
          </a:p>
        </p:txBody>
      </p:sp>
    </p:spTree>
    <p:extLst>
      <p:ext uri="{BB962C8B-B14F-4D97-AF65-F5344CB8AC3E}">
        <p14:creationId xmlns="" xmlns:p14="http://schemas.microsoft.com/office/powerpoint/2010/main" val="2730561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End of Part 2</a:t>
            </a:r>
          </a:p>
        </p:txBody>
      </p:sp>
    </p:spTree>
    <p:extLst>
      <p:ext uri="{BB962C8B-B14F-4D97-AF65-F5344CB8AC3E}">
        <p14:creationId xmlns="" xmlns:p14="http://schemas.microsoft.com/office/powerpoint/2010/main" val="1258042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of Regular Expressions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2040"/>
            <a:ext cx="7724537" cy="549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74256" y="655320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dragon book (</a:t>
            </a:r>
            <a:r>
              <a:rPr lang="en-US" sz="1100" dirty="0" err="1"/>
              <a:t>Aho</a:t>
            </a:r>
            <a:r>
              <a:rPr lang="en-US" sz="1100" dirty="0"/>
              <a:t> et al.)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41148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en-US" sz="2800" dirty="0"/>
              <a:t>   </a:t>
            </a:r>
            <a:r>
              <a:rPr lang="en-US" dirty="0"/>
              <a:t>VS</a:t>
            </a:r>
            <a:r>
              <a:rPr lang="en-US" sz="2800" dirty="0"/>
              <a:t>   </a:t>
            </a:r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65667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8752"/>
            <a:ext cx="4572000" cy="948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96152"/>
            <a:ext cx="4418770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4343400" y="1191904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5600" y="672152"/>
            <a:ext cx="175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3.5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1800" y="2808619"/>
            <a:ext cx="175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3.7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5439082"/>
            <a:ext cx="5638799" cy="111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26" y="3657600"/>
            <a:ext cx="6733374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own Arrow 12"/>
          <p:cNvSpPr/>
          <p:nvPr/>
        </p:nvSpPr>
        <p:spPr>
          <a:xfrm>
            <a:off x="3305338" y="5042848"/>
            <a:ext cx="381000" cy="581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24600" y="4211121"/>
            <a:ext cx="175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3.6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9970" y="6400800"/>
            <a:ext cx="175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3.7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655320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dragon book (</a:t>
            </a:r>
            <a:r>
              <a:rPr lang="en-US" sz="1100" dirty="0" err="1"/>
              <a:t>Aho</a:t>
            </a:r>
            <a:r>
              <a:rPr lang="en-US" sz="1100" dirty="0"/>
              <a:t> et al.)</a:t>
            </a:r>
          </a:p>
        </p:txBody>
      </p:sp>
    </p:spTree>
    <p:extLst>
      <p:ext uri="{BB962C8B-B14F-4D97-AF65-F5344CB8AC3E}">
        <p14:creationId xmlns="" xmlns:p14="http://schemas.microsoft.com/office/powerpoint/2010/main" val="1608102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3" y="1190624"/>
            <a:ext cx="8840486" cy="551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Recognition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9000" y="65532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Example 3.8 – </a:t>
            </a:r>
            <a:r>
              <a:rPr lang="en-US" sz="1200" dirty="0" err="1"/>
              <a:t>Aho</a:t>
            </a:r>
            <a:r>
              <a:rPr lang="en-US" sz="1200" dirty="0"/>
              <a:t> book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7467600" y="2492991"/>
            <a:ext cx="1561531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Reserved Words </a:t>
            </a:r>
            <a:r>
              <a:rPr 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 not an id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2496400"/>
            <a:ext cx="990600" cy="682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Keywords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38300" y="3761601"/>
            <a:ext cx="5181600" cy="3020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25905" y="3505200"/>
            <a:ext cx="2686335" cy="56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Are not returned to the parser</a:t>
            </a:r>
          </a:p>
        </p:txBody>
      </p:sp>
    </p:spTree>
    <p:extLst>
      <p:ext uri="{BB962C8B-B14F-4D97-AF65-F5344CB8AC3E}">
        <p14:creationId xmlns="" xmlns:p14="http://schemas.microsoft.com/office/powerpoint/2010/main" val="229226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Lexical </a:t>
            </a:r>
            <a:r>
              <a:rPr lang="en-US" dirty="0" err="1"/>
              <a:t>Analyser</a:t>
            </a:r>
            <a:r>
              <a:rPr lang="en-US" dirty="0"/>
              <a:t> – </a:t>
            </a:r>
            <a:r>
              <a:rPr lang="en-US" sz="3600" dirty="0"/>
              <a:t>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/>
          <a:lstStyle/>
          <a:p>
            <a:r>
              <a:rPr lang="en-US" dirty="0"/>
              <a:t>Delete comments</a:t>
            </a:r>
          </a:p>
          <a:p>
            <a:r>
              <a:rPr lang="en-US" dirty="0"/>
              <a:t>Remove white spaces</a:t>
            </a:r>
          </a:p>
          <a:p>
            <a:r>
              <a:rPr lang="en-US" dirty="0"/>
              <a:t>Expand macros if used</a:t>
            </a:r>
          </a:p>
          <a:p>
            <a:r>
              <a:rPr lang="en-US" dirty="0"/>
              <a:t>Keep a record of new lines </a:t>
            </a:r>
            <a:r>
              <a:rPr lang="en-US" dirty="0">
                <a:sym typeface="Wingdings" panose="05000000000000000000" pitchFamily="2" charset="2"/>
              </a:rPr>
              <a:t> facilitate the positioning of the error messages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2835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Diagrams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5486400"/>
          </a:xfrm>
        </p:spPr>
        <p:txBody>
          <a:bodyPr/>
          <a:lstStyle/>
          <a:p>
            <a:r>
              <a:rPr lang="en-US" dirty="0"/>
              <a:t>Pattern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/>
              <a:t>Stylised</a:t>
            </a:r>
            <a:r>
              <a:rPr lang="en-US" dirty="0"/>
              <a:t> flow chart </a:t>
            </a:r>
            <a:r>
              <a:rPr lang="en-US" dirty="0">
                <a:sym typeface="Wingdings" panose="05000000000000000000" pitchFamily="2" charset="2"/>
              </a:rPr>
              <a:t> Lexical </a:t>
            </a:r>
            <a:r>
              <a:rPr lang="en-US" dirty="0" err="1">
                <a:sym typeface="Wingdings" panose="05000000000000000000" pitchFamily="2" charset="2"/>
              </a:rPr>
              <a:t>Analyser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Intermediate step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Nodes or Circles  states</a:t>
            </a:r>
          </a:p>
          <a:p>
            <a:r>
              <a:rPr lang="en-US" dirty="0">
                <a:sym typeface="Wingdings" panose="05000000000000000000" pitchFamily="2" charset="2"/>
              </a:rPr>
              <a:t>Edges  transition from one state to another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Labeled by symbols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36208" y="1143000"/>
            <a:ext cx="3200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43032" y="2209800"/>
            <a:ext cx="3429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Transition Diagram</a:t>
            </a:r>
          </a:p>
        </p:txBody>
      </p:sp>
    </p:spTree>
    <p:extLst>
      <p:ext uri="{BB962C8B-B14F-4D97-AF65-F5344CB8AC3E}">
        <p14:creationId xmlns="" xmlns:p14="http://schemas.microsoft.com/office/powerpoint/2010/main" val="21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FAF2-908B-4A2A-A0EB-81219921B07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Finite Automata State Graphs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 state</a:t>
            </a:r>
          </a:p>
        </p:txBody>
      </p:sp>
      <p:sp>
        <p:nvSpPr>
          <p:cNvPr id="160772" name="Oval 4"/>
          <p:cNvSpPr>
            <a:spLocks noChangeArrowheads="1"/>
          </p:cNvSpPr>
          <p:nvPr/>
        </p:nvSpPr>
        <p:spPr bwMode="auto">
          <a:xfrm>
            <a:off x="54102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457200" y="2667000"/>
            <a:ext cx="830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+mn-lt"/>
              </a:rPr>
              <a:t>The start state</a:t>
            </a:r>
          </a:p>
        </p:txBody>
      </p:sp>
      <p:grpSp>
        <p:nvGrpSpPr>
          <p:cNvPr id="160774" name="Group 6"/>
          <p:cNvGrpSpPr>
            <a:grpSpLocks/>
          </p:cNvGrpSpPr>
          <p:nvPr/>
        </p:nvGrpSpPr>
        <p:grpSpPr bwMode="auto">
          <a:xfrm>
            <a:off x="4610100" y="2667000"/>
            <a:ext cx="1409700" cy="609600"/>
            <a:chOff x="3000" y="1488"/>
            <a:chExt cx="888" cy="384"/>
          </a:xfrm>
        </p:grpSpPr>
        <p:sp>
          <p:nvSpPr>
            <p:cNvPr id="160775" name="Oval 7"/>
            <p:cNvSpPr>
              <a:spLocks noChangeArrowheads="1"/>
            </p:cNvSpPr>
            <p:nvPr/>
          </p:nvSpPr>
          <p:spPr bwMode="auto">
            <a:xfrm>
              <a:off x="3504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76" name="Line 8"/>
            <p:cNvSpPr>
              <a:spLocks noChangeShapeType="1"/>
            </p:cNvSpPr>
            <p:nvPr/>
          </p:nvSpPr>
          <p:spPr bwMode="auto">
            <a:xfrm flipV="1">
              <a:off x="3000" y="1680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81000" y="3733800"/>
            <a:ext cx="830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+mn-lt"/>
              </a:rPr>
              <a:t>An accepting state</a:t>
            </a:r>
          </a:p>
        </p:txBody>
      </p:sp>
      <p:grpSp>
        <p:nvGrpSpPr>
          <p:cNvPr id="160778" name="Group 10"/>
          <p:cNvGrpSpPr>
            <a:grpSpLocks/>
          </p:cNvGrpSpPr>
          <p:nvPr/>
        </p:nvGrpSpPr>
        <p:grpSpPr bwMode="auto">
          <a:xfrm>
            <a:off x="5334000" y="3657600"/>
            <a:ext cx="762000" cy="762000"/>
            <a:chOff x="3264" y="2112"/>
            <a:chExt cx="480" cy="480"/>
          </a:xfrm>
        </p:grpSpPr>
        <p:sp>
          <p:nvSpPr>
            <p:cNvPr id="160779" name="Oval 11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0" name="Oval 12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381000" y="5029200"/>
            <a:ext cx="830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+mn-lt"/>
              </a:rPr>
              <a:t>A transition</a:t>
            </a:r>
          </a:p>
        </p:txBody>
      </p:sp>
      <p:grpSp>
        <p:nvGrpSpPr>
          <p:cNvPr id="160782" name="Group 14"/>
          <p:cNvGrpSpPr>
            <a:grpSpLocks/>
          </p:cNvGrpSpPr>
          <p:nvPr/>
        </p:nvGrpSpPr>
        <p:grpSpPr bwMode="auto">
          <a:xfrm>
            <a:off x="4267200" y="4724400"/>
            <a:ext cx="2819400" cy="914400"/>
            <a:chOff x="2688" y="2976"/>
            <a:chExt cx="1776" cy="576"/>
          </a:xfrm>
        </p:grpSpPr>
        <p:sp>
          <p:nvSpPr>
            <p:cNvPr id="160783" name="Oval 15"/>
            <p:cNvSpPr>
              <a:spLocks noChangeArrowheads="1"/>
            </p:cNvSpPr>
            <p:nvPr/>
          </p:nvSpPr>
          <p:spPr bwMode="auto">
            <a:xfrm>
              <a:off x="2688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4" name="Oval 16"/>
            <p:cNvSpPr>
              <a:spLocks noChangeArrowheads="1"/>
            </p:cNvSpPr>
            <p:nvPr/>
          </p:nvSpPr>
          <p:spPr bwMode="auto">
            <a:xfrm>
              <a:off x="4080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5" name="Freeform 17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0786" name="Text Box 18"/>
            <p:cNvSpPr txBox="1">
              <a:spLocks noChangeArrowheads="1"/>
            </p:cNvSpPr>
            <p:nvPr/>
          </p:nvSpPr>
          <p:spPr bwMode="auto">
            <a:xfrm>
              <a:off x="3552" y="297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533900" y="2667000"/>
            <a:ext cx="647700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0" y="3581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</p:spTree>
    <p:extLst>
      <p:ext uri="{BB962C8B-B14F-4D97-AF65-F5344CB8AC3E}">
        <p14:creationId xmlns="" xmlns:p14="http://schemas.microsoft.com/office/powerpoint/2010/main" val="346897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2" grpId="0" animBg="1"/>
      <p:bldP spid="160773" grpId="0" autoUpdateAnimBg="0"/>
      <p:bldP spid="160777" grpId="0" autoUpdateAnimBg="0"/>
      <p:bldP spid="160781" grpId="0" autoUpdateAnimBg="0"/>
      <p:bldP spid="2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sz="1400" dirty="0"/>
              <a:t>(3.9)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90700"/>
            <a:ext cx="5029200" cy="385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752600" y="1790700"/>
            <a:ext cx="1219200" cy="647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05000" y="1578306"/>
            <a:ext cx="609600" cy="590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724400" y="1088694"/>
            <a:ext cx="2819400" cy="2035506"/>
            <a:chOff x="4724400" y="1088694"/>
            <a:chExt cx="2819400" cy="2035506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876800" y="1371600"/>
              <a:ext cx="838200" cy="6667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715000" y="1088694"/>
              <a:ext cx="1828800" cy="587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Final/Accepted state</a:t>
              </a:r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>
              <a:off x="4876800" y="1382547"/>
              <a:ext cx="838200" cy="128445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724400" y="1382547"/>
              <a:ext cx="990600" cy="174165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24600" y="2209799"/>
            <a:ext cx="2590800" cy="2743201"/>
            <a:chOff x="6324600" y="2209799"/>
            <a:chExt cx="2590800" cy="2743201"/>
          </a:xfrm>
        </p:grpSpPr>
        <p:sp>
          <p:nvSpPr>
            <p:cNvPr id="8" name="Rectangle 7"/>
            <p:cNvSpPr/>
            <p:nvPr/>
          </p:nvSpPr>
          <p:spPr>
            <a:xfrm>
              <a:off x="6629400" y="3396743"/>
              <a:ext cx="2286000" cy="6410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99FF"/>
                  </a:solidFill>
                </a:rPr>
                <a:t>Actions Associated with the final state</a:t>
              </a:r>
            </a:p>
          </p:txBody>
        </p:sp>
        <p:sp>
          <p:nvSpPr>
            <p:cNvPr id="19" name="Right Brace 18"/>
            <p:cNvSpPr/>
            <p:nvPr/>
          </p:nvSpPr>
          <p:spPr>
            <a:xfrm>
              <a:off x="6324600" y="4343400"/>
              <a:ext cx="228600" cy="609600"/>
            </a:xfrm>
            <a:prstGeom prst="righ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99FF"/>
                </a:solidFill>
              </a:endParaRPr>
            </a:p>
          </p:txBody>
        </p:sp>
        <p:sp>
          <p:nvSpPr>
            <p:cNvPr id="21" name="Right Brace 20"/>
            <p:cNvSpPr/>
            <p:nvPr/>
          </p:nvSpPr>
          <p:spPr>
            <a:xfrm>
              <a:off x="6400800" y="2209799"/>
              <a:ext cx="228600" cy="1186943"/>
            </a:xfrm>
            <a:prstGeom prst="righ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99FF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632812" y="2728987"/>
              <a:ext cx="1078353" cy="628362"/>
            </a:xfrm>
            <a:custGeom>
              <a:avLst/>
              <a:gdLst>
                <a:gd name="connsiteX0" fmla="*/ 0 w 1078353"/>
                <a:gd name="connsiteY0" fmla="*/ 55156 h 628362"/>
                <a:gd name="connsiteX1" fmla="*/ 900752 w 1078353"/>
                <a:gd name="connsiteY1" fmla="*/ 55156 h 628362"/>
                <a:gd name="connsiteX2" fmla="*/ 1078173 w 1078353"/>
                <a:gd name="connsiteY2" fmla="*/ 628362 h 62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8353" h="628362">
                  <a:moveTo>
                    <a:pt x="0" y="55156"/>
                  </a:moveTo>
                  <a:cubicBezTo>
                    <a:pt x="360528" y="7389"/>
                    <a:pt x="721057" y="-40378"/>
                    <a:pt x="900752" y="55156"/>
                  </a:cubicBezTo>
                  <a:cubicBezTo>
                    <a:pt x="1080447" y="150690"/>
                    <a:pt x="1079310" y="389526"/>
                    <a:pt x="1078173" y="62836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99FF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6591869" y="4067033"/>
              <a:ext cx="1202359" cy="588145"/>
            </a:xfrm>
            <a:custGeom>
              <a:avLst/>
              <a:gdLst>
                <a:gd name="connsiteX0" fmla="*/ 0 w 1202359"/>
                <a:gd name="connsiteY0" fmla="*/ 545910 h 588145"/>
                <a:gd name="connsiteX1" fmla="*/ 1009934 w 1202359"/>
                <a:gd name="connsiteY1" fmla="*/ 532263 h 588145"/>
                <a:gd name="connsiteX2" fmla="*/ 1201003 w 1202359"/>
                <a:gd name="connsiteY2" fmla="*/ 0 h 58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2359" h="588145">
                  <a:moveTo>
                    <a:pt x="0" y="545910"/>
                  </a:moveTo>
                  <a:cubicBezTo>
                    <a:pt x="404883" y="584579"/>
                    <a:pt x="809767" y="623248"/>
                    <a:pt x="1009934" y="532263"/>
                  </a:cubicBezTo>
                  <a:cubicBezTo>
                    <a:pt x="1210101" y="441278"/>
                    <a:pt x="1205552" y="220639"/>
                    <a:pt x="1201003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99FF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29200" y="4731378"/>
            <a:ext cx="1603612" cy="1288422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31006" y="6096000"/>
            <a:ext cx="1941394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Retract the Forward Pointer</a:t>
            </a:r>
          </a:p>
        </p:txBody>
      </p:sp>
    </p:spTree>
    <p:extLst>
      <p:ext uri="{BB962C8B-B14F-4D97-AF65-F5344CB8AC3E}">
        <p14:creationId xmlns="" xmlns:p14="http://schemas.microsoft.com/office/powerpoint/2010/main" val="424799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Keywords/ID recognition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233671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01" y="4819650"/>
            <a:ext cx="8222499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3438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943600" y="1676400"/>
            <a:ext cx="0" cy="81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3505200"/>
            <a:ext cx="2933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219950" y="2667000"/>
            <a:ext cx="704850" cy="838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2950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Unsigned Number &amp; White Space Recognition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28" y="1371600"/>
            <a:ext cx="8772110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68" y="4567237"/>
            <a:ext cx="7147817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4079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Transition Diagram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714500"/>
            <a:ext cx="84867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11299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400" dirty="0"/>
              <a:t>End of Part 3</a:t>
            </a:r>
          </a:p>
        </p:txBody>
      </p:sp>
    </p:spTree>
    <p:extLst>
      <p:ext uri="{BB962C8B-B14F-4D97-AF65-F5344CB8AC3E}">
        <p14:creationId xmlns="" xmlns:p14="http://schemas.microsoft.com/office/powerpoint/2010/main" val="2997668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Graph </a:t>
            </a:r>
            <a:r>
              <a:rPr lang="en-US" dirty="0">
                <a:sym typeface="Wingdings" panose="05000000000000000000" pitchFamily="2" charset="2"/>
              </a:rPr>
              <a:t> like transition diagram, however</a:t>
            </a: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Recognizer  Yes or No</a:t>
            </a:r>
          </a:p>
          <a:p>
            <a:pPr marL="457200" lvl="1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			and</a:t>
            </a: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2 types</a:t>
            </a:r>
          </a:p>
          <a:p>
            <a:pPr lvl="2"/>
            <a:r>
              <a:rPr lang="en-US" sz="2800" dirty="0">
                <a:sym typeface="Wingdings" panose="05000000000000000000" pitchFamily="2" charset="2"/>
              </a:rPr>
              <a:t>NFA (Nondeterministic Finite Automata)</a:t>
            </a:r>
          </a:p>
          <a:p>
            <a:pPr lvl="3"/>
            <a:r>
              <a:rPr lang="en-US" sz="2400" dirty="0">
                <a:sym typeface="Wingdings" panose="05000000000000000000" pitchFamily="2" charset="2"/>
              </a:rPr>
              <a:t>no restriction on the edges for one symbol and </a:t>
            </a:r>
            <a:r>
              <a:rPr lang="el-GR" sz="2400" dirty="0">
                <a:sym typeface="Wingdings" panose="05000000000000000000" pitchFamily="2" charset="2"/>
              </a:rPr>
              <a:t>ε</a:t>
            </a:r>
            <a:r>
              <a:rPr lang="en-US" sz="2400" dirty="0">
                <a:sym typeface="Wingdings" panose="05000000000000000000" pitchFamily="2" charset="2"/>
              </a:rPr>
              <a:t> i.e. empty string is possible</a:t>
            </a:r>
          </a:p>
          <a:p>
            <a:pPr lvl="2"/>
            <a:r>
              <a:rPr lang="en-US" sz="2800" dirty="0">
                <a:sym typeface="Wingdings" panose="05000000000000000000" pitchFamily="2" charset="2"/>
              </a:rPr>
              <a:t>DFA (Deterministic Finite Automata)</a:t>
            </a:r>
          </a:p>
          <a:p>
            <a:pPr lvl="3"/>
            <a:r>
              <a:rPr lang="en-US" sz="2400" dirty="0">
                <a:sym typeface="Wingdings" panose="05000000000000000000" pitchFamily="2" charset="2"/>
              </a:rPr>
              <a:t>exactly one edge out of one state with one symbol</a:t>
            </a:r>
          </a:p>
        </p:txBody>
      </p:sp>
    </p:spTree>
    <p:extLst>
      <p:ext uri="{BB962C8B-B14F-4D97-AF65-F5344CB8AC3E}">
        <p14:creationId xmlns="" xmlns:p14="http://schemas.microsoft.com/office/powerpoint/2010/main" val="1705090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7" y="1660845"/>
            <a:ext cx="8876103" cy="390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15608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an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NFA can be represented by a Graph which is very much like a transition diagram. However,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0"/>
            <a:ext cx="875801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0364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Interaction between Scanner and Parser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647" y="6520190"/>
            <a:ext cx="2209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dragon book (</a:t>
            </a:r>
            <a:r>
              <a:rPr lang="en-US" sz="1100" dirty="0" err="1"/>
              <a:t>Aho</a:t>
            </a:r>
            <a:r>
              <a:rPr lang="en-US" sz="1100" dirty="0"/>
              <a:t> et al.)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24049"/>
            <a:ext cx="8534400" cy="41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3271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39" y="1763487"/>
            <a:ext cx="465531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NFA and Transition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4724400" cy="202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823" y="838200"/>
            <a:ext cx="276917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35052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Takes a lot of space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3382737"/>
            <a:ext cx="457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Some accepted strings:</a:t>
            </a:r>
          </a:p>
          <a:p>
            <a:r>
              <a:rPr lang="en-US" sz="2800" dirty="0" err="1">
                <a:solidFill>
                  <a:srgbClr val="0070C0"/>
                </a:solidFill>
              </a:rPr>
              <a:t>aabb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 err="1">
                <a:solidFill>
                  <a:srgbClr val="0070C0"/>
                </a:solidFill>
              </a:rPr>
              <a:t>ababb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 err="1">
                <a:solidFill>
                  <a:srgbClr val="0070C0"/>
                </a:solidFill>
              </a:rPr>
              <a:t>ababaaabb</a:t>
            </a:r>
            <a:r>
              <a:rPr lang="en-US" sz="2800" dirty="0">
                <a:solidFill>
                  <a:srgbClr val="0070C0"/>
                </a:solidFill>
              </a:rPr>
              <a:t> etc…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05325"/>
            <a:ext cx="55721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207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special case of NFA where</a:t>
            </a:r>
          </a:p>
          <a:p>
            <a:pPr lvl="1"/>
            <a:r>
              <a:rPr lang="en-US" sz="3200" dirty="0"/>
              <a:t>There are no </a:t>
            </a:r>
            <a:r>
              <a:rPr lang="el-GR" sz="3200" dirty="0"/>
              <a:t>ε</a:t>
            </a:r>
            <a:r>
              <a:rPr lang="en-US" sz="3200" dirty="0"/>
              <a:t> moves</a:t>
            </a:r>
          </a:p>
          <a:p>
            <a:pPr lvl="1"/>
            <a:r>
              <a:rPr lang="en-US" sz="3200" dirty="0"/>
              <a:t>Only 1 transition from one state with one symbol</a:t>
            </a:r>
          </a:p>
          <a:p>
            <a:r>
              <a:rPr lang="en-US" dirty="0"/>
              <a:t>NFA </a:t>
            </a:r>
            <a:r>
              <a:rPr lang="en-US" dirty="0">
                <a:sym typeface="Wingdings" panose="05000000000000000000" pitchFamily="2" charset="2"/>
              </a:rPr>
              <a:t> abstract representation</a:t>
            </a:r>
          </a:p>
          <a:p>
            <a:r>
              <a:rPr lang="en-US" dirty="0">
                <a:sym typeface="Wingdings" panose="05000000000000000000" pitchFamily="2" charset="2"/>
              </a:rPr>
              <a:t>DFA  simple, concrete algorithm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Every regular expression and every NFA can be converted to a DFA</a:t>
            </a:r>
          </a:p>
        </p:txBody>
      </p:sp>
    </p:spTree>
    <p:extLst>
      <p:ext uri="{BB962C8B-B14F-4D97-AF65-F5344CB8AC3E}">
        <p14:creationId xmlns="" xmlns:p14="http://schemas.microsoft.com/office/powerpoint/2010/main" val="3088852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DFA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05200"/>
            <a:ext cx="6357338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219200"/>
            <a:ext cx="533400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77922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538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/>
              <a:t>Why not Parsers with Lexical </a:t>
            </a:r>
            <a:r>
              <a:rPr lang="en-US" dirty="0" err="1"/>
              <a:t>analysers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181600"/>
          </a:xfrm>
        </p:spPr>
        <p:txBody>
          <a:bodyPr/>
          <a:lstStyle/>
          <a:p>
            <a:r>
              <a:rPr lang="en-US" dirty="0"/>
              <a:t>Simplicity of design</a:t>
            </a:r>
          </a:p>
          <a:p>
            <a:pPr lvl="1"/>
            <a:r>
              <a:rPr lang="en-US" dirty="0"/>
              <a:t>No comments</a:t>
            </a:r>
          </a:p>
          <a:p>
            <a:pPr lvl="1"/>
            <a:r>
              <a:rPr lang="en-US" dirty="0"/>
              <a:t>No unwanted whitespaces</a:t>
            </a:r>
          </a:p>
          <a:p>
            <a:endParaRPr lang="en-US" dirty="0"/>
          </a:p>
          <a:p>
            <a:r>
              <a:rPr lang="en-US" dirty="0"/>
              <a:t>Improved compiler efficiency</a:t>
            </a:r>
          </a:p>
          <a:p>
            <a:pPr lvl="1"/>
            <a:r>
              <a:rPr lang="en-US" dirty="0"/>
              <a:t>Apply </a:t>
            </a:r>
            <a:r>
              <a:rPr lang="en-US" dirty="0" smtClean="0"/>
              <a:t>specialized </a:t>
            </a:r>
            <a:r>
              <a:rPr lang="en-US" dirty="0"/>
              <a:t>techniques suitable only for lexical task</a:t>
            </a:r>
          </a:p>
          <a:p>
            <a:endParaRPr lang="en-US" dirty="0"/>
          </a:p>
          <a:p>
            <a:r>
              <a:rPr lang="en-US" dirty="0"/>
              <a:t>Enhanced portability</a:t>
            </a:r>
          </a:p>
          <a:p>
            <a:pPr lvl="1"/>
            <a:r>
              <a:rPr lang="en-US" dirty="0"/>
              <a:t>Restricts the input-device-specific peculiarities</a:t>
            </a:r>
          </a:p>
        </p:txBody>
      </p:sp>
    </p:spTree>
    <p:extLst>
      <p:ext uri="{BB962C8B-B14F-4D97-AF65-F5344CB8AC3E}">
        <p14:creationId xmlns="" xmlns:p14="http://schemas.microsoft.com/office/powerpoint/2010/main" val="330795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Tokens, Patterns and Lexemes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- </a:t>
            </a:r>
            <a:r>
              <a:rPr lang="en-US" sz="2800" dirty="0"/>
              <a:t>&lt;</a:t>
            </a:r>
            <a:r>
              <a:rPr lang="en-US" sz="2800" dirty="0" err="1"/>
              <a:t>token_name</a:t>
            </a:r>
            <a:r>
              <a:rPr lang="en-US" sz="2800" dirty="0"/>
              <a:t>, attribute value(optional)&gt;</a:t>
            </a:r>
          </a:p>
          <a:p>
            <a:endParaRPr lang="en-US" sz="2800" dirty="0"/>
          </a:p>
          <a:p>
            <a:r>
              <a:rPr lang="en-US" sz="2800" dirty="0"/>
              <a:t>Pattern – description of the form that lexemes may take</a:t>
            </a:r>
          </a:p>
          <a:p>
            <a:endParaRPr lang="en-US" sz="2800" dirty="0"/>
          </a:p>
          <a:p>
            <a:r>
              <a:rPr lang="en-US" sz="2800" dirty="0"/>
              <a:t>Lexeme – sequence of characters in the source </a:t>
            </a:r>
          </a:p>
          <a:p>
            <a:pPr lvl="1"/>
            <a:r>
              <a:rPr lang="en-US" sz="2400" dirty="0"/>
              <a:t>Matches the pattern for a token</a:t>
            </a:r>
          </a:p>
          <a:p>
            <a:pPr lvl="1"/>
            <a:r>
              <a:rPr lang="en-US" sz="2400" dirty="0"/>
              <a:t>Instance of that token</a:t>
            </a:r>
          </a:p>
        </p:txBody>
      </p:sp>
    </p:spTree>
    <p:extLst>
      <p:ext uri="{BB962C8B-B14F-4D97-AF65-F5344CB8AC3E}">
        <p14:creationId xmlns="" xmlns:p14="http://schemas.microsoft.com/office/powerpoint/2010/main" val="253518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tokens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3" y="5311717"/>
            <a:ext cx="8490857" cy="1241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7479130" cy="322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71647" y="6520190"/>
            <a:ext cx="2209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dragon book (</a:t>
            </a:r>
            <a:r>
              <a:rPr lang="en-US" sz="1100" dirty="0" err="1"/>
              <a:t>Aho</a:t>
            </a:r>
            <a:r>
              <a:rPr lang="en-US" sz="1100" dirty="0"/>
              <a:t> et al.)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209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keywords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633" y="2683892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6248" y="3056186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identifiers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3503978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constants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4491335"/>
            <a:ext cx="302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Punctuation symbols</a:t>
            </a:r>
          </a:p>
        </p:txBody>
      </p:sp>
    </p:spTree>
    <p:extLst>
      <p:ext uri="{BB962C8B-B14F-4D97-AF65-F5344CB8AC3E}">
        <p14:creationId xmlns="" xmlns:p14="http://schemas.microsoft.com/office/powerpoint/2010/main" val="9118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609600"/>
            <a:ext cx="9019784" cy="582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C307B9-0E3A-4AFB-AA32-83CA9DE1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B3E30D-8D40-416A-85E1-C781234D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FC504EB-A8C7-4D41-B817-CDAEEF85E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5" y="731837"/>
            <a:ext cx="8852832" cy="5394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CA1650-42AB-44B8-AC53-BE02ABBB59BD}"/>
              </a:ext>
            </a:extLst>
          </p:cNvPr>
          <p:cNvSpPr txBox="1"/>
          <p:nvPr/>
        </p:nvSpPr>
        <p:spPr>
          <a:xfrm>
            <a:off x="6871647" y="6520190"/>
            <a:ext cx="2209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dragon book (</a:t>
            </a:r>
            <a:r>
              <a:rPr lang="en-US" sz="1100" dirty="0" err="1"/>
              <a:t>Aho</a:t>
            </a:r>
            <a:r>
              <a:rPr lang="en-US" sz="1100" dirty="0"/>
              <a:t> et al.)</a:t>
            </a:r>
          </a:p>
        </p:txBody>
      </p:sp>
    </p:spTree>
    <p:extLst>
      <p:ext uri="{BB962C8B-B14F-4D97-AF65-F5344CB8AC3E}">
        <p14:creationId xmlns="" xmlns:p14="http://schemas.microsoft.com/office/powerpoint/2010/main" val="24485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816</Words>
  <Application>Microsoft Office PowerPoint</Application>
  <PresentationFormat>On-screen Show (4:3)</PresentationFormat>
  <Paragraphs>193</Paragraphs>
  <Slides>43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Lexical Analysis</vt:lpstr>
      <vt:lpstr>Lexical Analyzer – what does it do?</vt:lpstr>
      <vt:lpstr>Lexical Analyser – scanning</vt:lpstr>
      <vt:lpstr>Interaction between Scanner and Parser</vt:lpstr>
      <vt:lpstr>Why not Parsers with Lexical analysers?</vt:lpstr>
      <vt:lpstr>Tokens, Patterns and Lexemes</vt:lpstr>
      <vt:lpstr>Example of tokens</vt:lpstr>
      <vt:lpstr>Slide 8</vt:lpstr>
      <vt:lpstr>Slide 9</vt:lpstr>
      <vt:lpstr>End of part 1 Any questions??!!</vt:lpstr>
      <vt:lpstr>Error recovery/handling</vt:lpstr>
      <vt:lpstr>Input buffering</vt:lpstr>
      <vt:lpstr>Buffer pairs</vt:lpstr>
      <vt:lpstr>Sentinels</vt:lpstr>
      <vt:lpstr>Slide 15</vt:lpstr>
      <vt:lpstr>Some Notations</vt:lpstr>
      <vt:lpstr>Slide 17</vt:lpstr>
      <vt:lpstr>More on Strings</vt:lpstr>
      <vt:lpstr>Language Operators</vt:lpstr>
      <vt:lpstr>Language operators – formal definition</vt:lpstr>
      <vt:lpstr>Example</vt:lpstr>
      <vt:lpstr>Regular expressions</vt:lpstr>
      <vt:lpstr>Slide 23</vt:lpstr>
      <vt:lpstr>Example</vt:lpstr>
      <vt:lpstr>Algebraic Laws for Regular Expressions</vt:lpstr>
      <vt:lpstr>Slide 26</vt:lpstr>
      <vt:lpstr>Extensions of Regular Expressions</vt:lpstr>
      <vt:lpstr>Slide 28</vt:lpstr>
      <vt:lpstr>Tokens Recognition</vt:lpstr>
      <vt:lpstr>Transition Diagrams</vt:lpstr>
      <vt:lpstr>Finite Automata State Graphs</vt:lpstr>
      <vt:lpstr>Example (3.9)</vt:lpstr>
      <vt:lpstr>Keywords/ID recognition</vt:lpstr>
      <vt:lpstr>Unsigned Number &amp; White Space Recognition</vt:lpstr>
      <vt:lpstr>Implementation of Transition Diagram</vt:lpstr>
      <vt:lpstr>Slide 36</vt:lpstr>
      <vt:lpstr>Finite Automata</vt:lpstr>
      <vt:lpstr>NFA</vt:lpstr>
      <vt:lpstr>Representation of an NFA</vt:lpstr>
      <vt:lpstr>NFA and Transition Table</vt:lpstr>
      <vt:lpstr>DFA</vt:lpstr>
      <vt:lpstr>Example of DFA</vt:lpstr>
      <vt:lpstr>NFA to DFA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Galib</dc:creator>
  <cp:lastModifiedBy>CSE</cp:lastModifiedBy>
  <cp:revision>192</cp:revision>
  <cp:lastPrinted>2014-02-10T01:42:40Z</cp:lastPrinted>
  <dcterms:created xsi:type="dcterms:W3CDTF">2014-01-27T14:57:41Z</dcterms:created>
  <dcterms:modified xsi:type="dcterms:W3CDTF">2020-02-02T03:12:34Z</dcterms:modified>
</cp:coreProperties>
</file>