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772400" cy="411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9"/>
    <p:restoredTop sz="94694"/>
  </p:normalViewPr>
  <p:slideViewPr>
    <p:cSldViewPr snapToGrid="0" snapToObjects="1">
      <p:cViewPr varScale="1">
        <p:scale>
          <a:sx n="202" d="100"/>
          <a:sy n="202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673418"/>
            <a:ext cx="5829300" cy="143256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2161223"/>
            <a:ext cx="5829300" cy="993457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2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2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219075"/>
            <a:ext cx="1675924" cy="34871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219075"/>
            <a:ext cx="4930616" cy="34871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4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4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1025843"/>
            <a:ext cx="6703695" cy="1711642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2753678"/>
            <a:ext cx="6703695" cy="900112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7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095375"/>
            <a:ext cx="330327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095375"/>
            <a:ext cx="3303270" cy="2610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8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19075"/>
            <a:ext cx="6703695" cy="7953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1008698"/>
            <a:ext cx="3288089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1503045"/>
            <a:ext cx="3288089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008698"/>
            <a:ext cx="3304282" cy="494347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1503045"/>
            <a:ext cx="3304282" cy="221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9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3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74320"/>
            <a:ext cx="2506801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592455"/>
            <a:ext cx="3934778" cy="2924175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234440"/>
            <a:ext cx="2506801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0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274320"/>
            <a:ext cx="2506801" cy="96012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592455"/>
            <a:ext cx="3934778" cy="2924175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234440"/>
            <a:ext cx="2506801" cy="2286953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4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219075"/>
            <a:ext cx="6703695" cy="795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095375"/>
            <a:ext cx="6703695" cy="2610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3813810"/>
            <a:ext cx="17487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009B-BBC6-BD47-8F7A-6903AD4ACCCD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3813810"/>
            <a:ext cx="2623185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3813810"/>
            <a:ext cx="174879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5D3D3-D736-9E45-AFDB-A288579FD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428219E4-5F3E-E94F-AA90-DA954DC6DEE9}"/>
              </a:ext>
            </a:extLst>
          </p:cNvPr>
          <p:cNvSpPr/>
          <p:nvPr/>
        </p:nvSpPr>
        <p:spPr>
          <a:xfrm>
            <a:off x="54860" y="44640"/>
            <a:ext cx="7662683" cy="39832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70B56-2CBF-9341-96D3-CC4F9CEB2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68" y="314647"/>
            <a:ext cx="1488997" cy="1211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5F451B-E677-B345-942D-E5A130B10179}"/>
              </a:ext>
            </a:extLst>
          </p:cNvPr>
          <p:cNvSpPr txBox="1"/>
          <p:nvPr/>
        </p:nvSpPr>
        <p:spPr>
          <a:xfrm>
            <a:off x="198169" y="2602869"/>
            <a:ext cx="298180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What     is        the     man  selling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87DBC2-9D0D-7349-B6B1-7203A048D81B}"/>
              </a:ext>
            </a:extLst>
          </p:cNvPr>
          <p:cNvGrpSpPr/>
          <p:nvPr/>
        </p:nvGrpSpPr>
        <p:grpSpPr>
          <a:xfrm>
            <a:off x="2173649" y="543549"/>
            <a:ext cx="893590" cy="753232"/>
            <a:chOff x="4510517" y="2084561"/>
            <a:chExt cx="893590" cy="753232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AFF611F6-F0ED-0D42-ACDF-2BD0B2FB3255}"/>
                </a:ext>
              </a:extLst>
            </p:cNvPr>
            <p:cNvSpPr/>
            <p:nvPr/>
          </p:nvSpPr>
          <p:spPr>
            <a:xfrm>
              <a:off x="4510517" y="2084562"/>
              <a:ext cx="321833" cy="753231"/>
            </a:xfrm>
            <a:prstGeom prst="cube">
              <a:avLst>
                <a:gd name="adj" fmla="val 660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A90F6FF6-AA1B-3446-B6F0-3F66B7BE02D2}"/>
                </a:ext>
              </a:extLst>
            </p:cNvPr>
            <p:cNvSpPr/>
            <p:nvPr/>
          </p:nvSpPr>
          <p:spPr>
            <a:xfrm>
              <a:off x="4671433" y="2084561"/>
              <a:ext cx="321833" cy="753231"/>
            </a:xfrm>
            <a:prstGeom prst="cube">
              <a:avLst>
                <a:gd name="adj" fmla="val 660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0AD3D095-DACA-A040-AF1E-CC33B38C193F}"/>
                </a:ext>
              </a:extLst>
            </p:cNvPr>
            <p:cNvSpPr/>
            <p:nvPr/>
          </p:nvSpPr>
          <p:spPr>
            <a:xfrm>
              <a:off x="4832349" y="2192702"/>
              <a:ext cx="214204" cy="546277"/>
            </a:xfrm>
            <a:prstGeom prst="cube">
              <a:avLst>
                <a:gd name="adj" fmla="val 660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D4378378-9196-FE4C-94E8-E80F30591C06}"/>
                </a:ext>
              </a:extLst>
            </p:cNvPr>
            <p:cNvSpPr/>
            <p:nvPr/>
          </p:nvSpPr>
          <p:spPr>
            <a:xfrm>
              <a:off x="4939978" y="2192702"/>
              <a:ext cx="214204" cy="546277"/>
            </a:xfrm>
            <a:prstGeom prst="cube">
              <a:avLst>
                <a:gd name="adj" fmla="val 660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>
              <a:extLst>
                <a:ext uri="{FF2B5EF4-FFF2-40B4-BE49-F238E27FC236}">
                  <a16:creationId xmlns:a16="http://schemas.microsoft.com/office/drawing/2014/main" id="{D96A1FDC-8F42-5848-8EC7-A4534D827A59}"/>
                </a:ext>
              </a:extLst>
            </p:cNvPr>
            <p:cNvSpPr/>
            <p:nvPr/>
          </p:nvSpPr>
          <p:spPr>
            <a:xfrm>
              <a:off x="5046553" y="2307711"/>
              <a:ext cx="120352" cy="306929"/>
            </a:xfrm>
            <a:prstGeom prst="cube">
              <a:avLst>
                <a:gd name="adj" fmla="val 660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ube 11">
              <a:extLst>
                <a:ext uri="{FF2B5EF4-FFF2-40B4-BE49-F238E27FC236}">
                  <a16:creationId xmlns:a16="http://schemas.microsoft.com/office/drawing/2014/main" id="{B7CB906F-D83E-0C4A-8F00-0F3E2A376C8E}"/>
                </a:ext>
              </a:extLst>
            </p:cNvPr>
            <p:cNvSpPr/>
            <p:nvPr/>
          </p:nvSpPr>
          <p:spPr>
            <a:xfrm>
              <a:off x="5126614" y="2307710"/>
              <a:ext cx="120352" cy="306929"/>
            </a:xfrm>
            <a:prstGeom prst="cube">
              <a:avLst>
                <a:gd name="adj" fmla="val 660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3C35E9BA-7251-9441-8994-A5F75B51A48E}"/>
                </a:ext>
              </a:extLst>
            </p:cNvPr>
            <p:cNvSpPr/>
            <p:nvPr/>
          </p:nvSpPr>
          <p:spPr>
            <a:xfrm>
              <a:off x="5207469" y="2307710"/>
              <a:ext cx="120352" cy="306929"/>
            </a:xfrm>
            <a:prstGeom prst="cube">
              <a:avLst>
                <a:gd name="adj" fmla="val 660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ube 13">
              <a:extLst>
                <a:ext uri="{FF2B5EF4-FFF2-40B4-BE49-F238E27FC236}">
                  <a16:creationId xmlns:a16="http://schemas.microsoft.com/office/drawing/2014/main" id="{B95C1652-A9A1-BF40-AD5D-A22632397692}"/>
                </a:ext>
              </a:extLst>
            </p:cNvPr>
            <p:cNvSpPr/>
            <p:nvPr/>
          </p:nvSpPr>
          <p:spPr>
            <a:xfrm>
              <a:off x="5283755" y="2307710"/>
              <a:ext cx="120352" cy="306929"/>
            </a:xfrm>
            <a:prstGeom prst="cube">
              <a:avLst>
                <a:gd name="adj" fmla="val 6601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02B4FEC-DD3E-B743-A6FC-CBF6E2E0FCC1}"/>
              </a:ext>
            </a:extLst>
          </p:cNvPr>
          <p:cNvCxnSpPr/>
          <p:nvPr/>
        </p:nvCxnSpPr>
        <p:spPr>
          <a:xfrm>
            <a:off x="1784551" y="920161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7F054B-E946-C348-B6D4-2A6854FE01AD}"/>
              </a:ext>
            </a:extLst>
          </p:cNvPr>
          <p:cNvCxnSpPr/>
          <p:nvPr/>
        </p:nvCxnSpPr>
        <p:spPr>
          <a:xfrm>
            <a:off x="3153806" y="920161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23B0996-3ACE-FB49-91B3-8D8F29424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37289"/>
              </p:ext>
            </p:extLst>
          </p:nvPr>
        </p:nvGraphicFramePr>
        <p:xfrm>
          <a:off x="3621100" y="544106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AF134227-0EC2-544C-AECA-434B572E2BD7}"/>
              </a:ext>
            </a:extLst>
          </p:cNvPr>
          <p:cNvSpPr txBox="1"/>
          <p:nvPr/>
        </p:nvSpPr>
        <p:spPr>
          <a:xfrm>
            <a:off x="2309065" y="160758"/>
            <a:ext cx="732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CNN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51E778-102D-AF44-A003-0D9BFF02ECD2}"/>
              </a:ext>
            </a:extLst>
          </p:cNvPr>
          <p:cNvSpPr txBox="1"/>
          <p:nvPr/>
        </p:nvSpPr>
        <p:spPr>
          <a:xfrm>
            <a:off x="3031613" y="73931"/>
            <a:ext cx="130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Image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Embedding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8D9DA64-C349-0B49-9DF9-B6547A945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790973"/>
              </p:ext>
            </p:extLst>
          </p:nvPr>
        </p:nvGraphicFramePr>
        <p:xfrm>
          <a:off x="446750" y="2099486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E986189-9F55-9E45-956A-2BD698A09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91503"/>
              </p:ext>
            </p:extLst>
          </p:nvPr>
        </p:nvGraphicFramePr>
        <p:xfrm>
          <a:off x="968960" y="2099483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4AEDE8E7-096E-1A4D-8DE4-D6FC6F080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262251"/>
              </p:ext>
            </p:extLst>
          </p:nvPr>
        </p:nvGraphicFramePr>
        <p:xfrm>
          <a:off x="1485866" y="2102411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3E1762C8-9672-F74B-8E5A-B69CD2C6E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148653"/>
              </p:ext>
            </p:extLst>
          </p:nvPr>
        </p:nvGraphicFramePr>
        <p:xfrm>
          <a:off x="2008076" y="2099483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01F481A-46D3-DD47-BE8D-5DE78FE33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79585"/>
              </p:ext>
            </p:extLst>
          </p:nvPr>
        </p:nvGraphicFramePr>
        <p:xfrm>
          <a:off x="2523942" y="2099483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sp>
        <p:nvSpPr>
          <p:cNvPr id="36" name="Cross 35">
            <a:extLst>
              <a:ext uri="{FF2B5EF4-FFF2-40B4-BE49-F238E27FC236}">
                <a16:creationId xmlns:a16="http://schemas.microsoft.com/office/drawing/2014/main" id="{4F8B61FA-9D45-3F44-A83F-EFA5AF67DF39}"/>
              </a:ext>
            </a:extLst>
          </p:cNvPr>
          <p:cNvSpPr/>
          <p:nvPr/>
        </p:nvSpPr>
        <p:spPr>
          <a:xfrm>
            <a:off x="710623" y="2244528"/>
            <a:ext cx="94343" cy="94343"/>
          </a:xfrm>
          <a:prstGeom prst="plus">
            <a:avLst>
              <a:gd name="adj" fmla="val 4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FFF17F8D-DF27-B846-AF7F-B225947EA23D}"/>
              </a:ext>
            </a:extLst>
          </p:cNvPr>
          <p:cNvSpPr/>
          <p:nvPr/>
        </p:nvSpPr>
        <p:spPr>
          <a:xfrm>
            <a:off x="1240098" y="2244528"/>
            <a:ext cx="94343" cy="94343"/>
          </a:xfrm>
          <a:prstGeom prst="plus">
            <a:avLst>
              <a:gd name="adj" fmla="val 4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Cross 37">
            <a:extLst>
              <a:ext uri="{FF2B5EF4-FFF2-40B4-BE49-F238E27FC236}">
                <a16:creationId xmlns:a16="http://schemas.microsoft.com/office/drawing/2014/main" id="{47D96CEB-804C-2E46-A728-F9C1D97D2E6E}"/>
              </a:ext>
            </a:extLst>
          </p:cNvPr>
          <p:cNvSpPr/>
          <p:nvPr/>
        </p:nvSpPr>
        <p:spPr>
          <a:xfrm>
            <a:off x="1765480" y="2244527"/>
            <a:ext cx="94343" cy="94343"/>
          </a:xfrm>
          <a:prstGeom prst="plus">
            <a:avLst>
              <a:gd name="adj" fmla="val 4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Cross 38">
            <a:extLst>
              <a:ext uri="{FF2B5EF4-FFF2-40B4-BE49-F238E27FC236}">
                <a16:creationId xmlns:a16="http://schemas.microsoft.com/office/drawing/2014/main" id="{EF01BA1B-6F1F-8249-BB71-74476A60FABA}"/>
              </a:ext>
            </a:extLst>
          </p:cNvPr>
          <p:cNvSpPr/>
          <p:nvPr/>
        </p:nvSpPr>
        <p:spPr>
          <a:xfrm>
            <a:off x="2287400" y="2239212"/>
            <a:ext cx="94343" cy="94343"/>
          </a:xfrm>
          <a:prstGeom prst="plus">
            <a:avLst>
              <a:gd name="adj" fmla="val 41102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Double Bracket 39">
            <a:extLst>
              <a:ext uri="{FF2B5EF4-FFF2-40B4-BE49-F238E27FC236}">
                <a16:creationId xmlns:a16="http://schemas.microsoft.com/office/drawing/2014/main" id="{BC9E3D07-C632-9443-A5B4-B99C285BB8AE}"/>
              </a:ext>
            </a:extLst>
          </p:cNvPr>
          <p:cNvSpPr/>
          <p:nvPr/>
        </p:nvSpPr>
        <p:spPr>
          <a:xfrm>
            <a:off x="344413" y="2069758"/>
            <a:ext cx="2411014" cy="449739"/>
          </a:xfrm>
          <a:prstGeom prst="bracketPair">
            <a:avLst>
              <a:gd name="adj" fmla="val 698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F7579F-0A05-2043-8DB9-18BA94B73970}"/>
              </a:ext>
            </a:extLst>
          </p:cNvPr>
          <p:cNvSpPr/>
          <p:nvPr/>
        </p:nvSpPr>
        <p:spPr>
          <a:xfrm>
            <a:off x="2745470" y="2156127"/>
            <a:ext cx="3706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/ 5</a:t>
            </a:r>
            <a:endParaRPr lang="en-US" sz="12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EA5D0A-635F-5942-9F45-16C52D95F148}"/>
              </a:ext>
            </a:extLst>
          </p:cNvPr>
          <p:cNvCxnSpPr/>
          <p:nvPr/>
        </p:nvCxnSpPr>
        <p:spPr>
          <a:xfrm>
            <a:off x="3116091" y="2286376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33006E08-EC01-1C47-8C15-CF1CF88A2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45204"/>
              </p:ext>
            </p:extLst>
          </p:nvPr>
        </p:nvGraphicFramePr>
        <p:xfrm>
          <a:off x="3615608" y="2102408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02A4A8BB-0A7F-AB4B-A1B7-569C11794543}"/>
              </a:ext>
            </a:extLst>
          </p:cNvPr>
          <p:cNvSpPr txBox="1"/>
          <p:nvPr/>
        </p:nvSpPr>
        <p:spPr>
          <a:xfrm>
            <a:off x="3023369" y="1640442"/>
            <a:ext cx="130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Question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Embedding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EB8DA1-0613-F248-AD3E-311D94E43EBD}"/>
              </a:ext>
            </a:extLst>
          </p:cNvPr>
          <p:cNvSpPr txBox="1"/>
          <p:nvPr/>
        </p:nvSpPr>
        <p:spPr>
          <a:xfrm>
            <a:off x="541453" y="1785488"/>
            <a:ext cx="2013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venir Next" panose="020B0503020202020204" pitchFamily="34" charset="0"/>
              </a:rPr>
              <a:t>word2vec vectors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C7E55485-D2F3-5F48-BEA5-1A3B2B5BA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596026"/>
              </p:ext>
            </p:extLst>
          </p:nvPr>
        </p:nvGraphicFramePr>
        <p:xfrm>
          <a:off x="4216767" y="1901941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6B34C8-BCB7-7142-AB14-C35F8FE6BC55}"/>
              </a:ext>
            </a:extLst>
          </p:cNvPr>
          <p:cNvCxnSpPr/>
          <p:nvPr/>
        </p:nvCxnSpPr>
        <p:spPr>
          <a:xfrm>
            <a:off x="3834548" y="2299389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08421C60-776B-AD4F-8797-A041C853B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958096"/>
              </p:ext>
            </p:extLst>
          </p:nvPr>
        </p:nvGraphicFramePr>
        <p:xfrm>
          <a:off x="4216767" y="531777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87683E4-5C3F-A148-8CDC-19919EB93980}"/>
              </a:ext>
            </a:extLst>
          </p:cNvPr>
          <p:cNvCxnSpPr/>
          <p:nvPr/>
        </p:nvCxnSpPr>
        <p:spPr>
          <a:xfrm>
            <a:off x="3834548" y="929225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E65C397F-937F-7C4A-8947-7138D267F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133635"/>
              </p:ext>
            </p:extLst>
          </p:nvPr>
        </p:nvGraphicFramePr>
        <p:xfrm>
          <a:off x="5077291" y="1244791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00B05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36CFBE88-372F-9646-93CA-1605E342E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36465"/>
              </p:ext>
            </p:extLst>
          </p:nvPr>
        </p:nvGraphicFramePr>
        <p:xfrm>
          <a:off x="4749933" y="1244791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Oval 52">
            <a:extLst>
              <a:ext uri="{FF2B5EF4-FFF2-40B4-BE49-F238E27FC236}">
                <a16:creationId xmlns:a16="http://schemas.microsoft.com/office/drawing/2014/main" id="{491B68F7-7148-EE46-9647-ADDF511ACFC7}"/>
              </a:ext>
            </a:extLst>
          </p:cNvPr>
          <p:cNvSpPr/>
          <p:nvPr/>
        </p:nvSpPr>
        <p:spPr>
          <a:xfrm>
            <a:off x="4936664" y="1582215"/>
            <a:ext cx="78911" cy="7891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CDFBE7-8ED1-B74D-8C8E-EA63E38EA078}"/>
              </a:ext>
            </a:extLst>
          </p:cNvPr>
          <p:cNvSpPr txBox="1"/>
          <p:nvPr/>
        </p:nvSpPr>
        <p:spPr>
          <a:xfrm>
            <a:off x="4487804" y="2069758"/>
            <a:ext cx="13039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Pointwise</a:t>
            </a:r>
          </a:p>
          <a:p>
            <a:pPr algn="ctr"/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Multiplication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3242C14-0975-B047-AA3F-617279030AF7}"/>
              </a:ext>
            </a:extLst>
          </p:cNvPr>
          <p:cNvCxnSpPr/>
          <p:nvPr/>
        </p:nvCxnSpPr>
        <p:spPr>
          <a:xfrm>
            <a:off x="5594476" y="1619111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FCCC4FAF-10DB-5E4F-BAE5-BC449AB56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582" y="1260926"/>
            <a:ext cx="736600" cy="7366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E40D0D3-5694-AE41-8AE4-07DEF5986C36}"/>
              </a:ext>
            </a:extLst>
          </p:cNvPr>
          <p:cNvSpPr txBox="1"/>
          <p:nvPr/>
        </p:nvSpPr>
        <p:spPr>
          <a:xfrm>
            <a:off x="5888508" y="1908598"/>
            <a:ext cx="7326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MLP +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Sigmoid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315AC7-69A1-314A-842F-43BAC062B9C6}"/>
              </a:ext>
            </a:extLst>
          </p:cNvPr>
          <p:cNvCxnSpPr/>
          <p:nvPr/>
        </p:nvCxnSpPr>
        <p:spPr>
          <a:xfrm>
            <a:off x="6621189" y="1619111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E227B91C-EA15-0A4C-9ED3-E0A217350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51832"/>
              </p:ext>
            </p:extLst>
          </p:nvPr>
        </p:nvGraphicFramePr>
        <p:xfrm>
          <a:off x="7015655" y="1537990"/>
          <a:ext cx="158266" cy="1622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245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 marL="32417" marR="32417" marT="16209" marB="16209" anchor="ctr">
                    <a:solidFill>
                      <a:schemeClr val="bg1">
                        <a:lumMod val="5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8FFD4A7-72D1-2F48-90FA-FECD2959D422}"/>
              </a:ext>
            </a:extLst>
          </p:cNvPr>
          <p:cNvCxnSpPr>
            <a:cxnSpLocks/>
          </p:cNvCxnSpPr>
          <p:nvPr/>
        </p:nvCxnSpPr>
        <p:spPr>
          <a:xfrm>
            <a:off x="4395981" y="924828"/>
            <a:ext cx="255874" cy="7043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2D48D2-3C74-2F47-A809-FC4E129BE56E}"/>
              </a:ext>
            </a:extLst>
          </p:cNvPr>
          <p:cNvCxnSpPr>
            <a:cxnSpLocks/>
          </p:cNvCxnSpPr>
          <p:nvPr/>
        </p:nvCxnSpPr>
        <p:spPr>
          <a:xfrm flipV="1">
            <a:off x="4416212" y="1704424"/>
            <a:ext cx="246676" cy="5901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4CEEB27-4550-0949-A88D-652F1A052428}"/>
              </a:ext>
            </a:extLst>
          </p:cNvPr>
          <p:cNvSpPr/>
          <p:nvPr/>
        </p:nvSpPr>
        <p:spPr>
          <a:xfrm>
            <a:off x="2463484" y="3376635"/>
            <a:ext cx="10871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vegetables</a:t>
            </a:r>
            <a:endParaRPr lang="en-US" sz="1400" dirty="0"/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5D132AC8-AD72-1C46-82BF-D7FBC5F3E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644541"/>
              </p:ext>
            </p:extLst>
          </p:nvPr>
        </p:nvGraphicFramePr>
        <p:xfrm>
          <a:off x="3617962" y="3338312"/>
          <a:ext cx="125002" cy="3844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7030A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7030A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7030A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C62F5325-EC99-7143-A2C2-B9B1D3CF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88941"/>
              </p:ext>
            </p:extLst>
          </p:nvPr>
        </p:nvGraphicFramePr>
        <p:xfrm>
          <a:off x="4219121" y="3137845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7030A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7030A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7030A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7030A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7030A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7030A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0B4AB68-D2CB-D34A-9754-5439A46714CB}"/>
              </a:ext>
            </a:extLst>
          </p:cNvPr>
          <p:cNvCxnSpPr/>
          <p:nvPr/>
        </p:nvCxnSpPr>
        <p:spPr>
          <a:xfrm>
            <a:off x="3836902" y="3535293"/>
            <a:ext cx="303003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3A75AF5-BE10-DD4F-8B16-08CC15DD9D8E}"/>
              </a:ext>
            </a:extLst>
          </p:cNvPr>
          <p:cNvCxnSpPr>
            <a:cxnSpLocks/>
          </p:cNvCxnSpPr>
          <p:nvPr/>
        </p:nvCxnSpPr>
        <p:spPr>
          <a:xfrm flipV="1">
            <a:off x="4418566" y="1923987"/>
            <a:ext cx="260608" cy="16065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CE916D9-6FE7-BF40-846E-486E4267A397}"/>
              </a:ext>
            </a:extLst>
          </p:cNvPr>
          <p:cNvSpPr txBox="1"/>
          <p:nvPr/>
        </p:nvSpPr>
        <p:spPr>
          <a:xfrm>
            <a:off x="3031613" y="2836825"/>
            <a:ext cx="1303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Answer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</a:rPr>
              <a:t>Embedding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DA2E550-C0CD-C149-B846-20351454169B}"/>
              </a:ext>
            </a:extLst>
          </p:cNvPr>
          <p:cNvSpPr/>
          <p:nvPr/>
        </p:nvSpPr>
        <p:spPr>
          <a:xfrm>
            <a:off x="7119448" y="1260926"/>
            <a:ext cx="60087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True</a:t>
            </a:r>
          </a:p>
          <a:p>
            <a:pPr algn="ctr"/>
            <a:r>
              <a:rPr lang="en-US" sz="1400" i="1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or</a:t>
            </a:r>
          </a:p>
          <a:p>
            <a:pPr algn="ctr"/>
            <a:r>
              <a:rPr lang="en-US" sz="1400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False</a:t>
            </a:r>
            <a:endParaRPr lang="en-US" sz="1400" dirty="0"/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A06C0F39-2228-F745-88EE-B45443F54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062571"/>
              </p:ext>
            </p:extLst>
          </p:nvPr>
        </p:nvGraphicFramePr>
        <p:xfrm>
          <a:off x="5404649" y="1244791"/>
          <a:ext cx="125002" cy="768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7030A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847617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7030A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629886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7030A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773089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7030A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628495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7030A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17494"/>
                  </a:ext>
                </a:extLst>
              </a:tr>
              <a:tr h="128145">
                <a:tc>
                  <a:txBody>
                    <a:bodyPr/>
                    <a:lstStyle/>
                    <a:p>
                      <a:pPr algn="ctr"/>
                      <a:endParaRPr lang="en-US" sz="500" dirty="0"/>
                    </a:p>
                  </a:txBody>
                  <a:tcPr marL="25604" marR="25604" marT="12802" marB="12802" anchor="ctr">
                    <a:solidFill>
                      <a:srgbClr val="7030A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" name="Oval 83">
            <a:extLst>
              <a:ext uri="{FF2B5EF4-FFF2-40B4-BE49-F238E27FC236}">
                <a16:creationId xmlns:a16="http://schemas.microsoft.com/office/drawing/2014/main" id="{9116950B-AA60-D548-A109-3F0D88A06781}"/>
              </a:ext>
            </a:extLst>
          </p:cNvPr>
          <p:cNvSpPr/>
          <p:nvPr/>
        </p:nvSpPr>
        <p:spPr>
          <a:xfrm>
            <a:off x="5264022" y="1582215"/>
            <a:ext cx="78911" cy="78911"/>
          </a:xfrm>
          <a:prstGeom prst="ellipse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7E50382-611B-3D4F-82B5-505BD160CCBC}"/>
              </a:ext>
            </a:extLst>
          </p:cNvPr>
          <p:cNvSpPr/>
          <p:nvPr/>
        </p:nvSpPr>
        <p:spPr>
          <a:xfrm>
            <a:off x="3237354" y="3742203"/>
            <a:ext cx="876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venir Next" panose="020B0503020202020204" pitchFamily="34" charset="0"/>
              </a:rPr>
              <a:t>word2vec</a:t>
            </a:r>
            <a:endParaRPr 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4EB081-6726-FD43-B427-BE1BAF97B7B6}"/>
              </a:ext>
            </a:extLst>
          </p:cNvPr>
          <p:cNvSpPr txBox="1"/>
          <p:nvPr/>
        </p:nvSpPr>
        <p:spPr>
          <a:xfrm>
            <a:off x="6053070" y="159415"/>
            <a:ext cx="1550424" cy="4154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en-US" sz="1050" dirty="0">
                <a:solidFill>
                  <a:schemeClr val="bg1"/>
                </a:solidFill>
                <a:latin typeface="Avenir Next" panose="020B0503020202020204" pitchFamily="34" charset="0"/>
              </a:rPr>
              <a:t>Trained by minimizing</a:t>
            </a:r>
          </a:p>
          <a:p>
            <a:pPr algn="r"/>
            <a:r>
              <a:rPr lang="en-US" sz="1050" dirty="0">
                <a:solidFill>
                  <a:schemeClr val="bg1"/>
                </a:solidFill>
                <a:latin typeface="Avenir Next" panose="020B0503020202020204" pitchFamily="34" charset="0"/>
              </a:rPr>
              <a:t>binary cross entropy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2E8BE6-99EA-F74D-92B8-16211A63931E}"/>
              </a:ext>
            </a:extLst>
          </p:cNvPr>
          <p:cNvCxnSpPr>
            <a:cxnSpLocks/>
          </p:cNvCxnSpPr>
          <p:nvPr/>
        </p:nvCxnSpPr>
        <p:spPr>
          <a:xfrm>
            <a:off x="7415403" y="566657"/>
            <a:ext cx="0" cy="67813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41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1032</TotalTime>
  <Words>32</Words>
  <Application>Microsoft Macintosh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Kembhavi</dc:creator>
  <cp:lastModifiedBy>Aniruddha Kembhavi</cp:lastModifiedBy>
  <cp:revision>12</cp:revision>
  <dcterms:created xsi:type="dcterms:W3CDTF">2019-06-03T23:28:52Z</dcterms:created>
  <dcterms:modified xsi:type="dcterms:W3CDTF">2019-06-04T17:33:29Z</dcterms:modified>
</cp:coreProperties>
</file>