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616825" cy="2651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15"/>
    <p:restoredTop sz="94694"/>
  </p:normalViewPr>
  <p:slideViewPr>
    <p:cSldViewPr snapToGrid="0" snapToObjects="1">
      <p:cViewPr varScale="1">
        <p:scale>
          <a:sx n="275" d="100"/>
          <a:sy n="275" d="100"/>
        </p:scale>
        <p:origin x="184" y="1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2103" y="433877"/>
            <a:ext cx="5712619" cy="922984"/>
          </a:xfrm>
        </p:spPr>
        <p:txBody>
          <a:bodyPr anchor="b"/>
          <a:lstStyle>
            <a:lvl1pPr algn="ctr"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2103" y="1392454"/>
            <a:ext cx="5712619" cy="640075"/>
          </a:xfrm>
        </p:spPr>
        <p:txBody>
          <a:bodyPr/>
          <a:lstStyle>
            <a:lvl1pPr marL="0" indent="0" algn="ctr">
              <a:buNone/>
              <a:defRPr sz="928"/>
            </a:lvl1pPr>
            <a:lvl2pPr marL="176754" indent="0" algn="ctr">
              <a:buNone/>
              <a:defRPr sz="773"/>
            </a:lvl2pPr>
            <a:lvl3pPr marL="353507" indent="0" algn="ctr">
              <a:buNone/>
              <a:defRPr sz="696"/>
            </a:lvl3pPr>
            <a:lvl4pPr marL="530261" indent="0" algn="ctr">
              <a:buNone/>
              <a:defRPr sz="619"/>
            </a:lvl4pPr>
            <a:lvl5pPr marL="707014" indent="0" algn="ctr">
              <a:buNone/>
              <a:defRPr sz="619"/>
            </a:lvl5pPr>
            <a:lvl6pPr marL="883768" indent="0" algn="ctr">
              <a:buNone/>
              <a:defRPr sz="619"/>
            </a:lvl6pPr>
            <a:lvl7pPr marL="1060521" indent="0" algn="ctr">
              <a:buNone/>
              <a:defRPr sz="619"/>
            </a:lvl7pPr>
            <a:lvl8pPr marL="1237275" indent="0" algn="ctr">
              <a:buNone/>
              <a:defRPr sz="619"/>
            </a:lvl8pPr>
            <a:lvl9pPr marL="1414028" indent="0" algn="ctr">
              <a:buNone/>
              <a:defRPr sz="61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48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76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50790" y="141148"/>
            <a:ext cx="1642378" cy="22467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23657" y="141148"/>
            <a:ext cx="4831923" cy="22467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386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7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689" y="660941"/>
            <a:ext cx="6569512" cy="1102794"/>
          </a:xfrm>
        </p:spPr>
        <p:txBody>
          <a:bodyPr anchor="b"/>
          <a:lstStyle>
            <a:lvl1pPr>
              <a:defRPr sz="2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689" y="1774168"/>
            <a:ext cx="6569512" cy="579933"/>
          </a:xfrm>
        </p:spPr>
        <p:txBody>
          <a:bodyPr/>
          <a:lstStyle>
            <a:lvl1pPr marL="0" indent="0">
              <a:buNone/>
              <a:defRPr sz="928">
                <a:solidFill>
                  <a:schemeClr val="tx1">
                    <a:tint val="75000"/>
                  </a:schemeClr>
                </a:solidFill>
              </a:defRPr>
            </a:lvl1pPr>
            <a:lvl2pPr marL="176754" indent="0">
              <a:buNone/>
              <a:defRPr sz="773">
                <a:solidFill>
                  <a:schemeClr val="tx1">
                    <a:tint val="75000"/>
                  </a:schemeClr>
                </a:solidFill>
              </a:defRPr>
            </a:lvl2pPr>
            <a:lvl3pPr marL="353507" indent="0">
              <a:buNone/>
              <a:defRPr sz="696">
                <a:solidFill>
                  <a:schemeClr val="tx1">
                    <a:tint val="75000"/>
                  </a:schemeClr>
                </a:solidFill>
              </a:defRPr>
            </a:lvl3pPr>
            <a:lvl4pPr marL="53026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4pPr>
            <a:lvl5pPr marL="707014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5pPr>
            <a:lvl6pPr marL="88376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6pPr>
            <a:lvl7pPr marL="1060521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7pPr>
            <a:lvl8pPr marL="1237275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8pPr>
            <a:lvl9pPr marL="1414028" indent="0">
              <a:buNone/>
              <a:defRPr sz="6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3657" y="705740"/>
            <a:ext cx="3237151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56017" y="705740"/>
            <a:ext cx="3237151" cy="1682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1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49" y="141148"/>
            <a:ext cx="6569512" cy="5124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4649" y="649894"/>
            <a:ext cx="3222274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649" y="968397"/>
            <a:ext cx="3222274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56018" y="649894"/>
            <a:ext cx="3238143" cy="318503"/>
          </a:xfrm>
        </p:spPr>
        <p:txBody>
          <a:bodyPr anchor="b"/>
          <a:lstStyle>
            <a:lvl1pPr marL="0" indent="0">
              <a:buNone/>
              <a:defRPr sz="928" b="1"/>
            </a:lvl1pPr>
            <a:lvl2pPr marL="176754" indent="0">
              <a:buNone/>
              <a:defRPr sz="773" b="1"/>
            </a:lvl2pPr>
            <a:lvl3pPr marL="353507" indent="0">
              <a:buNone/>
              <a:defRPr sz="696" b="1"/>
            </a:lvl3pPr>
            <a:lvl4pPr marL="530261" indent="0">
              <a:buNone/>
              <a:defRPr sz="619" b="1"/>
            </a:lvl4pPr>
            <a:lvl5pPr marL="707014" indent="0">
              <a:buNone/>
              <a:defRPr sz="619" b="1"/>
            </a:lvl5pPr>
            <a:lvl6pPr marL="883768" indent="0">
              <a:buNone/>
              <a:defRPr sz="619" b="1"/>
            </a:lvl6pPr>
            <a:lvl7pPr marL="1060521" indent="0">
              <a:buNone/>
              <a:defRPr sz="619" b="1"/>
            </a:lvl7pPr>
            <a:lvl8pPr marL="1237275" indent="0">
              <a:buNone/>
              <a:defRPr sz="619" b="1"/>
            </a:lvl8pPr>
            <a:lvl9pPr marL="1414028" indent="0">
              <a:buNone/>
              <a:defRPr sz="61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56018" y="968397"/>
            <a:ext cx="3238143" cy="14243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04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7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19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49" y="176742"/>
            <a:ext cx="2456624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143" y="381713"/>
            <a:ext cx="3856018" cy="1884017"/>
          </a:xfrm>
        </p:spPr>
        <p:txBody>
          <a:bodyPr/>
          <a:lstStyle>
            <a:lvl1pPr>
              <a:defRPr sz="1237"/>
            </a:lvl1pPr>
            <a:lvl2pPr>
              <a:defRPr sz="1082"/>
            </a:lvl2pPr>
            <a:lvl3pPr>
              <a:defRPr sz="928"/>
            </a:lvl3pPr>
            <a:lvl4pPr>
              <a:defRPr sz="773"/>
            </a:lvl4pPr>
            <a:lvl5pPr>
              <a:defRPr sz="773"/>
            </a:lvl5pPr>
            <a:lvl6pPr>
              <a:defRPr sz="773"/>
            </a:lvl6pPr>
            <a:lvl7pPr>
              <a:defRPr sz="773"/>
            </a:lvl7pPr>
            <a:lvl8pPr>
              <a:defRPr sz="773"/>
            </a:lvl8pPr>
            <a:lvl9pPr>
              <a:defRPr sz="7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649" y="795338"/>
            <a:ext cx="2456624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2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649" y="176742"/>
            <a:ext cx="2456624" cy="618596"/>
          </a:xfrm>
        </p:spPr>
        <p:txBody>
          <a:bodyPr anchor="b"/>
          <a:lstStyle>
            <a:lvl1pPr>
              <a:defRPr sz="123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38143" y="381713"/>
            <a:ext cx="3856018" cy="1884017"/>
          </a:xfrm>
        </p:spPr>
        <p:txBody>
          <a:bodyPr anchor="t"/>
          <a:lstStyle>
            <a:lvl1pPr marL="0" indent="0">
              <a:buNone/>
              <a:defRPr sz="1237"/>
            </a:lvl1pPr>
            <a:lvl2pPr marL="176754" indent="0">
              <a:buNone/>
              <a:defRPr sz="1082"/>
            </a:lvl2pPr>
            <a:lvl3pPr marL="353507" indent="0">
              <a:buNone/>
              <a:defRPr sz="928"/>
            </a:lvl3pPr>
            <a:lvl4pPr marL="530261" indent="0">
              <a:buNone/>
              <a:defRPr sz="773"/>
            </a:lvl4pPr>
            <a:lvl5pPr marL="707014" indent="0">
              <a:buNone/>
              <a:defRPr sz="773"/>
            </a:lvl5pPr>
            <a:lvl6pPr marL="883768" indent="0">
              <a:buNone/>
              <a:defRPr sz="773"/>
            </a:lvl6pPr>
            <a:lvl7pPr marL="1060521" indent="0">
              <a:buNone/>
              <a:defRPr sz="773"/>
            </a:lvl7pPr>
            <a:lvl8pPr marL="1237275" indent="0">
              <a:buNone/>
              <a:defRPr sz="773"/>
            </a:lvl8pPr>
            <a:lvl9pPr marL="1414028" indent="0">
              <a:buNone/>
              <a:defRPr sz="7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4649" y="795338"/>
            <a:ext cx="2456624" cy="1473461"/>
          </a:xfrm>
        </p:spPr>
        <p:txBody>
          <a:bodyPr/>
          <a:lstStyle>
            <a:lvl1pPr marL="0" indent="0">
              <a:buNone/>
              <a:defRPr sz="619"/>
            </a:lvl1pPr>
            <a:lvl2pPr marL="176754" indent="0">
              <a:buNone/>
              <a:defRPr sz="541"/>
            </a:lvl2pPr>
            <a:lvl3pPr marL="353507" indent="0">
              <a:buNone/>
              <a:defRPr sz="464"/>
            </a:lvl3pPr>
            <a:lvl4pPr marL="530261" indent="0">
              <a:buNone/>
              <a:defRPr sz="387"/>
            </a:lvl4pPr>
            <a:lvl5pPr marL="707014" indent="0">
              <a:buNone/>
              <a:defRPr sz="387"/>
            </a:lvl5pPr>
            <a:lvl6pPr marL="883768" indent="0">
              <a:buNone/>
              <a:defRPr sz="387"/>
            </a:lvl6pPr>
            <a:lvl7pPr marL="1060521" indent="0">
              <a:buNone/>
              <a:defRPr sz="387"/>
            </a:lvl7pPr>
            <a:lvl8pPr marL="1237275" indent="0">
              <a:buNone/>
              <a:defRPr sz="387"/>
            </a:lvl8pPr>
            <a:lvl9pPr marL="1414028" indent="0">
              <a:buNone/>
              <a:defRPr sz="3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3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3657" y="141148"/>
            <a:ext cx="6569512" cy="512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657" y="705740"/>
            <a:ext cx="6569512" cy="1682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3657" y="2457200"/>
            <a:ext cx="1713786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93082-4625-214F-930C-70E946F5ADD8}" type="datetimeFigureOut">
              <a:rPr lang="en-US" smtClean="0"/>
              <a:t>6/7/19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23074" y="2457200"/>
            <a:ext cx="2570678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79382" y="2457200"/>
            <a:ext cx="1713786" cy="141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74D32-5EEE-5545-8654-9F7A9394A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61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53507" rtl="0" eaLnBrk="1" latinLnBrk="0" hangingPunct="1">
        <a:lnSpc>
          <a:spcPct val="90000"/>
        </a:lnSpc>
        <a:spcBef>
          <a:spcPct val="0"/>
        </a:spcBef>
        <a:buNone/>
        <a:defRPr sz="17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377" indent="-88377" algn="l" defTabSz="353507" rtl="0" eaLnBrk="1" latinLnBrk="0" hangingPunct="1">
        <a:lnSpc>
          <a:spcPct val="90000"/>
        </a:lnSpc>
        <a:spcBef>
          <a:spcPts val="387"/>
        </a:spcBef>
        <a:buFont typeface="Arial" panose="020B0604020202020204" pitchFamily="34" charset="0"/>
        <a:buChar char="•"/>
        <a:defRPr sz="1082" kern="1200">
          <a:solidFill>
            <a:schemeClr val="tx1"/>
          </a:solidFill>
          <a:latin typeface="+mn-lt"/>
          <a:ea typeface="+mn-ea"/>
          <a:cs typeface="+mn-cs"/>
        </a:defRPr>
      </a:lvl1pPr>
      <a:lvl2pPr marL="265130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928" kern="1200">
          <a:solidFill>
            <a:schemeClr val="tx1"/>
          </a:solidFill>
          <a:latin typeface="+mn-lt"/>
          <a:ea typeface="+mn-ea"/>
          <a:cs typeface="+mn-cs"/>
        </a:defRPr>
      </a:lvl2pPr>
      <a:lvl3pPr marL="44188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773" kern="1200">
          <a:solidFill>
            <a:schemeClr val="tx1"/>
          </a:solidFill>
          <a:latin typeface="+mn-lt"/>
          <a:ea typeface="+mn-ea"/>
          <a:cs typeface="+mn-cs"/>
        </a:defRPr>
      </a:lvl3pPr>
      <a:lvl4pPr marL="618637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9539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972144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148898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325651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502405" indent="-88377" algn="l" defTabSz="353507" rtl="0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1pPr>
      <a:lvl2pPr marL="17675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2pPr>
      <a:lvl3pPr marL="353507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3pPr>
      <a:lvl4pPr marL="53026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4pPr>
      <a:lvl5pPr marL="707014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5pPr>
      <a:lvl6pPr marL="88376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6pPr>
      <a:lvl7pPr marL="1060521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7pPr>
      <a:lvl8pPr marL="1237275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8pPr>
      <a:lvl9pPr marL="1414028" algn="l" defTabSz="353507" rtl="0" eaLnBrk="1" latinLnBrk="0" hangingPunct="1">
        <a:defRPr sz="6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81072A8-3009-6446-A09B-09DD57385DFF}"/>
              </a:ext>
            </a:extLst>
          </p:cNvPr>
          <p:cNvSpPr/>
          <p:nvPr/>
        </p:nvSpPr>
        <p:spPr>
          <a:xfrm>
            <a:off x="59298" y="9207"/>
            <a:ext cx="7482571" cy="26109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C2D9-CC00-A54D-974F-C418E379C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168" y="126198"/>
            <a:ext cx="5308116" cy="1734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0BDB543-B203-4743-8D78-73F6D0170722}"/>
              </a:ext>
            </a:extLst>
          </p:cNvPr>
          <p:cNvSpPr txBox="1"/>
          <p:nvPr/>
        </p:nvSpPr>
        <p:spPr>
          <a:xfrm>
            <a:off x="59296" y="623917"/>
            <a:ext cx="2103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</a:rPr>
              <a:t>Question:</a:t>
            </a:r>
          </a:p>
          <a:p>
            <a:r>
              <a:rPr lang="en-US" sz="1400" i="1" dirty="0">
                <a:latin typeface="Avenir Next" panose="020B0503020202020204" pitchFamily="34" charset="0"/>
              </a:rPr>
              <a:t>What are sitting in the basket on a bicycle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5AC2B7-827A-1B48-B5C2-A3E88B4E70C0}"/>
              </a:ext>
            </a:extLst>
          </p:cNvPr>
          <p:cNvSpPr/>
          <p:nvPr/>
        </p:nvSpPr>
        <p:spPr>
          <a:xfrm>
            <a:off x="2361178" y="1929876"/>
            <a:ext cx="141256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Avenir Next" panose="020B0503020202020204" pitchFamily="34" charset="0"/>
              </a:rPr>
              <a:t>Original Image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F8615-7BB6-CE43-A6C8-B4A1BDF255C8}"/>
              </a:ext>
            </a:extLst>
          </p:cNvPr>
          <p:cNvSpPr/>
          <p:nvPr/>
        </p:nvSpPr>
        <p:spPr>
          <a:xfrm>
            <a:off x="3995016" y="1929876"/>
            <a:ext cx="16444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1st attention layer</a:t>
            </a:r>
            <a:endParaRPr lang="en-US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908B65-D6EF-1E45-80B1-88144FD99CC7}"/>
              </a:ext>
            </a:extLst>
          </p:cNvPr>
          <p:cNvSpPr/>
          <p:nvPr/>
        </p:nvSpPr>
        <p:spPr>
          <a:xfrm>
            <a:off x="5722895" y="1929876"/>
            <a:ext cx="17245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Avenir Next" panose="020B0503020202020204" pitchFamily="34" charset="0"/>
              </a:rPr>
              <a:t>2nd attention layer</a:t>
            </a:r>
            <a:endParaRPr lang="en-US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F07CC-794F-F449-B645-9D12F8659AB7}"/>
              </a:ext>
            </a:extLst>
          </p:cNvPr>
          <p:cNvSpPr/>
          <p:nvPr/>
        </p:nvSpPr>
        <p:spPr>
          <a:xfrm>
            <a:off x="729404" y="2333914"/>
            <a:ext cx="681246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Avenir Next" panose="020B0503020202020204" pitchFamily="34" charset="0"/>
              </a:rPr>
              <a:t>Image credit: Stacked Attention Networks for Image Question Answering [arxiv:1511.02274]</a:t>
            </a:r>
          </a:p>
        </p:txBody>
      </p:sp>
    </p:spTree>
    <p:extLst>
      <p:ext uri="{BB962C8B-B14F-4D97-AF65-F5344CB8AC3E}">
        <p14:creationId xmlns:p14="http://schemas.microsoft.com/office/powerpoint/2010/main" val="2934009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35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Aniruddha Kembhavi</dc:creator>
  <cp:lastModifiedBy>Aniruddha Kembhavi</cp:lastModifiedBy>
  <cp:revision>2</cp:revision>
  <dcterms:created xsi:type="dcterms:W3CDTF">2019-06-07T20:53:59Z</dcterms:created>
  <dcterms:modified xsi:type="dcterms:W3CDTF">2019-06-07T21:06:12Z</dcterms:modified>
</cp:coreProperties>
</file>