
<file path=[Content_Types].xml><?xml version="1.0" encoding="utf-8"?>
<Types xmlns="http://schemas.openxmlformats.org/package/2006/content-types">
  <Default Extension="fntdata" ContentType="application/x-fontdata"/>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9144000" cy="5143500" type="screen16x9"/>
  <p:notesSz cx="6858000" cy="9144000"/>
  <p:embeddedFontLst>
    <p:embeddedFont>
      <p:font typeface="Lato" panose="020F0502020204030203" pitchFamily="34" charset="0"/>
      <p:regular r:id="rId27"/>
      <p:bold r:id="rId28"/>
      <p:italic r:id="rId29"/>
      <p:boldItalic r:id="rId30"/>
    </p:embeddedFont>
    <p:embeddedFont>
      <p:font typeface="Raleway" pitchFamily="2" charset="0"/>
      <p:regular r:id="rId31"/>
      <p:bold r:id="rId32"/>
      <p:italic r:id="rId33"/>
      <p:boldItalic r:id="rId34"/>
    </p:embeddedFont>
    <p:embeddedFont>
      <p:font typeface="Roboto" panose="02000000000000000000" pitchFamily="2" charset="0"/>
      <p:regular r:id="rId35"/>
      <p:bold r:id="rId36"/>
      <p:italic r:id="rId37"/>
      <p:boldItalic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2" d="100"/>
          <a:sy n="142" d="100"/>
        </p:scale>
        <p:origin x="714" y="12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font" Target="fonts/font8.fntdata"/><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font" Target="fonts/font11.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7.fntdata"/><Relationship Id="rId38" Type="http://schemas.openxmlformats.org/officeDocument/2006/relationships/font" Target="fonts/font1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2962bba4e2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2962bba4e2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2963b0704c5_0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2963b0704c5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2963b0704c5_0_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2963b0704c5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2963b0704c5_0_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2963b0704c5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2963b0704c5_0_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2963b0704c5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2963b0704c5_0_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2963b0704c5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2963b0704c5_0_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2963b0704c5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2963b0704c5_0_7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2963b0704c5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2963b0704c5_0_8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2963b0704c5_0_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2963b0704c5_0_9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2963b0704c5_0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2963b0704c5_0_10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2963b0704c5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2962bba4e2e_0_9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2962bba4e2e_0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2963b0704c5_0_1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 name="Google Shape;230;g2963b0704c5_0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2963b0704c5_0_1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2963b0704c5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2962bba4e2e_0_8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 name="Google Shape;242;g2962bba4e2e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2962bba4e2e_2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2962bba4e2e_2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2962bba4e2e_4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 name="Google Shape;254;g2962bba4e2e_4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295f70352b8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295f70352b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295f70352b8_0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295f70352b8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295f70352b8_0_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295f70352b8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150">
                <a:solidFill>
                  <a:srgbClr val="333333"/>
                </a:solidFill>
                <a:highlight>
                  <a:srgbClr val="FFFFFF"/>
                </a:highlight>
              </a:rPr>
              <a:t>In such a problem, the cell state might include the gender of the present subject, so that the correct pronouns can be used. When we see a new subject, we want to forget the gender of the old subject.</a:t>
            </a:r>
            <a:endParaRPr sz="90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295f70352b8_0_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295f70352b8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295f70352b8_0_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295f70352b8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150">
                <a:solidFill>
                  <a:srgbClr val="333333"/>
                </a:solidFill>
                <a:highlight>
                  <a:srgbClr val="FFFFFF"/>
                </a:highlight>
              </a:rPr>
              <a:t>In the example of our language model, we’d want to add the gender of the new subject to the cell state, to replace the old one we’re forgetting.</a:t>
            </a:r>
            <a:endParaRPr sz="90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295f70352b8_0_8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295f70352b8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150">
                <a:solidFill>
                  <a:srgbClr val="333333"/>
                </a:solidFill>
                <a:highlight>
                  <a:srgbClr val="FFFFFF"/>
                </a:highlight>
              </a:rPr>
              <a:t>For the language model example, since it just saw a subject, it might want to output information relevant to a verb, in case that’s what is coming next. For example, it might output whether the subject is singular or plural, so that we know what form a verb should be conjugated into if that’s what follows next.</a:t>
            </a:r>
            <a:endParaRPr sz="90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2960656e4be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2960656e4be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0"/>
              </a:spcBef>
              <a:spcAft>
                <a:spcPts val="0"/>
              </a:spcAft>
              <a:buClr>
                <a:schemeClr val="lt1"/>
              </a:buClr>
              <a:buSzPts val="1100"/>
              <a:buChar char="○"/>
              <a:defRPr>
                <a:solidFill>
                  <a:schemeClr val="lt1"/>
                </a:solidFill>
              </a:defRPr>
            </a:lvl2pPr>
            <a:lvl3pPr marL="1371600" lvl="2" indent="-298450">
              <a:spcBef>
                <a:spcPts val="0"/>
              </a:spcBef>
              <a:spcAft>
                <a:spcPts val="0"/>
              </a:spcAft>
              <a:buClr>
                <a:schemeClr val="lt1"/>
              </a:buClr>
              <a:buSzPts val="1100"/>
              <a:buChar char="■"/>
              <a:defRPr>
                <a:solidFill>
                  <a:schemeClr val="lt1"/>
                </a:solidFill>
              </a:defRPr>
            </a:lvl3pPr>
            <a:lvl4pPr marL="1828800" lvl="3" indent="-298450">
              <a:spcBef>
                <a:spcPts val="0"/>
              </a:spcBef>
              <a:spcAft>
                <a:spcPts val="0"/>
              </a:spcAft>
              <a:buClr>
                <a:schemeClr val="lt1"/>
              </a:buClr>
              <a:buSzPts val="1100"/>
              <a:buChar char="●"/>
              <a:defRPr>
                <a:solidFill>
                  <a:schemeClr val="lt1"/>
                </a:solidFill>
              </a:defRPr>
            </a:lvl4pPr>
            <a:lvl5pPr marL="2286000" lvl="4" indent="-298450">
              <a:spcBef>
                <a:spcPts val="0"/>
              </a:spcBef>
              <a:spcAft>
                <a:spcPts val="0"/>
              </a:spcAft>
              <a:buClr>
                <a:schemeClr val="lt1"/>
              </a:buClr>
              <a:buSzPts val="1100"/>
              <a:buChar char="○"/>
              <a:defRPr>
                <a:solidFill>
                  <a:schemeClr val="lt1"/>
                </a:solidFill>
              </a:defRPr>
            </a:lvl5pPr>
            <a:lvl6pPr marL="2743200" lvl="5" indent="-298450">
              <a:spcBef>
                <a:spcPts val="0"/>
              </a:spcBef>
              <a:spcAft>
                <a:spcPts val="0"/>
              </a:spcAft>
              <a:buClr>
                <a:schemeClr val="lt1"/>
              </a:buClr>
              <a:buSzPts val="1100"/>
              <a:buChar char="■"/>
              <a:defRPr>
                <a:solidFill>
                  <a:schemeClr val="lt1"/>
                </a:solidFill>
              </a:defRPr>
            </a:lvl6pPr>
            <a:lvl7pPr marL="3200400" lvl="6" indent="-298450">
              <a:spcBef>
                <a:spcPts val="0"/>
              </a:spcBef>
              <a:spcAft>
                <a:spcPts val="0"/>
              </a:spcAft>
              <a:buClr>
                <a:schemeClr val="lt1"/>
              </a:buClr>
              <a:buSzPts val="1100"/>
              <a:buChar char="●"/>
              <a:defRPr>
                <a:solidFill>
                  <a:schemeClr val="lt1"/>
                </a:solidFill>
              </a:defRPr>
            </a:lvl7pPr>
            <a:lvl8pPr marL="3657600" lvl="7" indent="-298450">
              <a:spcBef>
                <a:spcPts val="0"/>
              </a:spcBef>
              <a:spcAft>
                <a:spcPts val="0"/>
              </a:spcAft>
              <a:buClr>
                <a:schemeClr val="lt1"/>
              </a:buClr>
              <a:buSzPts val="1100"/>
              <a:buChar char="○"/>
              <a:defRPr>
                <a:solidFill>
                  <a:schemeClr val="lt1"/>
                </a:solidFill>
              </a:defRPr>
            </a:lvl8pPr>
            <a:lvl9pPr marL="4114800" lvl="8" indent="-298450">
              <a:spcBef>
                <a:spcPts val="0"/>
              </a:spcBef>
              <a:spcAft>
                <a:spcPts val="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gif"/><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11.xml"/><Relationship Id="rId5" Type="http://schemas.openxmlformats.org/officeDocument/2006/relationships/image" Target="../media/image20.png"/><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8.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8.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8.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8.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8.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660775" y="2276350"/>
            <a:ext cx="8521800" cy="1664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dirty="0"/>
              <a:t>LONG SHORT-TERM MEMORY</a:t>
            </a:r>
            <a:endParaRPr dirty="0"/>
          </a:p>
          <a:p>
            <a:pPr marL="0" lvl="0" indent="0" algn="l" rtl="0">
              <a:spcBef>
                <a:spcPts val="0"/>
              </a:spcBef>
              <a:spcAft>
                <a:spcPts val="0"/>
              </a:spcAft>
              <a:buNone/>
            </a:pPr>
            <a:r>
              <a:rPr lang="en-GB" dirty="0"/>
              <a:t>				</a:t>
            </a:r>
            <a:r>
              <a:rPr lang="en-GB" sz="1300" dirty="0"/>
              <a:t>By Sepp </a:t>
            </a:r>
            <a:r>
              <a:rPr lang="en-GB" sz="1300" dirty="0" err="1"/>
              <a:t>Hochreiter</a:t>
            </a:r>
            <a:r>
              <a:rPr lang="en-GB" sz="1300" dirty="0"/>
              <a:t>, Jürgen </a:t>
            </a:r>
            <a:r>
              <a:rPr lang="en-GB" sz="1300" dirty="0" err="1"/>
              <a:t>Schmidhuber</a:t>
            </a:r>
            <a:endParaRPr sz="1300" dirty="0"/>
          </a:p>
          <a:p>
            <a:pPr marL="0" lvl="0" indent="0" algn="l" rtl="0">
              <a:spcBef>
                <a:spcPts val="0"/>
              </a:spcBef>
              <a:spcAft>
                <a:spcPts val="0"/>
              </a:spcAft>
              <a:buNone/>
            </a:pPr>
            <a:r>
              <a:rPr lang="en-GB" sz="1300" dirty="0"/>
              <a:t>				Presented by: Aniket, Vishwa, </a:t>
            </a:r>
            <a:r>
              <a:rPr lang="en-GB" sz="1300" dirty="0" err="1"/>
              <a:t>Meghashree</a:t>
            </a:r>
            <a:r>
              <a:rPr lang="en-GB" sz="1300" dirty="0"/>
              <a:t>, Dhruval </a:t>
            </a:r>
            <a:endParaRPr sz="1300" dirty="0"/>
          </a:p>
          <a:p>
            <a:pPr marL="0" lvl="0" indent="0" algn="l" rtl="0">
              <a:spcBef>
                <a:spcPts val="0"/>
              </a:spcBef>
              <a:spcAft>
                <a:spcPts val="0"/>
              </a:spcAft>
              <a:buNone/>
            </a:pP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2"/>
          <p:cNvSpPr txBox="1"/>
          <p:nvPr/>
        </p:nvSpPr>
        <p:spPr>
          <a:xfrm>
            <a:off x="5100100" y="1049625"/>
            <a:ext cx="3591900" cy="3342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Lato"/>
              <a:ea typeface="Lato"/>
              <a:cs typeface="Lato"/>
              <a:sym typeface="Lato"/>
            </a:endParaRPr>
          </a:p>
          <a:p>
            <a:pPr marL="0" lvl="0" indent="0" algn="l" rtl="0">
              <a:spcBef>
                <a:spcPts val="0"/>
              </a:spcBef>
              <a:spcAft>
                <a:spcPts val="0"/>
              </a:spcAft>
              <a:buNone/>
            </a:pPr>
            <a:endParaRPr>
              <a:latin typeface="Lato"/>
              <a:ea typeface="Lato"/>
              <a:cs typeface="Lato"/>
              <a:sym typeface="Lato"/>
            </a:endParaRPr>
          </a:p>
          <a:p>
            <a:pPr marL="0" lvl="0" indent="0" algn="l" rtl="0">
              <a:spcBef>
                <a:spcPts val="0"/>
              </a:spcBef>
              <a:spcAft>
                <a:spcPts val="0"/>
              </a:spcAft>
              <a:buNone/>
            </a:pPr>
            <a:endParaRPr>
              <a:latin typeface="Lato"/>
              <a:ea typeface="Lato"/>
              <a:cs typeface="Lato"/>
              <a:sym typeface="Lato"/>
            </a:endParaRPr>
          </a:p>
          <a:p>
            <a:pPr marL="0" lvl="0" indent="0" algn="l" rtl="0">
              <a:spcBef>
                <a:spcPts val="0"/>
              </a:spcBef>
              <a:spcAft>
                <a:spcPts val="0"/>
              </a:spcAft>
              <a:buNone/>
            </a:pPr>
            <a:endParaRPr>
              <a:latin typeface="Lato"/>
              <a:ea typeface="Lato"/>
              <a:cs typeface="Lato"/>
              <a:sym typeface="Lato"/>
            </a:endParaRPr>
          </a:p>
        </p:txBody>
      </p:sp>
      <p:sp>
        <p:nvSpPr>
          <p:cNvPr id="158" name="Google Shape;158;p22"/>
          <p:cNvSpPr txBox="1"/>
          <p:nvPr/>
        </p:nvSpPr>
        <p:spPr>
          <a:xfrm>
            <a:off x="629375" y="4253700"/>
            <a:ext cx="3508800" cy="520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Lato"/>
              <a:ea typeface="Lato"/>
              <a:cs typeface="Lato"/>
              <a:sym typeface="Lato"/>
            </a:endParaRPr>
          </a:p>
        </p:txBody>
      </p:sp>
      <p:pic>
        <p:nvPicPr>
          <p:cNvPr id="159" name="Google Shape;159;p22"/>
          <p:cNvPicPr preferRelativeResize="0"/>
          <p:nvPr/>
        </p:nvPicPr>
        <p:blipFill>
          <a:blip r:embed="rId3">
            <a:alphaModFix/>
          </a:blip>
          <a:stretch>
            <a:fillRect/>
          </a:stretch>
        </p:blipFill>
        <p:spPr>
          <a:xfrm>
            <a:off x="253250" y="1785925"/>
            <a:ext cx="4029500" cy="2605625"/>
          </a:xfrm>
          <a:prstGeom prst="rect">
            <a:avLst/>
          </a:prstGeom>
          <a:noFill/>
          <a:ln>
            <a:noFill/>
          </a:ln>
        </p:spPr>
      </p:pic>
      <p:sp>
        <p:nvSpPr>
          <p:cNvPr id="160" name="Google Shape;160;p22"/>
          <p:cNvSpPr txBox="1"/>
          <p:nvPr/>
        </p:nvSpPr>
        <p:spPr>
          <a:xfrm>
            <a:off x="5089250" y="1356400"/>
            <a:ext cx="3678600" cy="33420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SzPts val="1400"/>
              <a:buFont typeface="Lato"/>
              <a:buChar char="●"/>
            </a:pPr>
            <a:r>
              <a:rPr lang="en-GB">
                <a:latin typeface="Lato"/>
                <a:ea typeface="Lato"/>
                <a:cs typeface="Lato"/>
                <a:sym typeface="Lato"/>
              </a:rPr>
              <a:t>Reber Grammar is type of artificial grammar used to test the sequential learning capabilities.</a:t>
            </a:r>
            <a:endParaRPr>
              <a:latin typeface="Lato"/>
              <a:ea typeface="Lato"/>
              <a:cs typeface="Lato"/>
              <a:sym typeface="Lato"/>
            </a:endParaRPr>
          </a:p>
          <a:p>
            <a:pPr marL="457200" lvl="0" indent="-317500" algn="l" rtl="0">
              <a:spcBef>
                <a:spcPts val="0"/>
              </a:spcBef>
              <a:spcAft>
                <a:spcPts val="0"/>
              </a:spcAft>
              <a:buSzPts val="1400"/>
              <a:buFont typeface="Lato"/>
              <a:buChar char="●"/>
            </a:pPr>
            <a:r>
              <a:rPr lang="en-GB">
                <a:latin typeface="Lato"/>
                <a:ea typeface="Lato"/>
                <a:cs typeface="Lato"/>
                <a:sym typeface="Lato"/>
              </a:rPr>
              <a:t>Start State : B</a:t>
            </a:r>
            <a:endParaRPr>
              <a:latin typeface="Lato"/>
              <a:ea typeface="Lato"/>
              <a:cs typeface="Lato"/>
              <a:sym typeface="Lato"/>
            </a:endParaRPr>
          </a:p>
          <a:p>
            <a:pPr marL="457200" lvl="0" indent="-317500" algn="l" rtl="0">
              <a:spcBef>
                <a:spcPts val="0"/>
              </a:spcBef>
              <a:spcAft>
                <a:spcPts val="0"/>
              </a:spcAft>
              <a:buSzPts val="1400"/>
              <a:buFont typeface="Lato"/>
              <a:buChar char="●"/>
            </a:pPr>
            <a:r>
              <a:rPr lang="en-GB">
                <a:latin typeface="Lato"/>
                <a:ea typeface="Lato"/>
                <a:cs typeface="Lato"/>
                <a:sym typeface="Lato"/>
              </a:rPr>
              <a:t>End State : E</a:t>
            </a:r>
            <a:endParaRPr>
              <a:latin typeface="Lato"/>
              <a:ea typeface="Lato"/>
              <a:cs typeface="Lato"/>
              <a:sym typeface="Lato"/>
            </a:endParaRPr>
          </a:p>
          <a:p>
            <a:pPr marL="457200" lvl="0" indent="-317500" algn="l" rtl="0">
              <a:spcBef>
                <a:spcPts val="0"/>
              </a:spcBef>
              <a:spcAft>
                <a:spcPts val="0"/>
              </a:spcAft>
              <a:buSzPts val="1400"/>
              <a:buFont typeface="Lato"/>
              <a:buChar char="●"/>
            </a:pPr>
            <a:r>
              <a:rPr lang="en-GB">
                <a:latin typeface="Lato"/>
                <a:ea typeface="Lato"/>
                <a:cs typeface="Lato"/>
                <a:sym typeface="Lato"/>
              </a:rPr>
              <a:t>Transition States : P,T,X,V,S</a:t>
            </a:r>
            <a:endParaRPr>
              <a:latin typeface="Lato"/>
              <a:ea typeface="Lato"/>
              <a:cs typeface="Lato"/>
              <a:sym typeface="Lato"/>
            </a:endParaRPr>
          </a:p>
          <a:p>
            <a:pPr marL="457200" lvl="0" indent="-317500" algn="l" rtl="0">
              <a:spcBef>
                <a:spcPts val="0"/>
              </a:spcBef>
              <a:spcAft>
                <a:spcPts val="0"/>
              </a:spcAft>
              <a:buClr>
                <a:schemeClr val="dk2"/>
              </a:buClr>
              <a:buSzPts val="1400"/>
              <a:buFont typeface="Lato"/>
              <a:buChar char="●"/>
            </a:pPr>
            <a:r>
              <a:rPr lang="en-GB">
                <a:solidFill>
                  <a:schemeClr val="dk2"/>
                </a:solidFill>
                <a:highlight>
                  <a:schemeClr val="lt1"/>
                </a:highlight>
                <a:latin typeface="Lato"/>
                <a:ea typeface="Lato"/>
                <a:cs typeface="Lato"/>
                <a:sym typeface="Lato"/>
              </a:rPr>
              <a:t>The task for the neural network was to read these symbol strings and predict the next symbol in the sequence correctly</a:t>
            </a:r>
            <a:r>
              <a:rPr lang="en-GB" sz="1200">
                <a:solidFill>
                  <a:schemeClr val="dk2"/>
                </a:solidFill>
                <a:highlight>
                  <a:schemeClr val="lt1"/>
                </a:highlight>
                <a:latin typeface="Lato"/>
                <a:ea typeface="Lato"/>
                <a:cs typeface="Lato"/>
                <a:sym typeface="Lato"/>
              </a:rPr>
              <a:t>.</a:t>
            </a:r>
            <a:endParaRPr sz="1600">
              <a:solidFill>
                <a:schemeClr val="dk2"/>
              </a:solidFill>
              <a:highlight>
                <a:schemeClr val="lt1"/>
              </a:highlight>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3"/>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Results of the first experiment</a:t>
            </a:r>
            <a:endParaRPr/>
          </a:p>
        </p:txBody>
      </p:sp>
      <p:pic>
        <p:nvPicPr>
          <p:cNvPr id="166" name="Google Shape;166;p23"/>
          <p:cNvPicPr preferRelativeResize="0"/>
          <p:nvPr/>
        </p:nvPicPr>
        <p:blipFill>
          <a:blip r:embed="rId3">
            <a:alphaModFix/>
          </a:blip>
          <a:stretch>
            <a:fillRect/>
          </a:stretch>
        </p:blipFill>
        <p:spPr>
          <a:xfrm>
            <a:off x="390212" y="1853850"/>
            <a:ext cx="8558875" cy="29185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4"/>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Experiment 2: </a:t>
            </a:r>
            <a:r>
              <a:rPr lang="en-GB" sz="2488">
                <a:solidFill>
                  <a:srgbClr val="000000"/>
                </a:solidFill>
                <a:latin typeface="Arial"/>
                <a:ea typeface="Arial"/>
                <a:cs typeface="Arial"/>
                <a:sym typeface="Arial"/>
              </a:rPr>
              <a:t>Noise-Free and noisy sequences</a:t>
            </a:r>
            <a:endParaRPr sz="2488">
              <a:solidFill>
                <a:srgbClr val="000000"/>
              </a:solidFill>
              <a:latin typeface="Arial"/>
              <a:ea typeface="Arial"/>
              <a:cs typeface="Arial"/>
              <a:sym typeface="Arial"/>
            </a:endParaRPr>
          </a:p>
          <a:p>
            <a:pPr marL="0" lvl="0" indent="0" algn="l" rtl="0">
              <a:spcBef>
                <a:spcPts val="0"/>
              </a:spcBef>
              <a:spcAft>
                <a:spcPts val="0"/>
              </a:spcAft>
              <a:buNone/>
            </a:pPr>
            <a:endParaRPr/>
          </a:p>
        </p:txBody>
      </p:sp>
      <p:sp>
        <p:nvSpPr>
          <p:cNvPr id="172" name="Google Shape;172;p24"/>
          <p:cNvSpPr txBox="1"/>
          <p:nvPr/>
        </p:nvSpPr>
        <p:spPr>
          <a:xfrm>
            <a:off x="837975" y="1931525"/>
            <a:ext cx="5846400" cy="32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200">
              <a:latin typeface="Lato"/>
              <a:ea typeface="Lato"/>
              <a:cs typeface="Lato"/>
              <a:sym typeface="Lato"/>
            </a:endParaRPr>
          </a:p>
        </p:txBody>
      </p:sp>
      <p:sp>
        <p:nvSpPr>
          <p:cNvPr id="173" name="Google Shape;173;p24"/>
          <p:cNvSpPr txBox="1"/>
          <p:nvPr/>
        </p:nvSpPr>
        <p:spPr>
          <a:xfrm>
            <a:off x="998325" y="2333025"/>
            <a:ext cx="6250200" cy="2127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200">
              <a:solidFill>
                <a:srgbClr val="333333"/>
              </a:solidFill>
              <a:highlight>
                <a:schemeClr val="lt1"/>
              </a:highlight>
              <a:latin typeface="Roboto"/>
              <a:ea typeface="Roboto"/>
              <a:cs typeface="Roboto"/>
              <a:sym typeface="Roboto"/>
            </a:endParaRPr>
          </a:p>
        </p:txBody>
      </p:sp>
      <p:sp>
        <p:nvSpPr>
          <p:cNvPr id="174" name="Google Shape;174;p24"/>
          <p:cNvSpPr txBox="1"/>
          <p:nvPr/>
        </p:nvSpPr>
        <p:spPr>
          <a:xfrm>
            <a:off x="908850" y="1931525"/>
            <a:ext cx="7509000" cy="25176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SzPts val="1400"/>
              <a:buFont typeface="Lato"/>
              <a:buChar char="●"/>
            </a:pPr>
            <a:r>
              <a:rPr lang="en-GB">
                <a:latin typeface="Lato"/>
                <a:ea typeface="Lato"/>
                <a:cs typeface="Lato"/>
                <a:sym typeface="Lato"/>
              </a:rPr>
              <a:t>Task 2a:  The task is almost similar to Reber grammar. The sequence begins and ends with either ‘x’ and ‘y’ and contains the symbols in between vary. The aim is to remember the sequence even with long time gaps.</a:t>
            </a:r>
            <a:endParaRPr>
              <a:latin typeface="Lato"/>
              <a:ea typeface="Lato"/>
              <a:cs typeface="Lato"/>
              <a:sym typeface="Lato"/>
            </a:endParaRPr>
          </a:p>
          <a:p>
            <a:pPr marL="457200" lvl="0" indent="0" algn="l" rtl="0">
              <a:spcBef>
                <a:spcPts val="0"/>
              </a:spcBef>
              <a:spcAft>
                <a:spcPts val="0"/>
              </a:spcAft>
              <a:buNone/>
            </a:pPr>
            <a:endParaRPr>
              <a:latin typeface="Lato"/>
              <a:ea typeface="Lato"/>
              <a:cs typeface="Lato"/>
              <a:sym typeface="Lato"/>
            </a:endParaRPr>
          </a:p>
          <a:p>
            <a:pPr marL="457200" lvl="0" indent="-317500" algn="l" rtl="0">
              <a:spcBef>
                <a:spcPts val="0"/>
              </a:spcBef>
              <a:spcAft>
                <a:spcPts val="0"/>
              </a:spcAft>
              <a:buSzPts val="1400"/>
              <a:buFont typeface="Lato"/>
              <a:buChar char="●"/>
            </a:pPr>
            <a:r>
              <a:rPr lang="en-GB">
                <a:latin typeface="Lato"/>
                <a:ea typeface="Lato"/>
                <a:cs typeface="Lato"/>
                <a:sym typeface="Lato"/>
              </a:rPr>
              <a:t>Task 2b: The  sequence is mixed with noise. The procedure is same as Task 2a</a:t>
            </a:r>
            <a:endParaRPr>
              <a:latin typeface="Lato"/>
              <a:ea typeface="Lato"/>
              <a:cs typeface="Lato"/>
              <a:sym typeface="Lato"/>
            </a:endParaRPr>
          </a:p>
          <a:p>
            <a:pPr marL="914400" lvl="0" indent="0" algn="l" rtl="0">
              <a:spcBef>
                <a:spcPts val="0"/>
              </a:spcBef>
              <a:spcAft>
                <a:spcPts val="0"/>
              </a:spcAft>
              <a:buNone/>
            </a:pPr>
            <a:endParaRPr>
              <a:latin typeface="Lato"/>
              <a:ea typeface="Lato"/>
              <a:cs typeface="Lato"/>
              <a:sym typeface="Lato"/>
            </a:endParaRPr>
          </a:p>
          <a:p>
            <a:pPr marL="457200" lvl="0" indent="-317500" algn="l" rtl="0">
              <a:spcBef>
                <a:spcPts val="0"/>
              </a:spcBef>
              <a:spcAft>
                <a:spcPts val="0"/>
              </a:spcAft>
              <a:buSzPts val="1400"/>
              <a:buFont typeface="Lato"/>
              <a:buChar char="●"/>
            </a:pPr>
            <a:r>
              <a:rPr lang="en-GB">
                <a:latin typeface="Lato"/>
                <a:ea typeface="Lato"/>
                <a:cs typeface="Lato"/>
                <a:sym typeface="Lato"/>
              </a:rPr>
              <a:t>Task 2c: The task is more complicated than the other two tasks. The input sequence contained more noise and randomness.</a:t>
            </a:r>
            <a:endParaRPr>
              <a:latin typeface="Lato"/>
              <a:ea typeface="Lato"/>
              <a:cs typeface="Lato"/>
              <a:sym typeface="Lato"/>
            </a:endParaRPr>
          </a:p>
          <a:p>
            <a:pPr marL="0" lvl="0" indent="0" algn="l" rtl="0">
              <a:spcBef>
                <a:spcPts val="0"/>
              </a:spcBef>
              <a:spcAft>
                <a:spcPts val="0"/>
              </a:spcAft>
              <a:buNone/>
            </a:pPr>
            <a:endParaRPr>
              <a:latin typeface="Lato"/>
              <a:ea typeface="Lato"/>
              <a:cs typeface="Lato"/>
              <a:sym typeface="Lato"/>
            </a:endParaRPr>
          </a:p>
          <a:p>
            <a:pPr marL="457200" lvl="0" indent="-317500" algn="l" rtl="0">
              <a:spcBef>
                <a:spcPts val="0"/>
              </a:spcBef>
              <a:spcAft>
                <a:spcPts val="0"/>
              </a:spcAft>
              <a:buSzPts val="1400"/>
              <a:buFont typeface="Lato"/>
              <a:buChar char="●"/>
            </a:pPr>
            <a:r>
              <a:rPr lang="en-GB">
                <a:latin typeface="Lato"/>
                <a:ea typeface="Lato"/>
                <a:cs typeface="Lato"/>
                <a:sym typeface="Lato"/>
              </a:rPr>
              <a:t>The goal in all the three tasks was to solve the problems even when there was long time lags.</a:t>
            </a:r>
            <a:endParaRPr>
              <a:latin typeface="Lato"/>
              <a:ea typeface="Lato"/>
              <a:cs typeface="Lato"/>
              <a:sym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pic>
        <p:nvPicPr>
          <p:cNvPr id="179" name="Google Shape;179;p25"/>
          <p:cNvPicPr preferRelativeResize="0"/>
          <p:nvPr/>
        </p:nvPicPr>
        <p:blipFill>
          <a:blip r:embed="rId3">
            <a:alphaModFix/>
          </a:blip>
          <a:stretch>
            <a:fillRect/>
          </a:stretch>
        </p:blipFill>
        <p:spPr>
          <a:xfrm>
            <a:off x="607700" y="2056251"/>
            <a:ext cx="8029924" cy="2524875"/>
          </a:xfrm>
          <a:prstGeom prst="rect">
            <a:avLst/>
          </a:prstGeom>
          <a:noFill/>
          <a:ln>
            <a:noFill/>
          </a:ln>
        </p:spPr>
      </p:pic>
      <p:sp>
        <p:nvSpPr>
          <p:cNvPr id="180" name="Google Shape;180;p25"/>
          <p:cNvSpPr txBox="1"/>
          <p:nvPr/>
        </p:nvSpPr>
        <p:spPr>
          <a:xfrm>
            <a:off x="683650" y="1432375"/>
            <a:ext cx="5479800" cy="347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600">
                <a:latin typeface="Lato"/>
                <a:ea typeface="Lato"/>
                <a:cs typeface="Lato"/>
                <a:sym typeface="Lato"/>
              </a:rPr>
              <a:t>Results of task 2a:</a:t>
            </a:r>
            <a:endParaRPr sz="1600">
              <a:latin typeface="Lato"/>
              <a:ea typeface="Lato"/>
              <a:cs typeface="Lato"/>
              <a:sym typeface="Lato"/>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26"/>
          <p:cNvSpPr txBox="1"/>
          <p:nvPr/>
        </p:nvSpPr>
        <p:spPr>
          <a:xfrm>
            <a:off x="792150" y="1302650"/>
            <a:ext cx="3537600" cy="56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600">
                <a:latin typeface="Lato"/>
                <a:ea typeface="Lato"/>
                <a:cs typeface="Lato"/>
                <a:sym typeface="Lato"/>
              </a:rPr>
              <a:t>Results of task 2c:</a:t>
            </a:r>
            <a:endParaRPr sz="1600">
              <a:latin typeface="Lato"/>
              <a:ea typeface="Lato"/>
              <a:cs typeface="Lato"/>
              <a:sym typeface="Lato"/>
            </a:endParaRPr>
          </a:p>
        </p:txBody>
      </p:sp>
      <p:pic>
        <p:nvPicPr>
          <p:cNvPr id="186" name="Google Shape;186;p26"/>
          <p:cNvPicPr preferRelativeResize="0"/>
          <p:nvPr/>
        </p:nvPicPr>
        <p:blipFill>
          <a:blip r:embed="rId3">
            <a:alphaModFix/>
          </a:blip>
          <a:stretch>
            <a:fillRect/>
          </a:stretch>
        </p:blipFill>
        <p:spPr>
          <a:xfrm>
            <a:off x="1042225" y="1769150"/>
            <a:ext cx="7183026" cy="290917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27"/>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Experiment 3: </a:t>
            </a:r>
            <a:r>
              <a:rPr lang="en-GB" sz="2500">
                <a:solidFill>
                  <a:srgbClr val="000000"/>
                </a:solidFill>
              </a:rPr>
              <a:t>Noise and signal on same channel</a:t>
            </a:r>
            <a:endParaRPr sz="2500">
              <a:solidFill>
                <a:srgbClr val="000000"/>
              </a:solidFill>
            </a:endParaRPr>
          </a:p>
          <a:p>
            <a:pPr marL="0" lvl="0" indent="0" algn="l" rtl="0">
              <a:spcBef>
                <a:spcPts val="0"/>
              </a:spcBef>
              <a:spcAft>
                <a:spcPts val="0"/>
              </a:spcAft>
              <a:buNone/>
            </a:pPr>
            <a:endParaRPr/>
          </a:p>
        </p:txBody>
      </p:sp>
      <p:sp>
        <p:nvSpPr>
          <p:cNvPr id="192" name="Google Shape;192;p27"/>
          <p:cNvSpPr txBox="1"/>
          <p:nvPr/>
        </p:nvSpPr>
        <p:spPr>
          <a:xfrm>
            <a:off x="965775" y="2300475"/>
            <a:ext cx="7227000" cy="2137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Lato"/>
              <a:ea typeface="Lato"/>
              <a:cs typeface="Lato"/>
              <a:sym typeface="Lato"/>
            </a:endParaRPr>
          </a:p>
        </p:txBody>
      </p:sp>
      <p:sp>
        <p:nvSpPr>
          <p:cNvPr id="193" name="Google Shape;193;p27"/>
          <p:cNvSpPr txBox="1"/>
          <p:nvPr/>
        </p:nvSpPr>
        <p:spPr>
          <a:xfrm>
            <a:off x="965775" y="2072600"/>
            <a:ext cx="7389600" cy="23223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SzPts val="1400"/>
              <a:buFont typeface="Lato"/>
              <a:buChar char="●"/>
            </a:pPr>
            <a:r>
              <a:rPr lang="en-GB">
                <a:latin typeface="Lato"/>
                <a:ea typeface="Lato"/>
                <a:cs typeface="Lato"/>
                <a:sym typeface="Lato"/>
              </a:rPr>
              <a:t>Aim is to predict which group the sequence belonged to. There were two groups.</a:t>
            </a:r>
            <a:endParaRPr>
              <a:latin typeface="Lato"/>
              <a:ea typeface="Lato"/>
              <a:cs typeface="Lato"/>
              <a:sym typeface="Lato"/>
            </a:endParaRPr>
          </a:p>
          <a:p>
            <a:pPr marL="457200" lvl="0" indent="-317500" algn="l" rtl="0">
              <a:spcBef>
                <a:spcPts val="0"/>
              </a:spcBef>
              <a:spcAft>
                <a:spcPts val="0"/>
              </a:spcAft>
              <a:buSzPts val="1400"/>
              <a:buFont typeface="Lato"/>
              <a:buChar char="●"/>
            </a:pPr>
            <a:r>
              <a:rPr lang="en-GB">
                <a:latin typeface="Lato"/>
                <a:ea typeface="Lato"/>
                <a:cs typeface="Lato"/>
                <a:sym typeface="Lato"/>
              </a:rPr>
              <a:t>The input sequence starts with the important information and the rest of it was noise.</a:t>
            </a:r>
            <a:endParaRPr>
              <a:latin typeface="Lato"/>
              <a:ea typeface="Lato"/>
              <a:cs typeface="Lato"/>
              <a:sym typeface="Lato"/>
            </a:endParaRPr>
          </a:p>
          <a:p>
            <a:pPr marL="457200" lvl="0" indent="-317500" algn="l" rtl="0">
              <a:spcBef>
                <a:spcPts val="0"/>
              </a:spcBef>
              <a:spcAft>
                <a:spcPts val="0"/>
              </a:spcAft>
              <a:buSzPts val="1400"/>
              <a:buFont typeface="Lato"/>
              <a:buChar char="●"/>
            </a:pPr>
            <a:r>
              <a:rPr lang="en-GB">
                <a:latin typeface="Lato"/>
                <a:ea typeface="Lato"/>
                <a:cs typeface="Lato"/>
                <a:sym typeface="Lato"/>
              </a:rPr>
              <a:t>The length of the sequence and the complexity was increased with each task.</a:t>
            </a:r>
            <a:endParaRPr>
              <a:latin typeface="Lato"/>
              <a:ea typeface="Lato"/>
              <a:cs typeface="Lato"/>
              <a:sym typeface="Lato"/>
            </a:endParaRPr>
          </a:p>
          <a:p>
            <a:pPr marL="457200" lvl="0" indent="-317500" algn="l" rtl="0">
              <a:spcBef>
                <a:spcPts val="0"/>
              </a:spcBef>
              <a:spcAft>
                <a:spcPts val="0"/>
              </a:spcAft>
              <a:buSzPts val="1400"/>
              <a:buFont typeface="Lato"/>
              <a:buChar char="●"/>
            </a:pPr>
            <a:r>
              <a:rPr lang="en-GB">
                <a:latin typeface="Lato"/>
                <a:ea typeface="Lato"/>
                <a:cs typeface="Lato"/>
                <a:sym typeface="Lato"/>
              </a:rPr>
              <a:t>There were two stopping criterions.</a:t>
            </a:r>
            <a:endParaRPr>
              <a:latin typeface="Lato"/>
              <a:ea typeface="Lato"/>
              <a:cs typeface="Lato"/>
              <a:sym typeface="Lato"/>
            </a:endParaRPr>
          </a:p>
          <a:p>
            <a:pPr marL="457200" lvl="0" indent="-317500" algn="l" rtl="0">
              <a:spcBef>
                <a:spcPts val="0"/>
              </a:spcBef>
              <a:spcAft>
                <a:spcPts val="0"/>
              </a:spcAft>
              <a:buClr>
                <a:schemeClr val="dk2"/>
              </a:buClr>
              <a:buSzPts val="1400"/>
              <a:buFont typeface="Lato"/>
              <a:buChar char="●"/>
            </a:pPr>
            <a:r>
              <a:rPr lang="en-GB">
                <a:solidFill>
                  <a:schemeClr val="dk2"/>
                </a:solidFill>
                <a:highlight>
                  <a:schemeClr val="lt1"/>
                </a:highlight>
                <a:latin typeface="Lato"/>
                <a:ea typeface="Lato"/>
                <a:cs typeface="Lato"/>
                <a:sym typeface="Lato"/>
              </a:rPr>
              <a:t>LSTM computer program can still solve this problem even with the increased difficulty with each task.</a:t>
            </a:r>
            <a:endParaRPr>
              <a:solidFill>
                <a:schemeClr val="dk2"/>
              </a:solidFill>
              <a:highlight>
                <a:schemeClr val="lt1"/>
              </a:highlight>
              <a:latin typeface="Lato"/>
              <a:ea typeface="Lato"/>
              <a:cs typeface="Lato"/>
              <a:sym typeface="Lato"/>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pic>
        <p:nvPicPr>
          <p:cNvPr id="198" name="Google Shape;198;p28"/>
          <p:cNvPicPr preferRelativeResize="0"/>
          <p:nvPr/>
        </p:nvPicPr>
        <p:blipFill>
          <a:blip r:embed="rId3">
            <a:alphaModFix/>
          </a:blip>
          <a:stretch>
            <a:fillRect/>
          </a:stretch>
        </p:blipFill>
        <p:spPr>
          <a:xfrm>
            <a:off x="1128525" y="744400"/>
            <a:ext cx="6835350" cy="1273925"/>
          </a:xfrm>
          <a:prstGeom prst="rect">
            <a:avLst/>
          </a:prstGeom>
          <a:noFill/>
          <a:ln>
            <a:noFill/>
          </a:ln>
        </p:spPr>
      </p:pic>
      <p:pic>
        <p:nvPicPr>
          <p:cNvPr id="199" name="Google Shape;199;p28"/>
          <p:cNvPicPr preferRelativeResize="0"/>
          <p:nvPr/>
        </p:nvPicPr>
        <p:blipFill>
          <a:blip r:embed="rId4">
            <a:alphaModFix/>
          </a:blip>
          <a:stretch>
            <a:fillRect/>
          </a:stretch>
        </p:blipFill>
        <p:spPr>
          <a:xfrm>
            <a:off x="1180142" y="2148875"/>
            <a:ext cx="6783721" cy="1160750"/>
          </a:xfrm>
          <a:prstGeom prst="rect">
            <a:avLst/>
          </a:prstGeom>
          <a:noFill/>
          <a:ln>
            <a:noFill/>
          </a:ln>
        </p:spPr>
      </p:pic>
      <p:pic>
        <p:nvPicPr>
          <p:cNvPr id="200" name="Google Shape;200;p28"/>
          <p:cNvPicPr preferRelativeResize="0"/>
          <p:nvPr/>
        </p:nvPicPr>
        <p:blipFill>
          <a:blip r:embed="rId5">
            <a:alphaModFix/>
          </a:blip>
          <a:stretch>
            <a:fillRect/>
          </a:stretch>
        </p:blipFill>
        <p:spPr>
          <a:xfrm>
            <a:off x="1245275" y="3440175"/>
            <a:ext cx="6783726" cy="928391"/>
          </a:xfrm>
          <a:prstGeom prst="rect">
            <a:avLst/>
          </a:prstGeom>
          <a:noFill/>
          <a:ln>
            <a:noFill/>
          </a:ln>
        </p:spPr>
      </p:pic>
      <p:sp>
        <p:nvSpPr>
          <p:cNvPr id="201" name="Google Shape;201;p28"/>
          <p:cNvSpPr txBox="1"/>
          <p:nvPr/>
        </p:nvSpPr>
        <p:spPr>
          <a:xfrm>
            <a:off x="499150" y="325550"/>
            <a:ext cx="3353100" cy="418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600" b="1"/>
              <a:t>Results of experiment 3:</a:t>
            </a:r>
            <a:endParaRPr sz="1600" b="1"/>
          </a:p>
        </p:txBody>
      </p:sp>
      <p:sp>
        <p:nvSpPr>
          <p:cNvPr id="202" name="Google Shape;202;p28"/>
          <p:cNvSpPr txBox="1"/>
          <p:nvPr/>
        </p:nvSpPr>
        <p:spPr>
          <a:xfrm>
            <a:off x="217025" y="1171925"/>
            <a:ext cx="911400" cy="32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latin typeface="Lato"/>
                <a:ea typeface="Lato"/>
                <a:cs typeface="Lato"/>
                <a:sym typeface="Lato"/>
              </a:rPr>
              <a:t>TASK 3a</a:t>
            </a:r>
            <a:endParaRPr>
              <a:latin typeface="Lato"/>
              <a:ea typeface="Lato"/>
              <a:cs typeface="Lato"/>
              <a:sym typeface="Lato"/>
            </a:endParaRPr>
          </a:p>
        </p:txBody>
      </p:sp>
      <p:sp>
        <p:nvSpPr>
          <p:cNvPr id="203" name="Google Shape;203;p28"/>
          <p:cNvSpPr txBox="1"/>
          <p:nvPr/>
        </p:nvSpPr>
        <p:spPr>
          <a:xfrm>
            <a:off x="217025" y="2566500"/>
            <a:ext cx="911400" cy="32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latin typeface="Lato"/>
                <a:ea typeface="Lato"/>
                <a:cs typeface="Lato"/>
                <a:sym typeface="Lato"/>
              </a:rPr>
              <a:t>TASK 3b</a:t>
            </a:r>
            <a:endParaRPr>
              <a:latin typeface="Lato"/>
              <a:ea typeface="Lato"/>
              <a:cs typeface="Lato"/>
              <a:sym typeface="Lato"/>
            </a:endParaRPr>
          </a:p>
        </p:txBody>
      </p:sp>
      <p:sp>
        <p:nvSpPr>
          <p:cNvPr id="204" name="Google Shape;204;p28"/>
          <p:cNvSpPr txBox="1"/>
          <p:nvPr/>
        </p:nvSpPr>
        <p:spPr>
          <a:xfrm>
            <a:off x="466600" y="3808800"/>
            <a:ext cx="32700" cy="10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Lato"/>
              <a:ea typeface="Lato"/>
              <a:cs typeface="Lato"/>
              <a:sym typeface="Lato"/>
            </a:endParaRPr>
          </a:p>
        </p:txBody>
      </p:sp>
      <p:sp>
        <p:nvSpPr>
          <p:cNvPr id="205" name="Google Shape;205;p28"/>
          <p:cNvSpPr txBox="1"/>
          <p:nvPr/>
        </p:nvSpPr>
        <p:spPr>
          <a:xfrm>
            <a:off x="244025" y="3741625"/>
            <a:ext cx="857400" cy="32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latin typeface="Lato"/>
                <a:ea typeface="Lato"/>
                <a:cs typeface="Lato"/>
                <a:sym typeface="Lato"/>
              </a:rPr>
              <a:t>TASK 3c</a:t>
            </a:r>
            <a:endParaRPr>
              <a:latin typeface="Lato"/>
              <a:ea typeface="Lato"/>
              <a:cs typeface="Lato"/>
              <a:sym typeface="Lato"/>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29"/>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Experiment 4: Adding Problem</a:t>
            </a:r>
            <a:endParaRPr/>
          </a:p>
        </p:txBody>
      </p:sp>
      <p:sp>
        <p:nvSpPr>
          <p:cNvPr id="211" name="Google Shape;211;p29"/>
          <p:cNvSpPr txBox="1"/>
          <p:nvPr/>
        </p:nvSpPr>
        <p:spPr>
          <a:xfrm>
            <a:off x="911500" y="2094300"/>
            <a:ext cx="7042500" cy="8463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SzPts val="1400"/>
              <a:buFont typeface="Lato"/>
              <a:buChar char="●"/>
            </a:pPr>
            <a:r>
              <a:rPr lang="en-GB">
                <a:latin typeface="Lato"/>
                <a:ea typeface="Lato"/>
                <a:cs typeface="Lato"/>
                <a:sym typeface="Lato"/>
              </a:rPr>
              <a:t>The Aim was to sum up a pair of particular numbers in the given sequence.</a:t>
            </a:r>
            <a:endParaRPr>
              <a:latin typeface="Lato"/>
              <a:ea typeface="Lato"/>
              <a:cs typeface="Lato"/>
              <a:sym typeface="Lato"/>
            </a:endParaRPr>
          </a:p>
          <a:p>
            <a:pPr marL="457200" lvl="0" indent="-317500" algn="l" rtl="0">
              <a:spcBef>
                <a:spcPts val="0"/>
              </a:spcBef>
              <a:spcAft>
                <a:spcPts val="0"/>
              </a:spcAft>
              <a:buSzPts val="1400"/>
              <a:buFont typeface="Lato"/>
              <a:buChar char="●"/>
            </a:pPr>
            <a:r>
              <a:rPr lang="en-GB">
                <a:latin typeface="Lato"/>
                <a:ea typeface="Lato"/>
                <a:cs typeface="Lato"/>
                <a:sym typeface="Lato"/>
              </a:rPr>
              <a:t>The first number was random. The second number was considered a marker.</a:t>
            </a:r>
            <a:endParaRPr>
              <a:latin typeface="Lato"/>
              <a:ea typeface="Lato"/>
              <a:cs typeface="Lato"/>
              <a:sym typeface="Lato"/>
            </a:endParaRPr>
          </a:p>
          <a:p>
            <a:pPr marL="457200" lvl="0" indent="0" algn="l" rtl="0">
              <a:spcBef>
                <a:spcPts val="0"/>
              </a:spcBef>
              <a:spcAft>
                <a:spcPts val="0"/>
              </a:spcAft>
              <a:buNone/>
            </a:pPr>
            <a:endParaRPr>
              <a:latin typeface="Lato"/>
              <a:ea typeface="Lato"/>
              <a:cs typeface="Lato"/>
              <a:sym typeface="Lato"/>
            </a:endParaRPr>
          </a:p>
        </p:txBody>
      </p:sp>
      <p:pic>
        <p:nvPicPr>
          <p:cNvPr id="212" name="Google Shape;212;p29"/>
          <p:cNvPicPr preferRelativeResize="0"/>
          <p:nvPr/>
        </p:nvPicPr>
        <p:blipFill>
          <a:blip r:embed="rId3">
            <a:alphaModFix/>
          </a:blip>
          <a:stretch>
            <a:fillRect/>
          </a:stretch>
        </p:blipFill>
        <p:spPr>
          <a:xfrm>
            <a:off x="694038" y="2940600"/>
            <a:ext cx="7755926" cy="15352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30"/>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Experiment 5: Multiplication Problem</a:t>
            </a:r>
            <a:endParaRPr/>
          </a:p>
        </p:txBody>
      </p:sp>
      <p:pic>
        <p:nvPicPr>
          <p:cNvPr id="218" name="Google Shape;218;p30"/>
          <p:cNvPicPr preferRelativeResize="0"/>
          <p:nvPr/>
        </p:nvPicPr>
        <p:blipFill>
          <a:blip r:embed="rId3">
            <a:alphaModFix/>
          </a:blip>
          <a:stretch>
            <a:fillRect/>
          </a:stretch>
        </p:blipFill>
        <p:spPr>
          <a:xfrm>
            <a:off x="490700" y="3390075"/>
            <a:ext cx="8392297" cy="1102875"/>
          </a:xfrm>
          <a:prstGeom prst="rect">
            <a:avLst/>
          </a:prstGeom>
          <a:noFill/>
          <a:ln>
            <a:noFill/>
          </a:ln>
        </p:spPr>
      </p:pic>
      <p:sp>
        <p:nvSpPr>
          <p:cNvPr id="219" name="Google Shape;219;p30"/>
          <p:cNvSpPr txBox="1">
            <a:spLocks noGrp="1"/>
          </p:cNvSpPr>
          <p:nvPr>
            <p:ph type="title"/>
          </p:nvPr>
        </p:nvSpPr>
        <p:spPr>
          <a:xfrm>
            <a:off x="490700" y="2796150"/>
            <a:ext cx="7688400" cy="535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GB" sz="1640"/>
              <a:t>Results of experiment 5:</a:t>
            </a:r>
            <a:endParaRPr sz="1640"/>
          </a:p>
        </p:txBody>
      </p:sp>
      <p:sp>
        <p:nvSpPr>
          <p:cNvPr id="220" name="Google Shape;220;p30"/>
          <p:cNvSpPr txBox="1"/>
          <p:nvPr/>
        </p:nvSpPr>
        <p:spPr>
          <a:xfrm>
            <a:off x="846400" y="1974925"/>
            <a:ext cx="6717000" cy="596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Lato"/>
              <a:ea typeface="Lato"/>
              <a:cs typeface="Lato"/>
              <a:sym typeface="Lato"/>
            </a:endParaRPr>
          </a:p>
        </p:txBody>
      </p:sp>
      <p:sp>
        <p:nvSpPr>
          <p:cNvPr id="221" name="Google Shape;221;p30"/>
          <p:cNvSpPr txBox="1"/>
          <p:nvPr/>
        </p:nvSpPr>
        <p:spPr>
          <a:xfrm>
            <a:off x="954900" y="1888125"/>
            <a:ext cx="6792900" cy="8493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SzPts val="1400"/>
              <a:buFont typeface="Lato"/>
              <a:buChar char="●"/>
            </a:pPr>
            <a:r>
              <a:rPr lang="en-GB">
                <a:latin typeface="Lato"/>
                <a:ea typeface="Lato"/>
                <a:cs typeface="Lato"/>
                <a:sym typeface="Lato"/>
              </a:rPr>
              <a:t>Similar to Addition problem experiment.</a:t>
            </a:r>
            <a:endParaRPr>
              <a:latin typeface="Lato"/>
              <a:ea typeface="Lato"/>
              <a:cs typeface="Lato"/>
              <a:sym typeface="Lato"/>
            </a:endParaRPr>
          </a:p>
          <a:p>
            <a:pPr marL="457200" lvl="0" indent="-317500" algn="l" rtl="0">
              <a:spcBef>
                <a:spcPts val="0"/>
              </a:spcBef>
              <a:spcAft>
                <a:spcPts val="0"/>
              </a:spcAft>
              <a:buSzPts val="1400"/>
              <a:buFont typeface="Lato"/>
              <a:buChar char="●"/>
            </a:pPr>
            <a:r>
              <a:rPr lang="en-GB">
                <a:latin typeface="Lato"/>
                <a:ea typeface="Lato"/>
                <a:cs typeface="Lato"/>
                <a:sym typeface="Lato"/>
              </a:rPr>
              <a:t>Multiplication is performed instead of addition.</a:t>
            </a:r>
            <a:endParaRPr>
              <a:latin typeface="Lato"/>
              <a:ea typeface="Lato"/>
              <a:cs typeface="Lato"/>
              <a:sym typeface="Lato"/>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31"/>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Experiment 6: Temporal order</a:t>
            </a:r>
            <a:endParaRPr/>
          </a:p>
        </p:txBody>
      </p:sp>
      <p:sp>
        <p:nvSpPr>
          <p:cNvPr id="227" name="Google Shape;227;p31"/>
          <p:cNvSpPr txBox="1"/>
          <p:nvPr/>
        </p:nvSpPr>
        <p:spPr>
          <a:xfrm>
            <a:off x="781325" y="2246200"/>
            <a:ext cx="7487400" cy="23547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SzPts val="1400"/>
              <a:buFont typeface="Lato"/>
              <a:buChar char="●"/>
            </a:pPr>
            <a:r>
              <a:rPr lang="en-GB">
                <a:latin typeface="Lato"/>
                <a:ea typeface="Lato"/>
                <a:cs typeface="Lato"/>
                <a:sym typeface="Lato"/>
              </a:rPr>
              <a:t>This experiment contains two tasks.</a:t>
            </a:r>
            <a:endParaRPr>
              <a:latin typeface="Lato"/>
              <a:ea typeface="Lato"/>
              <a:cs typeface="Lato"/>
              <a:sym typeface="Lato"/>
            </a:endParaRPr>
          </a:p>
          <a:p>
            <a:pPr marL="457200" lvl="0" indent="-317500" algn="l" rtl="0">
              <a:spcBef>
                <a:spcPts val="0"/>
              </a:spcBef>
              <a:spcAft>
                <a:spcPts val="0"/>
              </a:spcAft>
              <a:buSzPts val="1400"/>
              <a:buFont typeface="Lato"/>
              <a:buChar char="●"/>
            </a:pPr>
            <a:r>
              <a:rPr lang="en-GB">
                <a:latin typeface="Lato"/>
                <a:ea typeface="Lato"/>
                <a:cs typeface="Lato"/>
                <a:sym typeface="Lato"/>
              </a:rPr>
              <a:t>Start of the sequence :  E</a:t>
            </a:r>
            <a:endParaRPr>
              <a:latin typeface="Lato"/>
              <a:ea typeface="Lato"/>
              <a:cs typeface="Lato"/>
              <a:sym typeface="Lato"/>
            </a:endParaRPr>
          </a:p>
          <a:p>
            <a:pPr marL="457200" lvl="0" indent="-317500" algn="l" rtl="0">
              <a:spcBef>
                <a:spcPts val="0"/>
              </a:spcBef>
              <a:spcAft>
                <a:spcPts val="0"/>
              </a:spcAft>
              <a:buSzPts val="1400"/>
              <a:buFont typeface="Lato"/>
              <a:buChar char="●"/>
            </a:pPr>
            <a:r>
              <a:rPr lang="en-GB">
                <a:latin typeface="Lato"/>
                <a:ea typeface="Lato"/>
                <a:cs typeface="Lato"/>
                <a:sym typeface="Lato"/>
              </a:rPr>
              <a:t>End of the sequence : B</a:t>
            </a:r>
            <a:endParaRPr>
              <a:latin typeface="Lato"/>
              <a:ea typeface="Lato"/>
              <a:cs typeface="Lato"/>
              <a:sym typeface="Lato"/>
            </a:endParaRPr>
          </a:p>
          <a:p>
            <a:pPr marL="457200" lvl="0" indent="-317500" algn="l" rtl="0">
              <a:spcBef>
                <a:spcPts val="0"/>
              </a:spcBef>
              <a:spcAft>
                <a:spcPts val="0"/>
              </a:spcAft>
              <a:buSzPts val="1400"/>
              <a:buFont typeface="Lato"/>
              <a:buChar char="●"/>
            </a:pPr>
            <a:r>
              <a:rPr lang="en-GB">
                <a:latin typeface="Lato"/>
                <a:ea typeface="Lato"/>
                <a:cs typeface="Lato"/>
                <a:sym typeface="Lato"/>
              </a:rPr>
              <a:t>Random symbols : a, b, c or d.</a:t>
            </a:r>
            <a:endParaRPr>
              <a:latin typeface="Lato"/>
              <a:ea typeface="Lato"/>
              <a:cs typeface="Lato"/>
              <a:sym typeface="Lato"/>
            </a:endParaRPr>
          </a:p>
          <a:p>
            <a:pPr marL="457200" lvl="0" indent="-317500" algn="l" rtl="0">
              <a:spcBef>
                <a:spcPts val="0"/>
              </a:spcBef>
              <a:spcAft>
                <a:spcPts val="0"/>
              </a:spcAft>
              <a:buSzPts val="1400"/>
              <a:buFont typeface="Lato"/>
              <a:buChar char="●"/>
            </a:pPr>
            <a:r>
              <a:rPr lang="en-GB">
                <a:latin typeface="Lato"/>
                <a:ea typeface="Lato"/>
                <a:cs typeface="Lato"/>
                <a:sym typeface="Lato"/>
              </a:rPr>
              <a:t>Special symbols : X and Y</a:t>
            </a:r>
            <a:endParaRPr>
              <a:latin typeface="Lato"/>
              <a:ea typeface="Lato"/>
              <a:cs typeface="Lato"/>
              <a:sym typeface="Lato"/>
            </a:endParaRPr>
          </a:p>
          <a:p>
            <a:pPr marL="457200" lvl="0" indent="-317500" algn="l" rtl="0">
              <a:spcBef>
                <a:spcPts val="0"/>
              </a:spcBef>
              <a:spcAft>
                <a:spcPts val="0"/>
              </a:spcAft>
              <a:buSzPts val="1400"/>
              <a:buFont typeface="Lato"/>
              <a:buChar char="●"/>
            </a:pPr>
            <a:r>
              <a:rPr lang="en-GB">
                <a:latin typeface="Lato"/>
                <a:ea typeface="Lato"/>
                <a:cs typeface="Lato"/>
                <a:sym typeface="Lato"/>
              </a:rPr>
              <a:t>Target values : Q, R, S, U(Task A),  </a:t>
            </a:r>
            <a:r>
              <a:rPr lang="en-GB">
                <a:solidFill>
                  <a:schemeClr val="dk2"/>
                </a:solidFill>
                <a:highlight>
                  <a:schemeClr val="lt1"/>
                </a:highlight>
                <a:latin typeface="Lato"/>
                <a:ea typeface="Lato"/>
                <a:cs typeface="Lato"/>
                <a:sym typeface="Lato"/>
              </a:rPr>
              <a:t>Q, R, S, U, V, A, B, C (Task B)</a:t>
            </a:r>
            <a:endParaRPr>
              <a:solidFill>
                <a:schemeClr val="dk2"/>
              </a:solidFill>
              <a:highlight>
                <a:schemeClr val="lt1"/>
              </a:highlight>
              <a:latin typeface="Lato"/>
              <a:ea typeface="Lato"/>
              <a:cs typeface="Lato"/>
              <a:sym typeface="Lato"/>
            </a:endParaRPr>
          </a:p>
          <a:p>
            <a:pPr marL="457200" lvl="0" indent="0" algn="l" rtl="0">
              <a:spcBef>
                <a:spcPts val="0"/>
              </a:spcBef>
              <a:spcAft>
                <a:spcPts val="0"/>
              </a:spcAft>
              <a:buNone/>
            </a:pPr>
            <a:endParaRPr>
              <a:solidFill>
                <a:schemeClr val="dk2"/>
              </a:solidFill>
              <a:highlight>
                <a:schemeClr val="lt1"/>
              </a:highlight>
              <a:latin typeface="Lato"/>
              <a:ea typeface="Lato"/>
              <a:cs typeface="Lato"/>
              <a:sym typeface="Lato"/>
            </a:endParaRPr>
          </a:p>
          <a:p>
            <a:pPr marL="457200" lvl="0" indent="0" algn="l" rtl="0">
              <a:spcBef>
                <a:spcPts val="0"/>
              </a:spcBef>
              <a:spcAft>
                <a:spcPts val="0"/>
              </a:spcAft>
              <a:buNone/>
            </a:pPr>
            <a:endParaRPr>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Previous Work and Problems with it</a:t>
            </a:r>
            <a:endParaRPr/>
          </a:p>
          <a:p>
            <a:pPr marL="0" lvl="0" indent="0" algn="l" rtl="0">
              <a:spcBef>
                <a:spcPts val="0"/>
              </a:spcBef>
              <a:spcAft>
                <a:spcPts val="0"/>
              </a:spcAft>
              <a:buNone/>
            </a:pPr>
            <a:endParaRPr/>
          </a:p>
        </p:txBody>
      </p:sp>
      <p:sp>
        <p:nvSpPr>
          <p:cNvPr id="92" name="Google Shape;92;p1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lnSpcReduction="10000"/>
          </a:bodyPr>
          <a:lstStyle/>
          <a:p>
            <a:pPr marL="457200" lvl="0" indent="-304800" algn="l" rtl="0">
              <a:spcBef>
                <a:spcPts val="0"/>
              </a:spcBef>
              <a:spcAft>
                <a:spcPts val="0"/>
              </a:spcAft>
              <a:buClr>
                <a:srgbClr val="374151"/>
              </a:buClr>
              <a:buSzPts val="1200"/>
              <a:buFont typeface="Roboto"/>
              <a:buChar char="●"/>
            </a:pPr>
            <a:r>
              <a:rPr lang="en-GB" sz="1200">
                <a:solidFill>
                  <a:srgbClr val="374151"/>
                </a:solidFill>
                <a:highlight>
                  <a:srgbClr val="F7F7F8"/>
                </a:highlight>
                <a:latin typeface="Roboto"/>
                <a:ea typeface="Roboto"/>
                <a:cs typeface="Roboto"/>
                <a:sym typeface="Roboto"/>
              </a:rPr>
              <a:t>Recurrent Neural Networks</a:t>
            </a:r>
            <a:endParaRPr sz="1200">
              <a:solidFill>
                <a:srgbClr val="374151"/>
              </a:solidFill>
              <a:highlight>
                <a:srgbClr val="F7F7F8"/>
              </a:highlight>
              <a:latin typeface="Roboto"/>
              <a:ea typeface="Roboto"/>
              <a:cs typeface="Roboto"/>
              <a:sym typeface="Roboto"/>
            </a:endParaRPr>
          </a:p>
          <a:p>
            <a:pPr marL="457200" lvl="0" indent="-304800" algn="l" rtl="0">
              <a:spcBef>
                <a:spcPts val="0"/>
              </a:spcBef>
              <a:spcAft>
                <a:spcPts val="0"/>
              </a:spcAft>
              <a:buClr>
                <a:srgbClr val="374151"/>
              </a:buClr>
              <a:buSzPts val="1200"/>
              <a:buFont typeface="Roboto"/>
              <a:buChar char="●"/>
            </a:pPr>
            <a:r>
              <a:rPr lang="en-GB" sz="1200">
                <a:solidFill>
                  <a:srgbClr val="374151"/>
                </a:solidFill>
                <a:highlight>
                  <a:srgbClr val="F7F7F8"/>
                </a:highlight>
                <a:latin typeface="Roboto"/>
                <a:ea typeface="Roboto"/>
                <a:cs typeface="Roboto"/>
                <a:sym typeface="Roboto"/>
              </a:rPr>
              <a:t>Problems With RNN:</a:t>
            </a:r>
            <a:endParaRPr sz="1200">
              <a:solidFill>
                <a:srgbClr val="374151"/>
              </a:solidFill>
              <a:highlight>
                <a:srgbClr val="F7F7F8"/>
              </a:highlight>
              <a:latin typeface="Roboto"/>
              <a:ea typeface="Roboto"/>
              <a:cs typeface="Roboto"/>
              <a:sym typeface="Roboto"/>
            </a:endParaRPr>
          </a:p>
          <a:p>
            <a:pPr marL="914400" lvl="1" indent="-304800" algn="l" rtl="0">
              <a:spcBef>
                <a:spcPts val="0"/>
              </a:spcBef>
              <a:spcAft>
                <a:spcPts val="0"/>
              </a:spcAft>
              <a:buClr>
                <a:srgbClr val="374151"/>
              </a:buClr>
              <a:buSzPts val="1200"/>
              <a:buFont typeface="Roboto"/>
              <a:buChar char="○"/>
            </a:pPr>
            <a:r>
              <a:rPr lang="en-GB" sz="1200">
                <a:solidFill>
                  <a:srgbClr val="374151"/>
                </a:solidFill>
                <a:highlight>
                  <a:srgbClr val="F7F7F8"/>
                </a:highlight>
                <a:latin typeface="Roboto"/>
                <a:ea typeface="Roboto"/>
                <a:cs typeface="Roboto"/>
                <a:sym typeface="Roboto"/>
              </a:rPr>
              <a:t>Short-Term Memory Challenge</a:t>
            </a:r>
            <a:endParaRPr sz="1200">
              <a:solidFill>
                <a:srgbClr val="374151"/>
              </a:solidFill>
              <a:highlight>
                <a:srgbClr val="F7F7F8"/>
              </a:highlight>
              <a:latin typeface="Roboto"/>
              <a:ea typeface="Roboto"/>
              <a:cs typeface="Roboto"/>
              <a:sym typeface="Roboto"/>
            </a:endParaRPr>
          </a:p>
          <a:p>
            <a:pPr marL="914400" lvl="1" indent="-304800" algn="l" rtl="0">
              <a:spcBef>
                <a:spcPts val="0"/>
              </a:spcBef>
              <a:spcAft>
                <a:spcPts val="0"/>
              </a:spcAft>
              <a:buClr>
                <a:srgbClr val="374151"/>
              </a:buClr>
              <a:buSzPts val="1200"/>
              <a:buFont typeface="Roboto"/>
              <a:buChar char="○"/>
            </a:pPr>
            <a:r>
              <a:rPr lang="en-GB" sz="1200">
                <a:solidFill>
                  <a:srgbClr val="374151"/>
                </a:solidFill>
                <a:highlight>
                  <a:srgbClr val="F7F7F8"/>
                </a:highlight>
                <a:latin typeface="Roboto"/>
                <a:ea typeface="Roboto"/>
                <a:cs typeface="Roboto"/>
                <a:sym typeface="Roboto"/>
              </a:rPr>
              <a:t>Algorithmic Limitations</a:t>
            </a:r>
            <a:endParaRPr sz="1200">
              <a:solidFill>
                <a:srgbClr val="374151"/>
              </a:solidFill>
              <a:highlight>
                <a:srgbClr val="F7F7F8"/>
              </a:highlight>
              <a:latin typeface="Roboto"/>
              <a:ea typeface="Roboto"/>
              <a:cs typeface="Roboto"/>
              <a:sym typeface="Roboto"/>
            </a:endParaRPr>
          </a:p>
          <a:p>
            <a:pPr marL="914400" lvl="1" indent="-304800" algn="l" rtl="0">
              <a:spcBef>
                <a:spcPts val="0"/>
              </a:spcBef>
              <a:spcAft>
                <a:spcPts val="0"/>
              </a:spcAft>
              <a:buClr>
                <a:srgbClr val="374151"/>
              </a:buClr>
              <a:buSzPts val="1200"/>
              <a:buFont typeface="Roboto"/>
              <a:buChar char="○"/>
            </a:pPr>
            <a:r>
              <a:rPr lang="en-GB" sz="1200">
                <a:solidFill>
                  <a:srgbClr val="374151"/>
                </a:solidFill>
                <a:highlight>
                  <a:srgbClr val="F7F7F8"/>
                </a:highlight>
                <a:latin typeface="Roboto"/>
                <a:ea typeface="Roboto"/>
                <a:cs typeface="Roboto"/>
                <a:sym typeface="Roboto"/>
              </a:rPr>
              <a:t>Issues in Backpropagation</a:t>
            </a:r>
            <a:endParaRPr sz="1200">
              <a:solidFill>
                <a:srgbClr val="374151"/>
              </a:solidFill>
              <a:highlight>
                <a:srgbClr val="F7F7F8"/>
              </a:highlight>
              <a:latin typeface="Roboto"/>
              <a:ea typeface="Roboto"/>
              <a:cs typeface="Roboto"/>
              <a:sym typeface="Roboto"/>
            </a:endParaRPr>
          </a:p>
          <a:p>
            <a:pPr marL="914400" lvl="1" indent="-304800" algn="l" rtl="0">
              <a:spcBef>
                <a:spcPts val="0"/>
              </a:spcBef>
              <a:spcAft>
                <a:spcPts val="0"/>
              </a:spcAft>
              <a:buClr>
                <a:srgbClr val="374151"/>
              </a:buClr>
              <a:buSzPts val="1200"/>
              <a:buFont typeface="Roboto"/>
              <a:buChar char="○"/>
            </a:pPr>
            <a:r>
              <a:rPr lang="en-GB" sz="1200">
                <a:solidFill>
                  <a:srgbClr val="374151"/>
                </a:solidFill>
                <a:highlight>
                  <a:srgbClr val="F7F7F8"/>
                </a:highlight>
                <a:latin typeface="Roboto"/>
                <a:ea typeface="Roboto"/>
                <a:cs typeface="Roboto"/>
                <a:sym typeface="Roboto"/>
              </a:rPr>
              <a:t>Weight-Dependency Challenges</a:t>
            </a:r>
            <a:endParaRPr sz="1200">
              <a:solidFill>
                <a:srgbClr val="374151"/>
              </a:solidFill>
              <a:highlight>
                <a:srgbClr val="F7F7F8"/>
              </a:highlight>
              <a:latin typeface="Roboto"/>
              <a:ea typeface="Roboto"/>
              <a:cs typeface="Roboto"/>
              <a:sym typeface="Roboto"/>
            </a:endParaRPr>
          </a:p>
          <a:p>
            <a:pPr marL="914400" lvl="1" indent="-304800" algn="l" rtl="0">
              <a:spcBef>
                <a:spcPts val="0"/>
              </a:spcBef>
              <a:spcAft>
                <a:spcPts val="0"/>
              </a:spcAft>
              <a:buClr>
                <a:srgbClr val="374151"/>
              </a:buClr>
              <a:buSzPts val="1200"/>
              <a:buFont typeface="Roboto"/>
              <a:buChar char="○"/>
            </a:pPr>
            <a:r>
              <a:rPr lang="en-GB" sz="1200">
                <a:solidFill>
                  <a:srgbClr val="374151"/>
                </a:solidFill>
                <a:highlight>
                  <a:srgbClr val="F7F7F8"/>
                </a:highlight>
                <a:latin typeface="Roboto"/>
                <a:ea typeface="Roboto"/>
                <a:cs typeface="Roboto"/>
                <a:sym typeface="Roboto"/>
              </a:rPr>
              <a:t>Application Significance</a:t>
            </a:r>
            <a:endParaRPr sz="1200">
              <a:solidFill>
                <a:srgbClr val="374151"/>
              </a:solidFill>
              <a:highlight>
                <a:srgbClr val="F7F7F8"/>
              </a:highlight>
              <a:latin typeface="Roboto"/>
              <a:ea typeface="Roboto"/>
              <a:cs typeface="Roboto"/>
              <a:sym typeface="Roboto"/>
            </a:endParaRPr>
          </a:p>
          <a:p>
            <a:pPr marL="0" lvl="0" indent="0" algn="l" rtl="0">
              <a:spcBef>
                <a:spcPts val="1200"/>
              </a:spcBef>
              <a:spcAft>
                <a:spcPts val="0"/>
              </a:spcAft>
              <a:buNone/>
            </a:pPr>
            <a:endParaRPr sz="1200">
              <a:solidFill>
                <a:srgbClr val="374151"/>
              </a:solidFill>
              <a:highlight>
                <a:srgbClr val="F7F7F8"/>
              </a:highlight>
              <a:latin typeface="Roboto"/>
              <a:ea typeface="Roboto"/>
              <a:cs typeface="Roboto"/>
              <a:sym typeface="Roboto"/>
            </a:endParaRPr>
          </a:p>
          <a:p>
            <a:pPr marL="0" lvl="0" indent="0" algn="l" rtl="0">
              <a:spcBef>
                <a:spcPts val="1200"/>
              </a:spcBef>
              <a:spcAft>
                <a:spcPts val="1200"/>
              </a:spcAft>
              <a:buNone/>
            </a:pP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32"/>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Results of experiment 6:</a:t>
            </a:r>
            <a:endParaRPr/>
          </a:p>
        </p:txBody>
      </p:sp>
      <p:pic>
        <p:nvPicPr>
          <p:cNvPr id="233" name="Google Shape;233;p32"/>
          <p:cNvPicPr preferRelativeResize="0"/>
          <p:nvPr/>
        </p:nvPicPr>
        <p:blipFill>
          <a:blip r:embed="rId3">
            <a:alphaModFix/>
          </a:blip>
          <a:stretch>
            <a:fillRect/>
          </a:stretch>
        </p:blipFill>
        <p:spPr>
          <a:xfrm>
            <a:off x="729450" y="2290800"/>
            <a:ext cx="7918999" cy="13934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33"/>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Summary of the experiments:</a:t>
            </a:r>
            <a:endParaRPr/>
          </a:p>
        </p:txBody>
      </p:sp>
      <p:sp>
        <p:nvSpPr>
          <p:cNvPr id="239" name="Google Shape;239;p33"/>
          <p:cNvSpPr txBox="1"/>
          <p:nvPr/>
        </p:nvSpPr>
        <p:spPr>
          <a:xfrm>
            <a:off x="868100" y="2029175"/>
            <a:ext cx="7549800" cy="19206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SzPts val="1400"/>
              <a:buFont typeface="Lato"/>
              <a:buChar char="●"/>
            </a:pPr>
            <a:r>
              <a:rPr lang="en-GB">
                <a:latin typeface="Lato"/>
                <a:ea typeface="Lato"/>
                <a:cs typeface="Lato"/>
                <a:sym typeface="Lato"/>
              </a:rPr>
              <a:t>LSTM’s robustness to Noise</a:t>
            </a:r>
            <a:endParaRPr>
              <a:latin typeface="Lato"/>
              <a:ea typeface="Lato"/>
              <a:cs typeface="Lato"/>
              <a:sym typeface="Lato"/>
            </a:endParaRPr>
          </a:p>
          <a:p>
            <a:pPr marL="457200" lvl="0" indent="-317500" algn="l" rtl="0">
              <a:spcBef>
                <a:spcPts val="0"/>
              </a:spcBef>
              <a:spcAft>
                <a:spcPts val="0"/>
              </a:spcAft>
              <a:buSzPts val="1400"/>
              <a:buFont typeface="Lato"/>
              <a:buChar char="●"/>
            </a:pPr>
            <a:r>
              <a:rPr lang="en-GB">
                <a:latin typeface="Lato"/>
                <a:ea typeface="Lato"/>
                <a:cs typeface="Lato"/>
                <a:sym typeface="Lato"/>
              </a:rPr>
              <a:t>Long Time lags</a:t>
            </a:r>
            <a:endParaRPr>
              <a:latin typeface="Lato"/>
              <a:ea typeface="Lato"/>
              <a:cs typeface="Lato"/>
              <a:sym typeface="Lato"/>
            </a:endParaRPr>
          </a:p>
          <a:p>
            <a:pPr marL="457200" lvl="0" indent="-317500" algn="l" rtl="0">
              <a:spcBef>
                <a:spcPts val="0"/>
              </a:spcBef>
              <a:spcAft>
                <a:spcPts val="0"/>
              </a:spcAft>
              <a:buSzPts val="1400"/>
              <a:buFont typeface="Lato"/>
              <a:buChar char="●"/>
            </a:pPr>
            <a:r>
              <a:rPr lang="en-GB">
                <a:latin typeface="Lato"/>
                <a:ea typeface="Lato"/>
                <a:cs typeface="Lato"/>
                <a:sym typeface="Lato"/>
              </a:rPr>
              <a:t>Information extraction from complex sequences</a:t>
            </a:r>
            <a:endParaRPr>
              <a:latin typeface="Lato"/>
              <a:ea typeface="Lato"/>
              <a:cs typeface="Lato"/>
              <a:sym typeface="Lato"/>
            </a:endParaRPr>
          </a:p>
          <a:p>
            <a:pPr marL="457200" lvl="0" indent="-317500" algn="l" rtl="0">
              <a:spcBef>
                <a:spcPts val="0"/>
              </a:spcBef>
              <a:spcAft>
                <a:spcPts val="0"/>
              </a:spcAft>
              <a:buSzPts val="1400"/>
              <a:buFont typeface="Lato"/>
              <a:buChar char="●"/>
            </a:pPr>
            <a:r>
              <a:rPr lang="en-GB">
                <a:latin typeface="Lato"/>
                <a:ea typeface="Lato"/>
                <a:cs typeface="Lato"/>
                <a:sym typeface="Lato"/>
              </a:rPr>
              <a:t>Complex computations with continuous values.</a:t>
            </a:r>
            <a:endParaRPr>
              <a:latin typeface="Lato"/>
              <a:ea typeface="Lato"/>
              <a:cs typeface="Lato"/>
              <a:sym typeface="Lato"/>
            </a:endParaRPr>
          </a:p>
          <a:p>
            <a:pPr marL="457200" lvl="0" indent="-317500" algn="l" rtl="0">
              <a:spcBef>
                <a:spcPts val="0"/>
              </a:spcBef>
              <a:spcAft>
                <a:spcPts val="0"/>
              </a:spcAft>
              <a:buSzPts val="1400"/>
              <a:buFont typeface="Lato"/>
              <a:buChar char="●"/>
            </a:pPr>
            <a:r>
              <a:rPr lang="en-GB">
                <a:latin typeface="Lato"/>
                <a:ea typeface="Lato"/>
                <a:cs typeface="Lato"/>
                <a:sym typeface="Lato"/>
              </a:rPr>
              <a:t>LSTM can perform well on both simple and complex task.</a:t>
            </a:r>
            <a:endParaRPr>
              <a:latin typeface="Lato"/>
              <a:ea typeface="Lato"/>
              <a:cs typeface="Lato"/>
              <a:sym typeface="Lato"/>
            </a:endParaRPr>
          </a:p>
          <a:p>
            <a:pPr marL="457200" lvl="0" indent="0" algn="l" rtl="0">
              <a:spcBef>
                <a:spcPts val="0"/>
              </a:spcBef>
              <a:spcAft>
                <a:spcPts val="0"/>
              </a:spcAft>
              <a:buNone/>
            </a:pPr>
            <a:endParaRPr>
              <a:latin typeface="Lato"/>
              <a:ea typeface="Lato"/>
              <a:cs typeface="Lato"/>
              <a:sym typeface="Lato"/>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34"/>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LSTM limitations</a:t>
            </a:r>
            <a:endParaRPr/>
          </a:p>
          <a:p>
            <a:pPr marL="0" lvl="0" indent="0" algn="l" rtl="0">
              <a:spcBef>
                <a:spcPts val="0"/>
              </a:spcBef>
              <a:spcAft>
                <a:spcPts val="0"/>
              </a:spcAft>
              <a:buNone/>
            </a:pPr>
            <a:endParaRPr/>
          </a:p>
        </p:txBody>
      </p:sp>
      <p:sp>
        <p:nvSpPr>
          <p:cNvPr id="245" name="Google Shape;245;p34"/>
          <p:cNvSpPr txBox="1"/>
          <p:nvPr/>
        </p:nvSpPr>
        <p:spPr>
          <a:xfrm>
            <a:off x="727650" y="2307800"/>
            <a:ext cx="7688700" cy="2261100"/>
          </a:xfrm>
          <a:prstGeom prst="rect">
            <a:avLst/>
          </a:prstGeom>
          <a:noFill/>
          <a:ln>
            <a:noFill/>
          </a:ln>
        </p:spPr>
        <p:txBody>
          <a:bodyPr spcFirstLastPara="1" wrap="square" lIns="91425" tIns="91425" rIns="91425" bIns="91425" anchor="t" anchorCtr="0">
            <a:normAutofit/>
          </a:bodyPr>
          <a:lstStyle/>
          <a:p>
            <a:pPr marL="457200" lvl="0" indent="-311150" algn="l" rtl="0">
              <a:lnSpc>
                <a:spcPct val="115000"/>
              </a:lnSpc>
              <a:spcBef>
                <a:spcPts val="0"/>
              </a:spcBef>
              <a:spcAft>
                <a:spcPts val="0"/>
              </a:spcAft>
              <a:buClr>
                <a:schemeClr val="dk2"/>
              </a:buClr>
              <a:buSzPts val="1300"/>
              <a:buFont typeface="Lato"/>
              <a:buChar char="●"/>
            </a:pPr>
            <a:r>
              <a:rPr lang="en-GB" sz="1300">
                <a:solidFill>
                  <a:schemeClr val="dk2"/>
                </a:solidFill>
                <a:latin typeface="Lato"/>
                <a:ea typeface="Lato"/>
                <a:cs typeface="Lato"/>
                <a:sym typeface="Lato"/>
              </a:rPr>
              <a:t>Computational Complexity</a:t>
            </a:r>
            <a:endParaRPr sz="1300">
              <a:solidFill>
                <a:schemeClr val="dk2"/>
              </a:solidFill>
              <a:latin typeface="Lato"/>
              <a:ea typeface="Lato"/>
              <a:cs typeface="Lato"/>
              <a:sym typeface="Lato"/>
            </a:endParaRPr>
          </a:p>
          <a:p>
            <a:pPr marL="457200" lvl="0" indent="-311150" algn="l" rtl="0">
              <a:lnSpc>
                <a:spcPct val="115000"/>
              </a:lnSpc>
              <a:spcBef>
                <a:spcPts val="0"/>
              </a:spcBef>
              <a:spcAft>
                <a:spcPts val="0"/>
              </a:spcAft>
              <a:buClr>
                <a:schemeClr val="dk2"/>
              </a:buClr>
              <a:buSzPts val="1300"/>
              <a:buFont typeface="Lato"/>
              <a:buChar char="●"/>
            </a:pPr>
            <a:r>
              <a:rPr lang="en-GB" sz="1300">
                <a:solidFill>
                  <a:schemeClr val="dk2"/>
                </a:solidFill>
                <a:latin typeface="Lato"/>
                <a:ea typeface="Lato"/>
                <a:cs typeface="Lato"/>
                <a:sym typeface="Lato"/>
              </a:rPr>
              <a:t>Vanishing Gradient Problem</a:t>
            </a:r>
            <a:endParaRPr sz="1300">
              <a:solidFill>
                <a:schemeClr val="dk2"/>
              </a:solidFill>
              <a:latin typeface="Lato"/>
              <a:ea typeface="Lato"/>
              <a:cs typeface="Lato"/>
              <a:sym typeface="Lato"/>
            </a:endParaRPr>
          </a:p>
          <a:p>
            <a:pPr marL="457200" lvl="0" indent="-311150" algn="l" rtl="0">
              <a:lnSpc>
                <a:spcPct val="115000"/>
              </a:lnSpc>
              <a:spcBef>
                <a:spcPts val="0"/>
              </a:spcBef>
              <a:spcAft>
                <a:spcPts val="0"/>
              </a:spcAft>
              <a:buClr>
                <a:schemeClr val="dk2"/>
              </a:buClr>
              <a:buSzPts val="1300"/>
              <a:buFont typeface="Lato"/>
              <a:buChar char="●"/>
            </a:pPr>
            <a:r>
              <a:rPr lang="en-GB" sz="1300">
                <a:solidFill>
                  <a:schemeClr val="dk2"/>
                </a:solidFill>
                <a:latin typeface="Lato"/>
                <a:ea typeface="Lato"/>
                <a:cs typeface="Lato"/>
                <a:sym typeface="Lato"/>
              </a:rPr>
              <a:t>Exploding Gradient Problem</a:t>
            </a:r>
            <a:endParaRPr sz="1300">
              <a:solidFill>
                <a:schemeClr val="dk2"/>
              </a:solidFill>
              <a:latin typeface="Lato"/>
              <a:ea typeface="Lato"/>
              <a:cs typeface="Lato"/>
              <a:sym typeface="Lato"/>
            </a:endParaRPr>
          </a:p>
          <a:p>
            <a:pPr marL="457200" lvl="0" indent="-311150" algn="l" rtl="0">
              <a:lnSpc>
                <a:spcPct val="115000"/>
              </a:lnSpc>
              <a:spcBef>
                <a:spcPts val="0"/>
              </a:spcBef>
              <a:spcAft>
                <a:spcPts val="0"/>
              </a:spcAft>
              <a:buClr>
                <a:schemeClr val="dk2"/>
              </a:buClr>
              <a:buSzPts val="1300"/>
              <a:buFont typeface="Lato"/>
              <a:buChar char="●"/>
            </a:pPr>
            <a:r>
              <a:rPr lang="en-GB" sz="1300">
                <a:solidFill>
                  <a:schemeClr val="dk2"/>
                </a:solidFill>
                <a:latin typeface="Lato"/>
                <a:ea typeface="Lato"/>
                <a:cs typeface="Lato"/>
                <a:sym typeface="Lato"/>
              </a:rPr>
              <a:t>Additional Units in Memory Cells</a:t>
            </a:r>
            <a:endParaRPr sz="1300">
              <a:solidFill>
                <a:schemeClr val="dk2"/>
              </a:solidFill>
              <a:latin typeface="Lato"/>
              <a:ea typeface="Lato"/>
              <a:cs typeface="Lato"/>
              <a:sym typeface="Lato"/>
            </a:endParaRPr>
          </a:p>
          <a:p>
            <a:pPr marL="457200" lvl="0" indent="-311150" algn="l" rtl="0">
              <a:lnSpc>
                <a:spcPct val="115000"/>
              </a:lnSpc>
              <a:spcBef>
                <a:spcPts val="0"/>
              </a:spcBef>
              <a:spcAft>
                <a:spcPts val="0"/>
              </a:spcAft>
              <a:buClr>
                <a:schemeClr val="dk2"/>
              </a:buClr>
              <a:buSzPts val="1300"/>
              <a:buFont typeface="Lato"/>
              <a:buChar char="●"/>
            </a:pPr>
            <a:r>
              <a:rPr lang="en-GB" sz="1300">
                <a:solidFill>
                  <a:schemeClr val="dk2"/>
                </a:solidFill>
                <a:latin typeface="Lato"/>
                <a:ea typeface="Lato"/>
                <a:cs typeface="Lato"/>
                <a:sym typeface="Lato"/>
              </a:rPr>
              <a:t>Truncated Backpropagation</a:t>
            </a:r>
            <a:endParaRPr sz="1300">
              <a:solidFill>
                <a:schemeClr val="dk2"/>
              </a:solidFill>
              <a:latin typeface="Lato"/>
              <a:ea typeface="Lato"/>
              <a:cs typeface="Lato"/>
              <a:sym typeface="Lato"/>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3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LSTM advantages</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251" name="Google Shape;251;p35"/>
          <p:cNvSpPr txBox="1"/>
          <p:nvPr/>
        </p:nvSpPr>
        <p:spPr>
          <a:xfrm>
            <a:off x="727650" y="2307800"/>
            <a:ext cx="7688700" cy="2261100"/>
          </a:xfrm>
          <a:prstGeom prst="rect">
            <a:avLst/>
          </a:prstGeom>
          <a:noFill/>
          <a:ln>
            <a:noFill/>
          </a:ln>
        </p:spPr>
        <p:txBody>
          <a:bodyPr spcFirstLastPara="1" wrap="square" lIns="91425" tIns="91425" rIns="91425" bIns="91425" anchor="t" anchorCtr="0">
            <a:normAutofit/>
          </a:bodyPr>
          <a:lstStyle/>
          <a:p>
            <a:pPr marL="457200" lvl="0" indent="-311150" algn="l" rtl="0">
              <a:lnSpc>
                <a:spcPct val="115000"/>
              </a:lnSpc>
              <a:spcBef>
                <a:spcPts val="0"/>
              </a:spcBef>
              <a:spcAft>
                <a:spcPts val="0"/>
              </a:spcAft>
              <a:buClr>
                <a:schemeClr val="dk2"/>
              </a:buClr>
              <a:buSzPts val="1300"/>
              <a:buFont typeface="Lato"/>
              <a:buChar char="●"/>
            </a:pPr>
            <a:r>
              <a:rPr lang="en-GB" sz="1300">
                <a:solidFill>
                  <a:schemeClr val="dk2"/>
                </a:solidFill>
                <a:latin typeface="Lato"/>
                <a:ea typeface="Lato"/>
                <a:cs typeface="Lato"/>
                <a:sym typeface="Lato"/>
              </a:rPr>
              <a:t>Long-Term Dependencies</a:t>
            </a:r>
            <a:endParaRPr sz="1300">
              <a:solidFill>
                <a:schemeClr val="dk2"/>
              </a:solidFill>
              <a:latin typeface="Lato"/>
              <a:ea typeface="Lato"/>
              <a:cs typeface="Lato"/>
              <a:sym typeface="Lato"/>
            </a:endParaRPr>
          </a:p>
          <a:p>
            <a:pPr marL="457200" lvl="0" indent="-311150" algn="l" rtl="0">
              <a:lnSpc>
                <a:spcPct val="115000"/>
              </a:lnSpc>
              <a:spcBef>
                <a:spcPts val="0"/>
              </a:spcBef>
              <a:spcAft>
                <a:spcPts val="0"/>
              </a:spcAft>
              <a:buClr>
                <a:schemeClr val="dk2"/>
              </a:buClr>
              <a:buSzPts val="1300"/>
              <a:buFont typeface="Lato"/>
              <a:buChar char="●"/>
            </a:pPr>
            <a:r>
              <a:rPr lang="en-GB" sz="1300">
                <a:solidFill>
                  <a:schemeClr val="dk2"/>
                </a:solidFill>
                <a:latin typeface="Lato"/>
                <a:ea typeface="Lato"/>
                <a:cs typeface="Lato"/>
                <a:sym typeface="Lato"/>
              </a:rPr>
              <a:t>Versatility</a:t>
            </a:r>
            <a:endParaRPr sz="1300">
              <a:solidFill>
                <a:schemeClr val="dk2"/>
              </a:solidFill>
              <a:latin typeface="Lato"/>
              <a:ea typeface="Lato"/>
              <a:cs typeface="Lato"/>
              <a:sym typeface="Lato"/>
            </a:endParaRPr>
          </a:p>
          <a:p>
            <a:pPr marL="457200" lvl="0" indent="-311150" algn="l" rtl="0">
              <a:lnSpc>
                <a:spcPct val="115000"/>
              </a:lnSpc>
              <a:spcBef>
                <a:spcPts val="0"/>
              </a:spcBef>
              <a:spcAft>
                <a:spcPts val="0"/>
              </a:spcAft>
              <a:buClr>
                <a:schemeClr val="dk2"/>
              </a:buClr>
              <a:buSzPts val="1300"/>
              <a:buFont typeface="Lato"/>
              <a:buChar char="●"/>
            </a:pPr>
            <a:r>
              <a:rPr lang="en-GB" sz="1300">
                <a:solidFill>
                  <a:schemeClr val="dk2"/>
                </a:solidFill>
                <a:latin typeface="Lato"/>
                <a:ea typeface="Lato"/>
                <a:cs typeface="Lato"/>
                <a:sym typeface="Lato"/>
              </a:rPr>
              <a:t>Effective Handling of Sequences</a:t>
            </a:r>
            <a:endParaRPr sz="1300">
              <a:solidFill>
                <a:schemeClr val="dk2"/>
              </a:solidFill>
              <a:latin typeface="Lato"/>
              <a:ea typeface="Lato"/>
              <a:cs typeface="Lato"/>
              <a:sym typeface="Lato"/>
            </a:endParaRPr>
          </a:p>
          <a:p>
            <a:pPr marL="457200" lvl="0" indent="-311150" algn="l" rtl="0">
              <a:lnSpc>
                <a:spcPct val="115000"/>
              </a:lnSpc>
              <a:spcBef>
                <a:spcPts val="0"/>
              </a:spcBef>
              <a:spcAft>
                <a:spcPts val="0"/>
              </a:spcAft>
              <a:buClr>
                <a:schemeClr val="dk2"/>
              </a:buClr>
              <a:buSzPts val="1300"/>
              <a:buFont typeface="Lato"/>
              <a:buChar char="●"/>
            </a:pPr>
            <a:r>
              <a:rPr lang="en-GB" sz="1300">
                <a:solidFill>
                  <a:schemeClr val="dk2"/>
                </a:solidFill>
                <a:latin typeface="Lato"/>
                <a:ea typeface="Lato"/>
                <a:cs typeface="Lato"/>
                <a:sym typeface="Lato"/>
              </a:rPr>
              <a:t>No Need for Parameter Tuning</a:t>
            </a:r>
            <a:endParaRPr sz="1300">
              <a:solidFill>
                <a:schemeClr val="dk2"/>
              </a:solidFill>
              <a:latin typeface="Lato"/>
              <a:ea typeface="Lato"/>
              <a:cs typeface="Lato"/>
              <a:sym typeface="Lato"/>
            </a:endParaRPr>
          </a:p>
          <a:p>
            <a:pPr marL="457200" lvl="0" indent="-311150" algn="l" rtl="0">
              <a:lnSpc>
                <a:spcPct val="115000"/>
              </a:lnSpc>
              <a:spcBef>
                <a:spcPts val="0"/>
              </a:spcBef>
              <a:spcAft>
                <a:spcPts val="0"/>
              </a:spcAft>
              <a:buClr>
                <a:schemeClr val="dk2"/>
              </a:buClr>
              <a:buSzPts val="1300"/>
              <a:buFont typeface="Lato"/>
              <a:buChar char="●"/>
            </a:pPr>
            <a:r>
              <a:rPr lang="en-GB" sz="1300">
                <a:solidFill>
                  <a:schemeClr val="dk2"/>
                </a:solidFill>
                <a:latin typeface="Lato"/>
                <a:ea typeface="Lato"/>
                <a:cs typeface="Lato"/>
                <a:sym typeface="Lato"/>
              </a:rPr>
              <a:t>Unlimited State Numbers</a:t>
            </a:r>
            <a:endParaRPr sz="1300">
              <a:solidFill>
                <a:schemeClr val="dk2"/>
              </a:solidFill>
              <a:latin typeface="Lato"/>
              <a:ea typeface="Lato"/>
              <a:cs typeface="Lato"/>
              <a:sym typeface="Lato"/>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36"/>
          <p:cNvSpPr txBox="1">
            <a:spLocks noGrp="1"/>
          </p:cNvSpPr>
          <p:nvPr>
            <p:ph type="title"/>
          </p:nvPr>
        </p:nvSpPr>
        <p:spPr>
          <a:xfrm>
            <a:off x="2200275" y="1971400"/>
            <a:ext cx="7688400" cy="199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6000">
                <a:solidFill>
                  <a:srgbClr val="999999"/>
                </a:solidFill>
              </a:rPr>
              <a:t>Thank You</a:t>
            </a:r>
            <a:endParaRPr sz="6000">
              <a:solidFill>
                <a:srgbClr val="999999"/>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LSTM Explanation</a:t>
            </a:r>
            <a:endParaRPr/>
          </a:p>
        </p:txBody>
      </p:sp>
      <p:sp>
        <p:nvSpPr>
          <p:cNvPr id="98" name="Google Shape;98;p15"/>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99" name="Google Shape;99;p15"/>
          <p:cNvPicPr preferRelativeResize="0"/>
          <p:nvPr/>
        </p:nvPicPr>
        <p:blipFill>
          <a:blip r:embed="rId3">
            <a:alphaModFix/>
          </a:blip>
          <a:stretch>
            <a:fillRect/>
          </a:stretch>
        </p:blipFill>
        <p:spPr>
          <a:xfrm>
            <a:off x="729450" y="1853850"/>
            <a:ext cx="7754601" cy="28481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6"/>
          <p:cNvSpPr txBox="1">
            <a:spLocks noGrp="1"/>
          </p:cNvSpPr>
          <p:nvPr>
            <p:ph type="title"/>
          </p:nvPr>
        </p:nvSpPr>
        <p:spPr>
          <a:xfrm>
            <a:off x="730000" y="1318650"/>
            <a:ext cx="3300900" cy="632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Cell state</a:t>
            </a:r>
            <a:endParaRPr/>
          </a:p>
        </p:txBody>
      </p:sp>
      <p:sp>
        <p:nvSpPr>
          <p:cNvPr id="105" name="Google Shape;105;p16"/>
          <p:cNvSpPr txBox="1">
            <a:spLocks noGrp="1"/>
          </p:cNvSpPr>
          <p:nvPr>
            <p:ph type="subTitle" idx="1"/>
          </p:nvPr>
        </p:nvSpPr>
        <p:spPr>
          <a:xfrm>
            <a:off x="724950" y="2113950"/>
            <a:ext cx="3300900" cy="1806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p:txBody>
      </p:sp>
      <p:sp>
        <p:nvSpPr>
          <p:cNvPr id="106" name="Google Shape;106;p16"/>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GB"/>
              <a:t>Information stored and removed by gates</a:t>
            </a: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457200" lvl="0" indent="-311150" algn="l" rtl="0">
              <a:spcBef>
                <a:spcPts val="1200"/>
              </a:spcBef>
              <a:spcAft>
                <a:spcPts val="0"/>
              </a:spcAft>
              <a:buSzPts val="1300"/>
              <a:buChar char="●"/>
            </a:pPr>
            <a:r>
              <a:rPr lang="en-GB"/>
              <a:t>Composition of sigmoid neural net layer and pointwise multiplication</a:t>
            </a:r>
            <a:endParaRPr/>
          </a:p>
        </p:txBody>
      </p:sp>
      <p:pic>
        <p:nvPicPr>
          <p:cNvPr id="107" name="Google Shape;107;p16"/>
          <p:cNvPicPr preferRelativeResize="0"/>
          <p:nvPr/>
        </p:nvPicPr>
        <p:blipFill>
          <a:blip r:embed="rId3">
            <a:alphaModFix/>
          </a:blip>
          <a:stretch>
            <a:fillRect/>
          </a:stretch>
        </p:blipFill>
        <p:spPr>
          <a:xfrm>
            <a:off x="730000" y="2113950"/>
            <a:ext cx="3484950" cy="2033475"/>
          </a:xfrm>
          <a:prstGeom prst="rect">
            <a:avLst/>
          </a:prstGeom>
          <a:noFill/>
          <a:ln>
            <a:noFill/>
          </a:ln>
        </p:spPr>
      </p:pic>
      <p:pic>
        <p:nvPicPr>
          <p:cNvPr id="108" name="Google Shape;108;p16"/>
          <p:cNvPicPr preferRelativeResize="0"/>
          <p:nvPr/>
        </p:nvPicPr>
        <p:blipFill rotWithShape="1">
          <a:blip r:embed="rId4">
            <a:alphaModFix/>
          </a:blip>
          <a:srcRect t="6786" b="9942"/>
          <a:stretch/>
        </p:blipFill>
        <p:spPr>
          <a:xfrm>
            <a:off x="6156575" y="2005125"/>
            <a:ext cx="1409700" cy="13641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17"/>
          <p:cNvSpPr txBox="1">
            <a:spLocks noGrp="1"/>
          </p:cNvSpPr>
          <p:nvPr>
            <p:ph type="title"/>
          </p:nvPr>
        </p:nvSpPr>
        <p:spPr>
          <a:xfrm>
            <a:off x="730000" y="1318650"/>
            <a:ext cx="3300900" cy="632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Forget gate</a:t>
            </a:r>
            <a:endParaRPr/>
          </a:p>
        </p:txBody>
      </p:sp>
      <p:sp>
        <p:nvSpPr>
          <p:cNvPr id="114" name="Google Shape;114;p17"/>
          <p:cNvSpPr txBox="1">
            <a:spLocks noGrp="1"/>
          </p:cNvSpPr>
          <p:nvPr>
            <p:ph type="subTitle" idx="1"/>
          </p:nvPr>
        </p:nvSpPr>
        <p:spPr>
          <a:xfrm>
            <a:off x="724950" y="2113950"/>
            <a:ext cx="3300900" cy="1806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p:txBody>
      </p:sp>
      <p:sp>
        <p:nvSpPr>
          <p:cNvPr id="115" name="Google Shape;115;p17"/>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endParaRPr/>
          </a:p>
          <a:p>
            <a:pPr marL="457200" lvl="0" indent="-311150" algn="l" rtl="0">
              <a:spcBef>
                <a:spcPts val="0"/>
              </a:spcBef>
              <a:spcAft>
                <a:spcPts val="0"/>
              </a:spcAft>
              <a:buSzPts val="1300"/>
              <a:buChar char="●"/>
            </a:pPr>
            <a:endParaRPr/>
          </a:p>
          <a:p>
            <a:pPr marL="0" lvl="0" indent="0" algn="l" rtl="0">
              <a:spcBef>
                <a:spcPts val="1200"/>
              </a:spcBef>
              <a:spcAft>
                <a:spcPts val="0"/>
              </a:spcAft>
              <a:buNone/>
            </a:pPr>
            <a:endParaRPr/>
          </a:p>
          <a:p>
            <a:pPr marL="0" lvl="0" indent="0" algn="l" rtl="0">
              <a:spcBef>
                <a:spcPts val="1200"/>
              </a:spcBef>
              <a:spcAft>
                <a:spcPts val="1200"/>
              </a:spcAft>
              <a:buNone/>
            </a:pPr>
            <a:r>
              <a:rPr lang="en-GB"/>
              <a:t>To decide whether to keep information in cell state of discard completely</a:t>
            </a:r>
            <a:endParaRPr/>
          </a:p>
        </p:txBody>
      </p:sp>
      <p:pic>
        <p:nvPicPr>
          <p:cNvPr id="116" name="Google Shape;116;p17"/>
          <p:cNvPicPr preferRelativeResize="0"/>
          <p:nvPr/>
        </p:nvPicPr>
        <p:blipFill>
          <a:blip r:embed="rId3">
            <a:alphaModFix/>
          </a:blip>
          <a:stretch>
            <a:fillRect/>
          </a:stretch>
        </p:blipFill>
        <p:spPr>
          <a:xfrm>
            <a:off x="730000" y="2113950"/>
            <a:ext cx="3300900" cy="2117834"/>
          </a:xfrm>
          <a:prstGeom prst="rect">
            <a:avLst/>
          </a:prstGeom>
          <a:noFill/>
          <a:ln>
            <a:noFill/>
          </a:ln>
        </p:spPr>
      </p:pic>
      <p:pic>
        <p:nvPicPr>
          <p:cNvPr id="117" name="Google Shape;117;p17"/>
          <p:cNvPicPr preferRelativeResize="0"/>
          <p:nvPr/>
        </p:nvPicPr>
        <p:blipFill>
          <a:blip r:embed="rId4">
            <a:alphaModFix/>
          </a:blip>
          <a:stretch>
            <a:fillRect/>
          </a:stretch>
        </p:blipFill>
        <p:spPr>
          <a:xfrm>
            <a:off x="5241175" y="1502375"/>
            <a:ext cx="3240500" cy="611587"/>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8"/>
          <p:cNvSpPr txBox="1">
            <a:spLocks noGrp="1"/>
          </p:cNvSpPr>
          <p:nvPr>
            <p:ph type="title"/>
          </p:nvPr>
        </p:nvSpPr>
        <p:spPr>
          <a:xfrm>
            <a:off x="730000" y="1318650"/>
            <a:ext cx="3300900" cy="632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Input gate</a:t>
            </a:r>
            <a:endParaRPr/>
          </a:p>
        </p:txBody>
      </p:sp>
      <p:sp>
        <p:nvSpPr>
          <p:cNvPr id="123" name="Google Shape;123;p18"/>
          <p:cNvSpPr txBox="1">
            <a:spLocks noGrp="1"/>
          </p:cNvSpPr>
          <p:nvPr>
            <p:ph type="subTitle" idx="1"/>
          </p:nvPr>
        </p:nvSpPr>
        <p:spPr>
          <a:xfrm>
            <a:off x="724950" y="2113950"/>
            <a:ext cx="3300900" cy="1806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p:txBody>
      </p:sp>
      <p:sp>
        <p:nvSpPr>
          <p:cNvPr id="124" name="Google Shape;124;p18"/>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rmAutofit/>
          </a:bodyPr>
          <a:lstStyle/>
          <a:p>
            <a:pPr marL="457200" lvl="0" indent="0" algn="l" rtl="0">
              <a:spcBef>
                <a:spcPts val="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1200"/>
              </a:spcAft>
              <a:buNone/>
            </a:pPr>
            <a:r>
              <a:rPr lang="en-GB"/>
              <a:t>To decide what information to store in cell state</a:t>
            </a:r>
            <a:endParaRPr/>
          </a:p>
        </p:txBody>
      </p:sp>
      <p:pic>
        <p:nvPicPr>
          <p:cNvPr id="125" name="Google Shape;125;p18"/>
          <p:cNvPicPr preferRelativeResize="0"/>
          <p:nvPr/>
        </p:nvPicPr>
        <p:blipFill>
          <a:blip r:embed="rId3">
            <a:alphaModFix/>
          </a:blip>
          <a:stretch>
            <a:fillRect/>
          </a:stretch>
        </p:blipFill>
        <p:spPr>
          <a:xfrm>
            <a:off x="730000" y="2113950"/>
            <a:ext cx="3374400" cy="2234800"/>
          </a:xfrm>
          <a:prstGeom prst="rect">
            <a:avLst/>
          </a:prstGeom>
          <a:noFill/>
          <a:ln>
            <a:noFill/>
          </a:ln>
        </p:spPr>
      </p:pic>
      <p:pic>
        <p:nvPicPr>
          <p:cNvPr id="126" name="Google Shape;126;p18"/>
          <p:cNvPicPr preferRelativeResize="0"/>
          <p:nvPr/>
        </p:nvPicPr>
        <p:blipFill>
          <a:blip r:embed="rId4">
            <a:alphaModFix/>
          </a:blip>
          <a:stretch>
            <a:fillRect/>
          </a:stretch>
        </p:blipFill>
        <p:spPr>
          <a:xfrm>
            <a:off x="5171675" y="1432250"/>
            <a:ext cx="3379500" cy="10138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19"/>
          <p:cNvSpPr txBox="1">
            <a:spLocks noGrp="1"/>
          </p:cNvSpPr>
          <p:nvPr>
            <p:ph type="subTitle" idx="1"/>
          </p:nvPr>
        </p:nvSpPr>
        <p:spPr>
          <a:xfrm>
            <a:off x="724950" y="2113950"/>
            <a:ext cx="3300900" cy="1806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p:txBody>
      </p:sp>
      <p:sp>
        <p:nvSpPr>
          <p:cNvPr id="132" name="Google Shape;132;p1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sz="1500" b="1"/>
              <a:t>Update value in cell state</a:t>
            </a:r>
            <a:endParaRPr sz="1500" b="1"/>
          </a:p>
        </p:txBody>
      </p:sp>
      <p:pic>
        <p:nvPicPr>
          <p:cNvPr id="133" name="Google Shape;133;p19"/>
          <p:cNvPicPr preferRelativeResize="0"/>
          <p:nvPr/>
        </p:nvPicPr>
        <p:blipFill>
          <a:blip r:embed="rId3">
            <a:alphaModFix/>
          </a:blip>
          <a:stretch>
            <a:fillRect/>
          </a:stretch>
        </p:blipFill>
        <p:spPr>
          <a:xfrm>
            <a:off x="730000" y="1602850"/>
            <a:ext cx="3300901" cy="2403200"/>
          </a:xfrm>
          <a:prstGeom prst="rect">
            <a:avLst/>
          </a:prstGeom>
          <a:noFill/>
          <a:ln>
            <a:noFill/>
          </a:ln>
        </p:spPr>
      </p:pic>
      <p:pic>
        <p:nvPicPr>
          <p:cNvPr id="134" name="Google Shape;134;p19"/>
          <p:cNvPicPr preferRelativeResize="0"/>
          <p:nvPr/>
        </p:nvPicPr>
        <p:blipFill>
          <a:blip r:embed="rId4">
            <a:alphaModFix/>
          </a:blip>
          <a:stretch>
            <a:fillRect/>
          </a:stretch>
        </p:blipFill>
        <p:spPr>
          <a:xfrm>
            <a:off x="5174225" y="1868325"/>
            <a:ext cx="2905125" cy="6381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0"/>
          <p:cNvSpPr txBox="1">
            <a:spLocks noGrp="1"/>
          </p:cNvSpPr>
          <p:nvPr>
            <p:ph type="title"/>
          </p:nvPr>
        </p:nvSpPr>
        <p:spPr>
          <a:xfrm>
            <a:off x="730000" y="1318650"/>
            <a:ext cx="3300900" cy="632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Output gate</a:t>
            </a:r>
            <a:endParaRPr/>
          </a:p>
        </p:txBody>
      </p:sp>
      <p:sp>
        <p:nvSpPr>
          <p:cNvPr id="140" name="Google Shape;140;p20"/>
          <p:cNvSpPr txBox="1">
            <a:spLocks noGrp="1"/>
          </p:cNvSpPr>
          <p:nvPr>
            <p:ph type="subTitle" idx="1"/>
          </p:nvPr>
        </p:nvSpPr>
        <p:spPr>
          <a:xfrm>
            <a:off x="724950" y="2113950"/>
            <a:ext cx="3300900" cy="1806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p:txBody>
      </p:sp>
      <p:sp>
        <p:nvSpPr>
          <p:cNvPr id="141" name="Google Shape;141;p20"/>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rmAutofit/>
          </a:bodyPr>
          <a:lstStyle/>
          <a:p>
            <a:pPr marL="457200" lvl="0" indent="0" algn="l" rtl="0">
              <a:spcBef>
                <a:spcPts val="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457200" lvl="0" indent="-311150" algn="l" rtl="0">
              <a:spcBef>
                <a:spcPts val="1200"/>
              </a:spcBef>
              <a:spcAft>
                <a:spcPts val="0"/>
              </a:spcAft>
              <a:buSzPts val="1300"/>
              <a:buChar char="●"/>
            </a:pPr>
            <a:r>
              <a:rPr lang="en-GB"/>
              <a:t>Based on cell state</a:t>
            </a:r>
            <a:endParaRPr/>
          </a:p>
          <a:p>
            <a:pPr marL="457200" lvl="0" indent="-311150" algn="l" rtl="0">
              <a:spcBef>
                <a:spcPts val="0"/>
              </a:spcBef>
              <a:spcAft>
                <a:spcPts val="0"/>
              </a:spcAft>
              <a:buSzPts val="1300"/>
              <a:buChar char="●"/>
            </a:pPr>
            <a:r>
              <a:rPr lang="en-GB" b="1"/>
              <a:t>Sigmoid layer </a:t>
            </a:r>
            <a:r>
              <a:rPr lang="en-GB"/>
              <a:t>to decide part of cell state for output</a:t>
            </a:r>
            <a:endParaRPr/>
          </a:p>
          <a:p>
            <a:pPr marL="457200" lvl="0" indent="-311150" algn="l" rtl="0">
              <a:spcBef>
                <a:spcPts val="0"/>
              </a:spcBef>
              <a:spcAft>
                <a:spcPts val="0"/>
              </a:spcAft>
              <a:buSzPts val="1300"/>
              <a:buChar char="●"/>
            </a:pPr>
            <a:r>
              <a:rPr lang="en-GB"/>
              <a:t>Put the cell state through </a:t>
            </a:r>
            <a:r>
              <a:rPr lang="en-GB" b="1"/>
              <a:t>tanh layer</a:t>
            </a:r>
            <a:r>
              <a:rPr lang="en-GB"/>
              <a:t> </a:t>
            </a:r>
            <a:endParaRPr/>
          </a:p>
        </p:txBody>
      </p:sp>
      <p:pic>
        <p:nvPicPr>
          <p:cNvPr id="142" name="Google Shape;142;p20"/>
          <p:cNvPicPr preferRelativeResize="0"/>
          <p:nvPr/>
        </p:nvPicPr>
        <p:blipFill>
          <a:blip r:embed="rId3">
            <a:alphaModFix/>
          </a:blip>
          <a:stretch>
            <a:fillRect/>
          </a:stretch>
        </p:blipFill>
        <p:spPr>
          <a:xfrm>
            <a:off x="730000" y="2113950"/>
            <a:ext cx="3379500" cy="2269447"/>
          </a:xfrm>
          <a:prstGeom prst="rect">
            <a:avLst/>
          </a:prstGeom>
          <a:noFill/>
          <a:ln>
            <a:noFill/>
          </a:ln>
        </p:spPr>
      </p:pic>
      <p:pic>
        <p:nvPicPr>
          <p:cNvPr id="143" name="Google Shape;143;p20"/>
          <p:cNvPicPr preferRelativeResize="0"/>
          <p:nvPr/>
        </p:nvPicPr>
        <p:blipFill>
          <a:blip r:embed="rId4">
            <a:alphaModFix/>
          </a:blip>
          <a:stretch>
            <a:fillRect/>
          </a:stretch>
        </p:blipFill>
        <p:spPr>
          <a:xfrm>
            <a:off x="5248213" y="1533425"/>
            <a:ext cx="3400425" cy="8286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1"/>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Experiment 1: Embedded Reber Grammar</a:t>
            </a:r>
            <a:endParaRPr/>
          </a:p>
        </p:txBody>
      </p:sp>
      <p:pic>
        <p:nvPicPr>
          <p:cNvPr id="149" name="Google Shape;149;p21"/>
          <p:cNvPicPr preferRelativeResize="0"/>
          <p:nvPr/>
        </p:nvPicPr>
        <p:blipFill rotWithShape="1">
          <a:blip r:embed="rId3">
            <a:alphaModFix/>
          </a:blip>
          <a:srcRect l="2666" t="1931"/>
          <a:stretch/>
        </p:blipFill>
        <p:spPr>
          <a:xfrm>
            <a:off x="4858625" y="2113663"/>
            <a:ext cx="3559225" cy="2322174"/>
          </a:xfrm>
          <a:prstGeom prst="rect">
            <a:avLst/>
          </a:prstGeom>
          <a:noFill/>
          <a:ln>
            <a:noFill/>
          </a:ln>
        </p:spPr>
      </p:pic>
      <p:pic>
        <p:nvPicPr>
          <p:cNvPr id="150" name="Google Shape;150;p21"/>
          <p:cNvPicPr preferRelativeResize="0"/>
          <p:nvPr/>
        </p:nvPicPr>
        <p:blipFill>
          <a:blip r:embed="rId4">
            <a:alphaModFix/>
          </a:blip>
          <a:stretch>
            <a:fillRect/>
          </a:stretch>
        </p:blipFill>
        <p:spPr>
          <a:xfrm>
            <a:off x="1041750" y="2113663"/>
            <a:ext cx="3656876" cy="2370250"/>
          </a:xfrm>
          <a:prstGeom prst="rect">
            <a:avLst/>
          </a:prstGeom>
          <a:noFill/>
          <a:ln>
            <a:noFill/>
          </a:ln>
        </p:spPr>
      </p:pic>
      <p:sp>
        <p:nvSpPr>
          <p:cNvPr id="151" name="Google Shape;151;p21"/>
          <p:cNvSpPr txBox="1"/>
          <p:nvPr/>
        </p:nvSpPr>
        <p:spPr>
          <a:xfrm>
            <a:off x="5165200" y="4483925"/>
            <a:ext cx="3363900" cy="618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sz="1000"/>
              <a:t>Transition diagram for the embedded Reber grammar. Each box represents a copy of the Reber grammar</a:t>
            </a:r>
            <a:endParaRPr sz="1000"/>
          </a:p>
          <a:p>
            <a:pPr marL="0" lvl="0" indent="0" algn="l" rtl="0">
              <a:spcBef>
                <a:spcPts val="0"/>
              </a:spcBef>
              <a:spcAft>
                <a:spcPts val="0"/>
              </a:spcAft>
              <a:buNone/>
            </a:pPr>
            <a:endParaRPr>
              <a:latin typeface="Lato"/>
              <a:ea typeface="Lato"/>
              <a:cs typeface="Lato"/>
              <a:sym typeface="Lato"/>
            </a:endParaRPr>
          </a:p>
        </p:txBody>
      </p:sp>
      <p:sp>
        <p:nvSpPr>
          <p:cNvPr id="152" name="Google Shape;152;p21"/>
          <p:cNvSpPr txBox="1"/>
          <p:nvPr/>
        </p:nvSpPr>
        <p:spPr>
          <a:xfrm>
            <a:off x="1573425" y="4483925"/>
            <a:ext cx="2919000" cy="401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sz="1000"/>
              <a:t>Transition diagram for the Reber grammar.</a:t>
            </a:r>
            <a:endParaRPr sz="2300">
              <a:latin typeface="Lato"/>
              <a:ea typeface="Lato"/>
              <a:cs typeface="Lato"/>
              <a:sym typeface="Lato"/>
            </a:endParaRPr>
          </a:p>
        </p:txBody>
      </p:sp>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774</Words>
  <Application>Microsoft Office PowerPoint</Application>
  <PresentationFormat>On-screen Show (16:9)</PresentationFormat>
  <Paragraphs>105</Paragraphs>
  <Slides>24</Slides>
  <Notes>24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Lato</vt:lpstr>
      <vt:lpstr>Raleway</vt:lpstr>
      <vt:lpstr>Arial</vt:lpstr>
      <vt:lpstr>Roboto</vt:lpstr>
      <vt:lpstr>Streamline</vt:lpstr>
      <vt:lpstr>LONG SHORT-TERM MEMORY     By Sepp Hochreiter, Jürgen Schmidhuber     Presented by: Aniket, Vishwa, Meghashree, Dhruval  </vt:lpstr>
      <vt:lpstr>Previous Work and Problems with it </vt:lpstr>
      <vt:lpstr>LSTM Explanation</vt:lpstr>
      <vt:lpstr>Cell state</vt:lpstr>
      <vt:lpstr>Forget gate</vt:lpstr>
      <vt:lpstr>Input gate</vt:lpstr>
      <vt:lpstr>PowerPoint Presentation</vt:lpstr>
      <vt:lpstr>Output gate</vt:lpstr>
      <vt:lpstr>Experiment 1: Embedded Reber Grammar</vt:lpstr>
      <vt:lpstr>PowerPoint Presentation</vt:lpstr>
      <vt:lpstr>Results of the first experiment</vt:lpstr>
      <vt:lpstr>Experiment 2: Noise-Free and noisy sequences </vt:lpstr>
      <vt:lpstr>PowerPoint Presentation</vt:lpstr>
      <vt:lpstr>PowerPoint Presentation</vt:lpstr>
      <vt:lpstr>Experiment 3: Noise and signal on same channel </vt:lpstr>
      <vt:lpstr>PowerPoint Presentation</vt:lpstr>
      <vt:lpstr>Experiment 4: Adding Problem</vt:lpstr>
      <vt:lpstr>Experiment 5: Multiplication Problem</vt:lpstr>
      <vt:lpstr>Experiment 6: Temporal order</vt:lpstr>
      <vt:lpstr>Results of experiment 6:</vt:lpstr>
      <vt:lpstr>Summary of the experiments:</vt:lpstr>
      <vt:lpstr>LSTM limitations </vt:lpstr>
      <vt:lpstr>LSTM advantages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LONG SHORT-TERM MEMORY     By Sepp Hochreiter, Jürgen Schmidhuber     Presented by: Aniket, Vishwa, Meghashree, Dhruval  </dc:title>
  <cp:lastModifiedBy>Dhruval BHUVA</cp:lastModifiedBy>
  <cp:revision>1</cp:revision>
  <dcterms:modified xsi:type="dcterms:W3CDTF">2024-01-19T15:15:05Z</dcterms:modified>
</cp:coreProperties>
</file>