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5d7bc3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5d7bc3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5d7bc3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15d7bc3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5d7bc3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15d7bc3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e9048fe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e9048fe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15d7bc34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15d7bc34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15d7bc34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15d7bc34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15d7bc34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15d7bc34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15d7bc34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15d7bc34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15d7bc34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15d7bc34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e9048fe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e9048fe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e5aba58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e5aba58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e5aba58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e5aba58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9048fe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9048fe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e9048fe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e9048fe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5d7bc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15d7bc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15d7bc3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15d7bc3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5d7bc3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15d7bc3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5d7bc3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15d7bc3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latin typeface="Roboto"/>
                <a:ea typeface="Roboto"/>
                <a:cs typeface="Roboto"/>
                <a:sym typeface="Roboto"/>
              </a:rPr>
              <a:t>FULL PARAMETER FINE-TUNING FOR LARGE LANGUAGE MODELS WITH LIMITED RESOURCES</a:t>
            </a:r>
            <a:endParaRPr sz="20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latin typeface="Roboto"/>
                <a:ea typeface="Roboto"/>
                <a:cs typeface="Roboto"/>
                <a:sym typeface="Roboto"/>
              </a:rPr>
              <a:t>							</a:t>
            </a:r>
            <a:r>
              <a:rPr lang="en" sz="880">
                <a:latin typeface="Roboto"/>
                <a:ea typeface="Roboto"/>
                <a:cs typeface="Roboto"/>
                <a:sym typeface="Roboto"/>
              </a:rPr>
              <a:t>-Kai Lv, Yuqing Yang, Tengxiao Liu, Qinghui Gao, Qipeng Guo, Xipeng Qiu</a:t>
            </a:r>
            <a:endParaRPr sz="8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33125" y="3172900"/>
            <a:ext cx="2484600" cy="18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Dhruval Bhuva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Aniket Kulkarni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Meghashree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Vishwa Rajput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16687" l="0" r="0" t="0"/>
          <a:stretch/>
        </p:blipFill>
        <p:spPr>
          <a:xfrm>
            <a:off x="668788" y="752650"/>
            <a:ext cx="7806426" cy="26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727650" y="3821200"/>
            <a:ext cx="7688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memory usage ratio of each part when using different optimizers to train LLaMA-7B. The sequence length and batch size are set to 512 and 8, respectively.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00" y="1167900"/>
            <a:ext cx="8084776" cy="24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067850" y="3821200"/>
            <a:ext cx="747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Memory usage (GB) when training LLaMA-7B under different settings. AC refers to Activation Checkpointing. The sequence length and batch size are set to 512 and 8, respectively.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1472375"/>
            <a:ext cx="76887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Mixed-Precision Training for Speed: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Commonly used to accelerate training processes.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Dynamic Loss Scaling: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Counteracts precision degradation during FP16 (half-precision) training.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Magnifies the loss before the backward pass and diminishes gradients by the same factor.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Integration with LOMO: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Dynamic loss scaler integrated with Low-Memory Optimization (LOMO) to adjust the scaling factor dynamically.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Scale factor doubled if no overflow in a specified number of backward passes; halved otherwise.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Simultaneous execution with gradient normalization, involving two backward passes: one to identify overflow and another to update parameters.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Handling Operations for Full Precision: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Convert gradient and associated parameters to full precision within computations, such as normalization and scaling, for effective updates and gradient handling.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589500" y="2055650"/>
            <a:ext cx="44154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LOMO is a novel optimizer demonstrating significant speed improvements for training large language models (LLMs). </a:t>
            </a:r>
            <a:br>
              <a:rPr lang="en" sz="1207"/>
            </a:b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It outperforms AdamW and SGD by 2x with 30B parameters and 4x with 65B parameters. </a:t>
            </a:r>
            <a:br>
              <a:rPr lang="en" sz="1207"/>
            </a:b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Additionally, LOMO is 1.5x faster than OPT-137, a recently proposed optimizer. </a:t>
            </a:r>
            <a:br>
              <a:rPr lang="en" sz="1207"/>
            </a:b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These findings highlight LOMO's promise as an efficient optimizer, especially for LLMs with extensive parameter counts.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375" y="2244175"/>
            <a:ext cx="3746076" cy="20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9450" y="1919500"/>
            <a:ext cx="76887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7"/>
              <a:t>MEMORY PROFILE</a:t>
            </a:r>
            <a:endParaRPr b="1" sz="1207"/>
          </a:p>
          <a:p>
            <a:pPr indent="-3052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b="1" lang="en" sz="1207"/>
              <a:t>LOMO Memory Efficiency:</a:t>
            </a:r>
            <a:br>
              <a:rPr lang="en" sz="1207"/>
            </a:br>
            <a:r>
              <a:rPr lang="en" sz="1207"/>
              <a:t>LOMO significantly reduces memory usage during LLaMA-7B model training.</a:t>
            </a:r>
            <a:br>
              <a:rPr lang="en" sz="1207"/>
            </a:br>
            <a:r>
              <a:rPr lang="en" sz="1207"/>
              <a:t>Memory footprint decreases from 102.20GB to 14.58GB, outperforming AdamW and SGD.</a:t>
            </a:r>
            <a:br>
              <a:rPr lang="en" sz="1207"/>
            </a:b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b="1" lang="en" sz="1207"/>
              <a:t>Optimizer States Optimization:</a:t>
            </a:r>
            <a:br>
              <a:rPr lang="en" sz="1207"/>
            </a:br>
            <a:r>
              <a:rPr lang="en" sz="1207"/>
              <a:t>AdamW configuration allocates 73.7% of memory to optimizer states.</a:t>
            </a:r>
            <a:br>
              <a:rPr lang="en" sz="1207"/>
            </a:br>
            <a:r>
              <a:rPr lang="en" sz="1207"/>
              <a:t>LOMO eliminates the need for optimizer state memory, enhancing efficiency.</a:t>
            </a:r>
            <a:br>
              <a:rPr lang="en" sz="1207"/>
            </a:b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b="1" lang="en" sz="1207"/>
              <a:t>Gradient and Activation Memory Reduction:</a:t>
            </a:r>
            <a:br>
              <a:rPr lang="en" sz="1207"/>
            </a:br>
            <a:r>
              <a:rPr lang="en" sz="1207"/>
              <a:t>LOMO immediately updates parameters upon receiving gradients, reducing memory consumption.</a:t>
            </a:r>
            <a:br>
              <a:rPr lang="en" sz="1207"/>
            </a:br>
            <a:r>
              <a:rPr lang="en" sz="1207"/>
              <a:t>Activation checkpointing with LOMO decreases activation-related memory from 45.61GB to 1.79GB.</a:t>
            </a:r>
            <a:endParaRPr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1853850"/>
            <a:ext cx="76887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7"/>
              <a:t>THROUGHPUT</a:t>
            </a:r>
            <a:endParaRPr b="1" sz="1207"/>
          </a:p>
          <a:p>
            <a:pPr indent="-298926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Experimental Setup:</a:t>
            </a:r>
            <a:br>
              <a:rPr lang="en" sz="1107"/>
            </a:br>
            <a:r>
              <a:rPr lang="en" sz="1107"/>
              <a:t>Evaluated on a server with 8 RTX 3090 GPUs.</a:t>
            </a:r>
            <a:br>
              <a:rPr lang="en" sz="1107"/>
            </a:br>
            <a:r>
              <a:rPr lang="en" sz="1107"/>
              <a:t>Throughput measured in TGS using ZeRO-3.</a:t>
            </a:r>
            <a:br>
              <a:rPr lang="en" sz="1107"/>
            </a:br>
            <a:endParaRPr sz="1107"/>
          </a:p>
          <a:p>
            <a:pPr indent="-29892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LOMO vs. AdamW and SGD:</a:t>
            </a:r>
            <a:br>
              <a:rPr lang="en" sz="1107"/>
            </a:br>
            <a:r>
              <a:rPr lang="en" sz="1107"/>
              <a:t>LOMO excels in throughput, outperforming AdamW / SGD.</a:t>
            </a:r>
            <a:br>
              <a:rPr lang="en" sz="1107"/>
            </a:br>
            <a:r>
              <a:rPr lang="en" sz="1107"/>
              <a:t>Achieves 4.93 TGS for a 65B model.</a:t>
            </a:r>
            <a:br>
              <a:rPr lang="en" sz="1107"/>
            </a:br>
            <a:endParaRPr sz="1107"/>
          </a:p>
          <a:p>
            <a:pPr indent="-29892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Efficiency and Reduction:</a:t>
            </a:r>
            <a:br>
              <a:rPr lang="en" sz="1107"/>
            </a:br>
            <a:r>
              <a:rPr lang="en" sz="1107"/>
              <a:t>Enables single-GPU training for 7B models.</a:t>
            </a:r>
            <a:br>
              <a:rPr lang="en" sz="1107"/>
            </a:br>
            <a:r>
              <a:rPr lang="en" sz="1107"/>
              <a:t>65B model training in 3.6 hours on 8 GPUs.</a:t>
            </a:r>
            <a:br>
              <a:rPr lang="en" sz="1107"/>
            </a:br>
            <a:endParaRPr sz="1107"/>
          </a:p>
          <a:p>
            <a:pPr indent="-29892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Optimizer Comparison and Gains:</a:t>
            </a:r>
            <a:br>
              <a:rPr lang="en" sz="1107"/>
            </a:br>
            <a:r>
              <a:rPr lang="en" sz="1107"/>
              <a:t>LOMO consistently outperforms other optimizers.</a:t>
            </a:r>
            <a:br>
              <a:rPr lang="en" sz="1107"/>
            </a:br>
            <a:r>
              <a:rPr lang="en" sz="1107"/>
              <a:t>Substantial efficiency gains over OPT-137.</a:t>
            </a:r>
            <a:endParaRPr sz="1107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175" y="1755225"/>
            <a:ext cx="3558301" cy="21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4711350" y="3962150"/>
            <a:ext cx="40749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8"/>
              <a:buFont typeface="Lato"/>
              <a:buChar char="●"/>
            </a:pPr>
            <a:r>
              <a:rPr b="1" lang="en" sz="110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Overall Impact:</a:t>
            </a:r>
            <a:br>
              <a:rPr lang="en" sz="110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LOMO emerges as a top optimizer for large language models.</a:t>
            </a:r>
            <a:br>
              <a:rPr lang="en" sz="110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Demonstrates efficiency across various model sizes.</a:t>
            </a:r>
            <a:endParaRPr sz="110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1853850"/>
            <a:ext cx="76887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7"/>
              <a:t>DOWNSTREAM PERFORMANCE</a:t>
            </a:r>
            <a:endParaRPr b="1" sz="1207"/>
          </a:p>
          <a:p>
            <a:pPr indent="-3052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b="1" lang="en" sz="1207"/>
              <a:t>Comparison of Fine-Tuning Methods:</a:t>
            </a:r>
            <a:br>
              <a:rPr b="1" lang="en" sz="1207"/>
            </a:br>
            <a:r>
              <a:rPr lang="en" sz="1207"/>
              <a:t>Evaluated LOMO's effectiveness in fine-tuning large language models.</a:t>
            </a:r>
            <a:br>
              <a:rPr lang="en" sz="1207"/>
            </a:br>
            <a:r>
              <a:rPr lang="en" sz="1207"/>
              <a:t>Compared against Zero-shot and LoRA, a popular parameter-efficient fine-tuning technique.</a:t>
            </a:r>
            <a:br>
              <a:rPr lang="en" sz="1207"/>
            </a:b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b="1" lang="en" sz="1207"/>
              <a:t>SuperGLUE Dataset Evaluation:</a:t>
            </a:r>
            <a:br>
              <a:rPr b="1" lang="en" sz="1207"/>
            </a:br>
            <a:r>
              <a:rPr lang="en" sz="1207"/>
              <a:t>Used the SuperGLUE dataset for assessing model performance.</a:t>
            </a:r>
            <a:br>
              <a:rPr lang="en" sz="1207"/>
            </a:br>
            <a:r>
              <a:rPr lang="en" sz="1207"/>
              <a:t>Focused on specific tasks such as RTE, BoolQ, WSC, WIC, MultiRC, and COPA.</a:t>
            </a:r>
            <a:br>
              <a:rPr lang="en" sz="1207"/>
            </a:b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b="1" lang="en" sz="1207"/>
              <a:t>Experimental Details:</a:t>
            </a:r>
            <a:br>
              <a:rPr b="1" lang="en" sz="1207"/>
            </a:br>
            <a:r>
              <a:rPr lang="en" sz="1207"/>
              <a:t>Conducted experiments following the methodology of MeZO (Malladi et al., 2023).</a:t>
            </a:r>
            <a:br>
              <a:rPr lang="en" sz="1207"/>
            </a:br>
            <a:r>
              <a:rPr lang="en" sz="1207"/>
              <a:t>Randomly sampled 1000 training and test data, reporting best results with the same seed.</a:t>
            </a:r>
            <a:br>
              <a:rPr lang="en" sz="1207"/>
            </a:br>
            <a:r>
              <a:rPr lang="en" sz="1207"/>
              <a:t>Utilized consistent prompts and hyperparameters detailed in Appendix-A.</a:t>
            </a:r>
            <a:br>
              <a:rPr lang="en" sz="1207"/>
            </a:br>
            <a:r>
              <a:rPr lang="en" sz="1207"/>
              <a:t>Performance evaluation based on Accuracy as the metric.</a:t>
            </a:r>
            <a:endParaRPr sz="1207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24125" y="1853850"/>
            <a:ext cx="62484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7"/>
              <a:t>	MAIN RESULTS</a:t>
            </a:r>
            <a:endParaRPr b="1" sz="1207"/>
          </a:p>
          <a:p>
            <a:pPr indent="-2989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Fine-tuning Superiority:</a:t>
            </a:r>
            <a:br>
              <a:rPr b="1" lang="en" sz="1107"/>
            </a:br>
            <a:r>
              <a:rPr lang="en" sz="1107"/>
              <a:t>LOMO consistently outperforms Zero-shot, achieving average gains of over 20 points with LLaMA-13B across six datasets.</a:t>
            </a:r>
            <a:br>
              <a:rPr lang="en" sz="1107"/>
            </a:br>
            <a:r>
              <a:rPr lang="en" sz="1107"/>
              <a:t>Highlights the significant performance enhancements fine-tuning provides over zero-shot settings.</a:t>
            </a:r>
            <a:br>
              <a:rPr lang="en" sz="1107"/>
            </a:b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Comparison with LoRA:</a:t>
            </a:r>
            <a:br>
              <a:rPr b="1" lang="en" sz="1107"/>
            </a:br>
            <a:r>
              <a:rPr lang="en" sz="1107"/>
              <a:t>LOMO generally surpasses LoRA, showing average gains of 2.8 points with LLaMA-13B.</a:t>
            </a:r>
            <a:br>
              <a:rPr lang="en" sz="1107"/>
            </a:br>
            <a:r>
              <a:rPr lang="en" sz="1107"/>
              <a:t>Indicates that full-parameter fine-tuning, as employed by LOMO, contributes more to performance improvement compared to parameter-efficient fine-tuning.</a:t>
            </a:r>
            <a:br>
              <a:rPr lang="en" sz="1107"/>
            </a:b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Scalability and Efficiency:</a:t>
            </a:r>
            <a:br>
              <a:rPr b="1" lang="en" sz="1107"/>
            </a:br>
            <a:r>
              <a:rPr lang="en" sz="1107"/>
              <a:t>LOMO efficiently scales up to 65 billion parameter models, maintaining strong performance even with resource constraints.</a:t>
            </a:r>
            <a:br>
              <a:rPr lang="en" sz="1107"/>
            </a:br>
            <a:r>
              <a:rPr lang="en" sz="1107"/>
              <a:t>Strikes a balance between performance and efficiency, making it a competitive choice for optimizing large language models.</a:t>
            </a:r>
            <a:endParaRPr sz="11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7"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51174" t="0"/>
          <a:stretch/>
        </p:blipFill>
        <p:spPr>
          <a:xfrm>
            <a:off x="6731150" y="1318650"/>
            <a:ext cx="1984625" cy="18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48256" r="0" t="0"/>
          <a:stretch/>
        </p:blipFill>
        <p:spPr>
          <a:xfrm>
            <a:off x="6731149" y="3141800"/>
            <a:ext cx="2103276" cy="1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24125" y="1853850"/>
            <a:ext cx="78219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7"/>
              <a:t>	</a:t>
            </a:r>
            <a:r>
              <a:rPr b="1" lang="en" sz="1207"/>
              <a:t>LORA WITH LOMO</a:t>
            </a:r>
            <a:endParaRPr b="1" sz="1207"/>
          </a:p>
          <a:p>
            <a:pPr indent="-298926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Independence of LOMO and LoRA: </a:t>
            </a:r>
            <a:br>
              <a:rPr b="1" lang="en" sz="1107"/>
            </a:br>
            <a:r>
              <a:rPr lang="en" sz="1107"/>
              <a:t>Experimental validation using LLaMA-13B on BoolQ and MultiRC datasets confirms that LOMO and LoRA are fundamentally independent. Despite the already higher results achieved by LoRA, LOMO consistently enhances LoRA's performance.</a:t>
            </a:r>
            <a:br>
              <a:rPr lang="en" sz="1107"/>
            </a:br>
            <a:endParaRPr sz="1107"/>
          </a:p>
          <a:p>
            <a:pPr indent="-298926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Complementary Roles: </a:t>
            </a:r>
            <a:br>
              <a:rPr b="1" lang="en" sz="1107"/>
            </a:br>
            <a:r>
              <a:rPr lang="en" sz="1107"/>
              <a:t>LOMO and LoRA serve complementary roles in the fine-tuning process. LOMO focuses on fine-tuning pre-trained model weights, while LoRA tunes additional modules. This distinction allows them to work together synergistically without compromising each other's effectiveness.</a:t>
            </a:r>
            <a:br>
              <a:rPr lang="en" sz="1107"/>
            </a:br>
            <a:endParaRPr sz="1107"/>
          </a:p>
          <a:p>
            <a:pPr indent="-298926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b="1" lang="en" sz="1107"/>
              <a:t>Improved Model Tuning: </a:t>
            </a:r>
            <a:br>
              <a:rPr b="1" lang="en" sz="1107"/>
            </a:br>
            <a:r>
              <a:rPr lang="en" sz="1107"/>
              <a:t>LOMO's integration with LoRA results in better model tuning for downstream tasks. The combined approach capitalizes on the strengths of each method, leading to enhanced overall performance without trade-offs.</a:t>
            </a:r>
            <a:endParaRPr sz="11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7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1919500"/>
            <a:ext cx="76887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35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Innovative Solution - LOMO:</a:t>
            </a:r>
            <a:b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Introduced LOMO for efficient full parameter fine-tuning in resource-limited settings.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Impactful Results and Feasibility:</a:t>
            </a:r>
            <a:b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Suc</a:t>
            </a: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cessfully fine-tuned a 65B model on RTX3090 GPUs, showcasing LOMO's ability to reduce memory usage without compromising performance.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Future Focus and Ongoing Exploration:</a:t>
            </a:r>
            <a:b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Direction: Explore parameter quantization for lower resource thresholds, expanding LOMO's applicability.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Next Steps: Investigate additional scenarios for LOMO application and conduct theoretical analyses for large language model optimization.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Points to be covered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Related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Experiments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19500"/>
            <a:ext cx="76887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Revolution of NLP with LLMs: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NLP transformed by Large Language Models (LLMs), demanding massive GPU resources.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Lowering the threshold for LLMs training crucial for wider participation.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Challenges: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Existing approaches focus on parameter-efficient fine-tuning.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 parameter fine-tuning demands substantial GPU resources, limiting accessibility.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Proposed Solution - LOMO: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Introducing LOw-Memory Optimization (LOMO) for memory-efficient training.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Reduces memory usage to 10.8%, enabling full parameter fine-tuning on a single machine.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Related 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19500"/>
            <a:ext cx="76887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3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Activation Checkpointing: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Purpose:</a:t>
            </a: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Reduce memory overhead during backpropagation.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Strategically store selected activations, reducing memory to the square root with minimal extra computation.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Mixed-Precision Training: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Accelerate training speed and reduce memory footprint.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Strategies</a:t>
            </a: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Full-precision copies, loss scaling, and specific arithmetic operations for stability.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30"/>
              <a:buFont typeface="Roboto"/>
              <a:buChar char="●"/>
            </a:pPr>
            <a: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Heterogeneous Training:</a:t>
            </a:r>
            <a:br>
              <a:rPr b="1"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Reduce GPU memory consumption using CPU and NVMem.</a:t>
            </a:r>
            <a:b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3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Strategies</a:t>
            </a:r>
            <a:r>
              <a:rPr lang="en" sz="113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Layer-to-layer tensor transfer, ZeRO-Offload, and ZeRO-Infinity for efficient memory utilization.</a:t>
            </a:r>
            <a:endParaRPr sz="113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919500"/>
            <a:ext cx="76887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7">
                <a:latin typeface="Roboto"/>
                <a:ea typeface="Roboto"/>
                <a:cs typeface="Roboto"/>
                <a:sym typeface="Roboto"/>
              </a:rPr>
              <a:t>Use SGD as an optimizer instead of modern </a:t>
            </a:r>
            <a:r>
              <a:rPr lang="en" sz="1807">
                <a:latin typeface="Roboto"/>
                <a:ea typeface="Roboto"/>
                <a:cs typeface="Roboto"/>
                <a:sym typeface="Roboto"/>
              </a:rPr>
              <a:t>optimizers</a:t>
            </a:r>
            <a:r>
              <a:rPr lang="en" sz="1807">
                <a:latin typeface="Roboto"/>
                <a:ea typeface="Roboto"/>
                <a:cs typeface="Roboto"/>
                <a:sym typeface="Roboto"/>
              </a:rPr>
              <a:t> like Adam</a:t>
            </a:r>
            <a:endParaRPr sz="1807">
              <a:latin typeface="Roboto"/>
              <a:ea typeface="Roboto"/>
              <a:cs typeface="Roboto"/>
              <a:sym typeface="Roboto"/>
            </a:endParaRPr>
          </a:p>
          <a:p>
            <a:pPr indent="-3052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Font typeface="Roboto"/>
              <a:buChar char="●"/>
            </a:pPr>
            <a:r>
              <a:rPr lang="en" sz="1207">
                <a:latin typeface="Roboto"/>
                <a:ea typeface="Roboto"/>
                <a:cs typeface="Roboto"/>
                <a:sym typeface="Roboto"/>
              </a:rPr>
              <a:t>Smoother loss surface</a:t>
            </a:r>
            <a:endParaRPr sz="1207">
              <a:latin typeface="Roboto"/>
              <a:ea typeface="Roboto"/>
              <a:cs typeface="Roboto"/>
              <a:sym typeface="Roboto"/>
            </a:endParaRPr>
          </a:p>
          <a:p>
            <a:pPr indent="-3052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Font typeface="Roboto"/>
              <a:buChar char="○"/>
            </a:pPr>
            <a:r>
              <a:rPr lang="en" sz="1207">
                <a:latin typeface="Roboto"/>
                <a:ea typeface="Roboto"/>
                <a:cs typeface="Roboto"/>
                <a:sym typeface="Roboto"/>
              </a:rPr>
              <a:t>SGD has drawback of large curvature loss surface but in this case the parameter space of LLM is smooth </a:t>
            </a:r>
            <a:endParaRPr sz="1207">
              <a:latin typeface="Roboto"/>
              <a:ea typeface="Roboto"/>
              <a:cs typeface="Roboto"/>
              <a:sym typeface="Roboto"/>
            </a:endParaRPr>
          </a:p>
          <a:p>
            <a:pPr indent="-3052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Font typeface="Roboto"/>
              <a:buChar char="○"/>
            </a:pPr>
            <a:r>
              <a:rPr lang="en" sz="1207">
                <a:latin typeface="Roboto"/>
                <a:ea typeface="Roboto"/>
                <a:cs typeface="Roboto"/>
                <a:sym typeface="Roboto"/>
              </a:rPr>
              <a:t>Small change will not change loss too much</a:t>
            </a:r>
            <a:endParaRPr sz="1207">
              <a:latin typeface="Roboto"/>
              <a:ea typeface="Roboto"/>
              <a:cs typeface="Roboto"/>
              <a:sym typeface="Roboto"/>
            </a:endParaRPr>
          </a:p>
          <a:p>
            <a:pPr indent="-3052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Font typeface="Roboto"/>
              <a:buChar char="○"/>
            </a:pPr>
            <a:r>
              <a:rPr lang="en" sz="1207">
                <a:latin typeface="Roboto"/>
                <a:ea typeface="Roboto"/>
                <a:cs typeface="Roboto"/>
                <a:sym typeface="Roboto"/>
              </a:rPr>
              <a:t>So, loss surface of LLMs should not have a large curvature</a:t>
            </a:r>
            <a:endParaRPr sz="1207">
              <a:latin typeface="Roboto"/>
              <a:ea typeface="Roboto"/>
              <a:cs typeface="Roboto"/>
              <a:sym typeface="Roboto"/>
            </a:endParaRPr>
          </a:p>
          <a:p>
            <a:pPr indent="-3052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Font typeface="Roboto"/>
              <a:buChar char="○"/>
            </a:pPr>
            <a:r>
              <a:rPr lang="en" sz="1207">
                <a:latin typeface="Roboto"/>
                <a:ea typeface="Roboto"/>
                <a:cs typeface="Roboto"/>
                <a:sym typeface="Roboto"/>
              </a:rPr>
              <a:t>Note: it is applicable only in training of LLMs NLP based tasks, synthetic loss function unrelated to pre-training tasks will indeed face the large curvature problem</a:t>
            </a:r>
            <a:endParaRPr sz="1207">
              <a:latin typeface="Roboto"/>
              <a:ea typeface="Roboto"/>
              <a:cs typeface="Roboto"/>
              <a:sym typeface="Roboto"/>
            </a:endParaRPr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Font typeface="Roboto"/>
              <a:buChar char="●"/>
            </a:pPr>
            <a:r>
              <a:rPr lang="en" sz="1207">
                <a:latin typeface="Roboto"/>
                <a:ea typeface="Roboto"/>
                <a:cs typeface="Roboto"/>
                <a:sym typeface="Roboto"/>
              </a:rPr>
              <a:t>Local optimum: The goal - fine tuning can be </a:t>
            </a:r>
            <a:r>
              <a:rPr lang="en" sz="1207">
                <a:latin typeface="Roboto"/>
                <a:ea typeface="Roboto"/>
                <a:cs typeface="Roboto"/>
                <a:sym typeface="Roboto"/>
              </a:rPr>
              <a:t>achieved</a:t>
            </a:r>
            <a:r>
              <a:rPr lang="en" sz="1207">
                <a:latin typeface="Roboto"/>
                <a:ea typeface="Roboto"/>
                <a:cs typeface="Roboto"/>
                <a:sym typeface="Roboto"/>
              </a:rPr>
              <a:t> with local optimum as well because changing model is not required</a:t>
            </a:r>
            <a:endParaRPr sz="1207">
              <a:latin typeface="Roboto"/>
              <a:ea typeface="Roboto"/>
              <a:cs typeface="Roboto"/>
              <a:sym typeface="Roboto"/>
            </a:endParaRPr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Font typeface="Roboto"/>
              <a:buChar char="●"/>
            </a:pPr>
            <a:r>
              <a:rPr lang="en" sz="1207">
                <a:latin typeface="Roboto"/>
                <a:ea typeface="Roboto"/>
                <a:cs typeface="Roboto"/>
                <a:sym typeface="Roboto"/>
              </a:rPr>
              <a:t>Distant saddle points: This problem may not be encountered as parameters are not changed from the pre trained value</a:t>
            </a:r>
            <a:endParaRPr sz="1207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187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561975"/>
            <a:ext cx="8722175" cy="4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418000"/>
            <a:ext cx="76887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7"/>
              <a:t>Implicit batch size</a:t>
            </a:r>
            <a:endParaRPr b="1" sz="1807"/>
          </a:p>
          <a:p>
            <a:pPr indent="-3052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Utilizing SGD optimizer over a smooth loss surface would imply a larger batch size.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The loss surface of LLMs is smooth, and a larger batch size indicates stronger training stability, so fine tuning process of LLMs with the SGD optimizer is stable.</a:t>
            </a:r>
            <a:endParaRPr sz="120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1505000"/>
            <a:ext cx="76887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Memory Overhead Challenge: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Deep learning frameworks store gradient tensors, causing significant memory usage.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LOMO Approach: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LOMO (Low-Memory Optimization) proposes a strategy to fuse gradient computation and parameter update, reducing the need to store gradient tensors.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Implementation and Impact: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LOMO employs hook functions for immediate parameter updates, reducing memory usage.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Compatible with parameter-efficient fine-tuning (PEFT), enabling efficient training with minimal memory overhead.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1396250"/>
            <a:ext cx="76887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Gradient Handling Alternatives: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Proposed alternatives to gradient normalization and clipping.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Options include clipping gradient tensors by values and an additional pass for gradient norm computation.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Clipping Strategies: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Clipping by values effective for gradient explosion, recommended for learning rates less than 1e−3.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Concerns about directional changes at high learning rates.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Gradient Norm Computation: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 in computing gradient norm due to simultaneous parameter updates.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Introducing an additional pass balances gradient norm computation without additional memory usage but at the expense of speed.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Controversial Grouped Clipping: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Controversial solution: Approximating the norm using parameter groups, introducing dynamic learning rates for each group.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Potential future direction to adapt learning rates to different parameter groups in Stochastic Gradient Descent (SGD), suggested for exploration.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