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3"/>
  </p:notesMasterIdLst>
  <p:sldIdLst>
    <p:sldId id="256" r:id="rId5"/>
    <p:sldId id="257" r:id="rId6"/>
    <p:sldId id="258" r:id="rId7"/>
    <p:sldId id="259" r:id="rId8"/>
    <p:sldId id="260" r:id="rId9"/>
    <p:sldId id="262" r:id="rId10"/>
    <p:sldId id="263" r:id="rId11"/>
    <p:sldId id="277" r:id="rId12"/>
    <p:sldId id="276" r:id="rId13"/>
    <p:sldId id="278" r:id="rId14"/>
    <p:sldId id="264" r:id="rId15"/>
    <p:sldId id="266" r:id="rId16"/>
    <p:sldId id="279" r:id="rId17"/>
    <p:sldId id="280" r:id="rId18"/>
    <p:sldId id="281" r:id="rId19"/>
    <p:sldId id="275" r:id="rId20"/>
    <p:sldId id="265" r:id="rId21"/>
    <p:sldId id="267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1210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IKET DAS" userId="962887bcebd12d22" providerId="LiveId" clId="{4373CD08-9F7E-4034-A21A-EA0C9BDDB754}"/>
    <pc:docChg chg="modSld">
      <pc:chgData name="ANIKET DAS" userId="962887bcebd12d22" providerId="LiveId" clId="{4373CD08-9F7E-4034-A21A-EA0C9BDDB754}" dt="2023-04-02T11:11:47.271" v="25" actId="1076"/>
      <pc:docMkLst>
        <pc:docMk/>
      </pc:docMkLst>
      <pc:sldChg chg="modSp mod">
        <pc:chgData name="ANIKET DAS" userId="962887bcebd12d22" providerId="LiveId" clId="{4373CD08-9F7E-4034-A21A-EA0C9BDDB754}" dt="2023-04-02T11:11:47.271" v="25" actId="1076"/>
        <pc:sldMkLst>
          <pc:docMk/>
          <pc:sldMk cId="0" sldId="256"/>
        </pc:sldMkLst>
        <pc:spChg chg="mod">
          <ac:chgData name="ANIKET DAS" userId="962887bcebd12d22" providerId="LiveId" clId="{4373CD08-9F7E-4034-A21A-EA0C9BDDB754}" dt="2023-04-02T11:11:47.271" v="25" actId="1076"/>
          <ac:spMkLst>
            <pc:docMk/>
            <pc:sldMk cId="0" sldId="256"/>
            <ac:spMk id="3" creationId="{00000000-0000-0000-0000-000000000000}"/>
          </ac:spMkLst>
        </pc:spChg>
        <pc:spChg chg="mod">
          <ac:chgData name="ANIKET DAS" userId="962887bcebd12d22" providerId="LiveId" clId="{4373CD08-9F7E-4034-A21A-EA0C9BDDB754}" dt="2023-04-02T11:11:29.920" v="1" actId="6549"/>
          <ac:spMkLst>
            <pc:docMk/>
            <pc:sldMk cId="0" sldId="256"/>
            <ac:spMk id="6" creationId="{DFC7D8ED-83CE-0935-B492-0C09A3A53E5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8750F2-5E00-41D8-B153-39241F6CA191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3A4FFA-4BA2-447E-8D85-169F8BB339A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AA528-760D-4FAE-8CE8-6D74A395D9E3}" type="datetime1">
              <a:rPr lang="en-US" smtClean="0"/>
              <a:t>4/2/2023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8A26D-D595-4CE3-AF5D-1D5AF24077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54053-8D65-4819-9C6E-11CD8A9A2426}" type="datetime1">
              <a:rPr lang="en-US" smtClean="0"/>
              <a:t>4/2/2023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8A26D-D595-4CE3-AF5D-1D5AF24077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D9CB8-F4BC-490C-BFB5-8708F5AFD6A1}" type="datetime1">
              <a:rPr lang="en-US" smtClean="0"/>
              <a:t>4/2/2023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8A26D-D595-4CE3-AF5D-1D5AF24077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7640A-E14B-464D-80DA-B3652D8ABEE0}" type="datetime1">
              <a:rPr lang="en-US" smtClean="0"/>
              <a:t>4/2/2023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8A26D-D595-4CE3-AF5D-1D5AF24077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C0396-0DC5-484C-ADEE-67EF8663E512}" type="datetime1">
              <a:rPr lang="en-US" smtClean="0"/>
              <a:t>4/2/2023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8A26D-D595-4CE3-AF5D-1D5AF24077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304B4-5ADB-4761-B21F-35E956402E63}" type="datetime1">
              <a:rPr lang="en-US" smtClean="0"/>
              <a:t>4/2/2023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8A26D-D595-4CE3-AF5D-1D5AF24077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D7BB0-7EF2-401E-A257-DF277B23D673}" type="datetime1">
              <a:rPr lang="en-US" smtClean="0"/>
              <a:t>4/2/2023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Title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8A26D-D595-4CE3-AF5D-1D5AF24077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6D3A5-D19A-4B7B-9EC5-209F8B8CB949}" type="datetime1">
              <a:rPr lang="en-US" smtClean="0"/>
              <a:t>4/2/2023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8A26D-D595-4CE3-AF5D-1D5AF24077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FB20E-B0EE-4974-BE37-9D49C97260F5}" type="datetime1">
              <a:rPr lang="en-US" smtClean="0"/>
              <a:t>4/2/2023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8A26D-D595-4CE3-AF5D-1D5AF24077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617CB-6122-40D1-BB1C-5570D65729C4}" type="datetime1">
              <a:rPr lang="en-US" smtClean="0"/>
              <a:t>4/2/2023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8A26D-D595-4CE3-AF5D-1D5AF24077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08C25-826E-484E-B61D-A2A740607777}" type="datetime1">
              <a:rPr lang="en-US" smtClean="0"/>
              <a:t>4/2/2023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8A26D-D595-4CE3-AF5D-1D5AF24077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BE4FDF-B763-48FD-A136-A30201E59848}" type="datetime1">
              <a:rPr lang="en-US" smtClean="0"/>
              <a:t>4/2/2023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Project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88A26D-D595-4CE3-AF5D-1D5AF240773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577" y="1585035"/>
            <a:ext cx="8886389" cy="1470025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6600" b="1" dirty="0">
                <a:solidFill>
                  <a:srgbClr val="FF0000"/>
                </a:solidFill>
              </a:rPr>
              <a:t>VIRTUAL AI-ASSISTANT</a:t>
            </a:r>
            <a:r>
              <a:rPr lang="en-US" sz="4000" b="1" dirty="0">
                <a:solidFill>
                  <a:srgbClr val="FF0000"/>
                </a:solidFill>
              </a:rPr>
              <a:t> </a:t>
            </a:r>
            <a:endParaRPr lang="en-US" sz="4000" dirty="0">
              <a:cs typeface="Calibri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22172" y="3405120"/>
            <a:ext cx="4600953" cy="73977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b="1" dirty="0">
                <a:cs typeface="Calibri"/>
              </a:rPr>
              <a:t>-PAA BHAI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8A26D-D595-4CE3-AF5D-1D5AF2407734}" type="slidenum">
              <a:rPr lang="en-US" sz="1400" b="1" dirty="0" smtClean="0"/>
              <a:t>1</a:t>
            </a:fld>
            <a:endParaRPr lang="en-US" sz="1400" b="1">
              <a:cs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b="1"/>
              <a:t>Voice Based Virtual Assistant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C7D8ED-83CE-0935-B492-0C09A3A53E52}"/>
              </a:ext>
            </a:extLst>
          </p:cNvPr>
          <p:cNvSpPr txBox="1"/>
          <p:nvPr/>
        </p:nvSpPr>
        <p:spPr>
          <a:xfrm>
            <a:off x="5931660" y="5387147"/>
            <a:ext cx="307468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lvl="2"/>
            <a:r>
              <a:rPr lang="en-US" sz="2800" dirty="0">
                <a:cs typeface="Calibri"/>
              </a:rPr>
              <a:t>​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008753B-8B67-8A08-831C-79A67DEFD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Title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405C7DE-57DD-9471-1F67-6163421F4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8A26D-D595-4CE3-AF5D-1D5AF2407734}" type="slidenum">
              <a:rPr lang="en-US" smtClean="0"/>
              <a:t>10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0354C0-EEB9-DDF2-301F-576DFA42D4FE}"/>
              </a:ext>
            </a:extLst>
          </p:cNvPr>
          <p:cNvSpPr txBox="1"/>
          <p:nvPr/>
        </p:nvSpPr>
        <p:spPr>
          <a:xfrm>
            <a:off x="1493802" y="282326"/>
            <a:ext cx="6388156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 b="1">
                <a:solidFill>
                  <a:srgbClr val="FF0000"/>
                </a:solidFill>
                <a:cs typeface="Calibri"/>
              </a:rPr>
              <a:t>Assistance - Automations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21FF45-D0CA-3904-8200-52DEA42877E8}"/>
              </a:ext>
            </a:extLst>
          </p:cNvPr>
          <p:cNvSpPr txBox="1"/>
          <p:nvPr/>
        </p:nvSpPr>
        <p:spPr>
          <a:xfrm>
            <a:off x="345534" y="1314713"/>
            <a:ext cx="8126360" cy="504138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579120" lvl="1" indent="-350520">
              <a:spcBef>
                <a:spcPct val="20000"/>
              </a:spcBef>
              <a:buFont typeface="Wingdings" panose="05000000000000000000" pitchFamily="2" charset="2"/>
              <a:buChar char="q"/>
            </a:pPr>
            <a:endParaRPr lang="en-US" sz="2000" b="1" dirty="0">
              <a:ea typeface="+mn-lt"/>
              <a:cs typeface="+mn-lt"/>
            </a:endParaRP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sz="2000" b="1" dirty="0">
                <a:cs typeface="Arial"/>
              </a:rPr>
              <a:t>Lights Automation:- Smart Lights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endParaRPr lang="en-US" sz="2000" b="1" dirty="0">
              <a:cs typeface="Arial"/>
            </a:endParaRP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sz="2000" b="1" dirty="0">
                <a:cs typeface="Arial"/>
              </a:rPr>
              <a:t>Refrigerator Automation:- Smart refrigerators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endParaRPr lang="en-US" sz="2000" b="1" dirty="0">
              <a:cs typeface="Arial"/>
            </a:endParaRP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sz="2000" b="1" dirty="0">
                <a:cs typeface="Arial"/>
              </a:rPr>
              <a:t>WhatsApp Automation:- Automatic Verbal Messaging and Calling 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endParaRPr lang="en-US" sz="2000" b="1" dirty="0">
              <a:cs typeface="Arial"/>
            </a:endParaRP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sz="2000" b="1" dirty="0">
                <a:cs typeface="Arial"/>
              </a:rPr>
              <a:t>Notepad Automation:- Automates Notepad based on voice Command​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endParaRPr lang="en-US" sz="2000" b="1" dirty="0">
              <a:cs typeface="Arial"/>
            </a:endParaRP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sz="2000" b="1" dirty="0">
                <a:cs typeface="Arial"/>
              </a:rPr>
              <a:t>MS Teams Automation:- Automates MS Team and Manages classes​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endParaRPr lang="en-US" sz="2000" b="1" dirty="0">
              <a:cs typeface="Arial"/>
            </a:endParaRP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sz="2000" b="1" dirty="0">
                <a:cs typeface="Arial"/>
              </a:rPr>
              <a:t>YouTube Automation:- Plays you tube video on voice Commands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endParaRPr lang="en-US" sz="2000" b="1" dirty="0">
              <a:cs typeface="Arial"/>
            </a:endParaRP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sz="2000" b="1" dirty="0">
                <a:cs typeface="Arial"/>
              </a:rPr>
              <a:t>Chrome and Windows Automation</a:t>
            </a:r>
          </a:p>
          <a:p>
            <a:pPr marL="579120" lvl="1" indent="-350520">
              <a:spcBef>
                <a:spcPct val="20000"/>
              </a:spcBef>
              <a:buFont typeface="Arial,Sans-Serif"/>
              <a:buChar char="•"/>
            </a:pPr>
            <a:endParaRPr lang="en-US" dirty="0">
              <a:ea typeface="+mn-lt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045233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563562"/>
          </a:xfrm>
        </p:spPr>
        <p:txBody>
          <a:bodyPr>
            <a:normAutofit fontScale="90000"/>
          </a:bodyPr>
          <a:lstStyle/>
          <a:p>
            <a:pPr lvl="0"/>
            <a:r>
              <a:rPr lang="en-US" b="1">
                <a:solidFill>
                  <a:srgbClr val="FF0000"/>
                </a:solidFill>
              </a:rPr>
              <a:t>System Flow Diagram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b="1"/>
              <a:t>Voice Based Virtual Assistant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8A26D-D595-4CE3-AF5D-1D5AF2407734}" type="slidenum">
              <a:rPr lang="en-US" sz="1400" b="1" dirty="0" smtClean="0"/>
              <a:t>11</a:t>
            </a:fld>
            <a:endParaRPr lang="en-US" sz="1400" b="1">
              <a:cs typeface="Calibri"/>
            </a:endParaRPr>
          </a:p>
        </p:txBody>
      </p:sp>
      <p:sp>
        <p:nvSpPr>
          <p:cNvPr id="6" name="Flowchart: Data 5">
            <a:extLst>
              <a:ext uri="{FF2B5EF4-FFF2-40B4-BE49-F238E27FC236}">
                <a16:creationId xmlns:a16="http://schemas.microsoft.com/office/drawing/2014/main" id="{C899BD1B-9BC0-5C31-1A4E-1174974E75DB}"/>
              </a:ext>
            </a:extLst>
          </p:cNvPr>
          <p:cNvSpPr/>
          <p:nvPr/>
        </p:nvSpPr>
        <p:spPr>
          <a:xfrm>
            <a:off x="950026" y="1153933"/>
            <a:ext cx="2806662" cy="829038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6C2688-B735-DED3-3CB3-7DDF2A258A17}"/>
              </a:ext>
            </a:extLst>
          </p:cNvPr>
          <p:cNvSpPr txBox="1"/>
          <p:nvPr/>
        </p:nvSpPr>
        <p:spPr>
          <a:xfrm>
            <a:off x="1443633" y="1243157"/>
            <a:ext cx="209206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cs typeface="Calibri"/>
              </a:rPr>
              <a:t>Audio Command and Verbal Query.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F4AFFD2A-7925-5E49-96E8-FDFFA867DF07}"/>
              </a:ext>
            </a:extLst>
          </p:cNvPr>
          <p:cNvSpPr/>
          <p:nvPr/>
        </p:nvSpPr>
        <p:spPr>
          <a:xfrm>
            <a:off x="1963258" y="2042428"/>
            <a:ext cx="326571" cy="7409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F4E7B8E9-B2B8-6F3D-D127-E5ECC2372932}"/>
              </a:ext>
            </a:extLst>
          </p:cNvPr>
          <p:cNvSpPr/>
          <p:nvPr/>
        </p:nvSpPr>
        <p:spPr>
          <a:xfrm>
            <a:off x="1084341" y="2840979"/>
            <a:ext cx="2088077" cy="52449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chemeClr val="tx1"/>
                </a:solidFill>
                <a:cs typeface="Calibri"/>
              </a:rPr>
              <a:t>Microphone</a:t>
            </a:r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291E9200-DD45-88C6-C99F-EFE27DE43BBB}"/>
              </a:ext>
            </a:extLst>
          </p:cNvPr>
          <p:cNvSpPr/>
          <p:nvPr/>
        </p:nvSpPr>
        <p:spPr>
          <a:xfrm>
            <a:off x="1963258" y="3422456"/>
            <a:ext cx="326571" cy="8146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FFBB7DFF-DC8D-D077-A165-DBC37FB9B4E7}"/>
              </a:ext>
            </a:extLst>
          </p:cNvPr>
          <p:cNvSpPr/>
          <p:nvPr/>
        </p:nvSpPr>
        <p:spPr>
          <a:xfrm>
            <a:off x="1126479" y="4377108"/>
            <a:ext cx="2088077" cy="95992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chemeClr val="tx1"/>
                </a:solidFill>
                <a:cs typeface="Calibri"/>
              </a:rPr>
              <a:t>Speech Recognition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0C7EF2BC-3E9F-F4C1-2A15-2DD576CBD97F}"/>
              </a:ext>
            </a:extLst>
          </p:cNvPr>
          <p:cNvSpPr/>
          <p:nvPr/>
        </p:nvSpPr>
        <p:spPr>
          <a:xfrm>
            <a:off x="3253584" y="4688278"/>
            <a:ext cx="762318" cy="3741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owchart: Process 12">
            <a:extLst>
              <a:ext uri="{FF2B5EF4-FFF2-40B4-BE49-F238E27FC236}">
                <a16:creationId xmlns:a16="http://schemas.microsoft.com/office/drawing/2014/main" id="{D2CEB426-87EA-D688-8137-0001A3F1C03E}"/>
              </a:ext>
            </a:extLst>
          </p:cNvPr>
          <p:cNvSpPr/>
          <p:nvPr/>
        </p:nvSpPr>
        <p:spPr>
          <a:xfrm>
            <a:off x="4076635" y="4373838"/>
            <a:ext cx="2088077" cy="83510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chemeClr val="tx1"/>
                </a:solidFill>
                <a:cs typeface="Calibri"/>
              </a:rPr>
              <a:t>Backend Processing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E6F6CC37-A81C-46F9-8E9B-8991E3483C84}"/>
              </a:ext>
            </a:extLst>
          </p:cNvPr>
          <p:cNvSpPr/>
          <p:nvPr/>
        </p:nvSpPr>
        <p:spPr>
          <a:xfrm>
            <a:off x="6251464" y="4540795"/>
            <a:ext cx="857130" cy="4162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Data 16">
            <a:extLst>
              <a:ext uri="{FF2B5EF4-FFF2-40B4-BE49-F238E27FC236}">
                <a16:creationId xmlns:a16="http://schemas.microsoft.com/office/drawing/2014/main" id="{E47F0B6F-20DE-52BF-16BF-0E4206DDAA43}"/>
              </a:ext>
            </a:extLst>
          </p:cNvPr>
          <p:cNvSpPr/>
          <p:nvPr/>
        </p:nvSpPr>
        <p:spPr>
          <a:xfrm>
            <a:off x="6963265" y="4473597"/>
            <a:ext cx="2068285" cy="77189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chemeClr val="tx1"/>
                </a:solidFill>
                <a:cs typeface="Calibri"/>
              </a:rPr>
              <a:t>Task Execution</a:t>
            </a:r>
          </a:p>
        </p:txBody>
      </p:sp>
      <p:sp>
        <p:nvSpPr>
          <p:cNvPr id="3" name="Flowchart: Process 2">
            <a:extLst>
              <a:ext uri="{FF2B5EF4-FFF2-40B4-BE49-F238E27FC236}">
                <a16:creationId xmlns:a16="http://schemas.microsoft.com/office/drawing/2014/main" id="{6CB81BA2-CBF7-48F8-DA97-45BD45B1A328}"/>
              </a:ext>
            </a:extLst>
          </p:cNvPr>
          <p:cNvSpPr/>
          <p:nvPr/>
        </p:nvSpPr>
        <p:spPr>
          <a:xfrm>
            <a:off x="7207476" y="2782480"/>
            <a:ext cx="1583376" cy="52449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>
                <a:solidFill>
                  <a:schemeClr val="tx1"/>
                </a:solidFill>
                <a:cs typeface="Calibri"/>
              </a:rPr>
              <a:t>Api calls</a:t>
            </a:r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FAC8E8D9-3171-6F7D-0A82-6C214A3BB677}"/>
              </a:ext>
            </a:extLst>
          </p:cNvPr>
          <p:cNvSpPr/>
          <p:nvPr/>
        </p:nvSpPr>
        <p:spPr>
          <a:xfrm rot="10800000">
            <a:off x="7831009" y="3496197"/>
            <a:ext cx="326571" cy="8146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563562"/>
          </a:xfrm>
        </p:spPr>
        <p:txBody>
          <a:bodyPr>
            <a:normAutofit fontScale="90000"/>
          </a:bodyPr>
          <a:lstStyle/>
          <a:p>
            <a:pPr lvl="0"/>
            <a:r>
              <a:rPr lang="en-US" b="1">
                <a:solidFill>
                  <a:srgbClr val="FF0000"/>
                </a:solidFill>
              </a:rPr>
              <a:t>Experimental Results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b="1"/>
              <a:t>Voice Based Virtual Assistant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8A26D-D595-4CE3-AF5D-1D5AF2407734}" type="slidenum">
              <a:rPr lang="en-US" sz="1400" b="1" dirty="0" smtClean="0"/>
              <a:t>12</a:t>
            </a:fld>
            <a:endParaRPr lang="en-US" sz="1400" b="1">
              <a:cs typeface="Calibri"/>
            </a:endParaRPr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502A7325-6D52-3DB9-A612-8510C4A98C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244" y="1258523"/>
            <a:ext cx="7531366" cy="463760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563562"/>
          </a:xfrm>
        </p:spPr>
        <p:txBody>
          <a:bodyPr>
            <a:normAutofit fontScale="90000"/>
          </a:bodyPr>
          <a:lstStyle/>
          <a:p>
            <a:pPr lvl="0"/>
            <a:r>
              <a:rPr lang="en-US" b="1">
                <a:solidFill>
                  <a:srgbClr val="FF0000"/>
                </a:solidFill>
              </a:rPr>
              <a:t>Experimental Results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b="1"/>
              <a:t>Voice Based Virtual Assistant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8A26D-D595-4CE3-AF5D-1D5AF2407734}" type="slidenum">
              <a:rPr lang="en-US" sz="1400" b="1" dirty="0" smtClean="0"/>
              <a:t>13</a:t>
            </a:fld>
            <a:endParaRPr lang="en-US" sz="1400" b="1">
              <a:cs typeface="Calibri"/>
            </a:endParaRPr>
          </a:p>
        </p:txBody>
      </p:sp>
      <p:pic>
        <p:nvPicPr>
          <p:cNvPr id="3" name="Picture 5" descr="Graphical user interface, text, website&#10;&#10;Description automatically generated">
            <a:extLst>
              <a:ext uri="{FF2B5EF4-FFF2-40B4-BE49-F238E27FC236}">
                <a16:creationId xmlns:a16="http://schemas.microsoft.com/office/drawing/2014/main" id="{F5893094-6C6B-EC8E-AD30-6C9A01AA43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0064" y="1360060"/>
            <a:ext cx="7693858" cy="4263179"/>
          </a:xfrm>
        </p:spPr>
      </p:pic>
    </p:spTree>
    <p:extLst>
      <p:ext uri="{BB962C8B-B14F-4D97-AF65-F5344CB8AC3E}">
        <p14:creationId xmlns:p14="http://schemas.microsoft.com/office/powerpoint/2010/main" val="15209346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563562"/>
          </a:xfrm>
        </p:spPr>
        <p:txBody>
          <a:bodyPr>
            <a:normAutofit fontScale="90000"/>
          </a:bodyPr>
          <a:lstStyle/>
          <a:p>
            <a:pPr lvl="0"/>
            <a:r>
              <a:rPr lang="en-US" b="1">
                <a:solidFill>
                  <a:srgbClr val="FF0000"/>
                </a:solidFill>
              </a:rPr>
              <a:t>Experimental Results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b="1"/>
              <a:t>Voice Based Virtual Assistant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8A26D-D595-4CE3-AF5D-1D5AF2407734}" type="slidenum">
              <a:rPr lang="en-US" sz="1400" b="1" dirty="0" smtClean="0"/>
              <a:t>14</a:t>
            </a:fld>
            <a:endParaRPr lang="en-US" sz="1400" b="1">
              <a:cs typeface="Calibri"/>
            </a:endParaRPr>
          </a:p>
        </p:txBody>
      </p:sp>
      <p:pic>
        <p:nvPicPr>
          <p:cNvPr id="6" name="Picture 6" descr="Graphical user interface&#10;&#10;Description automatically generated">
            <a:extLst>
              <a:ext uri="{FF2B5EF4-FFF2-40B4-BE49-F238E27FC236}">
                <a16:creationId xmlns:a16="http://schemas.microsoft.com/office/drawing/2014/main" id="{25A12F1E-86D9-9CD0-2304-D2D9BA724A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369" y="1311568"/>
            <a:ext cx="7399897" cy="4341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1269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87D1DDB-D847-EE9B-E8B0-EB8D74AA3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Title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08C8B6-823C-2244-A04B-9458CDBD7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8A26D-D595-4CE3-AF5D-1D5AF2407734}" type="slidenum">
              <a:rPr lang="en-US" smtClean="0"/>
              <a:t>15</a:t>
            </a:fld>
            <a:endParaRPr lang="en-US"/>
          </a:p>
        </p:txBody>
      </p:sp>
      <p:pic>
        <p:nvPicPr>
          <p:cNvPr id="4" name="Picture 4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651DFB27-B973-F41A-6E85-A3C2D3BDB7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554" y="1348425"/>
            <a:ext cx="7789254" cy="500391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EA8AFB7-0E32-3955-7A68-F78F0CEFB255}"/>
              </a:ext>
            </a:extLst>
          </p:cNvPr>
          <p:cNvSpPr txBox="1"/>
          <p:nvPr/>
        </p:nvSpPr>
        <p:spPr>
          <a:xfrm>
            <a:off x="1219903" y="429810"/>
            <a:ext cx="6409227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lvl="2"/>
            <a:r>
              <a:rPr lang="en-US" sz="4000" b="1">
                <a:solidFill>
                  <a:srgbClr val="FF0000"/>
                </a:solidFill>
                <a:cs typeface="Calibri"/>
              </a:rPr>
              <a:t>Experimental Results</a:t>
            </a:r>
            <a:endParaRPr lang="en-US" sz="40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644452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077E62-115E-CCD0-3CEF-6CE64AB0C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b="1">
                <a:cs typeface="Calibri"/>
              </a:rPr>
              <a:t>Experimental Results.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B73EB2-D445-6B65-2C89-9F2F33583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8A26D-D595-4CE3-AF5D-1D5AF2407734}" type="slidenum">
              <a:rPr lang="en-US" sz="1400" b="1" dirty="0" smtClean="0"/>
              <a:t>16</a:t>
            </a:fld>
            <a:endParaRPr lang="en-US" sz="1400" b="1">
              <a:cs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62F2670-EF91-DC95-54BA-0BBA605A1113}"/>
              </a:ext>
            </a:extLst>
          </p:cNvPr>
          <p:cNvSpPr txBox="1"/>
          <p:nvPr/>
        </p:nvSpPr>
        <p:spPr>
          <a:xfrm>
            <a:off x="914400" y="377139"/>
            <a:ext cx="7209853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lvl="4"/>
            <a:r>
              <a:rPr lang="en-US" sz="3200" b="1">
                <a:solidFill>
                  <a:srgbClr val="FF0000"/>
                </a:solidFill>
              </a:rPr>
              <a:t>Experimental Results</a:t>
            </a:r>
            <a:endParaRPr lang="en-US" sz="3200">
              <a:cs typeface="Calibri"/>
            </a:endParaRPr>
          </a:p>
        </p:txBody>
      </p:sp>
      <p:pic>
        <p:nvPicPr>
          <p:cNvPr id="3" name="Picture 5" descr="Text&#10;&#10;Description automatically generated">
            <a:extLst>
              <a:ext uri="{FF2B5EF4-FFF2-40B4-BE49-F238E27FC236}">
                <a16:creationId xmlns:a16="http://schemas.microsoft.com/office/drawing/2014/main" id="{19F740F3-E095-CC99-C3B4-D41639F67F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069" y="1108379"/>
            <a:ext cx="3522756" cy="4988882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38EACE7A-4AE2-084D-45BA-9B15A25A19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1718" y="3766143"/>
            <a:ext cx="3912535" cy="2349132"/>
          </a:xfrm>
          <a:prstGeom prst="rect">
            <a:avLst/>
          </a:prstGeo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BE532ACC-0E02-1269-B6D7-0B1E8BCC92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1718" y="1117106"/>
            <a:ext cx="3912536" cy="2453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4049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b="1">
                <a:solidFill>
                  <a:srgbClr val="FF0000"/>
                </a:solidFill>
                <a:cs typeface="Calibri"/>
              </a:rPr>
              <a:t>Hardware, Software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8862" y="893331"/>
            <a:ext cx="8458200" cy="5358193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579120" lvl="1" indent="-350520">
              <a:buFont typeface="Arial" pitchFamily="34" charset="0"/>
              <a:buChar char="•"/>
            </a:pPr>
            <a:r>
              <a:rPr lang="en-US" sz="3200" b="1" u="sng" dirty="0">
                <a:solidFill>
                  <a:srgbClr val="FF0000"/>
                </a:solidFill>
                <a:ea typeface="+mn-lt"/>
                <a:cs typeface="+mn-lt"/>
              </a:rPr>
              <a:t>HARDWARE-:</a:t>
            </a:r>
            <a:endParaRPr lang="en-US" sz="3200" b="1" u="sng" dirty="0">
              <a:solidFill>
                <a:srgbClr val="FF0000"/>
              </a:solidFill>
              <a:cs typeface="Calibri"/>
            </a:endParaRPr>
          </a:p>
          <a:p>
            <a:pPr marL="579120" lvl="1" indent="-350520">
              <a:buFont typeface="Wingdings" panose="05000000000000000000" pitchFamily="2" charset="2"/>
              <a:buChar char="Ø"/>
            </a:pPr>
            <a:r>
              <a:rPr lang="en-US" sz="2400" b="1" dirty="0">
                <a:ea typeface="+mn-lt"/>
                <a:cs typeface="+mn-lt"/>
              </a:rPr>
              <a:t>Pentium-Pro Processor++</a:t>
            </a:r>
          </a:p>
          <a:p>
            <a:pPr marL="579120" lvl="1" indent="-350520">
              <a:buFont typeface="Wingdings" panose="05000000000000000000" pitchFamily="2" charset="2"/>
              <a:buChar char="Ø"/>
            </a:pPr>
            <a:r>
              <a:rPr lang="en-US" sz="2400" b="1" dirty="0">
                <a:ea typeface="+mn-lt"/>
                <a:cs typeface="+mn-lt"/>
              </a:rPr>
              <a:t> RAM 512MB++</a:t>
            </a:r>
          </a:p>
          <a:p>
            <a:pPr marL="579120" lvl="1" indent="-350520">
              <a:buFont typeface="Wingdings" panose="05000000000000000000" pitchFamily="2" charset="2"/>
              <a:buChar char="Ø"/>
            </a:pPr>
            <a:r>
              <a:rPr lang="en-US" sz="2400" b="1" dirty="0">
                <a:ea typeface="+mn-lt"/>
                <a:cs typeface="+mn-lt"/>
              </a:rPr>
              <a:t>PC or a Laptop</a:t>
            </a:r>
            <a:endParaRPr lang="en-US" sz="2400" b="1" dirty="0">
              <a:cs typeface="Calibri"/>
            </a:endParaRPr>
          </a:p>
          <a:p>
            <a:pPr marL="579120" lvl="1" indent="-350520">
              <a:buFont typeface="Wingdings" panose="05000000000000000000" pitchFamily="2" charset="2"/>
              <a:buChar char="Ø"/>
            </a:pPr>
            <a:r>
              <a:rPr lang="en-US" sz="2400" b="1" dirty="0">
                <a:cs typeface="Calibri"/>
              </a:rPr>
              <a:t>A Microphone</a:t>
            </a:r>
          </a:p>
          <a:p>
            <a:pPr marL="228600" lvl="1" indent="0">
              <a:buNone/>
            </a:pPr>
            <a:endParaRPr lang="en-US" sz="2000" dirty="0">
              <a:solidFill>
                <a:srgbClr val="000000"/>
              </a:solidFill>
              <a:ea typeface="+mn-lt"/>
              <a:cs typeface="+mn-lt"/>
            </a:endParaRPr>
          </a:p>
          <a:p>
            <a:pPr marL="579120" lvl="1" indent="-350520">
              <a:buFont typeface="Arial" pitchFamily="34" charset="0"/>
              <a:buChar char="•"/>
            </a:pPr>
            <a:r>
              <a:rPr lang="en-US" sz="3200" b="1" u="sng" dirty="0">
                <a:solidFill>
                  <a:srgbClr val="FF0000"/>
                </a:solidFill>
                <a:ea typeface="+mn-lt"/>
                <a:cs typeface="+mn-lt"/>
              </a:rPr>
              <a:t>SOFTWARE -:</a:t>
            </a:r>
            <a:endParaRPr lang="en-US" sz="3200" b="1" u="sng" dirty="0">
              <a:solidFill>
                <a:srgbClr val="FF0000"/>
              </a:solidFill>
              <a:cs typeface="Calibri"/>
            </a:endParaRPr>
          </a:p>
          <a:p>
            <a:pPr marL="579120" lvl="1" indent="-350520">
              <a:buFont typeface="Wingdings" panose="05000000000000000000" pitchFamily="2" charset="2"/>
              <a:buChar char="Ø"/>
            </a:pPr>
            <a:r>
              <a:rPr lang="en-US" sz="2400" b="1" dirty="0">
                <a:ea typeface="+mn-lt"/>
                <a:cs typeface="+mn-lt"/>
              </a:rPr>
              <a:t>Python, Selenium</a:t>
            </a:r>
            <a:endParaRPr lang="en-US" sz="2400" b="1" u="sng" dirty="0">
              <a:solidFill>
                <a:srgbClr val="FF0000"/>
              </a:solidFill>
              <a:ea typeface="+mn-lt"/>
              <a:cs typeface="+mn-lt"/>
            </a:endParaRPr>
          </a:p>
          <a:p>
            <a:pPr marL="579120" lvl="1" indent="-350520">
              <a:buFont typeface="Wingdings" panose="05000000000000000000" pitchFamily="2" charset="2"/>
              <a:buChar char="Ø"/>
            </a:pPr>
            <a:r>
              <a:rPr lang="en-US" sz="2400" b="1" dirty="0">
                <a:cs typeface="Calibri"/>
              </a:rPr>
              <a:t>Virtual Studio Code</a:t>
            </a:r>
            <a:endParaRPr lang="en-US" sz="2400" b="1" dirty="0">
              <a:solidFill>
                <a:srgbClr val="000000"/>
              </a:solidFill>
              <a:cs typeface="Calibri"/>
            </a:endParaRPr>
          </a:p>
          <a:p>
            <a:pPr marL="579120" lvl="1" indent="-350520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rgbClr val="000000"/>
                </a:solidFill>
                <a:cs typeface="Calibri"/>
              </a:rPr>
              <a:t>Audacity, Qt-Designer</a:t>
            </a:r>
            <a:endParaRPr lang="en-US" sz="2400" b="1" dirty="0">
              <a:cs typeface="Calibri"/>
            </a:endParaRPr>
          </a:p>
          <a:p>
            <a:pPr marL="579120" lvl="1" indent="-350520">
              <a:buFont typeface="Wingdings" panose="05000000000000000000" pitchFamily="2" charset="2"/>
              <a:buChar char="Ø"/>
            </a:pPr>
            <a:r>
              <a:rPr lang="en-US" sz="2400" b="1" dirty="0" err="1">
                <a:cs typeface="Calibri"/>
              </a:rPr>
              <a:t>BlueStacks</a:t>
            </a:r>
            <a:r>
              <a:rPr lang="en-US" sz="2400" b="1" dirty="0">
                <a:cs typeface="Calibri"/>
              </a:rPr>
              <a:t>, Handbrake</a:t>
            </a:r>
          </a:p>
          <a:p>
            <a:pPr marL="579120" lvl="1" indent="-350520">
              <a:buFont typeface="Wingdings" panose="05000000000000000000" pitchFamily="2" charset="2"/>
              <a:buChar char="Ø"/>
            </a:pPr>
            <a:r>
              <a:rPr lang="en-US" sz="2400" b="1" dirty="0" err="1">
                <a:cs typeface="Calibri"/>
              </a:rPr>
              <a:t>OpenShot</a:t>
            </a:r>
            <a:endParaRPr lang="en-US" sz="2400" b="1" dirty="0">
              <a:cs typeface="Calibri"/>
            </a:endParaRPr>
          </a:p>
          <a:p>
            <a:pPr marL="579120" lvl="1" indent="-350520">
              <a:buFont typeface="Arial" pitchFamily="34" charset="0"/>
              <a:buChar char="•"/>
            </a:pPr>
            <a:endParaRPr lang="en-US" sz="2000" dirty="0">
              <a:cs typeface="Calibri"/>
            </a:endParaRPr>
          </a:p>
          <a:p>
            <a:pPr marL="579120" lvl="1" indent="-350520">
              <a:buFont typeface="Arial" pitchFamily="34" charset="0"/>
              <a:buChar char="•"/>
            </a:pPr>
            <a:endParaRPr lang="en-US" sz="2000" dirty="0">
              <a:cs typeface="Calibri"/>
            </a:endParaRPr>
          </a:p>
          <a:p>
            <a:pPr marL="579120" lvl="1" indent="-350520">
              <a:buFont typeface="Arial" pitchFamily="34" charset="0"/>
              <a:buChar char="•"/>
            </a:pPr>
            <a:endParaRPr lang="en-US" sz="2000" dirty="0">
              <a:cs typeface="Calibri"/>
            </a:endParaRPr>
          </a:p>
          <a:p>
            <a:pPr marL="579120" lvl="1" indent="-350520">
              <a:buFont typeface="Arial" pitchFamily="34" charset="0"/>
              <a:buChar char="•"/>
            </a:pPr>
            <a:endParaRPr lang="en-US" sz="2400" dirty="0">
              <a:cs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b="1">
                <a:solidFill>
                  <a:srgbClr val="898989"/>
                </a:solidFill>
                <a:ea typeface="+mn-lt"/>
                <a:cs typeface="+mn-lt"/>
              </a:rPr>
              <a:t>Voice Based Virtual Assistant</a:t>
            </a:r>
            <a:endParaRPr lang="en-US" sz="1400" b="1">
              <a:cs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8A26D-D595-4CE3-AF5D-1D5AF2407734}" type="slidenum">
              <a:rPr lang="en-US" sz="1400" b="1" dirty="0" smtClean="0"/>
              <a:t>17</a:t>
            </a:fld>
            <a:endParaRPr lang="en-US" sz="1400" b="1"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b="1">
                <a:solidFill>
                  <a:srgbClr val="FF0000"/>
                </a:solidFill>
              </a:rPr>
              <a:t> Future Work and 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5836" y="1169617"/>
            <a:ext cx="8458200" cy="477951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28600" lvl="1" indent="0">
              <a:buNone/>
            </a:pPr>
            <a:r>
              <a:rPr lang="en-US" sz="2400" b="1" dirty="0">
                <a:cs typeface="Calibri"/>
              </a:rPr>
              <a:t>Future Possibilities:-</a:t>
            </a:r>
          </a:p>
          <a:p>
            <a:pPr marL="579120" lvl="1" indent="-350520">
              <a:buFont typeface="Wingdings" panose="05000000000000000000" pitchFamily="2" charset="2"/>
              <a:buChar char="Ø"/>
            </a:pPr>
            <a:r>
              <a:rPr lang="en-US" sz="2400" dirty="0">
                <a:cs typeface="Calibri"/>
              </a:rPr>
              <a:t>To achieve a smooth Web Automation</a:t>
            </a:r>
          </a:p>
          <a:p>
            <a:pPr marL="579120" lvl="1" indent="-350520">
              <a:buFont typeface="Wingdings" panose="05000000000000000000" pitchFamily="2" charset="2"/>
              <a:buChar char="Ø"/>
            </a:pPr>
            <a:r>
              <a:rPr lang="en-US" sz="2400" dirty="0">
                <a:cs typeface="Calibri"/>
              </a:rPr>
              <a:t>More Optimized Backend</a:t>
            </a:r>
          </a:p>
          <a:p>
            <a:pPr marL="579120" lvl="1" indent="-350520">
              <a:buFont typeface="Wingdings" panose="05000000000000000000" pitchFamily="2" charset="2"/>
              <a:buChar char="Ø"/>
            </a:pPr>
            <a:r>
              <a:rPr lang="en-US" sz="2400" dirty="0">
                <a:cs typeface="Calibri"/>
              </a:rPr>
              <a:t>Adding More Functions as per need</a:t>
            </a:r>
          </a:p>
          <a:p>
            <a:pPr marL="579120" lvl="1" indent="-350520">
              <a:buFont typeface="Wingdings" panose="05000000000000000000" pitchFamily="2" charset="2"/>
              <a:buChar char="Ø"/>
            </a:pPr>
            <a:r>
              <a:rPr lang="en-US" sz="2400" dirty="0">
                <a:cs typeface="Calibri"/>
              </a:rPr>
              <a:t>Adding More AI Automations</a:t>
            </a:r>
          </a:p>
          <a:p>
            <a:pPr marL="228600" lvl="1" indent="0">
              <a:buNone/>
            </a:pPr>
            <a:endParaRPr lang="en-US" sz="2400" b="1" dirty="0">
              <a:cs typeface="Calibri"/>
            </a:endParaRPr>
          </a:p>
          <a:p>
            <a:pPr marL="228600" lvl="1" indent="0">
              <a:buNone/>
            </a:pPr>
            <a:r>
              <a:rPr lang="en-US" sz="2400" b="1" dirty="0">
                <a:cs typeface="Calibri"/>
              </a:rPr>
              <a:t>Conclusion:-</a:t>
            </a:r>
            <a:endParaRPr lang="en-US" dirty="0"/>
          </a:p>
          <a:p>
            <a:pPr marL="228600" lvl="1" indent="0">
              <a:buNone/>
            </a:pPr>
            <a:r>
              <a:rPr lang="en-US" sz="2400" dirty="0">
                <a:cs typeface="Calibri"/>
              </a:rPr>
              <a:t>The project concludes here, new updates can be added as per need and optimization of the program.</a:t>
            </a:r>
            <a:endParaRPr lang="en-US" dirty="0"/>
          </a:p>
          <a:p>
            <a:pPr marL="228600" lvl="1" indent="0">
              <a:buNone/>
            </a:pPr>
            <a:endParaRPr lang="en-US" sz="2400" dirty="0">
              <a:cs typeface="Calibri"/>
            </a:endParaRPr>
          </a:p>
          <a:p>
            <a:pPr marL="228600" lvl="1" indent="0">
              <a:buNone/>
            </a:pPr>
            <a:endParaRPr lang="en-US" sz="2400" dirty="0">
              <a:cs typeface="Calibri"/>
            </a:endParaRPr>
          </a:p>
          <a:p>
            <a:pPr marL="579120" lvl="1" indent="-350520">
              <a:buChar char="•"/>
            </a:pPr>
            <a:endParaRPr lang="en-US" sz="2400" dirty="0">
              <a:cs typeface="Calibri"/>
            </a:endParaRPr>
          </a:p>
          <a:p>
            <a:pPr marL="579120" lvl="1" indent="-350520">
              <a:buChar char="•"/>
            </a:pPr>
            <a:endParaRPr lang="en-US" sz="2400" dirty="0">
              <a:cs typeface="Calibri"/>
            </a:endParaRPr>
          </a:p>
          <a:p>
            <a:pPr marL="228600" lvl="1" indent="0">
              <a:buNone/>
            </a:pPr>
            <a:endParaRPr lang="en-US" sz="2400" b="1" dirty="0">
              <a:cs typeface="Calibri"/>
            </a:endParaRPr>
          </a:p>
          <a:p>
            <a:pPr marL="579120" lvl="1" indent="-350520">
              <a:buFont typeface="Arial" pitchFamily="34" charset="0"/>
              <a:buChar char="•"/>
            </a:pPr>
            <a:endParaRPr lang="en-US" sz="2400" b="1" dirty="0">
              <a:cs typeface="Calibri"/>
            </a:endParaRPr>
          </a:p>
          <a:p>
            <a:pPr marL="579120" lvl="1" indent="-350520">
              <a:buFont typeface="Arial" pitchFamily="34" charset="0"/>
              <a:buChar char="•"/>
            </a:pPr>
            <a:endParaRPr lang="en-US" sz="2400" b="1" dirty="0">
              <a:cs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b="1" dirty="0"/>
              <a:t>Voice Based Virtual AI-Assistant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8A26D-D595-4CE3-AF5D-1D5AF2407734}" type="slidenum">
              <a:rPr lang="en-US" sz="1400" b="1" dirty="0" smtClean="0"/>
              <a:t>18</a:t>
            </a:fld>
            <a:endParaRPr lang="en-US" sz="1400" b="1"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pPr lvl="0"/>
            <a:r>
              <a:rPr lang="en-US" b="1">
                <a:solidFill>
                  <a:srgbClr val="FF0000"/>
                </a:solidFill>
                <a:cs typeface="Calibri"/>
              </a:rPr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43001"/>
            <a:ext cx="8091055" cy="4795684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1800" b="1" dirty="0">
                <a:cs typeface="Calibri"/>
              </a:rPr>
              <a:t>INTRODUCTION.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b="1" dirty="0">
                <a:cs typeface="Calibri"/>
              </a:rPr>
              <a:t>OBJECTIVES.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b="1" dirty="0">
                <a:cs typeface="Calibri"/>
              </a:rPr>
              <a:t>LITERATURE WORK.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b="1" dirty="0">
                <a:cs typeface="Calibri"/>
              </a:rPr>
              <a:t>EXISTING WORK.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b="1" dirty="0">
                <a:cs typeface="Calibri"/>
              </a:rPr>
              <a:t>PROPOSED WORK.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b="1" dirty="0">
                <a:cs typeface="Calibri"/>
              </a:rPr>
              <a:t>SYSTEM FUNCTIONS.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b="1" dirty="0">
                <a:cs typeface="Calibri"/>
              </a:rPr>
              <a:t>SPACE EXPLORATION.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b="1" dirty="0">
                <a:cs typeface="Calibri"/>
              </a:rPr>
              <a:t>AI-AUTOMATIONS.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b="1" dirty="0">
                <a:cs typeface="Calibri"/>
              </a:rPr>
              <a:t>SYSTEM FLOW DIAGRAM.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b="1" dirty="0">
                <a:cs typeface="Calibri"/>
              </a:rPr>
              <a:t>HARDWARE/SOFTWARE.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b="1" dirty="0">
                <a:cs typeface="Calibri"/>
              </a:rPr>
              <a:t>EXPERIMENTAL RESULTS.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b="1" dirty="0">
                <a:cs typeface="Calibri"/>
              </a:rPr>
              <a:t>CONCLUSION, FUTURE WORK.</a:t>
            </a:r>
          </a:p>
          <a:p>
            <a:pPr marL="0" indent="0">
              <a:buNone/>
            </a:pPr>
            <a:endParaRPr lang="en-US" sz="1800" b="1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8A26D-D595-4CE3-AF5D-1D5AF2407734}" type="slidenum">
              <a:rPr lang="en-US" sz="1400" b="1" dirty="0" smtClean="0"/>
              <a:t>2</a:t>
            </a:fld>
            <a:endParaRPr lang="en-US" sz="1400" b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b="1">
                <a:solidFill>
                  <a:srgbClr val="898989"/>
                </a:solidFill>
                <a:ea typeface="+mn-lt"/>
                <a:cs typeface="+mn-lt"/>
              </a:rPr>
              <a:t>Voice Based Virtual Assistant</a:t>
            </a:r>
            <a:endParaRPr lang="en-US" sz="1400"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563562"/>
          </a:xfrm>
        </p:spPr>
        <p:txBody>
          <a:bodyPr>
            <a:normAutofit fontScale="90000"/>
          </a:bodyPr>
          <a:lstStyle/>
          <a:p>
            <a:pPr lvl="0"/>
            <a:r>
              <a:rPr lang="en-US" b="1">
                <a:solidFill>
                  <a:srgbClr val="FF0000"/>
                </a:solidFill>
              </a:rPr>
              <a:t>ABSTRACT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8458200" cy="45259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579120" lvl="1" indent="-350520">
              <a:buFont typeface="Arial" pitchFamily="34" charset="0"/>
              <a:buChar char="•"/>
            </a:pPr>
            <a:endParaRPr lang="en-US" sz="2400" b="1">
              <a:cs typeface="Calibri"/>
            </a:endParaRPr>
          </a:p>
          <a:p>
            <a:pPr marL="0" indent="0">
              <a:buNone/>
            </a:pPr>
            <a:endParaRPr lang="en-US">
              <a:cs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b="1"/>
              <a:t>Voice Based Virtual Assistant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8A26D-D595-4CE3-AF5D-1D5AF2407734}" type="slidenum">
              <a:rPr lang="en-US" sz="1400" b="1" dirty="0" smtClean="0"/>
              <a:t>3</a:t>
            </a:fld>
            <a:endParaRPr lang="en-US" sz="1400" b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8F41AE-74FE-B745-B2CC-F9626E1D947A}"/>
              </a:ext>
            </a:extLst>
          </p:cNvPr>
          <p:cNvSpPr txBox="1"/>
          <p:nvPr/>
        </p:nvSpPr>
        <p:spPr>
          <a:xfrm>
            <a:off x="2851" y="1086337"/>
            <a:ext cx="9011833" cy="517064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ea typeface="+mn-lt"/>
                <a:cs typeface="+mn-lt"/>
              </a:rPr>
              <a:t>An assistant is a software agent to interpret human speech and perform tasks without interaction.</a:t>
            </a:r>
            <a:endParaRPr lang="en-US" sz="4000" dirty="0"/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400" dirty="0">
              <a:ea typeface="+mn-lt"/>
              <a:cs typeface="+mn-lt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ea typeface="+mn-lt"/>
                <a:cs typeface="+mn-lt"/>
              </a:rPr>
              <a:t>Handsfree service that is  Self-voice is turning into input device than conventional enter-keys.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400" dirty="0">
              <a:ea typeface="+mn-lt"/>
              <a:cs typeface="+mn-lt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ea typeface="+mn-lt"/>
                <a:cs typeface="+mn-lt"/>
              </a:rPr>
              <a:t>They can do tasks that an executive assistant would typically handle such as making notes, making phone calls, texting messages and organizing emails.</a:t>
            </a:r>
            <a:endParaRPr lang="en-US" sz="4000" dirty="0"/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400" dirty="0">
              <a:ea typeface="+mn-lt"/>
              <a:cs typeface="+mn-lt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ea typeface="+mn-lt"/>
                <a:cs typeface="+mn-lt"/>
              </a:rPr>
              <a:t> Implementation will offer help with assistance at the workplace.</a:t>
            </a:r>
          </a:p>
          <a:p>
            <a:endParaRPr lang="en-US" sz="2400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en-US" sz="2400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563562"/>
          </a:xfrm>
        </p:spPr>
        <p:txBody>
          <a:bodyPr>
            <a:normAutofit fontScale="90000"/>
          </a:bodyPr>
          <a:lstStyle/>
          <a:p>
            <a:pPr lvl="0"/>
            <a:r>
              <a:rPr lang="en-US" b="1">
                <a:solidFill>
                  <a:srgbClr val="FF0000"/>
                </a:solidFill>
              </a:rPr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523" y="1262522"/>
            <a:ext cx="8690281" cy="4525963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cs typeface="Calibri"/>
              </a:rPr>
              <a:t>Inclusion of most day-to-day tasks using voice commands.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400" dirty="0">
              <a:cs typeface="Calibri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ea typeface="+mn-lt"/>
                <a:cs typeface="+mn-lt"/>
              </a:rPr>
              <a:t>Automation of windows-based desktops for website, applications.</a:t>
            </a:r>
            <a:endParaRPr lang="en-US" sz="2400" dirty="0">
              <a:cs typeface="Calibri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sz="2400" dirty="0">
              <a:ea typeface="+mn-lt"/>
              <a:cs typeface="+mn-lt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ea typeface="+mn-lt"/>
                <a:cs typeface="+mn-lt"/>
              </a:rPr>
              <a:t>Reducing user's screen time and enhancing the ability to multitask.</a:t>
            </a:r>
            <a:endParaRPr lang="en-US" dirty="0">
              <a:cs typeface="Calibri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sz="2400" dirty="0">
              <a:cs typeface="Calibri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cs typeface="Calibri"/>
              </a:rPr>
              <a:t>Emotional Speech Recognition:- AI detecting and neglecting curse words.</a:t>
            </a:r>
          </a:p>
          <a:p>
            <a:endParaRPr lang="en-US" dirty="0">
              <a:cs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b="1"/>
              <a:t>Voice Based Virtual Assistant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8A26D-D595-4CE3-AF5D-1D5AF2407734}" type="slidenum">
              <a:rPr lang="en-US" sz="1400" b="1" dirty="0" smtClean="0"/>
              <a:t>4</a:t>
            </a:fld>
            <a:endParaRPr lang="en-US" sz="1400"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b="1">
                <a:solidFill>
                  <a:srgbClr val="FF0000"/>
                </a:solidFill>
              </a:rPr>
              <a:t>INTRODUCTION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8167" y="1250918"/>
            <a:ext cx="8458200" cy="4525963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2400" dirty="0">
                <a:ea typeface="+mn-lt"/>
                <a:cs typeface="+mn-lt"/>
              </a:rPr>
              <a:t>A intelligent personal assistant is a software agent that can perform tasks without interaction.</a:t>
            </a:r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endParaRPr lang="en-US" sz="2400" dirty="0">
              <a:ea typeface="+mn-lt"/>
              <a:cs typeface="+mn-lt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>
                <a:ea typeface="+mn-lt"/>
                <a:cs typeface="+mn-lt"/>
              </a:rPr>
              <a:t>Services for an individual based on verbal commands.</a:t>
            </a:r>
            <a:endParaRPr lang="en-US" sz="2400" dirty="0">
              <a:cs typeface="Calibri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sz="2400" dirty="0">
              <a:ea typeface="+mn-lt"/>
              <a:cs typeface="+mn-lt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>
                <a:ea typeface="+mn-lt"/>
                <a:cs typeface="+mn-lt"/>
              </a:rPr>
              <a:t>Handsfree service.</a:t>
            </a:r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endParaRPr lang="en-US" sz="2400" dirty="0">
              <a:ea typeface="+mn-lt"/>
              <a:cs typeface="+mn-lt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>
                <a:ea typeface="+mn-lt"/>
                <a:cs typeface="+mn-lt"/>
              </a:rPr>
              <a:t>They can do tasks that an executive assistant would typically handle such as making notes, making phone calls, texting messages and organizing emails.</a:t>
            </a:r>
            <a:endParaRPr lang="en-US" dirty="0"/>
          </a:p>
          <a:p>
            <a:pPr marL="579120" lvl="1" indent="-350520">
              <a:buFont typeface="Arial" pitchFamily="34" charset="0"/>
              <a:buChar char="•"/>
            </a:pPr>
            <a:endParaRPr lang="en-US" sz="2400" b="1" dirty="0">
              <a:cs typeface="Calibri"/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b="1">
                <a:ea typeface="+mn-lt"/>
                <a:cs typeface="+mn-lt"/>
              </a:rPr>
              <a:t>Voice Based Virtual Assistant</a:t>
            </a:r>
            <a:endParaRPr lang="en-US" sz="1400" b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8A26D-D595-4CE3-AF5D-1D5AF2407734}" type="slidenum">
              <a:rPr lang="en-US" sz="1400" b="1" dirty="0" smtClean="0"/>
              <a:t>5</a:t>
            </a:fld>
            <a:endParaRPr lang="en-US" sz="1400"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563562"/>
          </a:xfrm>
        </p:spPr>
        <p:txBody>
          <a:bodyPr>
            <a:normAutofit fontScale="90000"/>
          </a:bodyPr>
          <a:lstStyle/>
          <a:p>
            <a:pPr lvl="0"/>
            <a:r>
              <a:rPr lang="en-US" b="1" dirty="0">
                <a:solidFill>
                  <a:srgbClr val="FF0000"/>
                </a:solidFill>
              </a:rPr>
              <a:t>Existing Work to Undertake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933" y="1262523"/>
            <a:ext cx="9142838" cy="479285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579120" lvl="1" indent="-350520">
              <a:buFont typeface="Courier New" panose="02070309020205020404" pitchFamily="49" charset="0"/>
              <a:buChar char="o"/>
            </a:pPr>
            <a:r>
              <a:rPr lang="en-US" sz="2400" dirty="0"/>
              <a:t>Problem for users with internet instability, server problems and places where internet is not accessible.</a:t>
            </a:r>
            <a:endParaRPr lang="en-US" dirty="0">
              <a:cs typeface="Calibri"/>
            </a:endParaRPr>
          </a:p>
          <a:p>
            <a:pPr marL="579120" lvl="1" indent="-350520">
              <a:buFont typeface="Courier New" panose="02070309020205020404" pitchFamily="49" charset="0"/>
              <a:buChar char="o"/>
            </a:pPr>
            <a:endParaRPr lang="en-US" sz="2400" dirty="0">
              <a:cs typeface="Calibri"/>
            </a:endParaRPr>
          </a:p>
          <a:p>
            <a:pPr marL="579120" lvl="1" indent="-350520">
              <a:buFont typeface="Courier New" panose="02070309020205020404" pitchFamily="49" charset="0"/>
              <a:buChar char="o"/>
            </a:pPr>
            <a:r>
              <a:rPr lang="en-US" sz="2400" dirty="0">
                <a:cs typeface="Calibri"/>
              </a:rPr>
              <a:t> Misinterpreting or misidentifying a particular query.</a:t>
            </a:r>
          </a:p>
          <a:p>
            <a:pPr marL="579120" lvl="1" indent="-350520">
              <a:buFont typeface="Courier New" panose="02070309020205020404" pitchFamily="49" charset="0"/>
              <a:buChar char="o"/>
            </a:pPr>
            <a:endParaRPr lang="en-US" sz="2400" dirty="0">
              <a:cs typeface="Calibri"/>
            </a:endParaRPr>
          </a:p>
          <a:p>
            <a:pPr marL="579120" lvl="1" indent="-350520">
              <a:buFont typeface="Courier New" panose="02070309020205020404" pitchFamily="49" charset="0"/>
              <a:buChar char="o"/>
            </a:pPr>
            <a:r>
              <a:rPr lang="en-US" sz="2400" dirty="0">
                <a:cs typeface="Calibri"/>
              </a:rPr>
              <a:t>Data privacy and Security.</a:t>
            </a:r>
          </a:p>
          <a:p>
            <a:pPr marL="579120" lvl="1" indent="-350520">
              <a:buFont typeface="Courier New" panose="02070309020205020404" pitchFamily="49" charset="0"/>
              <a:buChar char="o"/>
            </a:pPr>
            <a:endParaRPr lang="en-US" sz="2400" dirty="0">
              <a:cs typeface="Calibri"/>
            </a:endParaRPr>
          </a:p>
          <a:p>
            <a:pPr marL="579120" lvl="1" indent="-350520">
              <a:buFont typeface="Courier New" panose="02070309020205020404" pitchFamily="49" charset="0"/>
              <a:buChar char="o"/>
            </a:pPr>
            <a:r>
              <a:rPr lang="en-US" sz="2400" dirty="0">
                <a:cs typeface="Calibri"/>
              </a:rPr>
              <a:t>Challenge of language ,accent, dialect.</a:t>
            </a:r>
          </a:p>
          <a:p>
            <a:pPr marL="579120" lvl="1" indent="-350520"/>
            <a:endParaRPr lang="en-US" sz="2400" b="1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b="1"/>
              <a:t>Voice Based Virtual Assistant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8A26D-D595-4CE3-AF5D-1D5AF2407734}" type="slidenum">
              <a:rPr lang="en-US" sz="1400" b="1" dirty="0" smtClean="0"/>
              <a:t>6</a:t>
            </a:fld>
            <a:endParaRPr lang="en-US" sz="1400" b="1"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563562"/>
          </a:xfrm>
        </p:spPr>
        <p:txBody>
          <a:bodyPr>
            <a:normAutofit fontScale="90000"/>
          </a:bodyPr>
          <a:lstStyle/>
          <a:p>
            <a:pPr lvl="0"/>
            <a:r>
              <a:rPr lang="en-US" b="1">
                <a:solidFill>
                  <a:srgbClr val="FF0000"/>
                </a:solidFill>
              </a:rPr>
              <a:t>Proposed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523" y="1285278"/>
            <a:ext cx="8841133" cy="46227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579120" lvl="1" indent="-350520">
              <a:buFont typeface="Arial" pitchFamily="34" charset="0"/>
              <a:buChar char="•"/>
            </a:pPr>
            <a:r>
              <a:rPr lang="en-US" sz="2000" b="1">
                <a:ea typeface="Calibri"/>
                <a:cs typeface="Calibri"/>
              </a:rPr>
              <a:t>The program which receive audio input through mic.</a:t>
            </a:r>
          </a:p>
          <a:p>
            <a:pPr marL="579120" lvl="1" indent="-350520">
              <a:buFont typeface="Arial" pitchFamily="34" charset="0"/>
              <a:buChar char="•"/>
            </a:pPr>
            <a:endParaRPr lang="en-US" sz="2000" b="1">
              <a:ea typeface="Calibri"/>
              <a:cs typeface="Calibri"/>
            </a:endParaRPr>
          </a:p>
          <a:p>
            <a:pPr marL="579120" lvl="1" indent="-350520">
              <a:buFont typeface="Arial" pitchFamily="34" charset="0"/>
              <a:buChar char="•"/>
            </a:pPr>
            <a:r>
              <a:rPr lang="en-US" sz="2000" b="1">
                <a:ea typeface="Calibri"/>
                <a:cs typeface="Calibri"/>
              </a:rPr>
              <a:t>The speech recognition software will detect the input and redirect it to the backend.</a:t>
            </a:r>
          </a:p>
          <a:p>
            <a:pPr marL="579120" lvl="1" indent="-350520">
              <a:buChar char="•"/>
            </a:pPr>
            <a:endParaRPr lang="en-US" sz="2000" b="1">
              <a:ea typeface="Calibri"/>
              <a:cs typeface="Calibri"/>
            </a:endParaRPr>
          </a:p>
          <a:p>
            <a:pPr marL="579120" lvl="1" indent="-350520">
              <a:buChar char="•"/>
            </a:pPr>
            <a:r>
              <a:rPr lang="en-US" sz="2000" b="1">
                <a:ea typeface="Calibri"/>
                <a:cs typeface="Calibri"/>
              </a:rPr>
              <a:t>The program will perform the command based on the interest    of the user.</a:t>
            </a:r>
          </a:p>
          <a:p>
            <a:pPr marL="579120" lvl="1" indent="-350520">
              <a:buChar char="•"/>
            </a:pPr>
            <a:endParaRPr lang="en-US" sz="2000" b="1">
              <a:ea typeface="Calibri"/>
              <a:cs typeface="Calibri"/>
            </a:endParaRPr>
          </a:p>
          <a:p>
            <a:pPr marL="579120" lvl="1" indent="-350520">
              <a:buChar char="•"/>
            </a:pPr>
            <a:r>
              <a:rPr lang="en-US" sz="2000" b="1">
                <a:ea typeface="Calibri"/>
                <a:cs typeface="Calibri"/>
              </a:rPr>
              <a:t>The output will be presented to the user.</a:t>
            </a:r>
          </a:p>
          <a:p>
            <a:endParaRPr lang="en-US">
              <a:ea typeface="Calibri"/>
              <a:cs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b="1"/>
              <a:t>Voice Based Virtual Assistant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8A26D-D595-4CE3-AF5D-1D5AF2407734}" type="slidenum">
              <a:rPr lang="en-US" sz="1400" b="1" dirty="0" smtClean="0"/>
              <a:t>7</a:t>
            </a:fld>
            <a:endParaRPr lang="en-US" sz="1400" b="1"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b="1">
                <a:solidFill>
                  <a:srgbClr val="FF0000"/>
                </a:solidFill>
              </a:rPr>
              <a:t>System Functions 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697" y="903366"/>
            <a:ext cx="3152470" cy="5320711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579120" lvl="1" indent="-350520">
              <a:buFont typeface="Wingdings" panose="05000000000000000000" pitchFamily="2" charset="2"/>
              <a:buChar char="q"/>
            </a:pPr>
            <a:r>
              <a:rPr lang="en-US" sz="1800" b="1" dirty="0">
                <a:cs typeface="Calibri"/>
              </a:rPr>
              <a:t>Open/Closure of websites, web  pages</a:t>
            </a:r>
          </a:p>
          <a:p>
            <a:pPr marL="579120" lvl="1" indent="-350520">
              <a:buFont typeface="Wingdings" panose="05000000000000000000" pitchFamily="2" charset="2"/>
              <a:buChar char="q"/>
            </a:pPr>
            <a:r>
              <a:rPr lang="en-US" sz="1800" b="1" dirty="0">
                <a:ea typeface="Calibri"/>
                <a:cs typeface="Calibri"/>
              </a:rPr>
              <a:t>Sending E-Mails</a:t>
            </a:r>
          </a:p>
          <a:p>
            <a:pPr marL="579120" lvl="1" indent="-350520">
              <a:buFont typeface="Wingdings" panose="05000000000000000000" pitchFamily="2" charset="2"/>
              <a:buChar char="q"/>
            </a:pPr>
            <a:r>
              <a:rPr lang="en-US" sz="1800" b="1" dirty="0">
                <a:ea typeface="Calibri"/>
                <a:cs typeface="Calibri"/>
              </a:rPr>
              <a:t>Temperature of anywhere</a:t>
            </a:r>
          </a:p>
          <a:p>
            <a:pPr marL="579120" lvl="1" indent="-350520">
              <a:buFont typeface="Wingdings" panose="05000000000000000000" pitchFamily="2" charset="2"/>
              <a:buChar char="q"/>
            </a:pPr>
            <a:r>
              <a:rPr lang="en-US" sz="1800" b="1" dirty="0">
                <a:ea typeface="Calibri"/>
                <a:cs typeface="Calibri"/>
              </a:rPr>
              <a:t>Text-reader/Audio book</a:t>
            </a:r>
          </a:p>
          <a:p>
            <a:pPr marL="579120" lvl="1" indent="-350520">
              <a:buFont typeface="Wingdings" panose="05000000000000000000" pitchFamily="2" charset="2"/>
              <a:buChar char="q"/>
            </a:pPr>
            <a:r>
              <a:rPr lang="en-US" sz="1800" b="1" dirty="0">
                <a:ea typeface="Calibri"/>
                <a:cs typeface="Calibri"/>
              </a:rPr>
              <a:t>Time-Table</a:t>
            </a:r>
          </a:p>
          <a:p>
            <a:pPr marL="579120" lvl="1" indent="-350520">
              <a:buFont typeface="Wingdings" panose="05000000000000000000" pitchFamily="2" charset="2"/>
              <a:buChar char="q"/>
            </a:pPr>
            <a:r>
              <a:rPr lang="en-US" sz="1800" b="1" dirty="0">
                <a:ea typeface="Calibri"/>
                <a:cs typeface="Calibri"/>
              </a:rPr>
              <a:t>Screenshots</a:t>
            </a:r>
          </a:p>
          <a:p>
            <a:pPr marL="579120" lvl="1" indent="-350520">
              <a:buFont typeface="Wingdings" panose="05000000000000000000" pitchFamily="2" charset="2"/>
              <a:buChar char="q"/>
            </a:pPr>
            <a:r>
              <a:rPr lang="en-US" sz="1800" b="1" dirty="0">
                <a:ea typeface="Calibri"/>
                <a:cs typeface="Calibri"/>
              </a:rPr>
              <a:t>Internet Speed</a:t>
            </a:r>
          </a:p>
          <a:p>
            <a:pPr marL="579120" lvl="1" indent="-350520">
              <a:buFont typeface="Wingdings" panose="05000000000000000000" pitchFamily="2" charset="2"/>
              <a:buChar char="q"/>
            </a:pPr>
            <a:r>
              <a:rPr lang="en-US" sz="1800" b="1" dirty="0">
                <a:ea typeface="Calibri"/>
                <a:cs typeface="Calibri"/>
              </a:rPr>
              <a:t>Wikipedia Search</a:t>
            </a:r>
          </a:p>
          <a:p>
            <a:pPr marL="579120" lvl="1" indent="-350520">
              <a:buFont typeface="Wingdings" panose="05000000000000000000" pitchFamily="2" charset="2"/>
              <a:buChar char="q"/>
            </a:pPr>
            <a:r>
              <a:rPr lang="en-US" sz="1800" b="1" dirty="0">
                <a:ea typeface="Calibri"/>
                <a:cs typeface="Calibri"/>
              </a:rPr>
              <a:t>Music Play</a:t>
            </a:r>
          </a:p>
          <a:p>
            <a:pPr marL="579120" lvl="1" indent="-350520">
              <a:buFont typeface="Wingdings" panose="05000000000000000000" pitchFamily="2" charset="2"/>
              <a:buChar char="q"/>
            </a:pPr>
            <a:r>
              <a:rPr lang="en-US" sz="1800" b="1" dirty="0">
                <a:ea typeface="Calibri"/>
                <a:cs typeface="Calibri"/>
              </a:rPr>
              <a:t>Alarm and Clock</a:t>
            </a:r>
          </a:p>
          <a:p>
            <a:pPr marL="579120" lvl="1" indent="-350520">
              <a:buFont typeface="Wingdings" panose="05000000000000000000" pitchFamily="2" charset="2"/>
              <a:buChar char="q"/>
            </a:pPr>
            <a:r>
              <a:rPr lang="en-US" sz="1800" b="1" dirty="0">
                <a:ea typeface="Calibri"/>
                <a:cs typeface="Calibri"/>
              </a:rPr>
              <a:t>YouTube Search</a:t>
            </a:r>
          </a:p>
          <a:p>
            <a:pPr marL="579120" lvl="1" indent="-350520">
              <a:buFont typeface="Wingdings" panose="05000000000000000000" pitchFamily="2" charset="2"/>
              <a:buChar char="q"/>
            </a:pPr>
            <a:r>
              <a:rPr lang="en-US" sz="1800" b="1" dirty="0">
                <a:ea typeface="Calibri"/>
                <a:cs typeface="Calibri"/>
              </a:rPr>
              <a:t>Google Search</a:t>
            </a:r>
          </a:p>
          <a:p>
            <a:pPr marL="579120" lvl="1" indent="-350520">
              <a:buFont typeface="Wingdings" panose="05000000000000000000" pitchFamily="2" charset="2"/>
              <a:buChar char="q"/>
            </a:pPr>
            <a:r>
              <a:rPr lang="en-US" sz="1800" b="1" dirty="0">
                <a:ea typeface="Calibri"/>
                <a:cs typeface="Calibri"/>
              </a:rPr>
              <a:t>Cracking Jokes</a:t>
            </a:r>
          </a:p>
          <a:p>
            <a:pPr marL="579120" lvl="1" indent="-350520">
              <a:buFont typeface="Wingdings" panose="05000000000000000000" pitchFamily="2" charset="2"/>
              <a:buChar char="q"/>
            </a:pPr>
            <a:r>
              <a:rPr lang="en-US" sz="1800" b="1" dirty="0">
                <a:ea typeface="Calibri"/>
                <a:cs typeface="Calibri"/>
              </a:rPr>
              <a:t>Query Repetition</a:t>
            </a:r>
          </a:p>
          <a:p>
            <a:pPr marL="579120" lvl="1" indent="-350520">
              <a:buFont typeface="Arial" pitchFamily="34" charset="0"/>
              <a:buChar char="•"/>
            </a:pPr>
            <a:endParaRPr lang="en-US" sz="1100" b="1" dirty="0">
              <a:ea typeface="Calibri"/>
              <a:cs typeface="Calibri"/>
            </a:endParaRPr>
          </a:p>
          <a:p>
            <a:pPr marL="579120" lvl="1" indent="-350520">
              <a:buChar char="•"/>
            </a:pPr>
            <a:endParaRPr lang="en-US" sz="2400" dirty="0">
              <a:ea typeface="Calibri"/>
              <a:cs typeface="Calibri"/>
            </a:endParaRPr>
          </a:p>
          <a:p>
            <a:pPr marL="579120" lvl="1" indent="-350520">
              <a:buChar char="•"/>
            </a:pPr>
            <a:endParaRPr lang="en-US" sz="2400" dirty="0">
              <a:ea typeface="Calibri"/>
              <a:cs typeface="Calibri"/>
            </a:endParaRPr>
          </a:p>
          <a:p>
            <a:pPr marL="579120" lvl="1" indent="-350520">
              <a:buChar char="•"/>
            </a:pPr>
            <a:endParaRPr lang="en-US" sz="2400" dirty="0">
              <a:ea typeface="Calibri"/>
              <a:cs typeface="Calibri"/>
            </a:endParaRPr>
          </a:p>
          <a:p>
            <a:pPr marL="579120" lvl="1" indent="-350520"/>
            <a:endParaRPr lang="en-US" sz="2400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b="1"/>
              <a:t>Voice Based Virtual Assistant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8A26D-D595-4CE3-AF5D-1D5AF2407734}" type="slidenum">
              <a:rPr lang="en-US" sz="1400" b="1" dirty="0" smtClean="0"/>
              <a:t>8</a:t>
            </a:fld>
            <a:endParaRPr lang="en-US" sz="1400" b="1"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235EBC-5BB3-FC58-268C-4659FB46B54F}"/>
              </a:ext>
            </a:extLst>
          </p:cNvPr>
          <p:cNvSpPr txBox="1"/>
          <p:nvPr/>
        </p:nvSpPr>
        <p:spPr>
          <a:xfrm>
            <a:off x="5075769" y="972943"/>
            <a:ext cx="2743200" cy="491211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579120" lvl="1" indent="-350520">
              <a:spcBef>
                <a:spcPct val="20000"/>
              </a:spcBef>
              <a:buFont typeface="Wingdings" panose="05000000000000000000" pitchFamily="2" charset="2"/>
              <a:buChar char="q"/>
            </a:pPr>
            <a:r>
              <a:rPr lang="en-US" b="1" dirty="0">
                <a:cs typeface="Calibri"/>
              </a:rPr>
              <a:t>Location</a:t>
            </a:r>
            <a:endParaRPr lang="en-US" dirty="0">
              <a:ea typeface="+mn-lt"/>
              <a:cs typeface="+mn-lt"/>
            </a:endParaRPr>
          </a:p>
          <a:p>
            <a:pPr marL="579120" lvl="1" indent="-350520">
              <a:spcBef>
                <a:spcPct val="20000"/>
              </a:spcBef>
              <a:buFont typeface="Wingdings" panose="05000000000000000000" pitchFamily="2" charset="2"/>
              <a:buChar char="q"/>
            </a:pPr>
            <a:r>
              <a:rPr lang="en-US" b="1" dirty="0">
                <a:cs typeface="Calibri"/>
              </a:rPr>
              <a:t>Remember, save and tell information</a:t>
            </a:r>
            <a:endParaRPr lang="en-US" dirty="0">
              <a:ea typeface="+mn-lt"/>
              <a:cs typeface="+mn-lt"/>
            </a:endParaRPr>
          </a:p>
          <a:p>
            <a:pPr marL="579120" lvl="1" indent="-350520">
              <a:spcBef>
                <a:spcPct val="20000"/>
              </a:spcBef>
              <a:buFont typeface="Wingdings" panose="05000000000000000000" pitchFamily="2" charset="2"/>
              <a:buChar char="q"/>
            </a:pPr>
            <a:r>
              <a:rPr lang="en-US" b="1" dirty="0">
                <a:cs typeface="Calibri"/>
              </a:rPr>
              <a:t>Translator</a:t>
            </a:r>
            <a:endParaRPr lang="en-US" dirty="0">
              <a:ea typeface="+mn-lt"/>
              <a:cs typeface="+mn-lt"/>
            </a:endParaRPr>
          </a:p>
          <a:p>
            <a:pPr marL="579120" lvl="1" indent="-350520">
              <a:spcBef>
                <a:spcPct val="20000"/>
              </a:spcBef>
              <a:buFont typeface="Wingdings" panose="05000000000000000000" pitchFamily="2" charset="2"/>
              <a:buChar char="q"/>
            </a:pPr>
            <a:r>
              <a:rPr lang="en-US" b="1" dirty="0">
                <a:cs typeface="Calibri"/>
              </a:rPr>
              <a:t>Place Locator</a:t>
            </a:r>
            <a:endParaRPr lang="en-US" dirty="0">
              <a:ea typeface="+mn-lt"/>
              <a:cs typeface="+mn-lt"/>
            </a:endParaRPr>
          </a:p>
          <a:p>
            <a:pPr marL="579120" lvl="1" indent="-350520">
              <a:spcBef>
                <a:spcPct val="20000"/>
              </a:spcBef>
              <a:buFont typeface="Wingdings" panose="05000000000000000000" pitchFamily="2" charset="2"/>
              <a:buChar char="q"/>
            </a:pPr>
            <a:r>
              <a:rPr lang="en-US" b="1" dirty="0">
                <a:cs typeface="Calibri"/>
              </a:rPr>
              <a:t>Hide Files</a:t>
            </a:r>
            <a:endParaRPr lang="en-US" dirty="0">
              <a:ea typeface="+mn-lt"/>
              <a:cs typeface="+mn-lt"/>
            </a:endParaRPr>
          </a:p>
          <a:p>
            <a:pPr marL="579120" lvl="1" indent="-350520">
              <a:spcBef>
                <a:spcPct val="20000"/>
              </a:spcBef>
              <a:buFont typeface="Wingdings" panose="05000000000000000000" pitchFamily="2" charset="2"/>
              <a:buChar char="q"/>
            </a:pPr>
            <a:r>
              <a:rPr lang="en-US" b="1" dirty="0">
                <a:cs typeface="Calibri"/>
              </a:rPr>
              <a:t>Battery</a:t>
            </a:r>
            <a:endParaRPr lang="en-US" dirty="0">
              <a:ea typeface="+mn-lt"/>
              <a:cs typeface="+mn-lt"/>
            </a:endParaRPr>
          </a:p>
          <a:p>
            <a:pPr marL="579120" lvl="1" indent="-350520">
              <a:spcBef>
                <a:spcPct val="20000"/>
              </a:spcBef>
              <a:buFont typeface="Wingdings" panose="05000000000000000000" pitchFamily="2" charset="2"/>
              <a:buChar char="q"/>
            </a:pPr>
            <a:r>
              <a:rPr lang="en-US" b="1" dirty="0">
                <a:cs typeface="Calibri"/>
              </a:rPr>
              <a:t>Volume</a:t>
            </a:r>
            <a:endParaRPr lang="en-US" dirty="0">
              <a:ea typeface="+mn-lt"/>
              <a:cs typeface="+mn-lt"/>
            </a:endParaRPr>
          </a:p>
          <a:p>
            <a:pPr marL="579120" lvl="1" indent="-350520">
              <a:spcBef>
                <a:spcPct val="20000"/>
              </a:spcBef>
              <a:buFont typeface="Wingdings" panose="05000000000000000000" pitchFamily="2" charset="2"/>
              <a:buChar char="q"/>
            </a:pPr>
            <a:r>
              <a:rPr lang="en-US" b="1" dirty="0">
                <a:cs typeface="Calibri"/>
              </a:rPr>
              <a:t>News Headlines</a:t>
            </a:r>
            <a:endParaRPr lang="en-US" dirty="0">
              <a:ea typeface="+mn-lt"/>
              <a:cs typeface="+mn-lt"/>
            </a:endParaRPr>
          </a:p>
          <a:p>
            <a:pPr marL="579120" lvl="1" indent="-350520">
              <a:spcBef>
                <a:spcPct val="20000"/>
              </a:spcBef>
              <a:buFont typeface="Wingdings" panose="05000000000000000000" pitchFamily="2" charset="2"/>
              <a:buChar char="q"/>
            </a:pPr>
            <a:r>
              <a:rPr lang="en-US" b="1" dirty="0">
                <a:cs typeface="Calibri"/>
              </a:rPr>
              <a:t>Calculator</a:t>
            </a:r>
            <a:endParaRPr lang="en-US" dirty="0">
              <a:ea typeface="+mn-lt"/>
              <a:cs typeface="+mn-lt"/>
            </a:endParaRPr>
          </a:p>
          <a:p>
            <a:pPr marL="579120" lvl="1" indent="-350520">
              <a:spcBef>
                <a:spcPct val="20000"/>
              </a:spcBef>
              <a:buFont typeface="Wingdings" panose="05000000000000000000" pitchFamily="2" charset="2"/>
              <a:buChar char="q"/>
            </a:pPr>
            <a:r>
              <a:rPr lang="en-US" b="1" dirty="0">
                <a:cs typeface="Calibri"/>
              </a:rPr>
              <a:t>Cricket Scores</a:t>
            </a:r>
            <a:endParaRPr lang="en-US" dirty="0">
              <a:ea typeface="+mn-lt"/>
              <a:cs typeface="+mn-lt"/>
            </a:endParaRPr>
          </a:p>
          <a:p>
            <a:pPr marL="579120" lvl="1" indent="-350520">
              <a:spcBef>
                <a:spcPct val="20000"/>
              </a:spcBef>
              <a:buFont typeface="Wingdings" panose="05000000000000000000" pitchFamily="2" charset="2"/>
              <a:buChar char="q"/>
            </a:pPr>
            <a:r>
              <a:rPr lang="en-US" b="1" dirty="0">
                <a:cs typeface="Calibri"/>
              </a:rPr>
              <a:t>Camera-click pictures</a:t>
            </a:r>
            <a:endParaRPr lang="en-US" dirty="0">
              <a:ea typeface="+mn-lt"/>
              <a:cs typeface="+mn-lt"/>
            </a:endParaRPr>
          </a:p>
          <a:p>
            <a:pPr marL="579120" lvl="1" indent="-350520">
              <a:spcBef>
                <a:spcPct val="20000"/>
              </a:spcBef>
              <a:buFont typeface="Wingdings" panose="05000000000000000000" pitchFamily="2" charset="2"/>
              <a:buChar char="q"/>
            </a:pPr>
            <a:r>
              <a:rPr lang="en-US" b="1" dirty="0">
                <a:ea typeface="+mn-lt"/>
                <a:cs typeface="+mn-lt"/>
              </a:rPr>
              <a:t>Clap Detection</a:t>
            </a:r>
            <a:endParaRPr lang="en-US" dirty="0">
              <a:ea typeface="+mn-lt"/>
              <a:cs typeface="+mn-lt"/>
            </a:endParaRPr>
          </a:p>
          <a:p>
            <a:pPr marL="579120" lvl="1" indent="-350520">
              <a:spcBef>
                <a:spcPct val="20000"/>
              </a:spcBef>
              <a:buFont typeface="Wingdings" panose="05000000000000000000" pitchFamily="2" charset="2"/>
              <a:buChar char="q"/>
            </a:pPr>
            <a:r>
              <a:rPr lang="en-US" b="1" dirty="0">
                <a:cs typeface="Calibri"/>
              </a:rPr>
              <a:t>Password Protection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7668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216704"/>
          </a:xfrm>
        </p:spPr>
        <p:txBody>
          <a:bodyPr>
            <a:normAutofit/>
          </a:bodyPr>
          <a:lstStyle/>
          <a:p>
            <a:r>
              <a:rPr lang="en-US" sz="5400" b="1">
                <a:solidFill>
                  <a:srgbClr val="FF0000"/>
                </a:solidFill>
              </a:rPr>
              <a:t>Space Exploration </a:t>
            </a:r>
            <a:r>
              <a:rPr lang="en-US" sz="4000" b="1">
                <a:solidFill>
                  <a:srgbClr val="FF0000"/>
                </a:solidFill>
              </a:rPr>
              <a:t> </a:t>
            </a:r>
            <a:endParaRPr lang="en-US" sz="40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523" y="1548642"/>
            <a:ext cx="8841133" cy="405389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579120" lvl="1" indent="-350520">
              <a:buFont typeface="Wingdings" panose="05000000000000000000" pitchFamily="2" charset="2"/>
              <a:buChar char="q"/>
            </a:pPr>
            <a:r>
              <a:rPr lang="en-US" sz="2000" b="1" dirty="0">
                <a:ea typeface="Calibri"/>
                <a:cs typeface="Calibri"/>
              </a:rPr>
              <a:t>Date wise Space news from Nasa</a:t>
            </a:r>
          </a:p>
          <a:p>
            <a:pPr marL="579120" lvl="1" indent="-350520">
              <a:buFont typeface="Wingdings" panose="05000000000000000000" pitchFamily="2" charset="2"/>
              <a:buChar char="q"/>
            </a:pPr>
            <a:endParaRPr lang="en-US" sz="2000" b="1" dirty="0">
              <a:ea typeface="Calibri"/>
              <a:cs typeface="Calibri"/>
            </a:endParaRPr>
          </a:p>
          <a:p>
            <a:pPr marL="579120" lvl="1" indent="-350520">
              <a:buFont typeface="Wingdings" panose="05000000000000000000" pitchFamily="2" charset="2"/>
              <a:buChar char="q"/>
            </a:pPr>
            <a:r>
              <a:rPr lang="en-US" sz="2000" b="1" dirty="0">
                <a:ea typeface="Calibri"/>
                <a:cs typeface="Calibri"/>
              </a:rPr>
              <a:t>Image Captures from Martian Rovers</a:t>
            </a:r>
          </a:p>
          <a:p>
            <a:pPr marL="579120" lvl="1" indent="-350520">
              <a:buFont typeface="Wingdings" panose="05000000000000000000" pitchFamily="2" charset="2"/>
              <a:buChar char="q"/>
            </a:pPr>
            <a:endParaRPr lang="en-US" sz="2000" b="1" dirty="0">
              <a:ea typeface="Calibri"/>
              <a:cs typeface="Calibri"/>
            </a:endParaRPr>
          </a:p>
          <a:p>
            <a:pPr marL="579120" lvl="1" indent="-350520">
              <a:buFont typeface="Wingdings" panose="05000000000000000000" pitchFamily="2" charset="2"/>
              <a:buChar char="q"/>
            </a:pPr>
            <a:r>
              <a:rPr lang="en-US" sz="2000" b="1" dirty="0">
                <a:ea typeface="Calibri"/>
                <a:cs typeface="Calibri"/>
              </a:rPr>
              <a:t>International Space Station Tracker</a:t>
            </a:r>
          </a:p>
          <a:p>
            <a:pPr marL="579120" lvl="1" indent="-350520">
              <a:buFont typeface="Wingdings" panose="05000000000000000000" pitchFamily="2" charset="2"/>
              <a:buChar char="q"/>
            </a:pPr>
            <a:endParaRPr lang="en-US" sz="2000" b="1" dirty="0">
              <a:ea typeface="Calibri"/>
              <a:cs typeface="Calibri"/>
            </a:endParaRPr>
          </a:p>
          <a:p>
            <a:pPr marL="579120" lvl="1" indent="-350520">
              <a:buFont typeface="Wingdings" panose="05000000000000000000" pitchFamily="2" charset="2"/>
              <a:buChar char="q"/>
            </a:pPr>
            <a:r>
              <a:rPr lang="en-US" sz="2000" b="1" dirty="0">
                <a:ea typeface="Calibri"/>
                <a:cs typeface="Calibri"/>
              </a:rPr>
              <a:t>Tracking Space Objects</a:t>
            </a:r>
          </a:p>
          <a:p>
            <a:pPr marL="579120" lvl="1" indent="-350520">
              <a:buFont typeface="Wingdings" panose="05000000000000000000" pitchFamily="2" charset="2"/>
              <a:buChar char="q"/>
            </a:pPr>
            <a:endParaRPr lang="en-US" sz="2000" b="1" dirty="0">
              <a:ea typeface="Calibri"/>
              <a:cs typeface="Calibri"/>
            </a:endParaRPr>
          </a:p>
          <a:p>
            <a:pPr marL="579120" lvl="1" indent="-350520">
              <a:buFont typeface="Wingdings" panose="05000000000000000000" pitchFamily="2" charset="2"/>
              <a:buChar char="q"/>
            </a:pPr>
            <a:r>
              <a:rPr lang="en-US" sz="2000" b="1" dirty="0">
                <a:ea typeface="Calibri"/>
                <a:cs typeface="Calibri"/>
              </a:rPr>
              <a:t>Dataset on Solar Bodies</a:t>
            </a:r>
          </a:p>
          <a:p>
            <a:pPr marL="579120" lvl="1" indent="-350520">
              <a:buFont typeface="Wingdings" panose="05000000000000000000" pitchFamily="2" charset="2"/>
              <a:buChar char="q"/>
            </a:pPr>
            <a:endParaRPr lang="en-US" sz="2000" b="1" dirty="0">
              <a:ea typeface="Calibri"/>
              <a:cs typeface="Calibri"/>
            </a:endParaRPr>
          </a:p>
          <a:p>
            <a:pPr marL="579120" lvl="1" indent="-350520">
              <a:buFont typeface="Wingdings" panose="05000000000000000000" pitchFamily="2" charset="2"/>
              <a:buChar char="q"/>
            </a:pPr>
            <a:r>
              <a:rPr lang="en-US" sz="2000" b="1" dirty="0">
                <a:ea typeface="Calibri"/>
                <a:cs typeface="Calibri"/>
              </a:rPr>
              <a:t>Corona Virus Tracker</a:t>
            </a:r>
          </a:p>
          <a:p>
            <a:pPr marL="579120" lvl="1" indent="-350520">
              <a:buFont typeface="Arial" pitchFamily="34" charset="0"/>
              <a:buChar char="•"/>
            </a:pPr>
            <a:endParaRPr lang="en-US" sz="2400" dirty="0">
              <a:ea typeface="Calibri"/>
              <a:cs typeface="Calibri"/>
            </a:endParaRPr>
          </a:p>
          <a:p>
            <a:pPr marL="579120" lvl="1" indent="-350520"/>
            <a:endParaRPr lang="en-US" sz="2400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b="1"/>
              <a:t>Voice Based Virtual Assistant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8A26D-D595-4CE3-AF5D-1D5AF2407734}" type="slidenum">
              <a:rPr lang="en-US" sz="1400" b="1" dirty="0" smtClean="0"/>
              <a:t>9</a:t>
            </a:fld>
            <a:endParaRPr lang="en-US" sz="1400" b="1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835073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599367A66599446A65CD904CFC9092E" ma:contentTypeVersion="4" ma:contentTypeDescription="Create a new document." ma:contentTypeScope="" ma:versionID="e699df64c09ec455a2c95d4861fdb040">
  <xsd:schema xmlns:xsd="http://www.w3.org/2001/XMLSchema" xmlns:xs="http://www.w3.org/2001/XMLSchema" xmlns:p="http://schemas.microsoft.com/office/2006/metadata/properties" xmlns:ns2="0cfde312-b344-4423-b6ed-690b226800e7" targetNamespace="http://schemas.microsoft.com/office/2006/metadata/properties" ma:root="true" ma:fieldsID="82c23f5917c7fc0ea98bc9322bd48b15" ns2:_="">
    <xsd:import namespace="0cfde312-b344-4423-b6ed-690b226800e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cfde312-b344-4423-b6ed-690b226800e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1D91986-5E23-4F46-A6A9-5258E734601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cfde312-b344-4423-b6ed-690b226800e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F2FF0C2-766D-406C-89F9-EE09FD62FFF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01DB4D6-BCAE-4794-972D-27126859C0B4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639</Words>
  <Application>Microsoft Office PowerPoint</Application>
  <PresentationFormat>On-screen Show (4:3)</PresentationFormat>
  <Paragraphs>194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Arial,Sans-Serif</vt:lpstr>
      <vt:lpstr>Calibri</vt:lpstr>
      <vt:lpstr>Courier New</vt:lpstr>
      <vt:lpstr>Wingdings</vt:lpstr>
      <vt:lpstr>Office Theme</vt:lpstr>
      <vt:lpstr>VIRTUAL AI-ASSISTANT </vt:lpstr>
      <vt:lpstr>CONTENTS</vt:lpstr>
      <vt:lpstr>ABSTRACT</vt:lpstr>
      <vt:lpstr>OBJECTIVES</vt:lpstr>
      <vt:lpstr>INTRODUCTION </vt:lpstr>
      <vt:lpstr>Existing Work to Undertake</vt:lpstr>
      <vt:lpstr>Proposed work</vt:lpstr>
      <vt:lpstr>System Functions </vt:lpstr>
      <vt:lpstr>Space Exploration  </vt:lpstr>
      <vt:lpstr>PowerPoint Presentation</vt:lpstr>
      <vt:lpstr>System Flow Diagram</vt:lpstr>
      <vt:lpstr>Experimental Results</vt:lpstr>
      <vt:lpstr>Experimental Results</vt:lpstr>
      <vt:lpstr>Experimental Results</vt:lpstr>
      <vt:lpstr>PowerPoint Presentation</vt:lpstr>
      <vt:lpstr>PowerPoint Presentation</vt:lpstr>
      <vt:lpstr>Hardware, Software Requirements</vt:lpstr>
      <vt:lpstr> Future Work and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 </dc:title>
  <dc:creator>Admin</dc:creator>
  <cp:lastModifiedBy>ANIKET DAS</cp:lastModifiedBy>
  <cp:revision>5</cp:revision>
  <dcterms:created xsi:type="dcterms:W3CDTF">2023-01-09T04:28:00Z</dcterms:created>
  <dcterms:modified xsi:type="dcterms:W3CDTF">2023-04-02T11:11:49Z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0x010100E599367A66599446A65CD904CFC9092E</vt:lpwstr>
  </property>
</Properties>
</file>