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1" r:id="rId3"/>
    <p:sldId id="265" r:id="rId4"/>
    <p:sldId id="267" r:id="rId5"/>
    <p:sldId id="279" r:id="rId6"/>
    <p:sldId id="268" r:id="rId7"/>
    <p:sldId id="266" r:id="rId8"/>
    <p:sldId id="270" r:id="rId9"/>
    <p:sldId id="271" r:id="rId10"/>
    <p:sldId id="273" r:id="rId11"/>
    <p:sldId id="277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BAD4"/>
    <a:srgbClr val="FF0000"/>
    <a:srgbClr val="0000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3" autoAdjust="0"/>
    <p:restoredTop sz="85159" autoAdjust="0"/>
  </p:normalViewPr>
  <p:slideViewPr>
    <p:cSldViewPr snapToGrid="0">
      <p:cViewPr varScale="1">
        <p:scale>
          <a:sx n="77" d="100"/>
          <a:sy n="77" d="100"/>
        </p:scale>
        <p:origin x="708" y="8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200" d="100"/>
        <a:sy n="200" d="100"/>
      </p:scale>
      <p:origin x="0" y="-138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13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18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65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3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56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9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86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Goal-</a:t>
            </a:r>
            <a:r>
              <a:rPr lang="en-US" sz="1200" baseline="0" dirty="0"/>
              <a:t> Precise mathematical description 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73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0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78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5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2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0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726" y="0"/>
            <a:ext cx="11880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CSE 322  Intro to the Theory of Computation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1726" y="1268378"/>
            <a:ext cx="1035627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Instructor:  Syamantak Das</a:t>
            </a:r>
            <a:r>
              <a:rPr lang="en-US" sz="2400" dirty="0"/>
              <a:t>   </a:t>
            </a:r>
            <a:br>
              <a:rPr lang="en-US" sz="2400" dirty="0"/>
            </a:br>
            <a:r>
              <a:rPr lang="en-US" sz="2400" dirty="0"/>
              <a:t>              </a:t>
            </a:r>
            <a:r>
              <a:rPr lang="en-US" sz="2000" dirty="0"/>
              <a:t>      </a:t>
            </a:r>
            <a:r>
              <a:rPr lang="en-US" sz="2400" dirty="0"/>
              <a:t>  </a:t>
            </a:r>
            <a:r>
              <a:rPr lang="en-US" sz="2000" dirty="0"/>
              <a:t>Office Hours 4:00 – 5:30 Fridays (might change)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TAs:      </a:t>
            </a:r>
            <a:r>
              <a:rPr lang="en-US" sz="2000" dirty="0"/>
              <a:t>TBD</a:t>
            </a:r>
            <a:br>
              <a:rPr lang="en-US" sz="2000" baseline="0" dirty="0"/>
            </a:br>
            <a:endParaRPr lang="en-US" sz="2000" baseline="0" dirty="0"/>
          </a:p>
          <a:p>
            <a:r>
              <a:rPr lang="en-US" sz="2400" b="1" dirty="0">
                <a:solidFill>
                  <a:srgbClr val="FF0000"/>
                </a:solidFill>
              </a:rPr>
              <a:t>Tutorials start next Friday (27/1)  </a:t>
            </a:r>
            <a:br>
              <a:rPr lang="en-US" sz="2400" dirty="0"/>
            </a:br>
            <a:r>
              <a:rPr lang="en-US" sz="2400" dirty="0"/>
              <a:t>-</a:t>
            </a:r>
            <a:r>
              <a:rPr lang="en-US" sz="2000" dirty="0"/>
              <a:t> Groups to be declared</a:t>
            </a:r>
            <a:br>
              <a:rPr lang="en-US" sz="2000" dirty="0"/>
            </a:br>
            <a:endParaRPr lang="en-US" sz="2400" dirty="0"/>
          </a:p>
          <a:p>
            <a:r>
              <a:rPr lang="en-US" sz="2400" b="1" dirty="0"/>
              <a:t>Homework, Exams, Quizzes</a:t>
            </a:r>
            <a:br>
              <a:rPr lang="en-US" sz="2400" b="1" dirty="0"/>
            </a:br>
            <a:r>
              <a:rPr lang="en-US" sz="2000" dirty="0"/>
              <a:t>- </a:t>
            </a:r>
            <a:r>
              <a:rPr lang="en-US" sz="2000" dirty="0" err="1"/>
              <a:t>Homeworks</a:t>
            </a:r>
            <a:r>
              <a:rPr lang="en-US" sz="2000" dirty="0"/>
              <a:t> : Ungraded</a:t>
            </a:r>
          </a:p>
          <a:p>
            <a:r>
              <a:rPr lang="en-US" sz="2000" dirty="0"/>
              <a:t>- Quizzes – 4-5 (announced in advance, best n-1 policy to be applied) (30%)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Exams – </a:t>
            </a:r>
            <a:r>
              <a:rPr lang="en-US" sz="2000" dirty="0" err="1"/>
              <a:t>Midsem</a:t>
            </a:r>
            <a:r>
              <a:rPr lang="en-US" sz="2000" dirty="0"/>
              <a:t> (35%), </a:t>
            </a:r>
            <a:r>
              <a:rPr lang="en-US" sz="2000" dirty="0" err="1"/>
              <a:t>Endsem</a:t>
            </a:r>
            <a:r>
              <a:rPr lang="en-US" sz="2000" dirty="0"/>
              <a:t> (35%)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r>
              <a:rPr lang="en-US" sz="1200" dirty="0"/>
              <a:t>Copyright Declaration : Most of the slides are taken from the course by Michael Sipser, MIT</a:t>
            </a:r>
          </a:p>
        </p:txBody>
      </p:sp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7910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Regular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5487" y="1148603"/>
                <a:ext cx="6175685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Regular operations.  </a:t>
                </a:r>
                <a:r>
                  <a:rPr lang="en-US" sz="2000" dirty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latin typeface="+mj-lt"/>
                  </a:rPr>
                  <a:t> be languages:</a:t>
                </a:r>
              </a:p>
              <a:p>
                <a:pPr marL="225425" indent="-225425">
                  <a:spcBef>
                    <a:spcPts val="1200"/>
                  </a:spcBef>
                  <a:buFontTx/>
                  <a:buChar char="-"/>
                </a:pPr>
                <a:r>
                  <a:rPr lang="en-US" sz="2000" b="1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Union</a:t>
                </a:r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:	</a:t>
                </a:r>
                <a:r>
                  <a:rPr lang="en-US" sz="20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+mj-lt"/>
                  </a:rPr>
                  <a:t>  or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+mj-lt"/>
                  </a:rPr>
                  <a:t>	</a:t>
                </a:r>
              </a:p>
              <a:p>
                <a:pPr marL="225425" indent="-225425">
                  <a:spcBef>
                    <a:spcPts val="1200"/>
                  </a:spcBef>
                  <a:buFontTx/>
                  <a:buChar char="-"/>
                </a:pPr>
                <a:r>
                  <a:rPr lang="en-US" sz="2000" b="1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Concatenation:</a:t>
                </a:r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	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 and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}=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pPr marL="225425" indent="-225425">
                  <a:spcBef>
                    <a:spcPts val="1200"/>
                  </a:spcBef>
                  <a:buFontTx/>
                  <a:buChar char="-"/>
                </a:pPr>
                <a:r>
                  <a:rPr lang="en-US" sz="2000" b="1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Star:</a:t>
                </a:r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	</a:t>
                </a:r>
                <a:r>
                  <a:rPr lang="en-US" sz="2000" dirty="0">
                    <a:latin typeface="+mj-lt"/>
                  </a:rPr>
                  <a:t>	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…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i="0" dirty="0">
                    <a:latin typeface="+mj-lt"/>
                  </a:rPr>
                  <a:t>each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i="0" dirty="0"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br>
                  <a:rPr lang="en-US" sz="2000" b="0" i="0" dirty="0">
                    <a:latin typeface="+mj-lt"/>
                  </a:rPr>
                </a:br>
                <a:r>
                  <a:rPr lang="en-US" sz="2000" b="0" i="0" dirty="0">
                    <a:latin typeface="+mj-lt"/>
                  </a:rPr>
                  <a:t>		              </a:t>
                </a:r>
                <a:r>
                  <a:rPr lang="en-US" sz="2000" b="1" i="0" dirty="0">
                    <a:latin typeface="+mj-lt"/>
                  </a:rPr>
                  <a:t>Note:</a:t>
                </a:r>
                <a:r>
                  <a:rPr lang="en-US" sz="2000" b="0" i="0" dirty="0">
                    <a:latin typeface="+mj-lt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always</a:t>
                </a:r>
              </a:p>
              <a:p>
                <a:pPr marL="225425" indent="-225425">
                  <a:spcBef>
                    <a:spcPts val="1200"/>
                  </a:spcBef>
                  <a:buFontTx/>
                  <a:buChar char="-"/>
                </a:pPr>
                <a:endParaRPr lang="en-US" dirty="0"/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Example.  </a:t>
                </a: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en-US" sz="2000" dirty="0"/>
                  <a:t>good, bad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en-US" sz="2000" dirty="0"/>
                  <a:t>boy, girl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225425" indent="-225425">
                  <a:spcBef>
                    <a:spcPts val="1200"/>
                  </a:spcBef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{good, bad, boy, girl}	</a:t>
                </a:r>
              </a:p>
              <a:p>
                <a:pPr marL="225425" indent="-225425">
                  <a:spcBef>
                    <a:spcPts val="1200"/>
                  </a:spcBef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{</a:t>
                </a:r>
                <a:r>
                  <a:rPr lang="en-US" sz="2000" dirty="0" err="1"/>
                  <a:t>goodboy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goodgirl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badboy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badgirl</a:t>
                </a:r>
                <a:r>
                  <a:rPr lang="en-US" sz="2000" dirty="0"/>
                  <a:t>}</a:t>
                </a:r>
              </a:p>
              <a:p>
                <a:pPr marL="225425" indent="-225425">
                  <a:spcBef>
                    <a:spcPts val="1200"/>
                  </a:spcBef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{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2000" dirty="0"/>
                  <a:t>, good, bad, </a:t>
                </a:r>
                <a:r>
                  <a:rPr lang="en-US" sz="2000" dirty="0" err="1"/>
                  <a:t>goodgood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goodbad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badgood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	</a:t>
                </a:r>
                <a:r>
                  <a:rPr lang="en-US" sz="2000" dirty="0" err="1"/>
                  <a:t>badbad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goodgoodgood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goodgoodbad</a:t>
                </a:r>
                <a:r>
                  <a:rPr lang="en-US" sz="2000" dirty="0"/>
                  <a:t>, … }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7" y="1148603"/>
                <a:ext cx="6175685" cy="4801314"/>
              </a:xfrm>
              <a:prstGeom prst="rect">
                <a:avLst/>
              </a:prstGeom>
              <a:blipFill>
                <a:blip r:embed="rId3"/>
                <a:stretch>
                  <a:fillRect l="-1481" t="-1015" r="-395" b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921500" y="2887540"/>
                <a:ext cx="5270500" cy="3062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0" dirty="0">
                    <a:latin typeface="+mj-lt"/>
                  </a:rPr>
                  <a:t>Regular expressions</a:t>
                </a:r>
                <a:endParaRPr lang="en-US" sz="2000" u="sng" dirty="0"/>
              </a:p>
              <a:p>
                <a:pPr marL="342900" indent="-342900">
                  <a:spcBef>
                    <a:spcPts val="600"/>
                  </a:spcBef>
                  <a:buFontTx/>
                  <a:buChar char="-"/>
                </a:pPr>
                <a:r>
                  <a:rPr lang="en-US" sz="2000" dirty="0"/>
                  <a:t>Built from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, members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∅,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2000" dirty="0"/>
                  <a:t>   [Atomic]</a:t>
                </a:r>
              </a:p>
              <a:p>
                <a:pPr marL="342900" indent="-342900">
                  <a:spcBef>
                    <a:spcPts val="600"/>
                  </a:spcBef>
                  <a:buFontTx/>
                  <a:buChar char="-"/>
                </a:pPr>
                <a:r>
                  <a:rPr lang="en-US" sz="2000" dirty="0"/>
                  <a:t>By using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∪, ∘, ∗</m:t>
                    </m:r>
                  </m:oMath>
                </a14:m>
                <a:r>
                  <a:rPr lang="en-US" sz="2000" b="1" dirty="0"/>
                  <a:t>    </a:t>
                </a:r>
                <a:r>
                  <a:rPr lang="en-US" sz="2000" dirty="0"/>
                  <a:t>[Composite]</a:t>
                </a:r>
              </a:p>
              <a:p>
                <a:pPr marL="342900" indent="-342900">
                  <a:buFontTx/>
                  <a:buChar char="-"/>
                </a:pPr>
                <a:endParaRPr lang="en-US" sz="2000" dirty="0"/>
              </a:p>
              <a:p>
                <a:r>
                  <a:rPr lang="en-US" sz="2400" b="1" dirty="0">
                    <a:latin typeface="+mj-lt"/>
                  </a:rPr>
                  <a:t>Examples: </a:t>
                </a:r>
              </a:p>
              <a:p>
                <a:pPr marL="342900" indent="-342900">
                  <a:spcBef>
                    <a:spcPts val="600"/>
                  </a:spcBef>
                  <a:buFontTx/>
                  <a:buChar char="-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0∪1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 gives all strings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sz="2000" dirty="0"/>
              </a:p>
              <a:p>
                <a:pPr marL="342900" indent="-342900">
                  <a:spcBef>
                    <a:spcPts val="600"/>
                  </a:spcBef>
                  <a:buFontTx/>
                  <a:buChar char="-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 gives all strings that end with </a:t>
                </a:r>
                <a:r>
                  <a:rPr lang="en-US" sz="2000" i="0" dirty="0">
                    <a:latin typeface="+mj-lt"/>
                  </a:rPr>
                  <a:t>1</a:t>
                </a:r>
                <a:r>
                  <a:rPr lang="en-US" sz="2000" dirty="0"/>
                  <a:t> </a:t>
                </a:r>
              </a:p>
              <a:p>
                <a:pPr marL="342900" indent="-342900">
                  <a:spcBef>
                    <a:spcPts val="600"/>
                  </a:spcBef>
                  <a:buFontTx/>
                  <a:buChar char="-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all strings that contain 11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500" y="2887540"/>
                <a:ext cx="5270500" cy="3062377"/>
              </a:xfrm>
              <a:prstGeom prst="rect">
                <a:avLst/>
              </a:prstGeom>
              <a:blipFill>
                <a:blip r:embed="rId4"/>
                <a:stretch>
                  <a:fillRect l="-1734" t="-1594" b="-2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640779" y="291539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1353" y="5949917"/>
            <a:ext cx="105512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Goal:   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Show finite automata equivalent to regular expressions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18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868" y="-11372"/>
            <a:ext cx="8650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Closure Properties for Regular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823470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Theorem:  </a:t>
                </a: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>
                    <a:latin typeface="+mj-lt"/>
                  </a:rPr>
                  <a:t>are regular languages, so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 (closure under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000" dirty="0">
                    <a:latin typeface="+mj-lt"/>
                  </a:rPr>
                  <a:t>)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latin typeface="+mj-lt"/>
                  </a:rPr>
                  <a:t>recognize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sz="2000" dirty="0"/>
                </a:br>
                <a:r>
                  <a:rPr lang="en-US" sz="2000" dirty="0"/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recognize</a:t>
                </a: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   Construct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spc="2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000" i="1" spc="200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pc="2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spc="20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pc="2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recognizing</a:t>
                </a: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sz="2400" b="1" spc="200" dirty="0">
                    <a:latin typeface="+mj-lt"/>
                  </a:rPr>
                </a:br>
                <a:r>
                  <a:rPr lang="en-US" sz="2400" b="1" spc="200" dirty="0">
                    <a:latin typeface="+mj-lt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>
                    <a:solidFill>
                      <a:prstClr val="white"/>
                    </a:solidFill>
                    <a:latin typeface="Calibri Light" panose="020F0302020204030204"/>
                  </a:rPr>
                  <a:t>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should accept input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if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accept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.</a:t>
                </a:r>
                <a:endParaRPr lang="en-US" sz="2400" b="1" spc="2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8234709" cy="2246769"/>
              </a:xfrm>
              <a:prstGeom prst="rect">
                <a:avLst/>
              </a:prstGeom>
              <a:blipFill>
                <a:blip r:embed="rId3"/>
                <a:stretch>
                  <a:fillRect l="-1184" t="-2174" r="-1258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640779" y="291539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00398" y="5169504"/>
            <a:ext cx="3558520" cy="1426746"/>
            <a:chOff x="632480" y="5004026"/>
            <a:chExt cx="3558520" cy="1426746"/>
          </a:xfrm>
        </p:grpSpPr>
        <p:sp>
          <p:nvSpPr>
            <p:cNvPr id="11" name="Freeform 10"/>
            <p:cNvSpPr/>
            <p:nvPr/>
          </p:nvSpPr>
          <p:spPr>
            <a:xfrm>
              <a:off x="1155700" y="5188692"/>
              <a:ext cx="3035300" cy="1242080"/>
            </a:xfrm>
            <a:custGeom>
              <a:avLst/>
              <a:gdLst>
                <a:gd name="connsiteX0" fmla="*/ 2286000 w 3035300"/>
                <a:gd name="connsiteY0" fmla="*/ 76200 h 1242080"/>
                <a:gd name="connsiteX1" fmla="*/ 2286000 w 3035300"/>
                <a:gd name="connsiteY1" fmla="*/ 76200 h 1242080"/>
                <a:gd name="connsiteX2" fmla="*/ 2184400 w 3035300"/>
                <a:gd name="connsiteY2" fmla="*/ 38100 h 1242080"/>
                <a:gd name="connsiteX3" fmla="*/ 2108200 w 3035300"/>
                <a:gd name="connsiteY3" fmla="*/ 12700 h 1242080"/>
                <a:gd name="connsiteX4" fmla="*/ 1968500 w 3035300"/>
                <a:gd name="connsiteY4" fmla="*/ 0 h 1242080"/>
                <a:gd name="connsiteX5" fmla="*/ 1231900 w 3035300"/>
                <a:gd name="connsiteY5" fmla="*/ 12700 h 1242080"/>
                <a:gd name="connsiteX6" fmla="*/ 635000 w 3035300"/>
                <a:gd name="connsiteY6" fmla="*/ 38100 h 1242080"/>
                <a:gd name="connsiteX7" fmla="*/ 508000 w 3035300"/>
                <a:gd name="connsiteY7" fmla="*/ 50800 h 1242080"/>
                <a:gd name="connsiteX8" fmla="*/ 342900 w 3035300"/>
                <a:gd name="connsiteY8" fmla="*/ 88900 h 1242080"/>
                <a:gd name="connsiteX9" fmla="*/ 228600 w 3035300"/>
                <a:gd name="connsiteY9" fmla="*/ 114300 h 1242080"/>
                <a:gd name="connsiteX10" fmla="*/ 114300 w 3035300"/>
                <a:gd name="connsiteY10" fmla="*/ 177800 h 1242080"/>
                <a:gd name="connsiteX11" fmla="*/ 76200 w 3035300"/>
                <a:gd name="connsiteY11" fmla="*/ 203200 h 1242080"/>
                <a:gd name="connsiteX12" fmla="*/ 38100 w 3035300"/>
                <a:gd name="connsiteY12" fmla="*/ 228600 h 1242080"/>
                <a:gd name="connsiteX13" fmla="*/ 25400 w 3035300"/>
                <a:gd name="connsiteY13" fmla="*/ 279400 h 1242080"/>
                <a:gd name="connsiteX14" fmla="*/ 0 w 3035300"/>
                <a:gd name="connsiteY14" fmla="*/ 368300 h 1242080"/>
                <a:gd name="connsiteX15" fmla="*/ 38100 w 3035300"/>
                <a:gd name="connsiteY15" fmla="*/ 444500 h 1242080"/>
                <a:gd name="connsiteX16" fmla="*/ 114300 w 3035300"/>
                <a:gd name="connsiteY16" fmla="*/ 596900 h 1242080"/>
                <a:gd name="connsiteX17" fmla="*/ 165100 w 3035300"/>
                <a:gd name="connsiteY17" fmla="*/ 635000 h 1242080"/>
                <a:gd name="connsiteX18" fmla="*/ 215900 w 3035300"/>
                <a:gd name="connsiteY18" fmla="*/ 711200 h 1242080"/>
                <a:gd name="connsiteX19" fmla="*/ 292100 w 3035300"/>
                <a:gd name="connsiteY19" fmla="*/ 774700 h 1242080"/>
                <a:gd name="connsiteX20" fmla="*/ 330200 w 3035300"/>
                <a:gd name="connsiteY20" fmla="*/ 812800 h 1242080"/>
                <a:gd name="connsiteX21" fmla="*/ 368300 w 3035300"/>
                <a:gd name="connsiteY21" fmla="*/ 825500 h 1242080"/>
                <a:gd name="connsiteX22" fmla="*/ 406400 w 3035300"/>
                <a:gd name="connsiteY22" fmla="*/ 850900 h 1242080"/>
                <a:gd name="connsiteX23" fmla="*/ 469900 w 3035300"/>
                <a:gd name="connsiteY23" fmla="*/ 901700 h 1242080"/>
                <a:gd name="connsiteX24" fmla="*/ 596900 w 3035300"/>
                <a:gd name="connsiteY24" fmla="*/ 977900 h 1242080"/>
                <a:gd name="connsiteX25" fmla="*/ 647700 w 3035300"/>
                <a:gd name="connsiteY25" fmla="*/ 990600 h 1242080"/>
                <a:gd name="connsiteX26" fmla="*/ 723900 w 3035300"/>
                <a:gd name="connsiteY26" fmla="*/ 1028700 h 1242080"/>
                <a:gd name="connsiteX27" fmla="*/ 774700 w 3035300"/>
                <a:gd name="connsiteY27" fmla="*/ 1054100 h 1242080"/>
                <a:gd name="connsiteX28" fmla="*/ 825500 w 3035300"/>
                <a:gd name="connsiteY28" fmla="*/ 1066800 h 1242080"/>
                <a:gd name="connsiteX29" fmla="*/ 863600 w 3035300"/>
                <a:gd name="connsiteY29" fmla="*/ 1079500 h 1242080"/>
                <a:gd name="connsiteX30" fmla="*/ 977900 w 3035300"/>
                <a:gd name="connsiteY30" fmla="*/ 1104900 h 1242080"/>
                <a:gd name="connsiteX31" fmla="*/ 1028700 w 3035300"/>
                <a:gd name="connsiteY31" fmla="*/ 1130300 h 1242080"/>
                <a:gd name="connsiteX32" fmla="*/ 1092200 w 3035300"/>
                <a:gd name="connsiteY32" fmla="*/ 1143000 h 1242080"/>
                <a:gd name="connsiteX33" fmla="*/ 1219200 w 3035300"/>
                <a:gd name="connsiteY33" fmla="*/ 1168400 h 1242080"/>
                <a:gd name="connsiteX34" fmla="*/ 1397000 w 3035300"/>
                <a:gd name="connsiteY34" fmla="*/ 1193800 h 1242080"/>
                <a:gd name="connsiteX35" fmla="*/ 1435100 w 3035300"/>
                <a:gd name="connsiteY35" fmla="*/ 1206500 h 1242080"/>
                <a:gd name="connsiteX36" fmla="*/ 2286000 w 3035300"/>
                <a:gd name="connsiteY36" fmla="*/ 1206500 h 1242080"/>
                <a:gd name="connsiteX37" fmla="*/ 2451100 w 3035300"/>
                <a:gd name="connsiteY37" fmla="*/ 1168400 h 1242080"/>
                <a:gd name="connsiteX38" fmla="*/ 2527300 w 3035300"/>
                <a:gd name="connsiteY38" fmla="*/ 1155700 h 1242080"/>
                <a:gd name="connsiteX39" fmla="*/ 2603500 w 3035300"/>
                <a:gd name="connsiteY39" fmla="*/ 1130300 h 1242080"/>
                <a:gd name="connsiteX40" fmla="*/ 2641600 w 3035300"/>
                <a:gd name="connsiteY40" fmla="*/ 1117600 h 1242080"/>
                <a:gd name="connsiteX41" fmla="*/ 2717800 w 3035300"/>
                <a:gd name="connsiteY41" fmla="*/ 1079500 h 1242080"/>
                <a:gd name="connsiteX42" fmla="*/ 2794000 w 3035300"/>
                <a:gd name="connsiteY42" fmla="*/ 1028700 h 1242080"/>
                <a:gd name="connsiteX43" fmla="*/ 2832100 w 3035300"/>
                <a:gd name="connsiteY43" fmla="*/ 990600 h 1242080"/>
                <a:gd name="connsiteX44" fmla="*/ 2870200 w 3035300"/>
                <a:gd name="connsiteY44" fmla="*/ 965200 h 1242080"/>
                <a:gd name="connsiteX45" fmla="*/ 2895600 w 3035300"/>
                <a:gd name="connsiteY45" fmla="*/ 927100 h 1242080"/>
                <a:gd name="connsiteX46" fmla="*/ 2959100 w 3035300"/>
                <a:gd name="connsiteY46" fmla="*/ 850900 h 1242080"/>
                <a:gd name="connsiteX47" fmla="*/ 2984500 w 3035300"/>
                <a:gd name="connsiteY47" fmla="*/ 774700 h 1242080"/>
                <a:gd name="connsiteX48" fmla="*/ 3009900 w 3035300"/>
                <a:gd name="connsiteY48" fmla="*/ 698500 h 1242080"/>
                <a:gd name="connsiteX49" fmla="*/ 3022600 w 3035300"/>
                <a:gd name="connsiteY49" fmla="*/ 660400 h 1242080"/>
                <a:gd name="connsiteX50" fmla="*/ 3035300 w 3035300"/>
                <a:gd name="connsiteY50" fmla="*/ 609600 h 1242080"/>
                <a:gd name="connsiteX51" fmla="*/ 3009900 w 3035300"/>
                <a:gd name="connsiteY51" fmla="*/ 520700 h 1242080"/>
                <a:gd name="connsiteX52" fmla="*/ 2921000 w 3035300"/>
                <a:gd name="connsiteY52" fmla="*/ 419100 h 1242080"/>
                <a:gd name="connsiteX53" fmla="*/ 2806700 w 3035300"/>
                <a:gd name="connsiteY53" fmla="*/ 330200 h 1242080"/>
                <a:gd name="connsiteX54" fmla="*/ 2730500 w 3035300"/>
                <a:gd name="connsiteY54" fmla="*/ 279400 h 1242080"/>
                <a:gd name="connsiteX55" fmla="*/ 2692400 w 3035300"/>
                <a:gd name="connsiteY55" fmla="*/ 254000 h 1242080"/>
                <a:gd name="connsiteX56" fmla="*/ 2616200 w 3035300"/>
                <a:gd name="connsiteY56" fmla="*/ 228600 h 1242080"/>
                <a:gd name="connsiteX57" fmla="*/ 2578100 w 3035300"/>
                <a:gd name="connsiteY57" fmla="*/ 203200 h 1242080"/>
                <a:gd name="connsiteX58" fmla="*/ 2501900 w 3035300"/>
                <a:gd name="connsiteY58" fmla="*/ 177800 h 1242080"/>
                <a:gd name="connsiteX59" fmla="*/ 2463800 w 3035300"/>
                <a:gd name="connsiteY59" fmla="*/ 139700 h 1242080"/>
                <a:gd name="connsiteX60" fmla="*/ 2374900 w 3035300"/>
                <a:gd name="connsiteY60" fmla="*/ 101600 h 1242080"/>
                <a:gd name="connsiteX61" fmla="*/ 2286000 w 3035300"/>
                <a:gd name="connsiteY61" fmla="*/ 76200 h 124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035300" h="1242080">
                  <a:moveTo>
                    <a:pt x="2286000" y="76200"/>
                  </a:moveTo>
                  <a:lnTo>
                    <a:pt x="2286000" y="76200"/>
                  </a:lnTo>
                  <a:lnTo>
                    <a:pt x="2184400" y="38100"/>
                  </a:lnTo>
                  <a:cubicBezTo>
                    <a:pt x="2159186" y="29095"/>
                    <a:pt x="2134864" y="15124"/>
                    <a:pt x="2108200" y="12700"/>
                  </a:cubicBezTo>
                  <a:lnTo>
                    <a:pt x="1968500" y="0"/>
                  </a:lnTo>
                  <a:lnTo>
                    <a:pt x="1231900" y="12700"/>
                  </a:lnTo>
                  <a:cubicBezTo>
                    <a:pt x="827892" y="21296"/>
                    <a:pt x="895884" y="13254"/>
                    <a:pt x="635000" y="38100"/>
                  </a:cubicBezTo>
                  <a:cubicBezTo>
                    <a:pt x="592647" y="42134"/>
                    <a:pt x="550171" y="45177"/>
                    <a:pt x="508000" y="50800"/>
                  </a:cubicBezTo>
                  <a:cubicBezTo>
                    <a:pt x="451170" y="58377"/>
                    <a:pt x="399295" y="77621"/>
                    <a:pt x="342900" y="88900"/>
                  </a:cubicBezTo>
                  <a:cubicBezTo>
                    <a:pt x="299252" y="97630"/>
                    <a:pt x="270449" y="102343"/>
                    <a:pt x="228600" y="114300"/>
                  </a:cubicBezTo>
                  <a:cubicBezTo>
                    <a:pt x="169922" y="131065"/>
                    <a:pt x="182523" y="132318"/>
                    <a:pt x="114300" y="177800"/>
                  </a:cubicBezTo>
                  <a:lnTo>
                    <a:pt x="76200" y="203200"/>
                  </a:lnTo>
                  <a:lnTo>
                    <a:pt x="38100" y="228600"/>
                  </a:lnTo>
                  <a:cubicBezTo>
                    <a:pt x="33867" y="245533"/>
                    <a:pt x="30195" y="262617"/>
                    <a:pt x="25400" y="279400"/>
                  </a:cubicBezTo>
                  <a:cubicBezTo>
                    <a:pt x="-11039" y="406937"/>
                    <a:pt x="39702" y="209491"/>
                    <a:pt x="0" y="368300"/>
                  </a:cubicBezTo>
                  <a:cubicBezTo>
                    <a:pt x="46317" y="507251"/>
                    <a:pt x="-27552" y="296784"/>
                    <a:pt x="38100" y="444500"/>
                  </a:cubicBezTo>
                  <a:cubicBezTo>
                    <a:pt x="61890" y="498028"/>
                    <a:pt x="61491" y="557293"/>
                    <a:pt x="114300" y="596900"/>
                  </a:cubicBezTo>
                  <a:cubicBezTo>
                    <a:pt x="131233" y="609600"/>
                    <a:pt x="151038" y="619180"/>
                    <a:pt x="165100" y="635000"/>
                  </a:cubicBezTo>
                  <a:cubicBezTo>
                    <a:pt x="185381" y="657816"/>
                    <a:pt x="194314" y="689614"/>
                    <a:pt x="215900" y="711200"/>
                  </a:cubicBezTo>
                  <a:cubicBezTo>
                    <a:pt x="327210" y="822510"/>
                    <a:pt x="186012" y="686293"/>
                    <a:pt x="292100" y="774700"/>
                  </a:cubicBezTo>
                  <a:cubicBezTo>
                    <a:pt x="305898" y="786198"/>
                    <a:pt x="315256" y="802837"/>
                    <a:pt x="330200" y="812800"/>
                  </a:cubicBezTo>
                  <a:cubicBezTo>
                    <a:pt x="341339" y="820226"/>
                    <a:pt x="356326" y="819513"/>
                    <a:pt x="368300" y="825500"/>
                  </a:cubicBezTo>
                  <a:cubicBezTo>
                    <a:pt x="381952" y="832326"/>
                    <a:pt x="393700" y="842433"/>
                    <a:pt x="406400" y="850900"/>
                  </a:cubicBezTo>
                  <a:cubicBezTo>
                    <a:pt x="453332" y="921298"/>
                    <a:pt x="404948" y="865616"/>
                    <a:pt x="469900" y="901700"/>
                  </a:cubicBezTo>
                  <a:cubicBezTo>
                    <a:pt x="531250" y="935783"/>
                    <a:pt x="537775" y="955728"/>
                    <a:pt x="596900" y="977900"/>
                  </a:cubicBezTo>
                  <a:cubicBezTo>
                    <a:pt x="613243" y="984029"/>
                    <a:pt x="630767" y="986367"/>
                    <a:pt x="647700" y="990600"/>
                  </a:cubicBezTo>
                  <a:cubicBezTo>
                    <a:pt x="720919" y="1039413"/>
                    <a:pt x="650288" y="997152"/>
                    <a:pt x="723900" y="1028700"/>
                  </a:cubicBezTo>
                  <a:cubicBezTo>
                    <a:pt x="741301" y="1036158"/>
                    <a:pt x="756973" y="1047453"/>
                    <a:pt x="774700" y="1054100"/>
                  </a:cubicBezTo>
                  <a:cubicBezTo>
                    <a:pt x="791043" y="1060229"/>
                    <a:pt x="808717" y="1062005"/>
                    <a:pt x="825500" y="1066800"/>
                  </a:cubicBezTo>
                  <a:cubicBezTo>
                    <a:pt x="838372" y="1070478"/>
                    <a:pt x="850728" y="1075822"/>
                    <a:pt x="863600" y="1079500"/>
                  </a:cubicBezTo>
                  <a:cubicBezTo>
                    <a:pt x="905449" y="1091457"/>
                    <a:pt x="934252" y="1096170"/>
                    <a:pt x="977900" y="1104900"/>
                  </a:cubicBezTo>
                  <a:cubicBezTo>
                    <a:pt x="994833" y="1113367"/>
                    <a:pt x="1010739" y="1124313"/>
                    <a:pt x="1028700" y="1130300"/>
                  </a:cubicBezTo>
                  <a:cubicBezTo>
                    <a:pt x="1049178" y="1137126"/>
                    <a:pt x="1071128" y="1138317"/>
                    <a:pt x="1092200" y="1143000"/>
                  </a:cubicBezTo>
                  <a:cubicBezTo>
                    <a:pt x="1243827" y="1176695"/>
                    <a:pt x="1013890" y="1131071"/>
                    <a:pt x="1219200" y="1168400"/>
                  </a:cubicBezTo>
                  <a:cubicBezTo>
                    <a:pt x="1346285" y="1191506"/>
                    <a:pt x="1215082" y="1173587"/>
                    <a:pt x="1397000" y="1193800"/>
                  </a:cubicBezTo>
                  <a:cubicBezTo>
                    <a:pt x="1409700" y="1198033"/>
                    <a:pt x="1422228" y="1202822"/>
                    <a:pt x="1435100" y="1206500"/>
                  </a:cubicBezTo>
                  <a:cubicBezTo>
                    <a:pt x="1708010" y="1284474"/>
                    <a:pt x="2028667" y="1210585"/>
                    <a:pt x="2286000" y="1206500"/>
                  </a:cubicBezTo>
                  <a:cubicBezTo>
                    <a:pt x="2356366" y="1183045"/>
                    <a:pt x="2338998" y="1187084"/>
                    <a:pt x="2451100" y="1168400"/>
                  </a:cubicBezTo>
                  <a:cubicBezTo>
                    <a:pt x="2476500" y="1164167"/>
                    <a:pt x="2502318" y="1161945"/>
                    <a:pt x="2527300" y="1155700"/>
                  </a:cubicBezTo>
                  <a:cubicBezTo>
                    <a:pt x="2553275" y="1149206"/>
                    <a:pt x="2578100" y="1138767"/>
                    <a:pt x="2603500" y="1130300"/>
                  </a:cubicBezTo>
                  <a:cubicBezTo>
                    <a:pt x="2616200" y="1126067"/>
                    <a:pt x="2630461" y="1125026"/>
                    <a:pt x="2641600" y="1117600"/>
                  </a:cubicBezTo>
                  <a:cubicBezTo>
                    <a:pt x="2690839" y="1084774"/>
                    <a:pt x="2665220" y="1097027"/>
                    <a:pt x="2717800" y="1079500"/>
                  </a:cubicBezTo>
                  <a:cubicBezTo>
                    <a:pt x="2839343" y="957957"/>
                    <a:pt x="2683722" y="1102218"/>
                    <a:pt x="2794000" y="1028700"/>
                  </a:cubicBezTo>
                  <a:cubicBezTo>
                    <a:pt x="2808944" y="1018737"/>
                    <a:pt x="2818302" y="1002098"/>
                    <a:pt x="2832100" y="990600"/>
                  </a:cubicBezTo>
                  <a:cubicBezTo>
                    <a:pt x="2843826" y="980829"/>
                    <a:pt x="2857500" y="973667"/>
                    <a:pt x="2870200" y="965200"/>
                  </a:cubicBezTo>
                  <a:cubicBezTo>
                    <a:pt x="2878667" y="952500"/>
                    <a:pt x="2885829" y="938826"/>
                    <a:pt x="2895600" y="927100"/>
                  </a:cubicBezTo>
                  <a:cubicBezTo>
                    <a:pt x="2924084" y="892920"/>
                    <a:pt x="2941082" y="891441"/>
                    <a:pt x="2959100" y="850900"/>
                  </a:cubicBezTo>
                  <a:cubicBezTo>
                    <a:pt x="2969974" y="826434"/>
                    <a:pt x="2976033" y="800100"/>
                    <a:pt x="2984500" y="774700"/>
                  </a:cubicBezTo>
                  <a:lnTo>
                    <a:pt x="3009900" y="698500"/>
                  </a:lnTo>
                  <a:cubicBezTo>
                    <a:pt x="3014133" y="685800"/>
                    <a:pt x="3019353" y="673387"/>
                    <a:pt x="3022600" y="660400"/>
                  </a:cubicBezTo>
                  <a:lnTo>
                    <a:pt x="3035300" y="609600"/>
                  </a:lnTo>
                  <a:cubicBezTo>
                    <a:pt x="3032311" y="597643"/>
                    <a:pt x="3018182" y="535607"/>
                    <a:pt x="3009900" y="520700"/>
                  </a:cubicBezTo>
                  <a:cubicBezTo>
                    <a:pt x="2947130" y="407714"/>
                    <a:pt x="2986252" y="473476"/>
                    <a:pt x="2921000" y="419100"/>
                  </a:cubicBezTo>
                  <a:cubicBezTo>
                    <a:pt x="2801628" y="319624"/>
                    <a:pt x="2999290" y="458594"/>
                    <a:pt x="2806700" y="330200"/>
                  </a:cubicBezTo>
                  <a:lnTo>
                    <a:pt x="2730500" y="279400"/>
                  </a:lnTo>
                  <a:cubicBezTo>
                    <a:pt x="2717800" y="270933"/>
                    <a:pt x="2706880" y="258827"/>
                    <a:pt x="2692400" y="254000"/>
                  </a:cubicBezTo>
                  <a:cubicBezTo>
                    <a:pt x="2667000" y="245533"/>
                    <a:pt x="2638477" y="243452"/>
                    <a:pt x="2616200" y="228600"/>
                  </a:cubicBezTo>
                  <a:cubicBezTo>
                    <a:pt x="2603500" y="220133"/>
                    <a:pt x="2592048" y="209399"/>
                    <a:pt x="2578100" y="203200"/>
                  </a:cubicBezTo>
                  <a:cubicBezTo>
                    <a:pt x="2553634" y="192326"/>
                    <a:pt x="2501900" y="177800"/>
                    <a:pt x="2501900" y="177800"/>
                  </a:cubicBezTo>
                  <a:cubicBezTo>
                    <a:pt x="2489200" y="165100"/>
                    <a:pt x="2479500" y="148422"/>
                    <a:pt x="2463800" y="139700"/>
                  </a:cubicBezTo>
                  <a:cubicBezTo>
                    <a:pt x="2340981" y="71467"/>
                    <a:pt x="2415686" y="142386"/>
                    <a:pt x="2374900" y="101600"/>
                  </a:cubicBezTo>
                  <a:lnTo>
                    <a:pt x="2286000" y="762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32480" y="5004026"/>
                  <a:ext cx="5285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80" y="5004026"/>
                  <a:ext cx="52854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3333903" y="535119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78732" y="5560415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33764" y="60240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750545" y="56938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14202" y="5731617"/>
              <a:ext cx="229393" cy="2381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979287" y="5283285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963109" y="6078393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379298" y="5393531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479159" y="607839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793256" y="574324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996950" y="5655520"/>
              <a:ext cx="2743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472060" y="5684832"/>
                  <a:ext cx="3136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2060" y="5684832"/>
                  <a:ext cx="31367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217840" y="3436470"/>
            <a:ext cx="3466478" cy="1435100"/>
            <a:chOff x="749922" y="3270992"/>
            <a:chExt cx="3466478" cy="1435100"/>
          </a:xfrm>
        </p:grpSpPr>
        <p:sp>
          <p:nvSpPr>
            <p:cNvPr id="10" name="Freeform 9"/>
            <p:cNvSpPr/>
            <p:nvPr/>
          </p:nvSpPr>
          <p:spPr>
            <a:xfrm>
              <a:off x="1193800" y="3270992"/>
              <a:ext cx="3022600" cy="1435100"/>
            </a:xfrm>
            <a:custGeom>
              <a:avLst/>
              <a:gdLst>
                <a:gd name="connsiteX0" fmla="*/ 2374900 w 3022600"/>
                <a:gd name="connsiteY0" fmla="*/ 38100 h 1435100"/>
                <a:gd name="connsiteX1" fmla="*/ 2374900 w 3022600"/>
                <a:gd name="connsiteY1" fmla="*/ 38100 h 1435100"/>
                <a:gd name="connsiteX2" fmla="*/ 2260600 w 3022600"/>
                <a:gd name="connsiteY2" fmla="*/ 25400 h 1435100"/>
                <a:gd name="connsiteX3" fmla="*/ 2209800 w 3022600"/>
                <a:gd name="connsiteY3" fmla="*/ 12700 h 1435100"/>
                <a:gd name="connsiteX4" fmla="*/ 2120900 w 3022600"/>
                <a:gd name="connsiteY4" fmla="*/ 0 h 1435100"/>
                <a:gd name="connsiteX5" fmla="*/ 1028700 w 3022600"/>
                <a:gd name="connsiteY5" fmla="*/ 25400 h 1435100"/>
                <a:gd name="connsiteX6" fmla="*/ 939800 w 3022600"/>
                <a:gd name="connsiteY6" fmla="*/ 38100 h 1435100"/>
                <a:gd name="connsiteX7" fmla="*/ 863600 w 3022600"/>
                <a:gd name="connsiteY7" fmla="*/ 63500 h 1435100"/>
                <a:gd name="connsiteX8" fmla="*/ 762000 w 3022600"/>
                <a:gd name="connsiteY8" fmla="*/ 88900 h 1435100"/>
                <a:gd name="connsiteX9" fmla="*/ 723900 w 3022600"/>
                <a:gd name="connsiteY9" fmla="*/ 101600 h 1435100"/>
                <a:gd name="connsiteX10" fmla="*/ 685800 w 3022600"/>
                <a:gd name="connsiteY10" fmla="*/ 127000 h 1435100"/>
                <a:gd name="connsiteX11" fmla="*/ 635000 w 3022600"/>
                <a:gd name="connsiteY11" fmla="*/ 139700 h 1435100"/>
                <a:gd name="connsiteX12" fmla="*/ 508000 w 3022600"/>
                <a:gd name="connsiteY12" fmla="*/ 177800 h 1435100"/>
                <a:gd name="connsiteX13" fmla="*/ 431800 w 3022600"/>
                <a:gd name="connsiteY13" fmla="*/ 215900 h 1435100"/>
                <a:gd name="connsiteX14" fmla="*/ 393700 w 3022600"/>
                <a:gd name="connsiteY14" fmla="*/ 241300 h 1435100"/>
                <a:gd name="connsiteX15" fmla="*/ 355600 w 3022600"/>
                <a:gd name="connsiteY15" fmla="*/ 254000 h 1435100"/>
                <a:gd name="connsiteX16" fmla="*/ 279400 w 3022600"/>
                <a:gd name="connsiteY16" fmla="*/ 304800 h 1435100"/>
                <a:gd name="connsiteX17" fmla="*/ 241300 w 3022600"/>
                <a:gd name="connsiteY17" fmla="*/ 330200 h 1435100"/>
                <a:gd name="connsiteX18" fmla="*/ 203200 w 3022600"/>
                <a:gd name="connsiteY18" fmla="*/ 368300 h 1435100"/>
                <a:gd name="connsiteX19" fmla="*/ 165100 w 3022600"/>
                <a:gd name="connsiteY19" fmla="*/ 393700 h 1435100"/>
                <a:gd name="connsiteX20" fmla="*/ 88900 w 3022600"/>
                <a:gd name="connsiteY20" fmla="*/ 457200 h 1435100"/>
                <a:gd name="connsiteX21" fmla="*/ 63500 w 3022600"/>
                <a:gd name="connsiteY21" fmla="*/ 495300 h 1435100"/>
                <a:gd name="connsiteX22" fmla="*/ 25400 w 3022600"/>
                <a:gd name="connsiteY22" fmla="*/ 520700 h 1435100"/>
                <a:gd name="connsiteX23" fmla="*/ 0 w 3022600"/>
                <a:gd name="connsiteY23" fmla="*/ 596900 h 1435100"/>
                <a:gd name="connsiteX24" fmla="*/ 12700 w 3022600"/>
                <a:gd name="connsiteY24" fmla="*/ 647700 h 1435100"/>
                <a:gd name="connsiteX25" fmla="*/ 101600 w 3022600"/>
                <a:gd name="connsiteY25" fmla="*/ 762000 h 1435100"/>
                <a:gd name="connsiteX26" fmla="*/ 139700 w 3022600"/>
                <a:gd name="connsiteY26" fmla="*/ 787400 h 1435100"/>
                <a:gd name="connsiteX27" fmla="*/ 203200 w 3022600"/>
                <a:gd name="connsiteY27" fmla="*/ 901700 h 1435100"/>
                <a:gd name="connsiteX28" fmla="*/ 254000 w 3022600"/>
                <a:gd name="connsiteY28" fmla="*/ 977900 h 1435100"/>
                <a:gd name="connsiteX29" fmla="*/ 279400 w 3022600"/>
                <a:gd name="connsiteY29" fmla="*/ 1016000 h 1435100"/>
                <a:gd name="connsiteX30" fmla="*/ 317500 w 3022600"/>
                <a:gd name="connsiteY30" fmla="*/ 1041400 h 1435100"/>
                <a:gd name="connsiteX31" fmla="*/ 355600 w 3022600"/>
                <a:gd name="connsiteY31" fmla="*/ 1117600 h 1435100"/>
                <a:gd name="connsiteX32" fmla="*/ 406400 w 3022600"/>
                <a:gd name="connsiteY32" fmla="*/ 1155700 h 1435100"/>
                <a:gd name="connsiteX33" fmla="*/ 508000 w 3022600"/>
                <a:gd name="connsiteY33" fmla="*/ 1231900 h 1435100"/>
                <a:gd name="connsiteX34" fmla="*/ 596900 w 3022600"/>
                <a:gd name="connsiteY34" fmla="*/ 1282700 h 1435100"/>
                <a:gd name="connsiteX35" fmla="*/ 635000 w 3022600"/>
                <a:gd name="connsiteY35" fmla="*/ 1295400 h 1435100"/>
                <a:gd name="connsiteX36" fmla="*/ 723900 w 3022600"/>
                <a:gd name="connsiteY36" fmla="*/ 1346200 h 1435100"/>
                <a:gd name="connsiteX37" fmla="*/ 774700 w 3022600"/>
                <a:gd name="connsiteY37" fmla="*/ 1358900 h 1435100"/>
                <a:gd name="connsiteX38" fmla="*/ 838200 w 3022600"/>
                <a:gd name="connsiteY38" fmla="*/ 1384300 h 1435100"/>
                <a:gd name="connsiteX39" fmla="*/ 889000 w 3022600"/>
                <a:gd name="connsiteY39" fmla="*/ 1409700 h 1435100"/>
                <a:gd name="connsiteX40" fmla="*/ 952500 w 3022600"/>
                <a:gd name="connsiteY40" fmla="*/ 1422400 h 1435100"/>
                <a:gd name="connsiteX41" fmla="*/ 990600 w 3022600"/>
                <a:gd name="connsiteY41" fmla="*/ 1435100 h 1435100"/>
                <a:gd name="connsiteX42" fmla="*/ 1231900 w 3022600"/>
                <a:gd name="connsiteY42" fmla="*/ 1409700 h 1435100"/>
                <a:gd name="connsiteX43" fmla="*/ 1371600 w 3022600"/>
                <a:gd name="connsiteY43" fmla="*/ 1384300 h 1435100"/>
                <a:gd name="connsiteX44" fmla="*/ 1498600 w 3022600"/>
                <a:gd name="connsiteY44" fmla="*/ 1371600 h 1435100"/>
                <a:gd name="connsiteX45" fmla="*/ 1930400 w 3022600"/>
                <a:gd name="connsiteY45" fmla="*/ 1358900 h 1435100"/>
                <a:gd name="connsiteX46" fmla="*/ 2095500 w 3022600"/>
                <a:gd name="connsiteY46" fmla="*/ 1333500 h 1435100"/>
                <a:gd name="connsiteX47" fmla="*/ 2247900 w 3022600"/>
                <a:gd name="connsiteY47" fmla="*/ 1308100 h 1435100"/>
                <a:gd name="connsiteX48" fmla="*/ 2590800 w 3022600"/>
                <a:gd name="connsiteY48" fmla="*/ 1193800 h 1435100"/>
                <a:gd name="connsiteX49" fmla="*/ 2705100 w 3022600"/>
                <a:gd name="connsiteY49" fmla="*/ 1155700 h 1435100"/>
                <a:gd name="connsiteX50" fmla="*/ 2743200 w 3022600"/>
                <a:gd name="connsiteY50" fmla="*/ 1143000 h 1435100"/>
                <a:gd name="connsiteX51" fmla="*/ 2781300 w 3022600"/>
                <a:gd name="connsiteY51" fmla="*/ 1117600 h 1435100"/>
                <a:gd name="connsiteX52" fmla="*/ 2857500 w 3022600"/>
                <a:gd name="connsiteY52" fmla="*/ 1092200 h 1435100"/>
                <a:gd name="connsiteX53" fmla="*/ 2895600 w 3022600"/>
                <a:gd name="connsiteY53" fmla="*/ 1079500 h 1435100"/>
                <a:gd name="connsiteX54" fmla="*/ 2946400 w 3022600"/>
                <a:gd name="connsiteY54" fmla="*/ 1003300 h 1435100"/>
                <a:gd name="connsiteX55" fmla="*/ 2971800 w 3022600"/>
                <a:gd name="connsiteY55" fmla="*/ 914400 h 1435100"/>
                <a:gd name="connsiteX56" fmla="*/ 2997200 w 3022600"/>
                <a:gd name="connsiteY56" fmla="*/ 876300 h 1435100"/>
                <a:gd name="connsiteX57" fmla="*/ 3022600 w 3022600"/>
                <a:gd name="connsiteY57" fmla="*/ 774700 h 1435100"/>
                <a:gd name="connsiteX58" fmla="*/ 2997200 w 3022600"/>
                <a:gd name="connsiteY58" fmla="*/ 584200 h 1435100"/>
                <a:gd name="connsiteX59" fmla="*/ 2971800 w 3022600"/>
                <a:gd name="connsiteY59" fmla="*/ 508000 h 1435100"/>
                <a:gd name="connsiteX60" fmla="*/ 2933700 w 3022600"/>
                <a:gd name="connsiteY60" fmla="*/ 482600 h 1435100"/>
                <a:gd name="connsiteX61" fmla="*/ 2882900 w 3022600"/>
                <a:gd name="connsiteY61" fmla="*/ 419100 h 1435100"/>
                <a:gd name="connsiteX62" fmla="*/ 2857500 w 3022600"/>
                <a:gd name="connsiteY62" fmla="*/ 381000 h 1435100"/>
                <a:gd name="connsiteX63" fmla="*/ 2819400 w 3022600"/>
                <a:gd name="connsiteY63" fmla="*/ 342900 h 1435100"/>
                <a:gd name="connsiteX64" fmla="*/ 2755900 w 3022600"/>
                <a:gd name="connsiteY64" fmla="*/ 279400 h 1435100"/>
                <a:gd name="connsiteX65" fmla="*/ 2667000 w 3022600"/>
                <a:gd name="connsiteY65" fmla="*/ 190500 h 1435100"/>
                <a:gd name="connsiteX66" fmla="*/ 2552700 w 3022600"/>
                <a:gd name="connsiteY66" fmla="*/ 114300 h 1435100"/>
                <a:gd name="connsiteX67" fmla="*/ 2514600 w 3022600"/>
                <a:gd name="connsiteY67" fmla="*/ 88900 h 1435100"/>
                <a:gd name="connsiteX68" fmla="*/ 2476500 w 3022600"/>
                <a:gd name="connsiteY68" fmla="*/ 76200 h 1435100"/>
                <a:gd name="connsiteX69" fmla="*/ 2387600 w 3022600"/>
                <a:gd name="connsiteY69" fmla="*/ 50800 h 1435100"/>
                <a:gd name="connsiteX70" fmla="*/ 2374900 w 3022600"/>
                <a:gd name="connsiteY70" fmla="*/ 38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22600" h="143510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49922" y="3285980"/>
                  <a:ext cx="52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22" y="3285980"/>
                  <a:ext cx="52322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312536" y="3774374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81425" y="3988542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09976" y="35602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399506" y="3750417"/>
              <a:ext cx="229393" cy="2381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852614" y="3519488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026446" y="4274107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655371" y="360757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826820" y="4035908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endCxn id="14" idx="2"/>
            </p:cNvCxnSpPr>
            <p:nvPr/>
          </p:nvCxnSpPr>
          <p:spPr>
            <a:xfrm>
              <a:off x="1038225" y="3869479"/>
              <a:ext cx="2743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351016" y="3680765"/>
                  <a:ext cx="32637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1016" y="3680765"/>
                  <a:ext cx="32637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/>
          <p:cNvGrpSpPr/>
          <p:nvPr/>
        </p:nvGrpSpPr>
        <p:grpSpPr>
          <a:xfrm>
            <a:off x="2191372" y="3725685"/>
            <a:ext cx="5443944" cy="2606271"/>
            <a:chOff x="2191372" y="3632861"/>
            <a:chExt cx="5443944" cy="2606271"/>
          </a:xfrm>
        </p:grpSpPr>
        <p:grpSp>
          <p:nvGrpSpPr>
            <p:cNvPr id="67" name="Group 66"/>
            <p:cNvGrpSpPr/>
            <p:nvPr/>
          </p:nvGrpSpPr>
          <p:grpSpPr>
            <a:xfrm>
              <a:off x="4701415" y="3632861"/>
              <a:ext cx="2933901" cy="2566861"/>
              <a:chOff x="5103906" y="3632861"/>
              <a:chExt cx="2933901" cy="2566861"/>
            </a:xfrm>
          </p:grpSpPr>
          <p:sp>
            <p:nvSpPr>
              <p:cNvPr id="41" name="Freeform 40"/>
              <p:cNvSpPr/>
              <p:nvPr/>
            </p:nvSpPr>
            <p:spPr>
              <a:xfrm>
                <a:off x="5198461" y="3632861"/>
                <a:ext cx="2839346" cy="2566861"/>
              </a:xfrm>
              <a:custGeom>
                <a:avLst/>
                <a:gdLst>
                  <a:gd name="connsiteX0" fmla="*/ 1679415 w 4794078"/>
                  <a:gd name="connsiteY0" fmla="*/ 2818 h 3098630"/>
                  <a:gd name="connsiteX1" fmla="*/ 1679415 w 4794078"/>
                  <a:gd name="connsiteY1" fmla="*/ 2818 h 3098630"/>
                  <a:gd name="connsiteX2" fmla="*/ 1619650 w 4794078"/>
                  <a:gd name="connsiteY2" fmla="*/ 26724 h 3098630"/>
                  <a:gd name="connsiteX3" fmla="*/ 1589768 w 4794078"/>
                  <a:gd name="connsiteY3" fmla="*/ 44653 h 3098630"/>
                  <a:gd name="connsiteX4" fmla="*/ 1524027 w 4794078"/>
                  <a:gd name="connsiteY4" fmla="*/ 74536 h 3098630"/>
                  <a:gd name="connsiteX5" fmla="*/ 1494145 w 4794078"/>
                  <a:gd name="connsiteY5" fmla="*/ 80512 h 3098630"/>
                  <a:gd name="connsiteX6" fmla="*/ 1452309 w 4794078"/>
                  <a:gd name="connsiteY6" fmla="*/ 98441 h 3098630"/>
                  <a:gd name="connsiteX7" fmla="*/ 1416450 w 4794078"/>
                  <a:gd name="connsiteY7" fmla="*/ 110394 h 3098630"/>
                  <a:gd name="connsiteX8" fmla="*/ 1380592 w 4794078"/>
                  <a:gd name="connsiteY8" fmla="*/ 128324 h 3098630"/>
                  <a:gd name="connsiteX9" fmla="*/ 1338756 w 4794078"/>
                  <a:gd name="connsiteY9" fmla="*/ 146253 h 3098630"/>
                  <a:gd name="connsiteX10" fmla="*/ 1314850 w 4794078"/>
                  <a:gd name="connsiteY10" fmla="*/ 158206 h 3098630"/>
                  <a:gd name="connsiteX11" fmla="*/ 1273015 w 4794078"/>
                  <a:gd name="connsiteY11" fmla="*/ 170159 h 3098630"/>
                  <a:gd name="connsiteX12" fmla="*/ 1243133 w 4794078"/>
                  <a:gd name="connsiteY12" fmla="*/ 188088 h 3098630"/>
                  <a:gd name="connsiteX13" fmla="*/ 1171415 w 4794078"/>
                  <a:gd name="connsiteY13" fmla="*/ 217971 h 3098630"/>
                  <a:gd name="connsiteX14" fmla="*/ 1111650 w 4794078"/>
                  <a:gd name="connsiteY14" fmla="*/ 253830 h 3098630"/>
                  <a:gd name="connsiteX15" fmla="*/ 1081768 w 4794078"/>
                  <a:gd name="connsiteY15" fmla="*/ 265783 h 3098630"/>
                  <a:gd name="connsiteX16" fmla="*/ 980168 w 4794078"/>
                  <a:gd name="connsiteY16" fmla="*/ 325547 h 3098630"/>
                  <a:gd name="connsiteX17" fmla="*/ 956262 w 4794078"/>
                  <a:gd name="connsiteY17" fmla="*/ 349453 h 3098630"/>
                  <a:gd name="connsiteX18" fmla="*/ 824780 w 4794078"/>
                  <a:gd name="connsiteY18" fmla="*/ 427147 h 3098630"/>
                  <a:gd name="connsiteX19" fmla="*/ 776968 w 4794078"/>
                  <a:gd name="connsiteY19" fmla="*/ 468983 h 3098630"/>
                  <a:gd name="connsiteX20" fmla="*/ 699274 w 4794078"/>
                  <a:gd name="connsiteY20" fmla="*/ 522771 h 3098630"/>
                  <a:gd name="connsiteX21" fmla="*/ 675368 w 4794078"/>
                  <a:gd name="connsiteY21" fmla="*/ 546677 h 3098630"/>
                  <a:gd name="connsiteX22" fmla="*/ 651462 w 4794078"/>
                  <a:gd name="connsiteY22" fmla="*/ 564606 h 3098630"/>
                  <a:gd name="connsiteX23" fmla="*/ 579745 w 4794078"/>
                  <a:gd name="connsiteY23" fmla="*/ 624371 h 3098630"/>
                  <a:gd name="connsiteX24" fmla="*/ 555839 w 4794078"/>
                  <a:gd name="connsiteY24" fmla="*/ 642300 h 3098630"/>
                  <a:gd name="connsiteX25" fmla="*/ 537909 w 4794078"/>
                  <a:gd name="connsiteY25" fmla="*/ 666206 h 3098630"/>
                  <a:gd name="connsiteX26" fmla="*/ 484121 w 4794078"/>
                  <a:gd name="connsiteY26" fmla="*/ 702065 h 3098630"/>
                  <a:gd name="connsiteX27" fmla="*/ 466192 w 4794078"/>
                  <a:gd name="connsiteY27" fmla="*/ 719994 h 3098630"/>
                  <a:gd name="connsiteX28" fmla="*/ 400450 w 4794078"/>
                  <a:gd name="connsiteY28" fmla="*/ 767806 h 3098630"/>
                  <a:gd name="connsiteX29" fmla="*/ 376545 w 4794078"/>
                  <a:gd name="connsiteY29" fmla="*/ 791712 h 3098630"/>
                  <a:gd name="connsiteX30" fmla="*/ 340686 w 4794078"/>
                  <a:gd name="connsiteY30" fmla="*/ 815618 h 3098630"/>
                  <a:gd name="connsiteX31" fmla="*/ 304827 w 4794078"/>
                  <a:gd name="connsiteY31" fmla="*/ 845500 h 3098630"/>
                  <a:gd name="connsiteX32" fmla="*/ 286898 w 4794078"/>
                  <a:gd name="connsiteY32" fmla="*/ 863430 h 3098630"/>
                  <a:gd name="connsiteX33" fmla="*/ 262992 w 4794078"/>
                  <a:gd name="connsiteY33" fmla="*/ 881359 h 3098630"/>
                  <a:gd name="connsiteX34" fmla="*/ 221156 w 4794078"/>
                  <a:gd name="connsiteY34" fmla="*/ 911241 h 3098630"/>
                  <a:gd name="connsiteX35" fmla="*/ 197250 w 4794078"/>
                  <a:gd name="connsiteY35" fmla="*/ 941124 h 3098630"/>
                  <a:gd name="connsiteX36" fmla="*/ 179321 w 4794078"/>
                  <a:gd name="connsiteY36" fmla="*/ 947100 h 3098630"/>
                  <a:gd name="connsiteX37" fmla="*/ 137486 w 4794078"/>
                  <a:gd name="connsiteY37" fmla="*/ 988936 h 3098630"/>
                  <a:gd name="connsiteX38" fmla="*/ 95650 w 4794078"/>
                  <a:gd name="connsiteY38" fmla="*/ 1042724 h 3098630"/>
                  <a:gd name="connsiteX39" fmla="*/ 77721 w 4794078"/>
                  <a:gd name="connsiteY39" fmla="*/ 1060653 h 3098630"/>
                  <a:gd name="connsiteX40" fmla="*/ 41862 w 4794078"/>
                  <a:gd name="connsiteY40" fmla="*/ 1120418 h 3098630"/>
                  <a:gd name="connsiteX41" fmla="*/ 29909 w 4794078"/>
                  <a:gd name="connsiteY41" fmla="*/ 1162253 h 3098630"/>
                  <a:gd name="connsiteX42" fmla="*/ 17956 w 4794078"/>
                  <a:gd name="connsiteY42" fmla="*/ 1210065 h 3098630"/>
                  <a:gd name="connsiteX43" fmla="*/ 6003 w 4794078"/>
                  <a:gd name="connsiteY43" fmla="*/ 1275806 h 3098630"/>
                  <a:gd name="connsiteX44" fmla="*/ 27 w 4794078"/>
                  <a:gd name="connsiteY44" fmla="*/ 1317641 h 3098630"/>
                  <a:gd name="connsiteX45" fmla="*/ 17956 w 4794078"/>
                  <a:gd name="connsiteY45" fmla="*/ 1502912 h 3098630"/>
                  <a:gd name="connsiteX46" fmla="*/ 23933 w 4794078"/>
                  <a:gd name="connsiteY46" fmla="*/ 1556700 h 3098630"/>
                  <a:gd name="connsiteX47" fmla="*/ 41862 w 4794078"/>
                  <a:gd name="connsiteY47" fmla="*/ 1634394 h 3098630"/>
                  <a:gd name="connsiteX48" fmla="*/ 47839 w 4794078"/>
                  <a:gd name="connsiteY48" fmla="*/ 1652324 h 3098630"/>
                  <a:gd name="connsiteX49" fmla="*/ 65768 w 4794078"/>
                  <a:gd name="connsiteY49" fmla="*/ 1735994 h 3098630"/>
                  <a:gd name="connsiteX50" fmla="*/ 71745 w 4794078"/>
                  <a:gd name="connsiteY50" fmla="*/ 1771853 h 3098630"/>
                  <a:gd name="connsiteX51" fmla="*/ 83698 w 4794078"/>
                  <a:gd name="connsiteY51" fmla="*/ 1801736 h 3098630"/>
                  <a:gd name="connsiteX52" fmla="*/ 89674 w 4794078"/>
                  <a:gd name="connsiteY52" fmla="*/ 1843571 h 3098630"/>
                  <a:gd name="connsiteX53" fmla="*/ 95650 w 4794078"/>
                  <a:gd name="connsiteY53" fmla="*/ 1861500 h 3098630"/>
                  <a:gd name="connsiteX54" fmla="*/ 113580 w 4794078"/>
                  <a:gd name="connsiteY54" fmla="*/ 1909312 h 3098630"/>
                  <a:gd name="connsiteX55" fmla="*/ 125533 w 4794078"/>
                  <a:gd name="connsiteY55" fmla="*/ 1951147 h 3098630"/>
                  <a:gd name="connsiteX56" fmla="*/ 131509 w 4794078"/>
                  <a:gd name="connsiteY56" fmla="*/ 1981030 h 3098630"/>
                  <a:gd name="connsiteX57" fmla="*/ 143462 w 4794078"/>
                  <a:gd name="connsiteY57" fmla="*/ 1998959 h 3098630"/>
                  <a:gd name="connsiteX58" fmla="*/ 149439 w 4794078"/>
                  <a:gd name="connsiteY58" fmla="*/ 2016888 h 3098630"/>
                  <a:gd name="connsiteX59" fmla="*/ 167368 w 4794078"/>
                  <a:gd name="connsiteY59" fmla="*/ 2052747 h 3098630"/>
                  <a:gd name="connsiteX60" fmla="*/ 179321 w 4794078"/>
                  <a:gd name="connsiteY60" fmla="*/ 2088606 h 3098630"/>
                  <a:gd name="connsiteX61" fmla="*/ 185298 w 4794078"/>
                  <a:gd name="connsiteY61" fmla="*/ 2106536 h 3098630"/>
                  <a:gd name="connsiteX62" fmla="*/ 233109 w 4794078"/>
                  <a:gd name="connsiteY62" fmla="*/ 2196183 h 3098630"/>
                  <a:gd name="connsiteX63" fmla="*/ 257015 w 4794078"/>
                  <a:gd name="connsiteY63" fmla="*/ 2238018 h 3098630"/>
                  <a:gd name="connsiteX64" fmla="*/ 274945 w 4794078"/>
                  <a:gd name="connsiteY64" fmla="*/ 2261924 h 3098630"/>
                  <a:gd name="connsiteX65" fmla="*/ 316780 w 4794078"/>
                  <a:gd name="connsiteY65" fmla="*/ 2333641 h 3098630"/>
                  <a:gd name="connsiteX66" fmla="*/ 340686 w 4794078"/>
                  <a:gd name="connsiteY66" fmla="*/ 2375477 h 3098630"/>
                  <a:gd name="connsiteX67" fmla="*/ 364592 w 4794078"/>
                  <a:gd name="connsiteY67" fmla="*/ 2405359 h 3098630"/>
                  <a:gd name="connsiteX68" fmla="*/ 376545 w 4794078"/>
                  <a:gd name="connsiteY68" fmla="*/ 2423288 h 3098630"/>
                  <a:gd name="connsiteX69" fmla="*/ 394474 w 4794078"/>
                  <a:gd name="connsiteY69" fmla="*/ 2447194 h 3098630"/>
                  <a:gd name="connsiteX70" fmla="*/ 406427 w 4794078"/>
                  <a:gd name="connsiteY70" fmla="*/ 2465124 h 3098630"/>
                  <a:gd name="connsiteX71" fmla="*/ 442286 w 4794078"/>
                  <a:gd name="connsiteY71" fmla="*/ 2500983 h 3098630"/>
                  <a:gd name="connsiteX72" fmla="*/ 502050 w 4794078"/>
                  <a:gd name="connsiteY72" fmla="*/ 2566724 h 3098630"/>
                  <a:gd name="connsiteX73" fmla="*/ 531933 w 4794078"/>
                  <a:gd name="connsiteY73" fmla="*/ 2590630 h 3098630"/>
                  <a:gd name="connsiteX74" fmla="*/ 597674 w 4794078"/>
                  <a:gd name="connsiteY74" fmla="*/ 2632465 h 3098630"/>
                  <a:gd name="connsiteX75" fmla="*/ 663415 w 4794078"/>
                  <a:gd name="connsiteY75" fmla="*/ 2680277 h 3098630"/>
                  <a:gd name="connsiteX76" fmla="*/ 699274 w 4794078"/>
                  <a:gd name="connsiteY76" fmla="*/ 2692230 h 3098630"/>
                  <a:gd name="connsiteX77" fmla="*/ 729156 w 4794078"/>
                  <a:gd name="connsiteY77" fmla="*/ 2716136 h 3098630"/>
                  <a:gd name="connsiteX78" fmla="*/ 848686 w 4794078"/>
                  <a:gd name="connsiteY78" fmla="*/ 2769924 h 3098630"/>
                  <a:gd name="connsiteX79" fmla="*/ 986145 w 4794078"/>
                  <a:gd name="connsiteY79" fmla="*/ 2841641 h 3098630"/>
                  <a:gd name="connsiteX80" fmla="*/ 1039933 w 4794078"/>
                  <a:gd name="connsiteY80" fmla="*/ 2859571 h 3098630"/>
                  <a:gd name="connsiteX81" fmla="*/ 1123603 w 4794078"/>
                  <a:gd name="connsiteY81" fmla="*/ 2889453 h 3098630"/>
                  <a:gd name="connsiteX82" fmla="*/ 1249109 w 4794078"/>
                  <a:gd name="connsiteY82" fmla="*/ 2925312 h 3098630"/>
                  <a:gd name="connsiteX83" fmla="*/ 1290945 w 4794078"/>
                  <a:gd name="connsiteY83" fmla="*/ 2937265 h 3098630"/>
                  <a:gd name="connsiteX84" fmla="*/ 1488168 w 4794078"/>
                  <a:gd name="connsiteY84" fmla="*/ 2979100 h 3098630"/>
                  <a:gd name="connsiteX85" fmla="*/ 1530003 w 4794078"/>
                  <a:gd name="connsiteY85" fmla="*/ 2991053 h 3098630"/>
                  <a:gd name="connsiteX86" fmla="*/ 1613674 w 4794078"/>
                  <a:gd name="connsiteY86" fmla="*/ 3003006 h 3098630"/>
                  <a:gd name="connsiteX87" fmla="*/ 1655509 w 4794078"/>
                  <a:gd name="connsiteY87" fmla="*/ 3008983 h 3098630"/>
                  <a:gd name="connsiteX88" fmla="*/ 1697345 w 4794078"/>
                  <a:gd name="connsiteY88" fmla="*/ 3014959 h 3098630"/>
                  <a:gd name="connsiteX89" fmla="*/ 1822850 w 4794078"/>
                  <a:gd name="connsiteY89" fmla="*/ 3038865 h 3098630"/>
                  <a:gd name="connsiteX90" fmla="*/ 1912498 w 4794078"/>
                  <a:gd name="connsiteY90" fmla="*/ 3050818 h 3098630"/>
                  <a:gd name="connsiteX91" fmla="*/ 2043980 w 4794078"/>
                  <a:gd name="connsiteY91" fmla="*/ 3074724 h 3098630"/>
                  <a:gd name="connsiteX92" fmla="*/ 2181439 w 4794078"/>
                  <a:gd name="connsiteY92" fmla="*/ 3086677 h 3098630"/>
                  <a:gd name="connsiteX93" fmla="*/ 2271086 w 4794078"/>
                  <a:gd name="connsiteY93" fmla="*/ 3098630 h 3098630"/>
                  <a:gd name="connsiteX94" fmla="*/ 2791039 w 4794078"/>
                  <a:gd name="connsiteY94" fmla="*/ 3086677 h 3098630"/>
                  <a:gd name="connsiteX95" fmla="*/ 2832874 w 4794078"/>
                  <a:gd name="connsiteY95" fmla="*/ 3080700 h 3098630"/>
                  <a:gd name="connsiteX96" fmla="*/ 2970333 w 4794078"/>
                  <a:gd name="connsiteY96" fmla="*/ 3056794 h 3098630"/>
                  <a:gd name="connsiteX97" fmla="*/ 3071933 w 4794078"/>
                  <a:gd name="connsiteY97" fmla="*/ 3044841 h 3098630"/>
                  <a:gd name="connsiteX98" fmla="*/ 3119745 w 4794078"/>
                  <a:gd name="connsiteY98" fmla="*/ 3038865 h 3098630"/>
                  <a:gd name="connsiteX99" fmla="*/ 3215368 w 4794078"/>
                  <a:gd name="connsiteY99" fmla="*/ 3020936 h 3098630"/>
                  <a:gd name="connsiteX100" fmla="*/ 3257203 w 4794078"/>
                  <a:gd name="connsiteY100" fmla="*/ 3014959 h 3098630"/>
                  <a:gd name="connsiteX101" fmla="*/ 3340874 w 4794078"/>
                  <a:gd name="connsiteY101" fmla="*/ 2997030 h 3098630"/>
                  <a:gd name="connsiteX102" fmla="*/ 3418568 w 4794078"/>
                  <a:gd name="connsiteY102" fmla="*/ 2973124 h 3098630"/>
                  <a:gd name="connsiteX103" fmla="*/ 3496262 w 4794078"/>
                  <a:gd name="connsiteY103" fmla="*/ 2949218 h 3098630"/>
                  <a:gd name="connsiteX104" fmla="*/ 3639698 w 4794078"/>
                  <a:gd name="connsiteY104" fmla="*/ 2889453 h 3098630"/>
                  <a:gd name="connsiteX105" fmla="*/ 3992309 w 4794078"/>
                  <a:gd name="connsiteY105" fmla="*/ 2650394 h 3098630"/>
                  <a:gd name="connsiteX106" fmla="*/ 4243321 w 4794078"/>
                  <a:gd name="connsiteY106" fmla="*/ 2453171 h 3098630"/>
                  <a:gd name="connsiteX107" fmla="*/ 4380780 w 4794078"/>
                  <a:gd name="connsiteY107" fmla="*/ 2291806 h 3098630"/>
                  <a:gd name="connsiteX108" fmla="*/ 4458474 w 4794078"/>
                  <a:gd name="connsiteY108" fmla="*/ 2202159 h 3098630"/>
                  <a:gd name="connsiteX109" fmla="*/ 4578003 w 4794078"/>
                  <a:gd name="connsiteY109" fmla="*/ 2022865 h 3098630"/>
                  <a:gd name="connsiteX110" fmla="*/ 4673627 w 4794078"/>
                  <a:gd name="connsiteY110" fmla="*/ 1849547 h 3098630"/>
                  <a:gd name="connsiteX111" fmla="*/ 4697533 w 4794078"/>
                  <a:gd name="connsiteY111" fmla="*/ 1789783 h 3098630"/>
                  <a:gd name="connsiteX112" fmla="*/ 4739368 w 4794078"/>
                  <a:gd name="connsiteY112" fmla="*/ 1646347 h 3098630"/>
                  <a:gd name="connsiteX113" fmla="*/ 4763274 w 4794078"/>
                  <a:gd name="connsiteY113" fmla="*/ 1562677 h 3098630"/>
                  <a:gd name="connsiteX114" fmla="*/ 4769250 w 4794078"/>
                  <a:gd name="connsiteY114" fmla="*/ 1502912 h 3098630"/>
                  <a:gd name="connsiteX115" fmla="*/ 4793156 w 4794078"/>
                  <a:gd name="connsiteY115" fmla="*/ 1371430 h 3098630"/>
                  <a:gd name="connsiteX116" fmla="*/ 4787180 w 4794078"/>
                  <a:gd name="connsiteY116" fmla="*/ 1239947 h 3098630"/>
                  <a:gd name="connsiteX117" fmla="*/ 4757298 w 4794078"/>
                  <a:gd name="connsiteY117" fmla="*/ 1132371 h 3098630"/>
                  <a:gd name="connsiteX118" fmla="*/ 4721439 w 4794078"/>
                  <a:gd name="connsiteY118" fmla="*/ 1072606 h 3098630"/>
                  <a:gd name="connsiteX119" fmla="*/ 4691556 w 4794078"/>
                  <a:gd name="connsiteY119" fmla="*/ 1030771 h 3098630"/>
                  <a:gd name="connsiteX120" fmla="*/ 4572027 w 4794078"/>
                  <a:gd name="connsiteY120" fmla="*/ 917218 h 3098630"/>
                  <a:gd name="connsiteX121" fmla="*/ 4452498 w 4794078"/>
                  <a:gd name="connsiteY121" fmla="*/ 821594 h 3098630"/>
                  <a:gd name="connsiteX122" fmla="*/ 4291133 w 4794078"/>
                  <a:gd name="connsiteY122" fmla="*/ 708041 h 3098630"/>
                  <a:gd name="connsiteX123" fmla="*/ 4153674 w 4794078"/>
                  <a:gd name="connsiteY123" fmla="*/ 576559 h 3098630"/>
                  <a:gd name="connsiteX124" fmla="*/ 4064027 w 4794078"/>
                  <a:gd name="connsiteY124" fmla="*/ 504841 h 3098630"/>
                  <a:gd name="connsiteX125" fmla="*/ 3896686 w 4794078"/>
                  <a:gd name="connsiteY125" fmla="*/ 373359 h 3098630"/>
                  <a:gd name="connsiteX126" fmla="*/ 3741298 w 4794078"/>
                  <a:gd name="connsiteY126" fmla="*/ 295665 h 3098630"/>
                  <a:gd name="connsiteX127" fmla="*/ 3723368 w 4794078"/>
                  <a:gd name="connsiteY127" fmla="*/ 283712 h 3098630"/>
                  <a:gd name="connsiteX128" fmla="*/ 3675556 w 4794078"/>
                  <a:gd name="connsiteY128" fmla="*/ 265783 h 3098630"/>
                  <a:gd name="connsiteX129" fmla="*/ 3621768 w 4794078"/>
                  <a:gd name="connsiteY129" fmla="*/ 235900 h 3098630"/>
                  <a:gd name="connsiteX130" fmla="*/ 3550050 w 4794078"/>
                  <a:gd name="connsiteY130" fmla="*/ 188088 h 3098630"/>
                  <a:gd name="connsiteX131" fmla="*/ 3532121 w 4794078"/>
                  <a:gd name="connsiteY131" fmla="*/ 182112 h 3098630"/>
                  <a:gd name="connsiteX132" fmla="*/ 3484309 w 4794078"/>
                  <a:gd name="connsiteY132" fmla="*/ 158206 h 3098630"/>
                  <a:gd name="connsiteX133" fmla="*/ 3460403 w 4794078"/>
                  <a:gd name="connsiteY133" fmla="*/ 146253 h 3098630"/>
                  <a:gd name="connsiteX134" fmla="*/ 3406615 w 4794078"/>
                  <a:gd name="connsiteY134" fmla="*/ 140277 h 3098630"/>
                  <a:gd name="connsiteX135" fmla="*/ 3310992 w 4794078"/>
                  <a:gd name="connsiteY135" fmla="*/ 116371 h 3098630"/>
                  <a:gd name="connsiteX136" fmla="*/ 3119745 w 4794078"/>
                  <a:gd name="connsiteY136" fmla="*/ 74536 h 3098630"/>
                  <a:gd name="connsiteX137" fmla="*/ 3054003 w 4794078"/>
                  <a:gd name="connsiteY137" fmla="*/ 56606 h 3098630"/>
                  <a:gd name="connsiteX138" fmla="*/ 2994239 w 4794078"/>
                  <a:gd name="connsiteY138" fmla="*/ 44653 h 3098630"/>
                  <a:gd name="connsiteX139" fmla="*/ 2970333 w 4794078"/>
                  <a:gd name="connsiteY139" fmla="*/ 38677 h 3098630"/>
                  <a:gd name="connsiteX140" fmla="*/ 2922521 w 4794078"/>
                  <a:gd name="connsiteY140" fmla="*/ 32700 h 3098630"/>
                  <a:gd name="connsiteX141" fmla="*/ 2689439 w 4794078"/>
                  <a:gd name="connsiteY141" fmla="*/ 38677 h 3098630"/>
                  <a:gd name="connsiteX142" fmla="*/ 2671509 w 4794078"/>
                  <a:gd name="connsiteY142" fmla="*/ 44653 h 3098630"/>
                  <a:gd name="connsiteX143" fmla="*/ 2641627 w 4794078"/>
                  <a:gd name="connsiteY143" fmla="*/ 50630 h 3098630"/>
                  <a:gd name="connsiteX144" fmla="*/ 2229250 w 4794078"/>
                  <a:gd name="connsiteY144" fmla="*/ 38677 h 3098630"/>
                  <a:gd name="connsiteX145" fmla="*/ 2169486 w 4794078"/>
                  <a:gd name="connsiteY145" fmla="*/ 32700 h 3098630"/>
                  <a:gd name="connsiteX146" fmla="*/ 2085815 w 4794078"/>
                  <a:gd name="connsiteY146" fmla="*/ 14771 h 3098630"/>
                  <a:gd name="connsiteX147" fmla="*/ 2026050 w 4794078"/>
                  <a:gd name="connsiteY147" fmla="*/ 8794 h 3098630"/>
                  <a:gd name="connsiteX148" fmla="*/ 1882615 w 4794078"/>
                  <a:gd name="connsiteY148" fmla="*/ 8794 h 3098630"/>
                  <a:gd name="connsiteX149" fmla="*/ 1679415 w 4794078"/>
                  <a:gd name="connsiteY149" fmla="*/ 2818 h 309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4794078" h="3098630">
                    <a:moveTo>
                      <a:pt x="1679415" y="2818"/>
                    </a:moveTo>
                    <a:lnTo>
                      <a:pt x="1679415" y="2818"/>
                    </a:lnTo>
                    <a:cubicBezTo>
                      <a:pt x="1659493" y="10787"/>
                      <a:pt x="1639093" y="17650"/>
                      <a:pt x="1619650" y="26724"/>
                    </a:cubicBezTo>
                    <a:cubicBezTo>
                      <a:pt x="1609124" y="31636"/>
                      <a:pt x="1599922" y="39012"/>
                      <a:pt x="1589768" y="44653"/>
                    </a:cubicBezTo>
                    <a:cubicBezTo>
                      <a:pt x="1574252" y="53273"/>
                      <a:pt x="1536654" y="70327"/>
                      <a:pt x="1524027" y="74536"/>
                    </a:cubicBezTo>
                    <a:cubicBezTo>
                      <a:pt x="1514390" y="77748"/>
                      <a:pt x="1504106" y="78520"/>
                      <a:pt x="1494145" y="80512"/>
                    </a:cubicBezTo>
                    <a:cubicBezTo>
                      <a:pt x="1480200" y="86488"/>
                      <a:pt x="1466470" y="92995"/>
                      <a:pt x="1452309" y="98441"/>
                    </a:cubicBezTo>
                    <a:cubicBezTo>
                      <a:pt x="1440549" y="102964"/>
                      <a:pt x="1428080" y="105548"/>
                      <a:pt x="1416450" y="110394"/>
                    </a:cubicBezTo>
                    <a:cubicBezTo>
                      <a:pt x="1404114" y="115534"/>
                      <a:pt x="1392726" y="122724"/>
                      <a:pt x="1380592" y="128324"/>
                    </a:cubicBezTo>
                    <a:cubicBezTo>
                      <a:pt x="1366816" y="134682"/>
                      <a:pt x="1352568" y="139975"/>
                      <a:pt x="1338756" y="146253"/>
                    </a:cubicBezTo>
                    <a:cubicBezTo>
                      <a:pt x="1330645" y="149940"/>
                      <a:pt x="1323223" y="155161"/>
                      <a:pt x="1314850" y="158206"/>
                    </a:cubicBezTo>
                    <a:cubicBezTo>
                      <a:pt x="1301220" y="163162"/>
                      <a:pt x="1286960" y="166175"/>
                      <a:pt x="1273015" y="170159"/>
                    </a:cubicBezTo>
                    <a:cubicBezTo>
                      <a:pt x="1263054" y="176135"/>
                      <a:pt x="1253708" y="183281"/>
                      <a:pt x="1243133" y="188088"/>
                    </a:cubicBezTo>
                    <a:cubicBezTo>
                      <a:pt x="1165823" y="223229"/>
                      <a:pt x="1249062" y="174294"/>
                      <a:pt x="1171415" y="217971"/>
                    </a:cubicBezTo>
                    <a:cubicBezTo>
                      <a:pt x="1151166" y="229361"/>
                      <a:pt x="1132149" y="242897"/>
                      <a:pt x="1111650" y="253830"/>
                    </a:cubicBezTo>
                    <a:cubicBezTo>
                      <a:pt x="1102184" y="258878"/>
                      <a:pt x="1091118" y="260523"/>
                      <a:pt x="1081768" y="265783"/>
                    </a:cubicBezTo>
                    <a:cubicBezTo>
                      <a:pt x="913760" y="360288"/>
                      <a:pt x="1086075" y="272595"/>
                      <a:pt x="980168" y="325547"/>
                    </a:cubicBezTo>
                    <a:cubicBezTo>
                      <a:pt x="972199" y="333516"/>
                      <a:pt x="965494" y="342990"/>
                      <a:pt x="956262" y="349453"/>
                    </a:cubicBezTo>
                    <a:cubicBezTo>
                      <a:pt x="888001" y="397237"/>
                      <a:pt x="928313" y="323614"/>
                      <a:pt x="824780" y="427147"/>
                    </a:cubicBezTo>
                    <a:cubicBezTo>
                      <a:pt x="806292" y="445635"/>
                      <a:pt x="800680" y="452567"/>
                      <a:pt x="776968" y="468983"/>
                    </a:cubicBezTo>
                    <a:cubicBezTo>
                      <a:pt x="727945" y="502922"/>
                      <a:pt x="737312" y="488959"/>
                      <a:pt x="699274" y="522771"/>
                    </a:cubicBezTo>
                    <a:cubicBezTo>
                      <a:pt x="690851" y="530258"/>
                      <a:pt x="683849" y="539256"/>
                      <a:pt x="675368" y="546677"/>
                    </a:cubicBezTo>
                    <a:cubicBezTo>
                      <a:pt x="667872" y="553236"/>
                      <a:pt x="659193" y="558325"/>
                      <a:pt x="651462" y="564606"/>
                    </a:cubicBezTo>
                    <a:cubicBezTo>
                      <a:pt x="627311" y="584229"/>
                      <a:pt x="603896" y="604748"/>
                      <a:pt x="579745" y="624371"/>
                    </a:cubicBezTo>
                    <a:cubicBezTo>
                      <a:pt x="572014" y="630652"/>
                      <a:pt x="561816" y="634331"/>
                      <a:pt x="555839" y="642300"/>
                    </a:cubicBezTo>
                    <a:cubicBezTo>
                      <a:pt x="549862" y="650269"/>
                      <a:pt x="545561" y="659829"/>
                      <a:pt x="537909" y="666206"/>
                    </a:cubicBezTo>
                    <a:cubicBezTo>
                      <a:pt x="521355" y="680001"/>
                      <a:pt x="501360" y="689136"/>
                      <a:pt x="484121" y="702065"/>
                    </a:cubicBezTo>
                    <a:cubicBezTo>
                      <a:pt x="477360" y="707136"/>
                      <a:pt x="472838" y="714772"/>
                      <a:pt x="466192" y="719994"/>
                    </a:cubicBezTo>
                    <a:cubicBezTo>
                      <a:pt x="444885" y="736735"/>
                      <a:pt x="419610" y="748645"/>
                      <a:pt x="400450" y="767806"/>
                    </a:cubicBezTo>
                    <a:cubicBezTo>
                      <a:pt x="392482" y="775775"/>
                      <a:pt x="385345" y="784672"/>
                      <a:pt x="376545" y="791712"/>
                    </a:cubicBezTo>
                    <a:cubicBezTo>
                      <a:pt x="365327" y="800686"/>
                      <a:pt x="350844" y="805460"/>
                      <a:pt x="340686" y="815618"/>
                    </a:cubicBezTo>
                    <a:cubicBezTo>
                      <a:pt x="288285" y="868016"/>
                      <a:pt x="354767" y="803882"/>
                      <a:pt x="304827" y="845500"/>
                    </a:cubicBezTo>
                    <a:cubicBezTo>
                      <a:pt x="298334" y="850911"/>
                      <a:pt x="293315" y="857929"/>
                      <a:pt x="286898" y="863430"/>
                    </a:cubicBezTo>
                    <a:cubicBezTo>
                      <a:pt x="279335" y="869912"/>
                      <a:pt x="270488" y="874800"/>
                      <a:pt x="262992" y="881359"/>
                    </a:cubicBezTo>
                    <a:cubicBezTo>
                      <a:pt x="228086" y="911901"/>
                      <a:pt x="253436" y="900482"/>
                      <a:pt x="221156" y="911241"/>
                    </a:cubicBezTo>
                    <a:cubicBezTo>
                      <a:pt x="213187" y="921202"/>
                      <a:pt x="206935" y="932822"/>
                      <a:pt x="197250" y="941124"/>
                    </a:cubicBezTo>
                    <a:cubicBezTo>
                      <a:pt x="192467" y="945224"/>
                      <a:pt x="184104" y="943000"/>
                      <a:pt x="179321" y="947100"/>
                    </a:cubicBezTo>
                    <a:cubicBezTo>
                      <a:pt x="92363" y="1021636"/>
                      <a:pt x="199005" y="947922"/>
                      <a:pt x="137486" y="988936"/>
                    </a:cubicBezTo>
                    <a:cubicBezTo>
                      <a:pt x="120085" y="1015036"/>
                      <a:pt x="123235" y="1011691"/>
                      <a:pt x="95650" y="1042724"/>
                    </a:cubicBezTo>
                    <a:cubicBezTo>
                      <a:pt x="90035" y="1049041"/>
                      <a:pt x="82910" y="1053982"/>
                      <a:pt x="77721" y="1060653"/>
                    </a:cubicBezTo>
                    <a:cubicBezTo>
                      <a:pt x="64203" y="1078033"/>
                      <a:pt x="50732" y="1099720"/>
                      <a:pt x="41862" y="1120418"/>
                    </a:cubicBezTo>
                    <a:cubicBezTo>
                      <a:pt x="35724" y="1134741"/>
                      <a:pt x="34239" y="1147098"/>
                      <a:pt x="29909" y="1162253"/>
                    </a:cubicBezTo>
                    <a:cubicBezTo>
                      <a:pt x="21428" y="1191937"/>
                      <a:pt x="24029" y="1170592"/>
                      <a:pt x="17956" y="1210065"/>
                    </a:cubicBezTo>
                    <a:cubicBezTo>
                      <a:pt x="8302" y="1272818"/>
                      <a:pt x="18196" y="1239231"/>
                      <a:pt x="6003" y="1275806"/>
                    </a:cubicBezTo>
                    <a:cubicBezTo>
                      <a:pt x="4011" y="1289751"/>
                      <a:pt x="-387" y="1303561"/>
                      <a:pt x="27" y="1317641"/>
                    </a:cubicBezTo>
                    <a:cubicBezTo>
                      <a:pt x="4005" y="1452866"/>
                      <a:pt x="207" y="1431909"/>
                      <a:pt x="17956" y="1502912"/>
                    </a:cubicBezTo>
                    <a:cubicBezTo>
                      <a:pt x="19948" y="1520841"/>
                      <a:pt x="20967" y="1538906"/>
                      <a:pt x="23933" y="1556700"/>
                    </a:cubicBezTo>
                    <a:cubicBezTo>
                      <a:pt x="24759" y="1561658"/>
                      <a:pt x="37205" y="1618093"/>
                      <a:pt x="41862" y="1634394"/>
                    </a:cubicBezTo>
                    <a:cubicBezTo>
                      <a:pt x="43593" y="1640452"/>
                      <a:pt x="46311" y="1646212"/>
                      <a:pt x="47839" y="1652324"/>
                    </a:cubicBezTo>
                    <a:cubicBezTo>
                      <a:pt x="51508" y="1667001"/>
                      <a:pt x="61990" y="1715217"/>
                      <a:pt x="65768" y="1735994"/>
                    </a:cubicBezTo>
                    <a:cubicBezTo>
                      <a:pt x="67936" y="1747916"/>
                      <a:pt x="68557" y="1760162"/>
                      <a:pt x="71745" y="1771853"/>
                    </a:cubicBezTo>
                    <a:cubicBezTo>
                      <a:pt x="74568" y="1782203"/>
                      <a:pt x="79714" y="1791775"/>
                      <a:pt x="83698" y="1801736"/>
                    </a:cubicBezTo>
                    <a:cubicBezTo>
                      <a:pt x="85690" y="1815681"/>
                      <a:pt x="86912" y="1829758"/>
                      <a:pt x="89674" y="1843571"/>
                    </a:cubicBezTo>
                    <a:cubicBezTo>
                      <a:pt x="90909" y="1849748"/>
                      <a:pt x="93497" y="1855580"/>
                      <a:pt x="95650" y="1861500"/>
                    </a:cubicBezTo>
                    <a:cubicBezTo>
                      <a:pt x="101467" y="1877496"/>
                      <a:pt x="108197" y="1893164"/>
                      <a:pt x="113580" y="1909312"/>
                    </a:cubicBezTo>
                    <a:cubicBezTo>
                      <a:pt x="118166" y="1923071"/>
                      <a:pt x="122016" y="1937077"/>
                      <a:pt x="125533" y="1951147"/>
                    </a:cubicBezTo>
                    <a:cubicBezTo>
                      <a:pt x="127997" y="1961002"/>
                      <a:pt x="127942" y="1971519"/>
                      <a:pt x="131509" y="1981030"/>
                    </a:cubicBezTo>
                    <a:cubicBezTo>
                      <a:pt x="134031" y="1987755"/>
                      <a:pt x="140250" y="1992535"/>
                      <a:pt x="143462" y="1998959"/>
                    </a:cubicBezTo>
                    <a:cubicBezTo>
                      <a:pt x="146279" y="2004594"/>
                      <a:pt x="146880" y="2011131"/>
                      <a:pt x="149439" y="2016888"/>
                    </a:cubicBezTo>
                    <a:cubicBezTo>
                      <a:pt x="154867" y="2029100"/>
                      <a:pt x="162228" y="2040411"/>
                      <a:pt x="167368" y="2052747"/>
                    </a:cubicBezTo>
                    <a:cubicBezTo>
                      <a:pt x="172214" y="2064377"/>
                      <a:pt x="175337" y="2076653"/>
                      <a:pt x="179321" y="2088606"/>
                    </a:cubicBezTo>
                    <a:cubicBezTo>
                      <a:pt x="181313" y="2094583"/>
                      <a:pt x="182057" y="2101134"/>
                      <a:pt x="185298" y="2106536"/>
                    </a:cubicBezTo>
                    <a:cubicBezTo>
                      <a:pt x="214688" y="2155520"/>
                      <a:pt x="198029" y="2126022"/>
                      <a:pt x="233109" y="2196183"/>
                    </a:cubicBezTo>
                    <a:cubicBezTo>
                      <a:pt x="244778" y="2219522"/>
                      <a:pt x="242939" y="2218312"/>
                      <a:pt x="257015" y="2238018"/>
                    </a:cubicBezTo>
                    <a:cubicBezTo>
                      <a:pt x="262805" y="2246124"/>
                      <a:pt x="270223" y="2253154"/>
                      <a:pt x="274945" y="2261924"/>
                    </a:cubicBezTo>
                    <a:cubicBezTo>
                      <a:pt x="314813" y="2335966"/>
                      <a:pt x="279578" y="2296441"/>
                      <a:pt x="316780" y="2333641"/>
                    </a:cubicBezTo>
                    <a:cubicBezTo>
                      <a:pt x="326705" y="2353491"/>
                      <a:pt x="328016" y="2358584"/>
                      <a:pt x="340686" y="2375477"/>
                    </a:cubicBezTo>
                    <a:cubicBezTo>
                      <a:pt x="348340" y="2385682"/>
                      <a:pt x="356938" y="2395154"/>
                      <a:pt x="364592" y="2405359"/>
                    </a:cubicBezTo>
                    <a:cubicBezTo>
                      <a:pt x="368902" y="2411105"/>
                      <a:pt x="372370" y="2417443"/>
                      <a:pt x="376545" y="2423288"/>
                    </a:cubicBezTo>
                    <a:cubicBezTo>
                      <a:pt x="382335" y="2431393"/>
                      <a:pt x="388685" y="2439089"/>
                      <a:pt x="394474" y="2447194"/>
                    </a:cubicBezTo>
                    <a:cubicBezTo>
                      <a:pt x="398649" y="2453039"/>
                      <a:pt x="401655" y="2459755"/>
                      <a:pt x="406427" y="2465124"/>
                    </a:cubicBezTo>
                    <a:cubicBezTo>
                      <a:pt x="417657" y="2477758"/>
                      <a:pt x="430978" y="2488418"/>
                      <a:pt x="442286" y="2500983"/>
                    </a:cubicBezTo>
                    <a:cubicBezTo>
                      <a:pt x="495480" y="2560087"/>
                      <a:pt x="406777" y="2479390"/>
                      <a:pt x="502050" y="2566724"/>
                    </a:cubicBezTo>
                    <a:cubicBezTo>
                      <a:pt x="511453" y="2575344"/>
                      <a:pt x="521421" y="2583403"/>
                      <a:pt x="531933" y="2590630"/>
                    </a:cubicBezTo>
                    <a:cubicBezTo>
                      <a:pt x="553337" y="2605345"/>
                      <a:pt x="579307" y="2614098"/>
                      <a:pt x="597674" y="2632465"/>
                    </a:cubicBezTo>
                    <a:cubicBezTo>
                      <a:pt x="622711" y="2657502"/>
                      <a:pt x="622181" y="2659660"/>
                      <a:pt x="663415" y="2680277"/>
                    </a:cubicBezTo>
                    <a:cubicBezTo>
                      <a:pt x="674684" y="2685912"/>
                      <a:pt x="687321" y="2688246"/>
                      <a:pt x="699274" y="2692230"/>
                    </a:cubicBezTo>
                    <a:cubicBezTo>
                      <a:pt x="709235" y="2700199"/>
                      <a:pt x="718117" y="2709745"/>
                      <a:pt x="729156" y="2716136"/>
                    </a:cubicBezTo>
                    <a:cubicBezTo>
                      <a:pt x="793578" y="2753433"/>
                      <a:pt x="795576" y="2752221"/>
                      <a:pt x="848686" y="2769924"/>
                    </a:cubicBezTo>
                    <a:cubicBezTo>
                      <a:pt x="896281" y="2805619"/>
                      <a:pt x="904871" y="2814549"/>
                      <a:pt x="986145" y="2841641"/>
                    </a:cubicBezTo>
                    <a:cubicBezTo>
                      <a:pt x="1004074" y="2847618"/>
                      <a:pt x="1022135" y="2853214"/>
                      <a:pt x="1039933" y="2859571"/>
                    </a:cubicBezTo>
                    <a:cubicBezTo>
                      <a:pt x="1101751" y="2881650"/>
                      <a:pt x="1034289" y="2862659"/>
                      <a:pt x="1123603" y="2889453"/>
                    </a:cubicBezTo>
                    <a:cubicBezTo>
                      <a:pt x="1165277" y="2901955"/>
                      <a:pt x="1207274" y="2913359"/>
                      <a:pt x="1249109" y="2925312"/>
                    </a:cubicBezTo>
                    <a:cubicBezTo>
                      <a:pt x="1263054" y="2929296"/>
                      <a:pt x="1276757" y="2934256"/>
                      <a:pt x="1290945" y="2937265"/>
                    </a:cubicBezTo>
                    <a:cubicBezTo>
                      <a:pt x="1356686" y="2951210"/>
                      <a:pt x="1423550" y="2960638"/>
                      <a:pt x="1488168" y="2979100"/>
                    </a:cubicBezTo>
                    <a:cubicBezTo>
                      <a:pt x="1502113" y="2983084"/>
                      <a:pt x="1515756" y="2988339"/>
                      <a:pt x="1530003" y="2991053"/>
                    </a:cubicBezTo>
                    <a:cubicBezTo>
                      <a:pt x="1557679" y="2996325"/>
                      <a:pt x="1585784" y="2999022"/>
                      <a:pt x="1613674" y="3003006"/>
                    </a:cubicBezTo>
                    <a:lnTo>
                      <a:pt x="1655509" y="3008983"/>
                    </a:lnTo>
                    <a:cubicBezTo>
                      <a:pt x="1669454" y="3010975"/>
                      <a:pt x="1683507" y="3012323"/>
                      <a:pt x="1697345" y="3014959"/>
                    </a:cubicBezTo>
                    <a:lnTo>
                      <a:pt x="1822850" y="3038865"/>
                    </a:lnTo>
                    <a:cubicBezTo>
                      <a:pt x="1854521" y="3044326"/>
                      <a:pt x="1881178" y="3044554"/>
                      <a:pt x="1912498" y="3050818"/>
                    </a:cubicBezTo>
                    <a:cubicBezTo>
                      <a:pt x="2031235" y="3074566"/>
                      <a:pt x="1869283" y="3051938"/>
                      <a:pt x="2043980" y="3074724"/>
                    </a:cubicBezTo>
                    <a:cubicBezTo>
                      <a:pt x="2117982" y="3084376"/>
                      <a:pt x="2091517" y="3078502"/>
                      <a:pt x="2181439" y="3086677"/>
                    </a:cubicBezTo>
                    <a:cubicBezTo>
                      <a:pt x="2202697" y="3088610"/>
                      <a:pt x="2248900" y="3095460"/>
                      <a:pt x="2271086" y="3098630"/>
                    </a:cubicBezTo>
                    <a:cubicBezTo>
                      <a:pt x="2368036" y="3097204"/>
                      <a:pt x="2639369" y="3098344"/>
                      <a:pt x="2791039" y="3086677"/>
                    </a:cubicBezTo>
                    <a:cubicBezTo>
                      <a:pt x="2805084" y="3085597"/>
                      <a:pt x="2818979" y="3083016"/>
                      <a:pt x="2832874" y="3080700"/>
                    </a:cubicBezTo>
                    <a:lnTo>
                      <a:pt x="2970333" y="3056794"/>
                    </a:lnTo>
                    <a:cubicBezTo>
                      <a:pt x="2990675" y="3053513"/>
                      <a:pt x="3053141" y="3047052"/>
                      <a:pt x="3071933" y="3044841"/>
                    </a:cubicBezTo>
                    <a:cubicBezTo>
                      <a:pt x="3087884" y="3042964"/>
                      <a:pt x="3103902" y="3041505"/>
                      <a:pt x="3119745" y="3038865"/>
                    </a:cubicBezTo>
                    <a:cubicBezTo>
                      <a:pt x="3151734" y="3033534"/>
                      <a:pt x="3183418" y="3026493"/>
                      <a:pt x="3215368" y="3020936"/>
                    </a:cubicBezTo>
                    <a:cubicBezTo>
                      <a:pt x="3229246" y="3018522"/>
                      <a:pt x="3243429" y="3017911"/>
                      <a:pt x="3257203" y="3014959"/>
                    </a:cubicBezTo>
                    <a:cubicBezTo>
                      <a:pt x="3367944" y="2991228"/>
                      <a:pt x="3230912" y="3012738"/>
                      <a:pt x="3340874" y="2997030"/>
                    </a:cubicBezTo>
                    <a:cubicBezTo>
                      <a:pt x="3366772" y="2989061"/>
                      <a:pt x="3392460" y="2980376"/>
                      <a:pt x="3418568" y="2973124"/>
                    </a:cubicBezTo>
                    <a:cubicBezTo>
                      <a:pt x="3485009" y="2954668"/>
                      <a:pt x="3405646" y="2986030"/>
                      <a:pt x="3496262" y="2949218"/>
                    </a:cubicBezTo>
                    <a:cubicBezTo>
                      <a:pt x="3544250" y="2929723"/>
                      <a:pt x="3596346" y="2917799"/>
                      <a:pt x="3639698" y="2889453"/>
                    </a:cubicBezTo>
                    <a:cubicBezTo>
                      <a:pt x="3733270" y="2828271"/>
                      <a:pt x="3911204" y="2714119"/>
                      <a:pt x="3992309" y="2650394"/>
                    </a:cubicBezTo>
                    <a:cubicBezTo>
                      <a:pt x="4075980" y="2584653"/>
                      <a:pt x="4168079" y="2528413"/>
                      <a:pt x="4243321" y="2453171"/>
                    </a:cubicBezTo>
                    <a:cubicBezTo>
                      <a:pt x="4409374" y="2287118"/>
                      <a:pt x="4256538" y="2449932"/>
                      <a:pt x="4380780" y="2291806"/>
                    </a:cubicBezTo>
                    <a:cubicBezTo>
                      <a:pt x="4405211" y="2260712"/>
                      <a:pt x="4435090" y="2234047"/>
                      <a:pt x="4458474" y="2202159"/>
                    </a:cubicBezTo>
                    <a:cubicBezTo>
                      <a:pt x="4500950" y="2144236"/>
                      <a:pt x="4538498" y="2082854"/>
                      <a:pt x="4578003" y="2022865"/>
                    </a:cubicBezTo>
                    <a:cubicBezTo>
                      <a:pt x="4625830" y="1950240"/>
                      <a:pt x="4632199" y="1938776"/>
                      <a:pt x="4673627" y="1849547"/>
                    </a:cubicBezTo>
                    <a:cubicBezTo>
                      <a:pt x="4682662" y="1830086"/>
                      <a:pt x="4690928" y="1810197"/>
                      <a:pt x="4697533" y="1789783"/>
                    </a:cubicBezTo>
                    <a:cubicBezTo>
                      <a:pt x="4712864" y="1742397"/>
                      <a:pt x="4725520" y="1694187"/>
                      <a:pt x="4739368" y="1646347"/>
                    </a:cubicBezTo>
                    <a:cubicBezTo>
                      <a:pt x="4747433" y="1618485"/>
                      <a:pt x="4763274" y="1562677"/>
                      <a:pt x="4763274" y="1562677"/>
                    </a:cubicBezTo>
                    <a:cubicBezTo>
                      <a:pt x="4765266" y="1542755"/>
                      <a:pt x="4766159" y="1522693"/>
                      <a:pt x="4769250" y="1502912"/>
                    </a:cubicBezTo>
                    <a:cubicBezTo>
                      <a:pt x="4776127" y="1458900"/>
                      <a:pt x="4790126" y="1415873"/>
                      <a:pt x="4793156" y="1371430"/>
                    </a:cubicBezTo>
                    <a:cubicBezTo>
                      <a:pt x="4796141" y="1327659"/>
                      <a:pt x="4791275" y="1283628"/>
                      <a:pt x="4787180" y="1239947"/>
                    </a:cubicBezTo>
                    <a:cubicBezTo>
                      <a:pt x="4784188" y="1208036"/>
                      <a:pt x="4772055" y="1161886"/>
                      <a:pt x="4757298" y="1132371"/>
                    </a:cubicBezTo>
                    <a:cubicBezTo>
                      <a:pt x="4746908" y="1111591"/>
                      <a:pt x="4734060" y="1092111"/>
                      <a:pt x="4721439" y="1072606"/>
                    </a:cubicBezTo>
                    <a:cubicBezTo>
                      <a:pt x="4712129" y="1058218"/>
                      <a:pt x="4702841" y="1043668"/>
                      <a:pt x="4691556" y="1030771"/>
                    </a:cubicBezTo>
                    <a:cubicBezTo>
                      <a:pt x="4659407" y="994030"/>
                      <a:pt x="4606796" y="949669"/>
                      <a:pt x="4572027" y="917218"/>
                    </a:cubicBezTo>
                    <a:cubicBezTo>
                      <a:pt x="4518464" y="867226"/>
                      <a:pt x="4562382" y="892695"/>
                      <a:pt x="4452498" y="821594"/>
                    </a:cubicBezTo>
                    <a:cubicBezTo>
                      <a:pt x="4389553" y="780865"/>
                      <a:pt x="4344402" y="756467"/>
                      <a:pt x="4291133" y="708041"/>
                    </a:cubicBezTo>
                    <a:cubicBezTo>
                      <a:pt x="4244217" y="665390"/>
                      <a:pt x="4203185" y="616168"/>
                      <a:pt x="4153674" y="576559"/>
                    </a:cubicBezTo>
                    <a:cubicBezTo>
                      <a:pt x="4123792" y="552653"/>
                      <a:pt x="4092989" y="529854"/>
                      <a:pt x="4064027" y="504841"/>
                    </a:cubicBezTo>
                    <a:cubicBezTo>
                      <a:pt x="3981141" y="433257"/>
                      <a:pt x="4050486" y="457251"/>
                      <a:pt x="3896686" y="373359"/>
                    </a:cubicBezTo>
                    <a:cubicBezTo>
                      <a:pt x="3739691" y="287725"/>
                      <a:pt x="3935874" y="392952"/>
                      <a:pt x="3741298" y="295665"/>
                    </a:cubicBezTo>
                    <a:cubicBezTo>
                      <a:pt x="3734873" y="292453"/>
                      <a:pt x="3729793" y="286924"/>
                      <a:pt x="3723368" y="283712"/>
                    </a:cubicBezTo>
                    <a:cubicBezTo>
                      <a:pt x="3659360" y="251709"/>
                      <a:pt x="3772428" y="318623"/>
                      <a:pt x="3675556" y="265783"/>
                    </a:cubicBezTo>
                    <a:cubicBezTo>
                      <a:pt x="3610966" y="230552"/>
                      <a:pt x="3663628" y="249854"/>
                      <a:pt x="3621768" y="235900"/>
                    </a:cubicBezTo>
                    <a:cubicBezTo>
                      <a:pt x="3594424" y="215393"/>
                      <a:pt x="3584426" y="206839"/>
                      <a:pt x="3550050" y="188088"/>
                    </a:cubicBezTo>
                    <a:cubicBezTo>
                      <a:pt x="3544520" y="185071"/>
                      <a:pt x="3537856" y="184719"/>
                      <a:pt x="3532121" y="182112"/>
                    </a:cubicBezTo>
                    <a:cubicBezTo>
                      <a:pt x="3515900" y="174739"/>
                      <a:pt x="3500246" y="166175"/>
                      <a:pt x="3484309" y="158206"/>
                    </a:cubicBezTo>
                    <a:cubicBezTo>
                      <a:pt x="3476340" y="154222"/>
                      <a:pt x="3469258" y="147237"/>
                      <a:pt x="3460403" y="146253"/>
                    </a:cubicBezTo>
                    <a:lnTo>
                      <a:pt x="3406615" y="140277"/>
                    </a:lnTo>
                    <a:cubicBezTo>
                      <a:pt x="3287810" y="104634"/>
                      <a:pt x="3395001" y="134057"/>
                      <a:pt x="3310992" y="116371"/>
                    </a:cubicBezTo>
                    <a:lnTo>
                      <a:pt x="3119745" y="74536"/>
                    </a:lnTo>
                    <a:cubicBezTo>
                      <a:pt x="3079911" y="54619"/>
                      <a:pt x="3109921" y="66474"/>
                      <a:pt x="3054003" y="56606"/>
                    </a:cubicBezTo>
                    <a:cubicBezTo>
                      <a:pt x="3033996" y="53075"/>
                      <a:pt x="3014104" y="48910"/>
                      <a:pt x="2994239" y="44653"/>
                    </a:cubicBezTo>
                    <a:cubicBezTo>
                      <a:pt x="2986207" y="42932"/>
                      <a:pt x="2978435" y="40027"/>
                      <a:pt x="2970333" y="38677"/>
                    </a:cubicBezTo>
                    <a:cubicBezTo>
                      <a:pt x="2954490" y="36037"/>
                      <a:pt x="2938458" y="34692"/>
                      <a:pt x="2922521" y="32700"/>
                    </a:cubicBezTo>
                    <a:cubicBezTo>
                      <a:pt x="2844827" y="34692"/>
                      <a:pt x="2767071" y="34980"/>
                      <a:pt x="2689439" y="38677"/>
                    </a:cubicBezTo>
                    <a:cubicBezTo>
                      <a:pt x="2683146" y="38977"/>
                      <a:pt x="2677621" y="43125"/>
                      <a:pt x="2671509" y="44653"/>
                    </a:cubicBezTo>
                    <a:cubicBezTo>
                      <a:pt x="2661654" y="47117"/>
                      <a:pt x="2651588" y="48638"/>
                      <a:pt x="2641627" y="50630"/>
                    </a:cubicBezTo>
                    <a:cubicBezTo>
                      <a:pt x="2491764" y="47632"/>
                      <a:pt x="2371204" y="48467"/>
                      <a:pt x="2229250" y="38677"/>
                    </a:cubicBezTo>
                    <a:cubicBezTo>
                      <a:pt x="2209277" y="37300"/>
                      <a:pt x="2189407" y="34692"/>
                      <a:pt x="2169486" y="32700"/>
                    </a:cubicBezTo>
                    <a:cubicBezTo>
                      <a:pt x="2139582" y="25225"/>
                      <a:pt x="2119719" y="19857"/>
                      <a:pt x="2085815" y="14771"/>
                    </a:cubicBezTo>
                    <a:cubicBezTo>
                      <a:pt x="2066015" y="11801"/>
                      <a:pt x="2045972" y="10786"/>
                      <a:pt x="2026050" y="8794"/>
                    </a:cubicBezTo>
                    <a:cubicBezTo>
                      <a:pt x="1964195" y="-6669"/>
                      <a:pt x="2006697" y="1495"/>
                      <a:pt x="1882615" y="8794"/>
                    </a:cubicBezTo>
                    <a:cubicBezTo>
                      <a:pt x="1737570" y="17326"/>
                      <a:pt x="1713282" y="3814"/>
                      <a:pt x="1679415" y="2818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5260117" y="3650233"/>
                    <a:ext cx="44037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0117" y="3650233"/>
                    <a:ext cx="44037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Oval 42"/>
              <p:cNvSpPr/>
              <p:nvPr/>
            </p:nvSpPr>
            <p:spPr>
              <a:xfrm>
                <a:off x="5392200" y="4375359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774287" y="5442859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732694" y="3775705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6241770" y="4692305"/>
                <a:ext cx="543158" cy="360701"/>
                <a:chOff x="8744278" y="4534028"/>
                <a:chExt cx="543158" cy="360701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8744278" y="4534028"/>
                  <a:ext cx="543158" cy="360701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8781546" y="4545277"/>
                      <a:ext cx="482120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4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47" name="Rectangle 4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81546" y="4545277"/>
                      <a:ext cx="482120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8" name="Straight Arrow Connector 47"/>
              <p:cNvCxnSpPr>
                <a:endCxn id="43" idx="2"/>
              </p:cNvCxnSpPr>
              <p:nvPr/>
            </p:nvCxnSpPr>
            <p:spPr>
              <a:xfrm>
                <a:off x="5103906" y="4375359"/>
                <a:ext cx="288294" cy="951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2191372" y="3680227"/>
              <a:ext cx="2416986" cy="2558905"/>
              <a:chOff x="2191372" y="3680227"/>
              <a:chExt cx="2416986" cy="2558905"/>
            </a:xfrm>
          </p:grpSpPr>
          <p:sp>
            <p:nvSpPr>
              <p:cNvPr id="60" name="Double Brace 59"/>
              <p:cNvSpPr/>
              <p:nvPr/>
            </p:nvSpPr>
            <p:spPr>
              <a:xfrm>
                <a:off x="2191372" y="3680227"/>
                <a:ext cx="2049283" cy="2558905"/>
              </a:xfrm>
              <a:custGeom>
                <a:avLst/>
                <a:gdLst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14" fmla="*/ 146418 w 878542"/>
                  <a:gd name="connsiteY14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14" fmla="*/ 146418 w 878542"/>
                  <a:gd name="connsiteY14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732124 w 878542"/>
                  <a:gd name="connsiteY6" fmla="*/ 0 h 1348714"/>
                  <a:gd name="connsiteX7" fmla="*/ 805333 w 878542"/>
                  <a:gd name="connsiteY7" fmla="*/ 73209 h 1348714"/>
                  <a:gd name="connsiteX8" fmla="*/ 805333 w 878542"/>
                  <a:gd name="connsiteY8" fmla="*/ 601148 h 1348714"/>
                  <a:gd name="connsiteX9" fmla="*/ 878542 w 878542"/>
                  <a:gd name="connsiteY9" fmla="*/ 674357 h 1348714"/>
                  <a:gd name="connsiteX10" fmla="*/ 805333 w 878542"/>
                  <a:gd name="connsiteY10" fmla="*/ 747566 h 1348714"/>
                  <a:gd name="connsiteX11" fmla="*/ 805333 w 878542"/>
                  <a:gd name="connsiteY11" fmla="*/ 1275505 h 1348714"/>
                  <a:gd name="connsiteX12" fmla="*/ 732124 w 878542"/>
                  <a:gd name="connsiteY12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14" fmla="*/ 146418 w 878542"/>
                  <a:gd name="connsiteY14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124 w 878542"/>
                  <a:gd name="connsiteY5" fmla="*/ 0 h 1348714"/>
                  <a:gd name="connsiteX6" fmla="*/ 805333 w 878542"/>
                  <a:gd name="connsiteY6" fmla="*/ 73209 h 1348714"/>
                  <a:gd name="connsiteX7" fmla="*/ 805333 w 878542"/>
                  <a:gd name="connsiteY7" fmla="*/ 601148 h 1348714"/>
                  <a:gd name="connsiteX8" fmla="*/ 878542 w 878542"/>
                  <a:gd name="connsiteY8" fmla="*/ 674357 h 1348714"/>
                  <a:gd name="connsiteX9" fmla="*/ 805333 w 878542"/>
                  <a:gd name="connsiteY9" fmla="*/ 747566 h 1348714"/>
                  <a:gd name="connsiteX10" fmla="*/ 805333 w 878542"/>
                  <a:gd name="connsiteY10" fmla="*/ 1275505 h 1348714"/>
                  <a:gd name="connsiteX11" fmla="*/ 732124 w 878542"/>
                  <a:gd name="connsiteY11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14" fmla="*/ 146418 w 878542"/>
                  <a:gd name="connsiteY14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124 w 878542"/>
                  <a:gd name="connsiteY4" fmla="*/ 0 h 1348714"/>
                  <a:gd name="connsiteX5" fmla="*/ 805333 w 878542"/>
                  <a:gd name="connsiteY5" fmla="*/ 73209 h 1348714"/>
                  <a:gd name="connsiteX6" fmla="*/ 805333 w 878542"/>
                  <a:gd name="connsiteY6" fmla="*/ 601148 h 1348714"/>
                  <a:gd name="connsiteX7" fmla="*/ 878542 w 878542"/>
                  <a:gd name="connsiteY7" fmla="*/ 674357 h 1348714"/>
                  <a:gd name="connsiteX8" fmla="*/ 805333 w 878542"/>
                  <a:gd name="connsiteY8" fmla="*/ 747566 h 1348714"/>
                  <a:gd name="connsiteX9" fmla="*/ 805333 w 878542"/>
                  <a:gd name="connsiteY9" fmla="*/ 1275505 h 1348714"/>
                  <a:gd name="connsiteX10" fmla="*/ 732124 w 878542"/>
                  <a:gd name="connsiteY10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14" fmla="*/ 146418 w 878542"/>
                  <a:gd name="connsiteY14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0 w 878542"/>
                  <a:gd name="connsiteY2" fmla="*/ 674357 h 1348714"/>
                  <a:gd name="connsiteX3" fmla="*/ 732124 w 878542"/>
                  <a:gd name="connsiteY3" fmla="*/ 0 h 1348714"/>
                  <a:gd name="connsiteX4" fmla="*/ 805333 w 878542"/>
                  <a:gd name="connsiteY4" fmla="*/ 73209 h 1348714"/>
                  <a:gd name="connsiteX5" fmla="*/ 805333 w 878542"/>
                  <a:gd name="connsiteY5" fmla="*/ 601148 h 1348714"/>
                  <a:gd name="connsiteX6" fmla="*/ 878542 w 878542"/>
                  <a:gd name="connsiteY6" fmla="*/ 674357 h 1348714"/>
                  <a:gd name="connsiteX7" fmla="*/ 805333 w 878542"/>
                  <a:gd name="connsiteY7" fmla="*/ 747566 h 1348714"/>
                  <a:gd name="connsiteX8" fmla="*/ 805333 w 878542"/>
                  <a:gd name="connsiteY8" fmla="*/ 1275505 h 1348714"/>
                  <a:gd name="connsiteX9" fmla="*/ 732124 w 878542"/>
                  <a:gd name="connsiteY9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14" fmla="*/ 146418 w 878542"/>
                  <a:gd name="connsiteY14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124 w 878542"/>
                  <a:gd name="connsiteY2" fmla="*/ 0 h 1348714"/>
                  <a:gd name="connsiteX3" fmla="*/ 805333 w 878542"/>
                  <a:gd name="connsiteY3" fmla="*/ 73209 h 1348714"/>
                  <a:gd name="connsiteX4" fmla="*/ 805333 w 878542"/>
                  <a:gd name="connsiteY4" fmla="*/ 601148 h 1348714"/>
                  <a:gd name="connsiteX5" fmla="*/ 878542 w 878542"/>
                  <a:gd name="connsiteY5" fmla="*/ 674357 h 1348714"/>
                  <a:gd name="connsiteX6" fmla="*/ 805333 w 878542"/>
                  <a:gd name="connsiteY6" fmla="*/ 747566 h 1348714"/>
                  <a:gd name="connsiteX7" fmla="*/ 805333 w 878542"/>
                  <a:gd name="connsiteY7" fmla="*/ 1275505 h 1348714"/>
                  <a:gd name="connsiteX8" fmla="*/ 732124 w 878542"/>
                  <a:gd name="connsiteY8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14" fmla="*/ 146418 w 878542"/>
                  <a:gd name="connsiteY14" fmla="*/ 1348714 h 1348714"/>
                  <a:gd name="connsiteX0" fmla="*/ 732124 w 878542"/>
                  <a:gd name="connsiteY0" fmla="*/ 0 h 1348714"/>
                  <a:gd name="connsiteX1" fmla="*/ 805333 w 878542"/>
                  <a:gd name="connsiteY1" fmla="*/ 73209 h 1348714"/>
                  <a:gd name="connsiteX2" fmla="*/ 805333 w 878542"/>
                  <a:gd name="connsiteY2" fmla="*/ 601148 h 1348714"/>
                  <a:gd name="connsiteX3" fmla="*/ 878542 w 878542"/>
                  <a:gd name="connsiteY3" fmla="*/ 674357 h 1348714"/>
                  <a:gd name="connsiteX4" fmla="*/ 805333 w 878542"/>
                  <a:gd name="connsiteY4" fmla="*/ 747566 h 1348714"/>
                  <a:gd name="connsiteX5" fmla="*/ 805333 w 878542"/>
                  <a:gd name="connsiteY5" fmla="*/ 1275505 h 1348714"/>
                  <a:gd name="connsiteX6" fmla="*/ 732124 w 878542"/>
                  <a:gd name="connsiteY6" fmla="*/ 1348714 h 1348714"/>
                  <a:gd name="connsiteX0" fmla="*/ 732124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0" fmla="*/ 732124 w 878542"/>
                  <a:gd name="connsiteY0" fmla="*/ 0 h 1348714"/>
                  <a:gd name="connsiteX1" fmla="*/ 805333 w 878542"/>
                  <a:gd name="connsiteY1" fmla="*/ 73209 h 1348714"/>
                  <a:gd name="connsiteX2" fmla="*/ 805333 w 878542"/>
                  <a:gd name="connsiteY2" fmla="*/ 601148 h 1348714"/>
                  <a:gd name="connsiteX3" fmla="*/ 878542 w 878542"/>
                  <a:gd name="connsiteY3" fmla="*/ 674357 h 1348714"/>
                  <a:gd name="connsiteX4" fmla="*/ 805333 w 878542"/>
                  <a:gd name="connsiteY4" fmla="*/ 747566 h 1348714"/>
                  <a:gd name="connsiteX5" fmla="*/ 805333 w 878542"/>
                  <a:gd name="connsiteY5" fmla="*/ 1275505 h 1348714"/>
                  <a:gd name="connsiteX6" fmla="*/ 732124 w 878542"/>
                  <a:gd name="connsiteY6" fmla="*/ 1348714 h 134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8542" h="1348714" stroke="0" extrusionOk="0">
                    <a:moveTo>
                      <a:pt x="732124" y="1348714"/>
                    </a:moveTo>
                    <a:lnTo>
                      <a:pt x="73209" y="1275505"/>
                    </a:lnTo>
                    <a:lnTo>
                      <a:pt x="73209" y="747566"/>
                    </a:lnTo>
                    <a:cubicBezTo>
                      <a:pt x="73209" y="707134"/>
                      <a:pt x="40432" y="674357"/>
                      <a:pt x="0" y="674357"/>
                    </a:cubicBezTo>
                    <a:cubicBezTo>
                      <a:pt x="40432" y="674357"/>
                      <a:pt x="73209" y="641580"/>
                      <a:pt x="73209" y="601148"/>
                    </a:cubicBezTo>
                    <a:lnTo>
                      <a:pt x="73209" y="73209"/>
                    </a:lnTo>
                    <a:cubicBezTo>
                      <a:pt x="73209" y="32777"/>
                      <a:pt x="105986" y="0"/>
                      <a:pt x="146418" y="0"/>
                    </a:cubicBezTo>
                    <a:lnTo>
                      <a:pt x="732124" y="0"/>
                    </a:lnTo>
                    <a:cubicBezTo>
                      <a:pt x="772556" y="0"/>
                      <a:pt x="805333" y="32777"/>
                      <a:pt x="805333" y="73209"/>
                    </a:cubicBezTo>
                    <a:lnTo>
                      <a:pt x="805333" y="601148"/>
                    </a:lnTo>
                    <a:cubicBezTo>
                      <a:pt x="805333" y="641580"/>
                      <a:pt x="838110" y="674357"/>
                      <a:pt x="878542" y="674357"/>
                    </a:cubicBezTo>
                    <a:cubicBezTo>
                      <a:pt x="838110" y="674357"/>
                      <a:pt x="805333" y="707134"/>
                      <a:pt x="805333" y="747566"/>
                    </a:cubicBezTo>
                    <a:lnTo>
                      <a:pt x="805333" y="1275505"/>
                    </a:lnTo>
                    <a:cubicBezTo>
                      <a:pt x="805333" y="1315937"/>
                      <a:pt x="772556" y="1348714"/>
                      <a:pt x="732124" y="1348714"/>
                    </a:cubicBezTo>
                    <a:close/>
                  </a:path>
                  <a:path w="878542" h="1348714" fill="none">
                    <a:moveTo>
                      <a:pt x="732124" y="0"/>
                    </a:moveTo>
                    <a:cubicBezTo>
                      <a:pt x="772556" y="0"/>
                      <a:pt x="805333" y="32777"/>
                      <a:pt x="805333" y="73209"/>
                    </a:cubicBezTo>
                    <a:lnTo>
                      <a:pt x="805333" y="601148"/>
                    </a:lnTo>
                    <a:cubicBezTo>
                      <a:pt x="805333" y="641580"/>
                      <a:pt x="838110" y="674357"/>
                      <a:pt x="878542" y="674357"/>
                    </a:cubicBezTo>
                    <a:cubicBezTo>
                      <a:pt x="838110" y="674357"/>
                      <a:pt x="805333" y="707134"/>
                      <a:pt x="805333" y="747566"/>
                    </a:cubicBezTo>
                    <a:lnTo>
                      <a:pt x="805333" y="1275505"/>
                    </a:lnTo>
                    <a:cubicBezTo>
                      <a:pt x="805333" y="1315937"/>
                      <a:pt x="772556" y="1348714"/>
                      <a:pt x="732124" y="1348714"/>
                    </a:cubicBezTo>
                  </a:path>
                </a:pathLst>
              </a:custGeom>
              <a:ln w="349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4346641" y="4959679"/>
                <a:ext cx="261717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7789059" y="3264175"/>
                <a:ext cx="4134886" cy="3240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 Components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400" b="1" i="0" dirty="0">
                    <a:latin typeface="+mj-lt"/>
                  </a:rPr>
                  <a:t>: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sz="2000" b="0" i="1" dirty="0">
                    <a:latin typeface="Cambria Math" panose="02040503050406030204" pitchFamily="18" charset="0"/>
                  </a:rPr>
                </a:br>
                <a:r>
                  <a:rPr lang="en-US" sz="2000" b="0" i="1" dirty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i="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b="1" i="0" dirty="0">
                    <a:latin typeface="+mj-lt"/>
                  </a:rPr>
                  <a:t>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059" y="3264175"/>
                <a:ext cx="4134886" cy="3240502"/>
              </a:xfrm>
              <a:prstGeom prst="rect">
                <a:avLst/>
              </a:prstGeom>
              <a:blipFill>
                <a:blip r:embed="rId10"/>
                <a:stretch>
                  <a:fillRect l="-737" t="-1504" b="-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/>
          <p:cNvGrpSpPr/>
          <p:nvPr/>
        </p:nvGrpSpPr>
        <p:grpSpPr>
          <a:xfrm>
            <a:off x="8576087" y="5555274"/>
            <a:ext cx="3528761" cy="523220"/>
            <a:chOff x="9022938" y="5973363"/>
            <a:chExt cx="3528761" cy="523220"/>
          </a:xfrm>
        </p:grpSpPr>
        <p:sp>
          <p:nvSpPr>
            <p:cNvPr id="69" name="Rectangle 68"/>
            <p:cNvSpPr/>
            <p:nvPr/>
          </p:nvSpPr>
          <p:spPr>
            <a:xfrm>
              <a:off x="9716949" y="5973363"/>
              <a:ext cx="283475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NO!  </a:t>
              </a:r>
              <a:r>
                <a:rPr lang="en-US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[gives intersection]</a:t>
              </a:r>
              <a:endPara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 flipV="1">
              <a:off x="9022938" y="6198786"/>
              <a:ext cx="543060" cy="19838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1647051" y="3795083"/>
            <a:ext cx="728583" cy="42421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808726" y="5776581"/>
            <a:ext cx="728583" cy="42421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80617" y="4141722"/>
            <a:ext cx="779381" cy="1631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95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8" grpId="0" uiExpand="1" build="p"/>
      <p:bldP spid="4" grpId="0" animBg="1"/>
      <p:bldP spid="59" grpId="0" animBg="1"/>
      <p:bldP spid="6" grpId="0" animBg="1"/>
      <p:bldP spid="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084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134089"/>
                <a:ext cx="9155939" cy="307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Introduction, outline, mechanics, expectations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Finite Automata, formal definition, regular languages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Regular Operations and Regular Expressions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Proved: Class of regular languages is closed under </a:t>
                </a:r>
                <a14:m>
                  <m:oMath xmlns:m="http://schemas.openxmlformats.org/officeDocument/2006/math">
                    <m:r>
                      <a:rPr lang="en-US" sz="2400" b="1" i="1" spc="200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endParaRPr lang="en-US" sz="2400" b="1" spc="200" dirty="0">
                  <a:latin typeface="+mj-lt"/>
                </a:endParaRP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Started: Closure under </a:t>
                </a:r>
                <a14:m>
                  <m:oMath xmlns:m="http://schemas.openxmlformats.org/officeDocument/2006/math">
                    <m:r>
                      <a:rPr lang="en-US" sz="2400" b="1" i="1" spc="200" smtClean="0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sz="2400" b="1" spc="200" dirty="0">
                    <a:latin typeface="+mj-lt"/>
                  </a:rPr>
                  <a:t> , to be continued… </a:t>
                </a:r>
              </a:p>
              <a:p>
                <a:pPr>
                  <a:spcBef>
                    <a:spcPts val="1200"/>
                  </a:spcBef>
                </a:pPr>
                <a:endParaRPr lang="en-US" sz="2400" b="1" spc="2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34089"/>
                <a:ext cx="9155939" cy="3077766"/>
              </a:xfrm>
              <a:prstGeom prst="rect">
                <a:avLst/>
              </a:prstGeom>
              <a:blipFill>
                <a:blip r:embed="rId3"/>
                <a:stretch>
                  <a:fillRect l="-1065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88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821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Course Resources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3227" y="1158976"/>
            <a:ext cx="5835259" cy="620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/>
              <a:t>Texts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sz="2000" i="1" dirty="0"/>
              <a:t>Introduction to the Theory of Computation</a:t>
            </a:r>
            <a:br>
              <a:rPr lang="en-US" sz="2000" dirty="0"/>
            </a:br>
            <a:r>
              <a:rPr lang="en-US" sz="2000" dirty="0"/>
              <a:t>Michael Sipser, 3</a:t>
            </a:r>
            <a:r>
              <a:rPr lang="en-US" sz="2000" baseline="30000" dirty="0"/>
              <a:t>rd</a:t>
            </a:r>
            <a:r>
              <a:rPr lang="en-US" sz="2000" dirty="0"/>
              <a:t> Edition.  (Other editions ok but are missing some Exercises and Problems).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endParaRPr lang="en-US" sz="2000" dirty="0"/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i="1" dirty="0"/>
              <a:t>Automata and Computability</a:t>
            </a:r>
            <a:r>
              <a:rPr lang="en-US" dirty="0"/>
              <a:t>. Springer, 1997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      Dexter C. </a:t>
            </a:r>
            <a:r>
              <a:rPr lang="en-US" sz="2000" dirty="0" err="1"/>
              <a:t>Kozen</a:t>
            </a:r>
            <a:r>
              <a:rPr lang="en-US" sz="2000" dirty="0"/>
              <a:t> </a:t>
            </a:r>
          </a:p>
          <a:p>
            <a:pPr>
              <a:spcBef>
                <a:spcPts val="300"/>
              </a:spcBef>
            </a:pPr>
            <a:endParaRPr lang="en-US" sz="2000" dirty="0"/>
          </a:p>
          <a:p>
            <a:pPr>
              <a:spcBef>
                <a:spcPts val="300"/>
              </a:spcBef>
            </a:pPr>
            <a:r>
              <a:rPr lang="en-US" sz="2000" b="1" dirty="0"/>
              <a:t>Slides and Videos :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sz="2000" dirty="0"/>
              <a:t>Slides heavily borrowed from Michael </a:t>
            </a:r>
            <a:r>
              <a:rPr lang="en-US" sz="2000" dirty="0" err="1"/>
              <a:t>Sipser’s</a:t>
            </a:r>
            <a:r>
              <a:rPr lang="en-US" sz="2000" dirty="0"/>
              <a:t>     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      course, but will include new stuff often</a:t>
            </a:r>
          </a:p>
          <a:p>
            <a:pPr>
              <a:spcBef>
                <a:spcPts val="300"/>
              </a:spcBef>
            </a:pPr>
            <a:endParaRPr lang="en-US" sz="2000" dirty="0"/>
          </a:p>
          <a:p>
            <a:pPr>
              <a:spcBef>
                <a:spcPts val="300"/>
              </a:spcBef>
            </a:pPr>
            <a:r>
              <a:rPr lang="en-US" sz="2000" dirty="0"/>
              <a:t>-     </a:t>
            </a:r>
            <a:r>
              <a:rPr lang="en-US" sz="2000" b="1" dirty="0" err="1"/>
              <a:t>Sipser’s</a:t>
            </a:r>
            <a:r>
              <a:rPr lang="en-US" sz="2000" b="1" dirty="0"/>
              <a:t> videos : 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      Available on YouTube</a:t>
            </a:r>
          </a:p>
          <a:p>
            <a:pPr>
              <a:spcBef>
                <a:spcPts val="300"/>
              </a:spcBef>
            </a:pPr>
            <a:endParaRPr lang="en-US" sz="2000" b="1" dirty="0"/>
          </a:p>
          <a:p>
            <a:pPr>
              <a:spcBef>
                <a:spcPts val="300"/>
              </a:spcBef>
            </a:pPr>
            <a:endParaRPr lang="en-US" sz="2000" dirty="0"/>
          </a:p>
          <a:p>
            <a:pPr marL="342900" indent="-342900">
              <a:spcBef>
                <a:spcPts val="300"/>
              </a:spcBef>
              <a:buFontTx/>
              <a:buChar char="-"/>
            </a:pPr>
            <a:endParaRPr lang="en-US" sz="2000" dirty="0"/>
          </a:p>
          <a:p>
            <a:pPr marL="342900" indent="-342900">
              <a:spcBef>
                <a:spcPts val="300"/>
              </a:spcBef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998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4342" y="2347214"/>
            <a:ext cx="5835259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Computability Theory  1930s – 1950s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/>
              <a:t>What is computable…  or not? 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/>
              <a:t>Examples: </a:t>
            </a:r>
            <a:br>
              <a:rPr lang="en-US" sz="2000" dirty="0"/>
            </a:br>
            <a:r>
              <a:rPr lang="en-US" sz="2000" dirty="0"/>
              <a:t>program verification, mathematical truth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/>
              <a:t>Models of Computation:</a:t>
            </a:r>
            <a:br>
              <a:rPr lang="en-US" sz="2000" dirty="0"/>
            </a:br>
            <a:r>
              <a:rPr lang="en-US" sz="2000" dirty="0"/>
              <a:t>Finite automata, Turing machines, …</a:t>
            </a:r>
          </a:p>
          <a:p>
            <a:pPr>
              <a:spcBef>
                <a:spcPts val="600"/>
              </a:spcBef>
            </a:pP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57900" y="3559485"/>
            <a:ext cx="592628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Complexity Theory  1960s – present </a:t>
            </a:r>
            <a:endParaRPr lang="en-US" sz="2400" dirty="0"/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/>
              <a:t>What is computable </a:t>
            </a:r>
            <a:r>
              <a:rPr lang="en-US" sz="2000" u="sng" dirty="0"/>
              <a:t>in practice</a:t>
            </a:r>
            <a:r>
              <a:rPr lang="en-US" sz="2000" dirty="0"/>
              <a:t>? 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/>
              <a:t>Example: factoring problem 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/>
              <a:t>P versus NP problem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/>
              <a:t>Measures of complexity:  Time and Space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/>
              <a:t>Models:  Probabilistic and Interactive computation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0"/>
            <a:ext cx="7532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Course Outline</a:t>
            </a:r>
          </a:p>
        </p:txBody>
      </p:sp>
    </p:spTree>
    <p:extLst>
      <p:ext uri="{BB962C8B-B14F-4D97-AF65-F5344CB8AC3E}">
        <p14:creationId xmlns:p14="http://schemas.microsoft.com/office/powerpoint/2010/main" val="315785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6972" y="0"/>
            <a:ext cx="7880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Role of Theory in Computer Science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0741" y="1540946"/>
            <a:ext cx="5835259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/>
              <a:t>Applications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/>
              <a:t>Basic Research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/>
              <a:t>Connections to other fields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/>
              <a:t>What is the nature of computation?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endParaRPr lang="en-US" sz="2400" b="1" dirty="0"/>
          </a:p>
          <a:p>
            <a:pPr>
              <a:spcBef>
                <a:spcPts val="600"/>
              </a:spcBef>
            </a:pPr>
            <a:r>
              <a:rPr lang="en-US" sz="2400" b="1" dirty="0"/>
              <a:t>“Computer science is not more about computers than astronomy is about telescopes” – Edgar Dijkstra</a:t>
            </a:r>
          </a:p>
        </p:txBody>
      </p:sp>
    </p:spTree>
    <p:extLst>
      <p:ext uri="{BB962C8B-B14F-4D97-AF65-F5344CB8AC3E}">
        <p14:creationId xmlns:p14="http://schemas.microsoft.com/office/powerpoint/2010/main" val="191647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821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Course Expectations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0741" y="1540946"/>
            <a:ext cx="631967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b="1" dirty="0"/>
              <a:t>Prerequisites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Prior substantial experience and comfort with mathematical concepts, theorems, and proofs.  </a:t>
            </a:r>
            <a:r>
              <a:rPr lang="en-US" sz="2400" u="sng" dirty="0"/>
              <a:t>Creativity will be needed for </a:t>
            </a:r>
            <a:r>
              <a:rPr lang="en-US" sz="2400" u="sng" dirty="0" err="1"/>
              <a:t>homeworks</a:t>
            </a:r>
            <a:r>
              <a:rPr lang="en-US" sz="2400" u="sng" dirty="0"/>
              <a:t> and exams. </a:t>
            </a:r>
          </a:p>
          <a:p>
            <a:pPr>
              <a:spcBef>
                <a:spcPts val="1200"/>
              </a:spcBef>
            </a:pPr>
            <a:endParaRPr lang="en-US" sz="2800" b="1" i="1" u="sng" dirty="0"/>
          </a:p>
          <a:p>
            <a:pPr>
              <a:spcBef>
                <a:spcPts val="1200"/>
              </a:spcBef>
            </a:pPr>
            <a:r>
              <a:rPr lang="en-US" sz="2800" b="1" dirty="0"/>
              <a:t>Exams </a:t>
            </a:r>
          </a:p>
          <a:p>
            <a:pPr>
              <a:spcBef>
                <a:spcPts val="1200"/>
              </a:spcBef>
            </a:pPr>
            <a:r>
              <a:rPr lang="en-US" sz="2800" b="1" dirty="0"/>
              <a:t>-   </a:t>
            </a:r>
            <a:r>
              <a:rPr lang="en-US" sz="2400" dirty="0"/>
              <a:t>Closed book, Closed phone, Closed </a:t>
            </a:r>
            <a:r>
              <a:rPr lang="en-US" sz="2400" dirty="0" err="1"/>
              <a:t>chatGPT</a:t>
            </a:r>
            <a:r>
              <a:rPr lang="en-US" sz="240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50403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681965" y="2302977"/>
                <a:ext cx="5991814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Input:</a:t>
                </a:r>
                <a:r>
                  <a:rPr lang="en-US" sz="2000" dirty="0"/>
                  <a:t>  finite string (they are quite powerful ! )</a:t>
                </a:r>
                <a:br>
                  <a:rPr lang="en-US" sz="2000" dirty="0"/>
                </a:br>
                <a:r>
                  <a:rPr lang="en-US" sz="2000" b="1" dirty="0"/>
                  <a:t>Output:</a:t>
                </a:r>
                <a:r>
                  <a:rPr lang="en-US" sz="2000" dirty="0"/>
                  <a:t>  </a:t>
                </a:r>
                <a:r>
                  <a:rPr lang="en-US" sz="2000" u="sng" dirty="0"/>
                  <a:t>Accept</a:t>
                </a:r>
                <a:r>
                  <a:rPr lang="en-US" sz="2000" dirty="0"/>
                  <a:t> or </a:t>
                </a:r>
                <a:r>
                  <a:rPr lang="en-US" sz="2000" u="sng" dirty="0"/>
                  <a:t>Reject  (also powerful ! 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Computation process:  </a:t>
                </a:r>
                <a:r>
                  <a:rPr lang="en-US" sz="2000" dirty="0"/>
                  <a:t>Begin at start state,</a:t>
                </a:r>
                <a:br>
                  <a:rPr lang="en-US" sz="2000" dirty="0"/>
                </a:br>
                <a:r>
                  <a:rPr lang="en-US" sz="2000" dirty="0"/>
                  <a:t>   read input symbols, follow corresponding transitions, </a:t>
                </a:r>
                <a:br>
                  <a:rPr lang="en-US" sz="2000" dirty="0"/>
                </a:br>
                <a:r>
                  <a:rPr lang="en-US" sz="2000" dirty="0"/>
                  <a:t>   </a:t>
                </a:r>
                <a:r>
                  <a:rPr lang="en-US" sz="2000" u="sng" dirty="0"/>
                  <a:t>Accept</a:t>
                </a:r>
                <a:r>
                  <a:rPr lang="en-US" sz="2000" dirty="0"/>
                  <a:t> if end with accept state, </a:t>
                </a:r>
                <a:r>
                  <a:rPr lang="en-US" sz="2000" u="sng" dirty="0"/>
                  <a:t>Reject</a:t>
                </a:r>
                <a:r>
                  <a:rPr lang="en-US" sz="2000" dirty="0"/>
                  <a:t> if not.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Examples:</a:t>
                </a:r>
                <a:r>
                  <a:rPr lang="en-US" sz="2000" dirty="0"/>
                  <a:t>  01101 → Accept </a:t>
                </a:r>
                <a:br>
                  <a:rPr lang="en-US" sz="2000" dirty="0"/>
                </a:br>
                <a:r>
                  <a:rPr lang="en-US" sz="2000" dirty="0"/>
                  <a:t>                     00101 → Reject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accepts exactly those strings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where</a:t>
                </a:r>
                <a:br>
                  <a:rPr lang="en-US" sz="2000" dirty="0"/>
                </a:b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contains substring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11}.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965" y="2302977"/>
                <a:ext cx="5991814" cy="3323987"/>
              </a:xfrm>
              <a:prstGeom prst="rect">
                <a:avLst/>
              </a:prstGeom>
              <a:blipFill>
                <a:blip r:embed="rId3"/>
                <a:stretch>
                  <a:fillRect l="-1017" t="-1101" b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77240" y="0"/>
            <a:ext cx="100792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Let’s begin:  Modeling Computation / Finite Automata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77241" y="896827"/>
            <a:ext cx="4571186" cy="1327137"/>
            <a:chOff x="413068" y="587327"/>
            <a:chExt cx="4571186" cy="1327137"/>
          </a:xfrm>
        </p:grpSpPr>
        <p:sp>
          <p:nvSpPr>
            <p:cNvPr id="2" name="Oval 1"/>
            <p:cNvSpPr/>
            <p:nvPr/>
          </p:nvSpPr>
          <p:spPr>
            <a:xfrm>
              <a:off x="1133341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44839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756337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820498" y="1264881"/>
              <a:ext cx="425468" cy="445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549400" y="1057208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 rot="10482408">
              <a:off x="1567398" y="1692601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6" idx="6"/>
              <a:endCxn id="7" idx="2"/>
            </p:cNvCxnSpPr>
            <p:nvPr/>
          </p:nvCxnSpPr>
          <p:spPr>
            <a:xfrm>
              <a:off x="2998630" y="1487510"/>
              <a:ext cx="75770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4193383" y="1116644"/>
              <a:ext cx="383682" cy="339885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82" h="339885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850006" y="1487510"/>
              <a:ext cx="2833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413068" y="739861"/>
                  <a:ext cx="62869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68" y="739861"/>
                  <a:ext cx="628698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1180031" y="12564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031" y="1256474"/>
                  <a:ext cx="474810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2491545" y="12564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545" y="1256474"/>
                  <a:ext cx="474810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3796709" y="1246949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6709" y="1246949"/>
                  <a:ext cx="474810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ctangle 22"/>
            <p:cNvSpPr/>
            <p:nvPr/>
          </p:nvSpPr>
          <p:spPr>
            <a:xfrm>
              <a:off x="3210480" y="111817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07842" y="931978"/>
              <a:ext cx="4764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0,1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0539" y="154513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81157" y="68787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7" name="Freeform 26"/>
            <p:cNvSpPr/>
            <p:nvPr/>
          </p:nvSpPr>
          <p:spPr>
            <a:xfrm rot="17874118">
              <a:off x="1188749" y="912272"/>
              <a:ext cx="383682" cy="339885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82" h="339885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29747" y="58732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92689" y="2733865"/>
                <a:ext cx="3645961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000" dirty="0"/>
                  <a:t>States: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Transitions: 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Start state: 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Accept states:  </a:t>
                </a:r>
              </a:p>
              <a:p>
                <a:pPr>
                  <a:spcBef>
                    <a:spcPts val="600"/>
                  </a:spcBef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89" y="2733865"/>
                <a:ext cx="3645961" cy="2462213"/>
              </a:xfrm>
              <a:prstGeom prst="rect">
                <a:avLst/>
              </a:prstGeom>
              <a:blipFill>
                <a:blip r:embed="rId8"/>
                <a:stretch>
                  <a:fillRect l="-1672" t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2355319" y="3223908"/>
            <a:ext cx="757707" cy="307777"/>
            <a:chOff x="2094993" y="3298333"/>
            <a:chExt cx="757707" cy="307777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094993" y="3565483"/>
              <a:ext cx="75770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2306820" y="3298333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221769" y="3832895"/>
            <a:ext cx="621415" cy="353805"/>
            <a:chOff x="1980125" y="3669985"/>
            <a:chExt cx="621415" cy="353805"/>
          </a:xfrm>
        </p:grpSpPr>
        <p:sp>
          <p:nvSpPr>
            <p:cNvPr id="34" name="Oval 33"/>
            <p:cNvSpPr/>
            <p:nvPr/>
          </p:nvSpPr>
          <p:spPr>
            <a:xfrm>
              <a:off x="2263460" y="3669985"/>
              <a:ext cx="338080" cy="353805"/>
            </a:xfrm>
            <a:prstGeom prst="ellips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1980125" y="3842161"/>
              <a:ext cx="2833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697655" y="4347633"/>
            <a:ext cx="345724" cy="361805"/>
            <a:chOff x="2263460" y="4381396"/>
            <a:chExt cx="553791" cy="579550"/>
          </a:xfrm>
        </p:grpSpPr>
        <p:sp>
          <p:nvSpPr>
            <p:cNvPr id="42" name="Oval 41"/>
            <p:cNvSpPr/>
            <p:nvPr/>
          </p:nvSpPr>
          <p:spPr>
            <a:xfrm>
              <a:off x="2263460" y="4381396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327621" y="4448542"/>
              <a:ext cx="425468" cy="445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92689" y="5814793"/>
                <a:ext cx="102893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dirty="0"/>
                  <a:t>Say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the language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dirty="0"/>
                  <a:t>and that</a:t>
                </a:r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recognizes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dirty="0"/>
                  <a:t>and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89" y="5814793"/>
                <a:ext cx="10289317" cy="461665"/>
              </a:xfrm>
              <a:prstGeom prst="rect">
                <a:avLst/>
              </a:prstGeom>
              <a:blipFill>
                <a:blip r:embed="rId9"/>
                <a:stretch>
                  <a:fillRect l="-88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18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uiExpand="1" build="p"/>
      <p:bldP spid="4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0"/>
            <a:ext cx="8102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Finite Automata – Formal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900" y="1542955"/>
                <a:ext cx="7032425" cy="2769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Defn:  </a:t>
                </a:r>
                <a:r>
                  <a:rPr lang="en-US" sz="2400" dirty="0"/>
                  <a:t>A </a:t>
                </a:r>
                <a:r>
                  <a:rPr lang="en-US" sz="2400" u="sng" dirty="0"/>
                  <a:t>finite automaton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is a 5-tuple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400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40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endParaRPr lang="en-US" sz="2400" b="1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/>
                  <a:t>   finite set of states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    finite set of alphabet symbols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/>
                  <a:t>    transition function  </a:t>
                </a:r>
                <a14:m>
                  <m:oMath xmlns:m="http://schemas.openxmlformats.org/officeDocument/2006/math"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l-GR" sz="2000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  start state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/>
                  <a:t> set of accept states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0" y="1542955"/>
                <a:ext cx="7032425" cy="2769989"/>
              </a:xfrm>
              <a:prstGeom prst="rect">
                <a:avLst/>
              </a:prstGeom>
              <a:blipFill>
                <a:blip r:embed="rId3"/>
                <a:stretch>
                  <a:fillRect l="-1388" t="-1758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710308" y="3203886"/>
            <a:ext cx="3984778" cy="501155"/>
            <a:chOff x="2710308" y="3203886"/>
            <a:chExt cx="3984778" cy="5011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710308" y="3304931"/>
                  <a:ext cx="262828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l-GR" sz="200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 = 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000" dirty="0"/>
                    <a:t> means  </a:t>
                  </a: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308" y="3304931"/>
                  <a:ext cx="2628284" cy="400110"/>
                </a:xfrm>
                <a:prstGeom prst="rect">
                  <a:avLst/>
                </a:prstGeom>
                <a:blipFill>
                  <a:blip r:embed="rId4"/>
                  <a:stretch>
                    <a:fillRect t="-7576" r="-1392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/>
            <p:cNvGrpSpPr/>
            <p:nvPr/>
          </p:nvGrpSpPr>
          <p:grpSpPr>
            <a:xfrm>
              <a:off x="5247173" y="3203886"/>
              <a:ext cx="1447913" cy="499900"/>
              <a:chOff x="5588995" y="3188611"/>
              <a:chExt cx="1447913" cy="4999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6669480" y="3325914"/>
                <a:ext cx="338080" cy="35380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V="1">
                <a:off x="5927075" y="3506882"/>
                <a:ext cx="742405" cy="47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5588995" y="3354482"/>
                <a:ext cx="338080" cy="3340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5599439" y="3298001"/>
                    <a:ext cx="36958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9439" y="3298001"/>
                    <a:ext cx="36958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6685273" y="3288401"/>
                    <a:ext cx="35163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5273" y="3288401"/>
                    <a:ext cx="35163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Rectangle 12"/>
              <p:cNvSpPr/>
              <p:nvPr/>
            </p:nvSpPr>
            <p:spPr>
              <a:xfrm>
                <a:off x="6153212" y="3188611"/>
                <a:ext cx="2952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7588123" y="3337726"/>
            <a:ext cx="3736900" cy="1145542"/>
            <a:chOff x="380722" y="533597"/>
            <a:chExt cx="4684103" cy="1435903"/>
          </a:xfrm>
        </p:grpSpPr>
        <p:sp>
          <p:nvSpPr>
            <p:cNvPr id="17" name="Oval 16"/>
            <p:cNvSpPr/>
            <p:nvPr/>
          </p:nvSpPr>
          <p:spPr>
            <a:xfrm>
              <a:off x="1133341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444839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756337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820498" y="1264881"/>
              <a:ext cx="425468" cy="445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1549400" y="1057208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10482408">
              <a:off x="1567398" y="1692601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18" idx="6"/>
              <a:endCxn id="19" idx="2"/>
            </p:cNvCxnSpPr>
            <p:nvPr/>
          </p:nvCxnSpPr>
          <p:spPr>
            <a:xfrm>
              <a:off x="2998630" y="1487510"/>
              <a:ext cx="75770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 23"/>
            <p:cNvSpPr/>
            <p:nvPr/>
          </p:nvSpPr>
          <p:spPr>
            <a:xfrm>
              <a:off x="4193383" y="1116644"/>
              <a:ext cx="383682" cy="339885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82" h="339885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850006" y="1487510"/>
              <a:ext cx="2833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380722" y="641709"/>
                  <a:ext cx="695627" cy="5015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22" y="641709"/>
                  <a:ext cx="695627" cy="50152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1181932" y="1178867"/>
                  <a:ext cx="561002" cy="4629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1932" y="1178867"/>
                  <a:ext cx="561002" cy="462947"/>
                </a:xfrm>
                <a:prstGeom prst="rect">
                  <a:avLst/>
                </a:prstGeom>
                <a:blipFill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2483925" y="1181858"/>
                  <a:ext cx="561002" cy="4629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925" y="1181858"/>
                  <a:ext cx="561002" cy="462947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788899" y="1193791"/>
                  <a:ext cx="561002" cy="4629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8899" y="1193791"/>
                  <a:ext cx="561002" cy="462947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/>
            <p:cNvSpPr/>
            <p:nvPr/>
          </p:nvSpPr>
          <p:spPr>
            <a:xfrm>
              <a:off x="3210480" y="1118178"/>
              <a:ext cx="362081" cy="424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07842" y="931977"/>
              <a:ext cx="556983" cy="4243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0,1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00539" y="1545132"/>
              <a:ext cx="362081" cy="424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81157" y="687876"/>
              <a:ext cx="362081" cy="424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34" name="Freeform 33"/>
            <p:cNvSpPr/>
            <p:nvPr/>
          </p:nvSpPr>
          <p:spPr>
            <a:xfrm rot="17874118">
              <a:off x="1188749" y="912272"/>
              <a:ext cx="383682" cy="339885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82" h="339885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29747" y="533597"/>
              <a:ext cx="362081" cy="424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7520" y="4625649"/>
                <a:ext cx="2606176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0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{0, 1}      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520" y="4625649"/>
                <a:ext cx="2606176" cy="1785104"/>
              </a:xfrm>
              <a:prstGeom prst="rect">
                <a:avLst/>
              </a:prstGeom>
              <a:blipFill>
                <a:blip r:embed="rId11"/>
                <a:stretch>
                  <a:fillRect b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6312366"/>
                  </p:ext>
                </p:extLst>
              </p:nvPr>
            </p:nvGraphicFramePr>
            <p:xfrm>
              <a:off x="10692115" y="4825793"/>
              <a:ext cx="1404933" cy="1584960"/>
            </p:xfrm>
            <a:graphic>
              <a:graphicData uri="http://schemas.openxmlformats.org/drawingml/2006/table">
                <a:tbl>
                  <a:tblPr firstRow="1" firstCol="1">
                    <a:tableStyleId>{2D5ABB26-0587-4C30-8999-92F81FD0307C}</a:tableStyleId>
                  </a:tblPr>
                  <a:tblGrid>
                    <a:gridCol w="468311">
                      <a:extLst>
                        <a:ext uri="{9D8B030D-6E8A-4147-A177-3AD203B41FA5}">
                          <a16:colId xmlns:a16="http://schemas.microsoft.com/office/drawing/2014/main" val="2402605525"/>
                        </a:ext>
                      </a:extLst>
                    </a:gridCol>
                    <a:gridCol w="468311">
                      <a:extLst>
                        <a:ext uri="{9D8B030D-6E8A-4147-A177-3AD203B41FA5}">
                          <a16:colId xmlns:a16="http://schemas.microsoft.com/office/drawing/2014/main" val="2704911565"/>
                        </a:ext>
                      </a:extLst>
                    </a:gridCol>
                    <a:gridCol w="468311">
                      <a:extLst>
                        <a:ext uri="{9D8B030D-6E8A-4147-A177-3AD203B41FA5}">
                          <a16:colId xmlns:a16="http://schemas.microsoft.com/office/drawing/2014/main" val="10694678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6764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000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000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000" i="1" baseline="-25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59715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000" i="1" baseline="-25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kumimoji="0" lang="en-US" sz="2000" b="0" i="1" u="none" strike="noStrike" kern="1200" cap="none" spc="0" normalizeH="0" baseline="-2500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kumimoji="0" lang="en-US" sz="2000" b="0" i="1" u="none" strike="noStrike" kern="1200" cap="none" spc="0" normalizeH="0" baseline="-2500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346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000" i="1" baseline="-2500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kumimoji="0" lang="en-US" sz="2000" b="0" i="1" u="none" strike="noStrike" kern="1200" cap="none" spc="0" normalizeH="0" baseline="-2500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kumimoji="0" lang="en-US" sz="2000" b="0" i="1" u="none" strike="noStrike" kern="1200" cap="none" spc="0" normalizeH="0" baseline="-2500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07571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6312366"/>
                  </p:ext>
                </p:extLst>
              </p:nvPr>
            </p:nvGraphicFramePr>
            <p:xfrm>
              <a:off x="10692115" y="4825793"/>
              <a:ext cx="1404933" cy="1584960"/>
            </p:xfrm>
            <a:graphic>
              <a:graphicData uri="http://schemas.openxmlformats.org/drawingml/2006/table">
                <a:tbl>
                  <a:tblPr firstRow="1" firstCol="1">
                    <a:tableStyleId>{2D5ABB26-0587-4C30-8999-92F81FD0307C}</a:tableStyleId>
                  </a:tblPr>
                  <a:tblGrid>
                    <a:gridCol w="468311">
                      <a:extLst>
                        <a:ext uri="{9D8B030D-6E8A-4147-A177-3AD203B41FA5}">
                          <a16:colId xmlns:a16="http://schemas.microsoft.com/office/drawing/2014/main" val="2402605525"/>
                        </a:ext>
                      </a:extLst>
                    </a:gridCol>
                    <a:gridCol w="468311">
                      <a:extLst>
                        <a:ext uri="{9D8B030D-6E8A-4147-A177-3AD203B41FA5}">
                          <a16:colId xmlns:a16="http://schemas.microsoft.com/office/drawing/2014/main" val="2704911565"/>
                        </a:ext>
                      </a:extLst>
                    </a:gridCol>
                    <a:gridCol w="468311">
                      <a:extLst>
                        <a:ext uri="{9D8B030D-6E8A-4147-A177-3AD203B41FA5}">
                          <a16:colId xmlns:a16="http://schemas.microsoft.com/office/drawing/2014/main" val="106946783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676401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2"/>
                          <a:stretch>
                            <a:fillRect t="-106061" r="-202597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2"/>
                          <a:stretch>
                            <a:fillRect l="-98718" t="-106061" r="-100000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2"/>
                          <a:stretch>
                            <a:fillRect l="-201299" t="-106061" r="-1299" b="-2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971584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2"/>
                          <a:stretch>
                            <a:fillRect t="-209231" r="-202597" b="-1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2"/>
                          <a:stretch>
                            <a:fillRect l="-98718" t="-209231" r="-100000" b="-1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1299" t="-209231" r="-1299" b="-1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34603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2"/>
                          <a:stretch>
                            <a:fillRect t="-309231" r="-202597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2"/>
                          <a:stretch>
                            <a:fillRect l="-98718" t="-309231" r="-10000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1299" t="-309231" r="-1299" b="-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07571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337146" y="4725965"/>
                <a:ext cx="7099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200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146" y="4725965"/>
                <a:ext cx="709938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318551" y="2821458"/>
            <a:ext cx="1287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72545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6" grpId="0" uiExpand="1" build="allAtOnce"/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72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Finite Automata –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0740" y="1540946"/>
                <a:ext cx="6464525" cy="477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Strings and languages</a:t>
                </a:r>
              </a:p>
              <a:p>
                <a:pPr marL="342900" indent="-342900">
                  <a:spcBef>
                    <a:spcPts val="1200"/>
                  </a:spcBef>
                  <a:buFontTx/>
                  <a:buChar char="-"/>
                </a:pPr>
                <a:r>
                  <a:rPr lang="en-US" sz="2000" dirty="0"/>
                  <a:t>A </a:t>
                </a:r>
                <a:r>
                  <a:rPr lang="en-US" sz="2000" u="sng" dirty="0"/>
                  <a:t>string</a:t>
                </a:r>
                <a:r>
                  <a:rPr lang="en-US" sz="2000" dirty="0"/>
                  <a:t> is a finite sequence of symbols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sz="2000" dirty="0"/>
              </a:p>
              <a:p>
                <a:pPr marL="342900" indent="-342900">
                  <a:spcBef>
                    <a:spcPts val="1200"/>
                  </a:spcBef>
                  <a:buFontTx/>
                  <a:buChar char="-"/>
                </a:pPr>
                <a:r>
                  <a:rPr lang="en-US" sz="2000" dirty="0"/>
                  <a:t>A </a:t>
                </a:r>
                <a:r>
                  <a:rPr lang="en-US" sz="2000" u="sng" dirty="0"/>
                  <a:t>language</a:t>
                </a:r>
                <a:r>
                  <a:rPr lang="en-US" sz="2000" dirty="0"/>
                  <a:t> is a set of strings (finite or infinite)</a:t>
                </a:r>
              </a:p>
              <a:p>
                <a:pPr marL="342900" indent="-342900">
                  <a:spcBef>
                    <a:spcPts val="1200"/>
                  </a:spcBef>
                  <a:buFontTx/>
                  <a:buChar char="-"/>
                </a:pPr>
                <a:r>
                  <a:rPr lang="en-US" sz="2000" dirty="0"/>
                  <a:t>The </a:t>
                </a:r>
                <a:r>
                  <a:rPr lang="en-US" sz="2000" u="sng" dirty="0"/>
                  <a:t>empty string</a:t>
                </a:r>
                <a:r>
                  <a:rPr lang="en-US" sz="2000" dirty="0"/>
                  <a:t>  </a:t>
                </a:r>
                <a:r>
                  <a:rPr lang="el-GR" sz="2000" dirty="0"/>
                  <a:t>ε</a:t>
                </a:r>
                <a:r>
                  <a:rPr lang="en-US" sz="2000" dirty="0"/>
                  <a:t>  is the string of length 0</a:t>
                </a:r>
              </a:p>
              <a:p>
                <a:pPr marL="342900" indent="-342900">
                  <a:spcBef>
                    <a:spcPts val="1200"/>
                  </a:spcBef>
                  <a:buFontTx/>
                  <a:buChar char="-"/>
                </a:pPr>
                <a:r>
                  <a:rPr lang="en-US" sz="2000" dirty="0"/>
                  <a:t>The </a:t>
                </a:r>
                <a:r>
                  <a:rPr lang="en-US" sz="2000" u="sng" dirty="0"/>
                  <a:t>empty language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ø</m:t>
                    </m:r>
                  </m:oMath>
                </a14:m>
                <a:r>
                  <a:rPr lang="en-US" sz="2000" dirty="0"/>
                  <a:t>  is the set with no strings</a:t>
                </a:r>
              </a:p>
              <a:p>
                <a:pPr>
                  <a:spcBef>
                    <a:spcPts val="1200"/>
                  </a:spcBef>
                </a:pPr>
                <a:endParaRPr lang="en-US" sz="2000" dirty="0"/>
              </a:p>
              <a:p>
                <a:pPr defTabSz="569913">
                  <a:spcBef>
                    <a:spcPts val="1200"/>
                  </a:spcBef>
                </a:pPr>
                <a:r>
                  <a:rPr lang="en-US" sz="2000" b="1" dirty="0" err="1"/>
                  <a:t>Defn</a:t>
                </a:r>
                <a:r>
                  <a:rPr lang="en-US" sz="2000" b="1" dirty="0"/>
                  <a:t>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accepts string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/>
                  <a:t>each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000" i="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if there is a sequence of states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where:  </a:t>
                </a:r>
                <a:br>
                  <a:rPr lang="en-US" sz="2000" dirty="0"/>
                </a:br>
                <a:r>
                  <a:rPr lang="en-US" sz="2000" dirty="0"/>
                  <a:t>	-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  </a:t>
                </a:r>
                <a:br>
                  <a:rPr lang="en-US" sz="2000" dirty="0"/>
                </a:br>
                <a:r>
                  <a:rPr lang="en-US" sz="2000" dirty="0"/>
                  <a:t>	-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for 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	-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40" y="1540946"/>
                <a:ext cx="6464525" cy="4770537"/>
              </a:xfrm>
              <a:prstGeom prst="rect">
                <a:avLst/>
              </a:prstGeom>
              <a:blipFill>
                <a:blip r:embed="rId3"/>
                <a:stretch>
                  <a:fillRect l="-1509" t="-1023" b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11570" y="3279269"/>
                <a:ext cx="4568043" cy="340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b="1" dirty="0">
                    <a:solidFill>
                      <a:prstClr val="white"/>
                    </a:solidFill>
                  </a:rPr>
                  <a:t>Recognizing languages</a:t>
                </a:r>
              </a:p>
              <a:p>
                <a:pPr marL="225425" indent="-225425">
                  <a:spcBef>
                    <a:spcPts val="600"/>
                  </a:spcBef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dirty="0">
                        <a:latin typeface="Cambria Math" panose="02040503050406030204" pitchFamily="18" charset="0"/>
                      </a:rPr>
                      <m:t>) = {</m:t>
                    </m:r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dirty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</a:rPr>
                      <m:t>accepts</m:t>
                    </m:r>
                    <m:r>
                      <a:rPr lang="en-US" sz="2000" b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dirty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225425" indent="-225425">
                  <a:spcBef>
                    <a:spcPts val="600"/>
                  </a:spcBef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</a:t>
                </a:r>
                <a:r>
                  <a:rPr lang="en-US" sz="2000" u="sng" dirty="0"/>
                  <a:t>the language of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dirty="0"/>
              </a:p>
              <a:p>
                <a:pPr marL="225425" indent="-225425">
                  <a:spcBef>
                    <a:spcPts val="600"/>
                  </a:spcBef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recognizes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endParaRPr lang="en-US" sz="2400" b="1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Defn</a:t>
                </a: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 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 language is </a:t>
                </a:r>
                <a:r>
                  <a:rPr lang="en-US" sz="2400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if some </a:t>
                </a:r>
                <a:b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finite automaton recognizes it.</a:t>
                </a:r>
              </a:p>
              <a:p>
                <a:endParaRPr lang="en-US" sz="2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570" y="3279269"/>
                <a:ext cx="4568043" cy="3400931"/>
              </a:xfrm>
              <a:prstGeom prst="rect">
                <a:avLst/>
              </a:prstGeom>
              <a:blipFill>
                <a:blip r:embed="rId4"/>
                <a:stretch>
                  <a:fillRect l="-2000" t="-1434" r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54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75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Regular Languages –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7414" y="3227895"/>
                <a:ext cx="6757577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dirty="0">
                        <a:latin typeface="Cambria Math" panose="02040503050406030204" pitchFamily="18" charset="0"/>
                      </a:rPr>
                      <m:t>contains</m:t>
                    </m:r>
                    <m:r>
                      <a:rPr lang="en-US" sz="200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dirty="0">
                        <a:latin typeface="Cambria Math" panose="02040503050406030204" pitchFamily="18" charset="0"/>
                      </a:rPr>
                      <m:t>substring</m:t>
                    </m:r>
                    <m:r>
                      <a:rPr lang="en-US" sz="200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11}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8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  </a:t>
                </a:r>
                <a:r>
                  <a:rPr lang="en-US" sz="2400" u="sng" dirty="0"/>
                  <a:t>Therefore </a:t>
                </a:r>
                <a14:m>
                  <m:oMath xmlns:m="http://schemas.openxmlformats.org/officeDocument/2006/math">
                    <m:r>
                      <a:rPr lang="en-US" sz="2400" u="sng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u="sng" dirty="0"/>
                  <a:t> is regular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14" y="3227895"/>
                <a:ext cx="6757577" cy="984885"/>
              </a:xfrm>
              <a:prstGeom prst="rect">
                <a:avLst/>
              </a:prstGeom>
              <a:blipFill>
                <a:blip r:embed="rId3"/>
                <a:stretch>
                  <a:fillRect b="-12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74991" y="2868423"/>
                <a:ext cx="531700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0" dirty="0">
                    <a:latin typeface="+mj-lt"/>
                  </a:rPr>
                  <a:t>More examples:</a:t>
                </a:r>
              </a:p>
              <a:p>
                <a:endParaRPr lang="en-US" sz="2000" u="sng" dirty="0"/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has an even number of 1s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is regular (make automaton for practice).</a:t>
                </a:r>
              </a:p>
              <a:p>
                <a:pPr marL="290513" indent="-290513">
                  <a:buFontTx/>
                  <a:buChar char="-"/>
                </a:pPr>
                <a:endParaRPr lang="en-US" sz="2000" dirty="0"/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has equal numbers of 0s and 1s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u="sng" dirty="0"/>
                  <a:t>not</a:t>
                </a:r>
                <a:r>
                  <a:rPr lang="en-US" sz="2000" dirty="0"/>
                  <a:t> regular (we will prove).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991" y="2868423"/>
                <a:ext cx="5317009" cy="2308324"/>
              </a:xfrm>
              <a:prstGeom prst="rect">
                <a:avLst/>
              </a:prstGeom>
              <a:blipFill>
                <a:blip r:embed="rId4"/>
                <a:stretch>
                  <a:fillRect l="-1835" t="-2116" b="-3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738508" y="1506289"/>
            <a:ext cx="4743319" cy="1327137"/>
            <a:chOff x="240935" y="587327"/>
            <a:chExt cx="4743319" cy="1327137"/>
          </a:xfrm>
        </p:grpSpPr>
        <p:sp>
          <p:nvSpPr>
            <p:cNvPr id="27" name="Oval 26"/>
            <p:cNvSpPr/>
            <p:nvPr/>
          </p:nvSpPr>
          <p:spPr>
            <a:xfrm>
              <a:off x="1133341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44839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756337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820498" y="1264881"/>
              <a:ext cx="425468" cy="445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1549400" y="1057208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rot="10482408">
              <a:off x="1567398" y="1692601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28" idx="6"/>
              <a:endCxn id="29" idx="2"/>
            </p:cNvCxnSpPr>
            <p:nvPr/>
          </p:nvCxnSpPr>
          <p:spPr>
            <a:xfrm>
              <a:off x="2998630" y="1487510"/>
              <a:ext cx="75770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 33"/>
            <p:cNvSpPr/>
            <p:nvPr/>
          </p:nvSpPr>
          <p:spPr>
            <a:xfrm>
              <a:off x="4193383" y="1116644"/>
              <a:ext cx="383682" cy="339885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82" h="339885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850006" y="1487510"/>
              <a:ext cx="2833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40935" y="654979"/>
                  <a:ext cx="62869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35" y="654979"/>
                  <a:ext cx="628698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1180031" y="12564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031" y="1256474"/>
                  <a:ext cx="474810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491545" y="12564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545" y="1256474"/>
                  <a:ext cx="474810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796709" y="1246949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6709" y="1246949"/>
                  <a:ext cx="474810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/>
            <p:cNvSpPr/>
            <p:nvPr/>
          </p:nvSpPr>
          <p:spPr>
            <a:xfrm>
              <a:off x="3210480" y="111817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07842" y="931978"/>
              <a:ext cx="4764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0,1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00539" y="154513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881157" y="68787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Freeform 43"/>
            <p:cNvSpPr/>
            <p:nvPr/>
          </p:nvSpPr>
          <p:spPr>
            <a:xfrm rot="17874118">
              <a:off x="1188749" y="912272"/>
              <a:ext cx="383682" cy="339885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82" h="339885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229747" y="58732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>
            <a:off x="2306246" y="5697456"/>
            <a:ext cx="7112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Goal:   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Understand the regular languages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21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46" grpId="0"/>
    </p:bld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14358</TotalTime>
  <Words>1299</Words>
  <Application>Microsoft Office PowerPoint</Application>
  <PresentationFormat>Widescreen</PresentationFormat>
  <Paragraphs>197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Sipser</dc:creator>
  <cp:lastModifiedBy>Syamantak Das</cp:lastModifiedBy>
  <cp:revision>151</cp:revision>
  <dcterms:created xsi:type="dcterms:W3CDTF">2020-08-09T18:24:17Z</dcterms:created>
  <dcterms:modified xsi:type="dcterms:W3CDTF">2023-01-18T07:59:04Z</dcterms:modified>
</cp:coreProperties>
</file>