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9" r:id="rId2"/>
    <p:sldId id="365" r:id="rId3"/>
    <p:sldId id="347" r:id="rId4"/>
    <p:sldId id="348" r:id="rId5"/>
    <p:sldId id="345" r:id="rId6"/>
    <p:sldId id="366" r:id="rId7"/>
    <p:sldId id="306" r:id="rId8"/>
    <p:sldId id="355" r:id="rId9"/>
    <p:sldId id="356" r:id="rId10"/>
    <p:sldId id="359" r:id="rId11"/>
    <p:sldId id="36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00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8" autoAdjust="0"/>
    <p:restoredTop sz="95154" autoAdjust="0"/>
  </p:normalViewPr>
  <p:slideViewPr>
    <p:cSldViewPr snapToGrid="0">
      <p:cViewPr varScale="1">
        <p:scale>
          <a:sx n="80" d="100"/>
          <a:sy n="80" d="100"/>
        </p:scale>
        <p:origin x="5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6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4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5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3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5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3" y="0"/>
            <a:ext cx="9484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CSE322  Lecture 10 : Decidability of Automata and TMs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Equivalence of variants of the Turing machine model</a:t>
            </a:r>
          </a:p>
          <a:p>
            <a:r>
              <a:rPr lang="en-US" sz="2000" dirty="0"/>
              <a:t>     a.  Multi-tape TMs</a:t>
            </a:r>
          </a:p>
          <a:p>
            <a:r>
              <a:rPr lang="en-US" sz="2000" dirty="0"/>
              <a:t>     b.  Nondeterministic TMs</a:t>
            </a:r>
          </a:p>
          <a:p>
            <a:r>
              <a:rPr lang="en-US" sz="2000" dirty="0"/>
              <a:t>     c.  Enumerators</a:t>
            </a:r>
          </a:p>
          <a:p>
            <a:r>
              <a:rPr lang="en-US" sz="2000" dirty="0"/>
              <a:t>- Church-Turing Thesis</a:t>
            </a:r>
          </a:p>
          <a:p>
            <a:endParaRPr lang="en-US" sz="20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Decision procedures for automata and TMs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Equivalence problem for DFAs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9513" y="1680481"/>
                <a:ext cx="9529105" cy="3314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DFAs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0" dirty="0"/>
                  <a:t>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b="0" dirty="0"/>
                  <a:t>    [IDEA:  Make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b="0" dirty="0"/>
                  <a:t> that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disagree.]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Construct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ba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ba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AutoNum type="arabicPeriod"/>
                </a:pPr>
                <a:r>
                  <a:rPr lang="en-US" sz="2000" b="0" dirty="0"/>
                  <a:t> Run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accepts.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rejects.”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" y="1680481"/>
                <a:ext cx="9529105" cy="3314241"/>
              </a:xfrm>
              <a:prstGeom prst="rect">
                <a:avLst/>
              </a:prstGeom>
              <a:blipFill>
                <a:blip r:embed="rId3"/>
                <a:stretch>
                  <a:fillRect l="-960" t="-1473" r="-448" b="-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26313" y="4625390"/>
                <a:ext cx="705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313" y="4625390"/>
                <a:ext cx="7054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325225" y="4625390"/>
                <a:ext cx="715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5225" y="4625390"/>
                <a:ext cx="7158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outline"/>
          <p:cNvSpPr/>
          <p:nvPr/>
        </p:nvSpPr>
        <p:spPr>
          <a:xfrm>
            <a:off x="8749744" y="3573083"/>
            <a:ext cx="1689100" cy="1308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outline"/>
          <p:cNvSpPr/>
          <p:nvPr/>
        </p:nvSpPr>
        <p:spPr>
          <a:xfrm>
            <a:off x="9918144" y="3573083"/>
            <a:ext cx="1689100" cy="1308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9919727" y="3760409"/>
            <a:ext cx="522493" cy="946150"/>
          </a:xfrm>
          <a:custGeom>
            <a:avLst/>
            <a:gdLst>
              <a:gd name="connsiteX0" fmla="*/ 258767 w 522503"/>
              <a:gd name="connsiteY0" fmla="*/ 1062 h 947212"/>
              <a:gd name="connsiteX1" fmla="*/ 55567 w 522503"/>
              <a:gd name="connsiteY1" fmla="*/ 239187 h 947212"/>
              <a:gd name="connsiteX2" fmla="*/ 1592 w 522503"/>
              <a:gd name="connsiteY2" fmla="*/ 518587 h 947212"/>
              <a:gd name="connsiteX3" fmla="*/ 100017 w 522503"/>
              <a:gd name="connsiteY3" fmla="*/ 785287 h 947212"/>
              <a:gd name="connsiteX4" fmla="*/ 258767 w 522503"/>
              <a:gd name="connsiteY4" fmla="*/ 947212 h 947212"/>
              <a:gd name="connsiteX5" fmla="*/ 414342 w 522503"/>
              <a:gd name="connsiteY5" fmla="*/ 785287 h 947212"/>
              <a:gd name="connsiteX6" fmla="*/ 522292 w 522503"/>
              <a:gd name="connsiteY6" fmla="*/ 493187 h 947212"/>
              <a:gd name="connsiteX7" fmla="*/ 436567 w 522503"/>
              <a:gd name="connsiteY7" fmla="*/ 166162 h 947212"/>
              <a:gd name="connsiteX8" fmla="*/ 258767 w 522503"/>
              <a:gd name="connsiteY8" fmla="*/ 1062 h 947212"/>
              <a:gd name="connsiteX0" fmla="*/ 258767 w 522503"/>
              <a:gd name="connsiteY0" fmla="*/ 7782 h 953932"/>
              <a:gd name="connsiteX1" fmla="*/ 55567 w 522503"/>
              <a:gd name="connsiteY1" fmla="*/ 245907 h 953932"/>
              <a:gd name="connsiteX2" fmla="*/ 1592 w 522503"/>
              <a:gd name="connsiteY2" fmla="*/ 525307 h 953932"/>
              <a:gd name="connsiteX3" fmla="*/ 100017 w 522503"/>
              <a:gd name="connsiteY3" fmla="*/ 792007 h 953932"/>
              <a:gd name="connsiteX4" fmla="*/ 258767 w 522503"/>
              <a:gd name="connsiteY4" fmla="*/ 953932 h 953932"/>
              <a:gd name="connsiteX5" fmla="*/ 414342 w 522503"/>
              <a:gd name="connsiteY5" fmla="*/ 792007 h 953932"/>
              <a:gd name="connsiteX6" fmla="*/ 522292 w 522503"/>
              <a:gd name="connsiteY6" fmla="*/ 499907 h 953932"/>
              <a:gd name="connsiteX7" fmla="*/ 436567 w 522503"/>
              <a:gd name="connsiteY7" fmla="*/ 172882 h 953932"/>
              <a:gd name="connsiteX8" fmla="*/ 258767 w 522503"/>
              <a:gd name="connsiteY8" fmla="*/ 7782 h 953932"/>
              <a:gd name="connsiteX0" fmla="*/ 258767 w 522503"/>
              <a:gd name="connsiteY0" fmla="*/ 1 h 946151"/>
              <a:gd name="connsiteX1" fmla="*/ 55567 w 522503"/>
              <a:gd name="connsiteY1" fmla="*/ 238126 h 946151"/>
              <a:gd name="connsiteX2" fmla="*/ 1592 w 522503"/>
              <a:gd name="connsiteY2" fmla="*/ 517526 h 946151"/>
              <a:gd name="connsiteX3" fmla="*/ 100017 w 522503"/>
              <a:gd name="connsiteY3" fmla="*/ 784226 h 946151"/>
              <a:gd name="connsiteX4" fmla="*/ 258767 w 522503"/>
              <a:gd name="connsiteY4" fmla="*/ 946151 h 946151"/>
              <a:gd name="connsiteX5" fmla="*/ 414342 w 522503"/>
              <a:gd name="connsiteY5" fmla="*/ 784226 h 946151"/>
              <a:gd name="connsiteX6" fmla="*/ 522292 w 522503"/>
              <a:gd name="connsiteY6" fmla="*/ 492126 h 946151"/>
              <a:gd name="connsiteX7" fmla="*/ 436567 w 522503"/>
              <a:gd name="connsiteY7" fmla="*/ 165101 h 946151"/>
              <a:gd name="connsiteX8" fmla="*/ 258767 w 522503"/>
              <a:gd name="connsiteY8" fmla="*/ 1 h 946151"/>
              <a:gd name="connsiteX0" fmla="*/ 258767 w 522503"/>
              <a:gd name="connsiteY0" fmla="*/ 4581 h 950731"/>
              <a:gd name="connsiteX1" fmla="*/ 55567 w 522503"/>
              <a:gd name="connsiteY1" fmla="*/ 242706 h 950731"/>
              <a:gd name="connsiteX2" fmla="*/ 1592 w 522503"/>
              <a:gd name="connsiteY2" fmla="*/ 522106 h 950731"/>
              <a:gd name="connsiteX3" fmla="*/ 100017 w 522503"/>
              <a:gd name="connsiteY3" fmla="*/ 788806 h 950731"/>
              <a:gd name="connsiteX4" fmla="*/ 258767 w 522503"/>
              <a:gd name="connsiteY4" fmla="*/ 950731 h 950731"/>
              <a:gd name="connsiteX5" fmla="*/ 414342 w 522503"/>
              <a:gd name="connsiteY5" fmla="*/ 788806 h 950731"/>
              <a:gd name="connsiteX6" fmla="*/ 522292 w 522503"/>
              <a:gd name="connsiteY6" fmla="*/ 496706 h 950731"/>
              <a:gd name="connsiteX7" fmla="*/ 436567 w 522503"/>
              <a:gd name="connsiteY7" fmla="*/ 169681 h 950731"/>
              <a:gd name="connsiteX8" fmla="*/ 258767 w 522503"/>
              <a:gd name="connsiteY8" fmla="*/ 4581 h 950731"/>
              <a:gd name="connsiteX0" fmla="*/ 258767 w 522503"/>
              <a:gd name="connsiteY0" fmla="*/ 3844 h 949994"/>
              <a:gd name="connsiteX1" fmla="*/ 55567 w 522503"/>
              <a:gd name="connsiteY1" fmla="*/ 241969 h 949994"/>
              <a:gd name="connsiteX2" fmla="*/ 1592 w 522503"/>
              <a:gd name="connsiteY2" fmla="*/ 521369 h 949994"/>
              <a:gd name="connsiteX3" fmla="*/ 100017 w 522503"/>
              <a:gd name="connsiteY3" fmla="*/ 788069 h 949994"/>
              <a:gd name="connsiteX4" fmla="*/ 258767 w 522503"/>
              <a:gd name="connsiteY4" fmla="*/ 949994 h 949994"/>
              <a:gd name="connsiteX5" fmla="*/ 414342 w 522503"/>
              <a:gd name="connsiteY5" fmla="*/ 788069 h 949994"/>
              <a:gd name="connsiteX6" fmla="*/ 522292 w 522503"/>
              <a:gd name="connsiteY6" fmla="*/ 495969 h 949994"/>
              <a:gd name="connsiteX7" fmla="*/ 436567 w 522503"/>
              <a:gd name="connsiteY7" fmla="*/ 168944 h 949994"/>
              <a:gd name="connsiteX8" fmla="*/ 258767 w 522503"/>
              <a:gd name="connsiteY8" fmla="*/ 3844 h 949994"/>
              <a:gd name="connsiteX0" fmla="*/ 258767 w 522503"/>
              <a:gd name="connsiteY0" fmla="*/ 3844 h 949994"/>
              <a:gd name="connsiteX1" fmla="*/ 55567 w 522503"/>
              <a:gd name="connsiteY1" fmla="*/ 241969 h 949994"/>
              <a:gd name="connsiteX2" fmla="*/ 1592 w 522503"/>
              <a:gd name="connsiteY2" fmla="*/ 521369 h 949994"/>
              <a:gd name="connsiteX3" fmla="*/ 100017 w 522503"/>
              <a:gd name="connsiteY3" fmla="*/ 788069 h 949994"/>
              <a:gd name="connsiteX4" fmla="*/ 258767 w 522503"/>
              <a:gd name="connsiteY4" fmla="*/ 949994 h 949994"/>
              <a:gd name="connsiteX5" fmla="*/ 414342 w 522503"/>
              <a:gd name="connsiteY5" fmla="*/ 788069 h 949994"/>
              <a:gd name="connsiteX6" fmla="*/ 522292 w 522503"/>
              <a:gd name="connsiteY6" fmla="*/ 495969 h 949994"/>
              <a:gd name="connsiteX7" fmla="*/ 436567 w 522503"/>
              <a:gd name="connsiteY7" fmla="*/ 168944 h 949994"/>
              <a:gd name="connsiteX8" fmla="*/ 258767 w 522503"/>
              <a:gd name="connsiteY8" fmla="*/ 3844 h 949994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503"/>
              <a:gd name="connsiteY0" fmla="*/ 0 h 946150"/>
              <a:gd name="connsiteX1" fmla="*/ 55567 w 522503"/>
              <a:gd name="connsiteY1" fmla="*/ 238125 h 946150"/>
              <a:gd name="connsiteX2" fmla="*/ 1592 w 522503"/>
              <a:gd name="connsiteY2" fmla="*/ 517525 h 946150"/>
              <a:gd name="connsiteX3" fmla="*/ 100017 w 522503"/>
              <a:gd name="connsiteY3" fmla="*/ 784225 h 946150"/>
              <a:gd name="connsiteX4" fmla="*/ 258767 w 522503"/>
              <a:gd name="connsiteY4" fmla="*/ 946150 h 946150"/>
              <a:gd name="connsiteX5" fmla="*/ 414342 w 522503"/>
              <a:gd name="connsiteY5" fmla="*/ 784225 h 946150"/>
              <a:gd name="connsiteX6" fmla="*/ 522292 w 522503"/>
              <a:gd name="connsiteY6" fmla="*/ 492125 h 946150"/>
              <a:gd name="connsiteX7" fmla="*/ 436567 w 522503"/>
              <a:gd name="connsiteY7" fmla="*/ 165100 h 946150"/>
              <a:gd name="connsiteX8" fmla="*/ 258767 w 522503"/>
              <a:gd name="connsiteY8" fmla="*/ 0 h 946150"/>
              <a:gd name="connsiteX0" fmla="*/ 258767 w 522485"/>
              <a:gd name="connsiteY0" fmla="*/ 0 h 946150"/>
              <a:gd name="connsiteX1" fmla="*/ 55567 w 522485"/>
              <a:gd name="connsiteY1" fmla="*/ 238125 h 946150"/>
              <a:gd name="connsiteX2" fmla="*/ 1592 w 522485"/>
              <a:gd name="connsiteY2" fmla="*/ 517525 h 946150"/>
              <a:gd name="connsiteX3" fmla="*/ 100017 w 522485"/>
              <a:gd name="connsiteY3" fmla="*/ 784225 h 946150"/>
              <a:gd name="connsiteX4" fmla="*/ 258767 w 522485"/>
              <a:gd name="connsiteY4" fmla="*/ 946150 h 946150"/>
              <a:gd name="connsiteX5" fmla="*/ 414342 w 522485"/>
              <a:gd name="connsiteY5" fmla="*/ 784225 h 946150"/>
              <a:gd name="connsiteX6" fmla="*/ 522292 w 522485"/>
              <a:gd name="connsiteY6" fmla="*/ 492125 h 946150"/>
              <a:gd name="connsiteX7" fmla="*/ 431805 w 522485"/>
              <a:gd name="connsiteY7" fmla="*/ 177006 h 946150"/>
              <a:gd name="connsiteX8" fmla="*/ 258767 w 522485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  <a:gd name="connsiteX0" fmla="*/ 258767 w 522493"/>
              <a:gd name="connsiteY0" fmla="*/ 0 h 946150"/>
              <a:gd name="connsiteX1" fmla="*/ 55567 w 522493"/>
              <a:gd name="connsiteY1" fmla="*/ 238125 h 946150"/>
              <a:gd name="connsiteX2" fmla="*/ 1592 w 522493"/>
              <a:gd name="connsiteY2" fmla="*/ 517525 h 946150"/>
              <a:gd name="connsiteX3" fmla="*/ 100017 w 522493"/>
              <a:gd name="connsiteY3" fmla="*/ 784225 h 946150"/>
              <a:gd name="connsiteX4" fmla="*/ 258767 w 522493"/>
              <a:gd name="connsiteY4" fmla="*/ 946150 h 946150"/>
              <a:gd name="connsiteX5" fmla="*/ 414342 w 522493"/>
              <a:gd name="connsiteY5" fmla="*/ 784225 h 946150"/>
              <a:gd name="connsiteX6" fmla="*/ 522292 w 522493"/>
              <a:gd name="connsiteY6" fmla="*/ 492125 h 946150"/>
              <a:gd name="connsiteX7" fmla="*/ 431805 w 522493"/>
              <a:gd name="connsiteY7" fmla="*/ 177006 h 946150"/>
              <a:gd name="connsiteX8" fmla="*/ 258767 w 522493"/>
              <a:gd name="connsiteY8" fmla="*/ 0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493" h="946150">
                <a:moveTo>
                  <a:pt x="258767" y="0"/>
                </a:moveTo>
                <a:cubicBezTo>
                  <a:pt x="213280" y="18520"/>
                  <a:pt x="98429" y="151871"/>
                  <a:pt x="55567" y="238125"/>
                </a:cubicBezTo>
                <a:cubicBezTo>
                  <a:pt x="12705" y="324379"/>
                  <a:pt x="-5816" y="426508"/>
                  <a:pt x="1592" y="517525"/>
                </a:cubicBezTo>
                <a:cubicBezTo>
                  <a:pt x="9000" y="608542"/>
                  <a:pt x="57155" y="712788"/>
                  <a:pt x="100017" y="784225"/>
                </a:cubicBezTo>
                <a:cubicBezTo>
                  <a:pt x="142879" y="855662"/>
                  <a:pt x="225430" y="922337"/>
                  <a:pt x="258767" y="946150"/>
                </a:cubicBezTo>
                <a:cubicBezTo>
                  <a:pt x="287342" y="922337"/>
                  <a:pt x="370421" y="859896"/>
                  <a:pt x="414342" y="784225"/>
                </a:cubicBezTo>
                <a:cubicBezTo>
                  <a:pt x="458263" y="708554"/>
                  <a:pt x="518588" y="595312"/>
                  <a:pt x="522292" y="492125"/>
                </a:cubicBezTo>
                <a:cubicBezTo>
                  <a:pt x="525996" y="388938"/>
                  <a:pt x="478108" y="261937"/>
                  <a:pt x="431805" y="177006"/>
                </a:cubicBezTo>
                <a:cubicBezTo>
                  <a:pt x="385502" y="92075"/>
                  <a:pt x="301874" y="29106"/>
                  <a:pt x="25876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31962" y="4893885"/>
            <a:ext cx="2186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Symmetric difference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8530542" y="2893671"/>
            <a:ext cx="3661458" cy="276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6887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6887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4" grpId="0"/>
      <p:bldP spid="8" grpId="0"/>
      <p:bldP spid="18" grpId="0" animBg="1"/>
      <p:bldP spid="19" grpId="0" animBg="1"/>
      <p:bldP spid="20" grpId="0" animBg="1"/>
      <p:bldP spid="5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TMs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38794" y="1145234"/>
                <a:ext cx="9814855" cy="469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r>
                  <a:rPr lang="en-US" sz="2000" dirty="0"/>
                  <a:t>Proof:  Thursday.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T-recognizable</a:t>
                </a:r>
              </a:p>
              <a:p>
                <a:r>
                  <a:rPr lang="en-US" sz="2000" b="0" dirty="0"/>
                  <a:t>Proof:   The following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b="0" dirty="0"/>
                  <a:t> recognizes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/>
                  <a:t>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and accepts.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and rejects.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never halts.”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		Von Neumann said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inspired the concept of a stored program computer.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4" y="1145234"/>
                <a:ext cx="9814855" cy="4693593"/>
              </a:xfrm>
              <a:prstGeom prst="rect">
                <a:avLst/>
              </a:prstGeom>
              <a:blipFill>
                <a:blip r:embed="rId3"/>
                <a:stretch>
                  <a:fillRect l="-994" t="-1039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1325479" y="4827189"/>
            <a:ext cx="4967415" cy="369332"/>
            <a:chOff x="1325479" y="4739507"/>
            <a:chExt cx="4967415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325479" y="4924173"/>
              <a:ext cx="2403559" cy="0"/>
            </a:xfrm>
            <a:prstGeom prst="line">
              <a:avLst/>
            </a:prstGeom>
            <a:ln w="254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052665" y="4739507"/>
              <a:ext cx="22402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Not a legal TM action.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7062" y="3251733"/>
            <a:ext cx="5295873" cy="1762752"/>
            <a:chOff x="6757062" y="3251733"/>
            <a:chExt cx="5295873" cy="1762752"/>
          </a:xfrm>
        </p:grpSpPr>
        <p:sp>
          <p:nvSpPr>
            <p:cNvPr id="40" name="PDA box"/>
            <p:cNvSpPr/>
            <p:nvPr/>
          </p:nvSpPr>
          <p:spPr>
            <a:xfrm>
              <a:off x="7011633" y="4120728"/>
              <a:ext cx="934820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Finite Control"/>
                <p:cNvSpPr/>
                <p:nvPr/>
              </p:nvSpPr>
              <p:spPr>
                <a:xfrm>
                  <a:off x="7267430" y="4275323"/>
                  <a:ext cx="5202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430" y="4275323"/>
                  <a:ext cx="52027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"/>
            <p:cNvSpPr/>
            <p:nvPr/>
          </p:nvSpPr>
          <p:spPr>
            <a:xfrm>
              <a:off x="8371374" y="4119737"/>
              <a:ext cx="3248035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57663" y="3779871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rot="16200000">
              <a:off x="11406845" y="4225149"/>
              <a:ext cx="317979" cy="107153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8392483" y="4090656"/>
                  <a:ext cx="26470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Description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dirty="0"/>
                    <a:t>,  input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2483" y="4090656"/>
                  <a:ext cx="264700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7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/>
            <p:cNvSpPr/>
            <p:nvPr/>
          </p:nvSpPr>
          <p:spPr>
            <a:xfrm>
              <a:off x="6757062" y="3251733"/>
              <a:ext cx="52958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Turing’s original “Universal Computing Machine” </a:t>
              </a:r>
            </a:p>
          </p:txBody>
        </p:sp>
      </p:grpSp>
      <p:sp>
        <p:nvSpPr>
          <p:cNvPr id="17" name="Isosceles Triangle 16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470" y="11152"/>
            <a:ext cx="6456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TMs and Encodings –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36314" y="1010245"/>
                <a:ext cx="8841945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18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A TM has 3 possible outcomes for each input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: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i="1" u="sng" dirty="0">
                    <a:solidFill>
                      <a:prstClr val="white"/>
                    </a:solidFill>
                  </a:rPr>
                  <a:t>Accept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000" i="1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)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i="1" u="sng" dirty="0">
                    <a:solidFill>
                      <a:prstClr val="white"/>
                    </a:solidFill>
                  </a:rPr>
                  <a:t>Reject</a:t>
                </a:r>
                <a:r>
                  <a:rPr lang="en-US" sz="2000" i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by halting  (enter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rej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)</a:t>
                </a:r>
              </a:p>
              <a:p>
                <a:pPr marL="288925" lvl="0" indent="-288925">
                  <a:spcBef>
                    <a:spcPts val="300"/>
                  </a:spcBef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:r>
                  <a:rPr lang="en-US" sz="2000" i="1" u="sng" dirty="0">
                    <a:solidFill>
                      <a:prstClr val="white"/>
                    </a:solidFill>
                  </a:rPr>
                  <a:t>Reject</a:t>
                </a:r>
                <a:r>
                  <a:rPr lang="en-US" sz="2000" i="1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by looping  (running forever)</a:t>
                </a:r>
                <a:endParaRPr lang="en-US" sz="2400" dirty="0"/>
              </a:p>
              <a:p>
                <a:pPr lvl="0">
                  <a:spcBef>
                    <a:spcPts val="600"/>
                  </a:spcBef>
                </a:pPr>
                <a:endParaRPr lang="en-US" sz="2400" i="1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u="sng" dirty="0"/>
                  <a:t>T-recognizable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(might not halt on every input)</a:t>
                </a: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u="sng" dirty="0"/>
                  <a:t>T-decidable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TM decider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		              halts on all inputs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encodes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as a single string.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Notation for writing a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           [English description of the algorithm]”</a:t>
                </a:r>
              </a:p>
              <a:p>
                <a:pPr lvl="0">
                  <a:spcBef>
                    <a:spcPts val="600"/>
                  </a:spcBef>
                </a:pPr>
                <a:endParaRPr lang="en-US" sz="2000" i="1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4" y="1010245"/>
                <a:ext cx="8841945" cy="5539978"/>
              </a:xfrm>
              <a:prstGeom prst="rect">
                <a:avLst/>
              </a:prstGeom>
              <a:blipFill>
                <a:blip r:embed="rId2"/>
                <a:stretch>
                  <a:fillRect l="-759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>
          <a:xfrm flipV="1">
            <a:off x="4633519" y="3267843"/>
            <a:ext cx="511126" cy="512391"/>
          </a:xfrm>
          <a:prstGeom prst="arc">
            <a:avLst>
              <a:gd name="adj1" fmla="val 16200000"/>
              <a:gd name="adj2" fmla="val 21421404"/>
            </a:avLst>
          </a:prstGeom>
          <a:ln w="1905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9167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Church-Turing Thesis  ~1936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251373" y="790336"/>
            <a:ext cx="1943559" cy="3224873"/>
            <a:chOff x="7251373" y="790336"/>
            <a:chExt cx="1943559" cy="3224873"/>
          </a:xfrm>
        </p:grpSpPr>
        <p:pic>
          <p:nvPicPr>
            <p:cNvPr id="1028" name="Picture 4" descr="Alan Tur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1373" y="790336"/>
              <a:ext cx="1943559" cy="2562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7691937" y="3368878"/>
              <a:ext cx="12395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Alan Turing</a:t>
              </a:r>
            </a:p>
            <a:p>
              <a:pPr algn="ctr"/>
              <a:r>
                <a:rPr lang="en-US" dirty="0"/>
                <a:t>1912–1954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4009" y="826850"/>
            <a:ext cx="1779762" cy="3172753"/>
            <a:chOff x="214009" y="826850"/>
            <a:chExt cx="1779762" cy="3172753"/>
          </a:xfrm>
        </p:grpSpPr>
        <p:pic>
          <p:nvPicPr>
            <p:cNvPr id="1026" name="Picture 2" descr="Alonzo Church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7" t="1416"/>
            <a:stretch/>
          </p:blipFill>
          <p:spPr bwMode="auto">
            <a:xfrm>
              <a:off x="214009" y="826850"/>
              <a:ext cx="1779762" cy="2542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40316" y="3353272"/>
              <a:ext cx="15387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Alonzo Church</a:t>
              </a:r>
            </a:p>
            <a:p>
              <a:pPr algn="ctr"/>
              <a:r>
                <a:rPr lang="en-US" dirty="0"/>
                <a:t>1903–1995 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4338680" y="1368842"/>
            <a:ext cx="567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=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363445" y="1428380"/>
            <a:ext cx="1767477" cy="946543"/>
            <a:chOff x="2363445" y="1428380"/>
            <a:chExt cx="1767477" cy="946543"/>
          </a:xfrm>
        </p:grpSpPr>
        <p:sp>
          <p:nvSpPr>
            <p:cNvPr id="8" name="Rectangle 7"/>
            <p:cNvSpPr/>
            <p:nvPr/>
          </p:nvSpPr>
          <p:spPr>
            <a:xfrm>
              <a:off x="2533809" y="1702333"/>
              <a:ext cx="1424877" cy="4616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Algorithm</a:t>
              </a:r>
              <a:endParaRPr lang="en-US" sz="4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63445" y="1428380"/>
              <a:ext cx="1767477" cy="946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036526" y="1428380"/>
            <a:ext cx="1767477" cy="946543"/>
            <a:chOff x="5036526" y="1428380"/>
            <a:chExt cx="1767477" cy="946543"/>
          </a:xfrm>
        </p:grpSpPr>
        <p:sp>
          <p:nvSpPr>
            <p:cNvPr id="39" name="Rectangle 38"/>
            <p:cNvSpPr/>
            <p:nvPr/>
          </p:nvSpPr>
          <p:spPr>
            <a:xfrm>
              <a:off x="5296629" y="1495433"/>
              <a:ext cx="1255472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Turing</a:t>
              </a:r>
            </a:p>
            <a:p>
              <a:pPr algn="ctr"/>
              <a:r>
                <a:rPr lang="en-US" sz="2400" dirty="0"/>
                <a:t>machine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036526" y="1428380"/>
              <a:ext cx="1767477" cy="9465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747469" y="2426773"/>
            <a:ext cx="10486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Intuitive</a:t>
            </a:r>
            <a:endParaRPr lang="en-US" sz="4400" dirty="0"/>
          </a:p>
        </p:txBody>
      </p:sp>
      <p:sp>
        <p:nvSpPr>
          <p:cNvPr id="45" name="Rectangle 44"/>
          <p:cNvSpPr/>
          <p:nvPr/>
        </p:nvSpPr>
        <p:spPr>
          <a:xfrm>
            <a:off x="5390653" y="2426773"/>
            <a:ext cx="91210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Formal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471198" y="3154170"/>
                <a:ext cx="4298605" cy="163121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Instead of Turing machines, </a:t>
                </a:r>
                <a:br>
                  <a:rPr lang="en-US" sz="2000" dirty="0"/>
                </a:br>
                <a:r>
                  <a:rPr lang="en-US" sz="2000" dirty="0"/>
                  <a:t>can use any other “reasonable” model</a:t>
                </a:r>
                <a:br>
                  <a:rPr lang="en-US" sz="2000" dirty="0"/>
                </a:br>
                <a:r>
                  <a:rPr lang="en-US" sz="2000" dirty="0"/>
                  <a:t>of unrestricted computation: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-calculus, random access machine, your favorite programming language, …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198" y="3154170"/>
                <a:ext cx="4298605" cy="1631216"/>
              </a:xfrm>
              <a:prstGeom prst="rect">
                <a:avLst/>
              </a:prstGeom>
              <a:blipFill>
                <a:blip r:embed="rId5"/>
                <a:stretch>
                  <a:fillRect l="-708" t="-1866" r="-708" b="-55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/>
          <p:cNvSpPr txBox="1"/>
          <p:nvPr/>
        </p:nvSpPr>
        <p:spPr>
          <a:xfrm>
            <a:off x="2537578" y="5112673"/>
            <a:ext cx="475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Big impact on mathematics.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47141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700" y="0"/>
            <a:ext cx="845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Hilbert’s 10</a:t>
            </a:r>
            <a:r>
              <a:rPr lang="en-US" sz="40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279400" y="1075877"/>
                <a:ext cx="8358762" cy="3616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400" b="1" dirty="0"/>
                  <a:t>Diophantine equations:</a:t>
                </a:r>
              </a:p>
              <a:p>
                <a:r>
                  <a:rPr lang="en-US" sz="2000" dirty="0"/>
                  <a:t>Equations of polynomials where </a:t>
                </a:r>
                <a:r>
                  <a:rPr lang="en-US" sz="2000" u="sng" dirty="0"/>
                  <a:t>solutions must be integers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/>
                  <a:t>     solution: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  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/>
                  <a:t> polynomial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 has a </a:t>
                </a:r>
                <a:r>
                  <a:rPr lang="en-US" sz="2000" u="sng" dirty="0"/>
                  <a:t>solution in integers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Hilbert’s 10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problem:   Give an algorithm to decide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 err="1"/>
                  <a:t>Matiyasevich</a:t>
                </a:r>
                <a:r>
                  <a:rPr lang="en-US" sz="2000" dirty="0"/>
                  <a:t> proved in 1970: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not decidable. 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Note: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T-recognizable.  </a:t>
                </a: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075877"/>
                <a:ext cx="8358762" cy="3616375"/>
              </a:xfrm>
              <a:prstGeom prst="rect">
                <a:avLst/>
              </a:prstGeom>
              <a:blipFill>
                <a:blip r:embed="rId3"/>
                <a:stretch>
                  <a:fillRect l="-1167" b="-20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8902118" y="2894860"/>
            <a:ext cx="2238625" cy="3663985"/>
            <a:chOff x="9042400" y="2320928"/>
            <a:chExt cx="2238625" cy="3663985"/>
          </a:xfrm>
        </p:grpSpPr>
        <p:pic>
          <p:nvPicPr>
            <p:cNvPr id="2052" name="Picture 4" descr="http://www.quotationof.com/images/david-hilberts-quotes-3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00" y="2320928"/>
              <a:ext cx="2238625" cy="301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9456551" y="5338582"/>
              <a:ext cx="14103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David Hilbert</a:t>
              </a:r>
            </a:p>
            <a:p>
              <a:pPr algn="ctr"/>
              <a:r>
                <a:rPr lang="en-US" dirty="0"/>
                <a:t>1862—1943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98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Notation for encodings and TMs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656" y="1130403"/>
                <a:ext cx="8691224" cy="4601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Notation for encoding objects into strings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-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000" dirty="0"/>
                  <a:t> is some object (e.g., polynomial, automaton, graph, etc.), </a:t>
                </a:r>
                <a:br>
                  <a:rPr lang="en-US" sz="2000" dirty="0"/>
                </a:br>
                <a:r>
                  <a:rPr lang="en-US" sz="2000" dirty="0"/>
                  <a:t>we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to be an encoding of that object into a string.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-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is a list of objects then we write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to be an encoding of them together into a single string.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Notation for writing Turing machines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We will use high-level English descriptions of algorithms when we describe TMs, knowing that we could (in principle) convert those descriptions into states, transition function, etc.  Our notation for writing a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  [English description of the algorithm]”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56" y="1130403"/>
                <a:ext cx="8691224" cy="4601260"/>
              </a:xfrm>
              <a:prstGeom prst="rect">
                <a:avLst/>
              </a:prstGeom>
              <a:blipFill>
                <a:blip r:embed="rId3"/>
                <a:stretch>
                  <a:fillRect l="-1123" t="-1060" b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Simple Decidable Language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69207" y="1393001"/>
                <a:ext cx="11535922" cy="361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4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/>
                    </m:sSub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a connected graph }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0" dirty="0"/>
                  <a:t>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000" b="0" dirty="0"/>
                  <a:t> the encoding of graph G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Select the first node of G and mark it.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b="0" dirty="0"/>
                  <a:t> </a:t>
                </a:r>
                <a:r>
                  <a:rPr lang="en-US" sz="2000" dirty="0"/>
                  <a:t>Repeat the following until no new node is marked :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       Find and unmarked node v ; Mark v if it is attached to a marked node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Scan all nodes of G to check if they are all marked. </a:t>
                </a:r>
                <a:r>
                  <a:rPr lang="en-US" sz="2000" i="1" dirty="0"/>
                  <a:t>Accept </a:t>
                </a:r>
                <a:r>
                  <a:rPr lang="en-US" sz="2000" dirty="0"/>
                  <a:t>if they are, </a:t>
                </a:r>
                <a:r>
                  <a:rPr lang="en-US" sz="2000" i="1" dirty="0"/>
                  <a:t>Reject </a:t>
                </a:r>
                <a:r>
                  <a:rPr lang="en-US" sz="2000" dirty="0"/>
                  <a:t>otherwise”</a:t>
                </a:r>
              </a:p>
              <a:p>
                <a:pPr lvl="3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7" y="1393001"/>
                <a:ext cx="11535922" cy="3616375"/>
              </a:xfrm>
              <a:prstGeom prst="rect">
                <a:avLst/>
              </a:prstGeom>
              <a:blipFill>
                <a:blip r:embed="rId3"/>
                <a:stretch>
                  <a:fillRect l="-846" t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Isosceles Triangle 36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DFAs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236057" y="4352289"/>
                <a:ext cx="2687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input tape contains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057" y="4352289"/>
                <a:ext cx="2687852" cy="369332"/>
              </a:xfrm>
              <a:prstGeom prst="rect">
                <a:avLst/>
              </a:prstGeom>
              <a:blipFill>
                <a:blip r:embed="rId3"/>
                <a:stretch>
                  <a:fillRect l="-204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47186" y="1056537"/>
                <a:ext cx="10525721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DFA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 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Check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b="0" dirty="0"/>
                  <a:t> has the form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b="0" dirty="0"/>
                  <a:t> where 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is a DFA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is a string; </a:t>
                </a:r>
                <a:r>
                  <a:rPr lang="en-US" sz="2000" b="0" i="1" dirty="0"/>
                  <a:t>reject</a:t>
                </a:r>
                <a:r>
                  <a:rPr lang="en-US" sz="2000" b="0" dirty="0"/>
                  <a:t> if not.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Simulate the computation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b="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ends </a:t>
                </a:r>
                <a:r>
                  <a:rPr lang="en-US" sz="2000" dirty="0"/>
                  <a:t>in an accept state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If not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6" y="1056537"/>
                <a:ext cx="10525721" cy="3438570"/>
              </a:xfrm>
              <a:prstGeom prst="rect">
                <a:avLst/>
              </a:prstGeom>
              <a:blipFill>
                <a:blip r:embed="rId4"/>
                <a:stretch>
                  <a:fillRect l="-926" t="-1418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5393191" y="2142269"/>
            <a:ext cx="2373251" cy="1363302"/>
            <a:chOff x="5384800" y="2298700"/>
            <a:chExt cx="2373251" cy="13633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2" t="25056" r="41216" b="34381"/>
            <a:stretch/>
          </p:blipFill>
          <p:spPr>
            <a:xfrm>
              <a:off x="5384800" y="2298700"/>
              <a:ext cx="660400" cy="13633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057585" y="2657185"/>
                  <a:ext cx="170046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b="1" dirty="0"/>
                    <a:t>Shorthand:  </a:t>
                  </a:r>
                  <a:br>
                    <a:rPr lang="en-US" b="1" dirty="0"/>
                  </a:br>
                  <a:r>
                    <a:rPr lang="en-US" dirty="0"/>
                    <a:t>On input </a:t>
                  </a:r>
                  <a14:m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585" y="2657185"/>
                  <a:ext cx="1700466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867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67108" y="4721621"/>
                <a:ext cx="5527539" cy="332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 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=⋯,  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 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=⋯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=01101</m:t>
                      </m:r>
                    </m:oMath>
                  </m:oMathPara>
                </a14:m>
                <a:endParaRPr lang="en-US" sz="1600" baseline="30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108" y="4721621"/>
                <a:ext cx="5527539" cy="332912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4613894" y="5107373"/>
            <a:ext cx="5219371" cy="550678"/>
            <a:chOff x="4613894" y="5107373"/>
            <a:chExt cx="5219371" cy="550678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6570593" y="3154843"/>
              <a:ext cx="205228" cy="4118625"/>
            </a:xfrm>
            <a:prstGeom prst="leftBrace">
              <a:avLst>
                <a:gd name="adj1" fmla="val 274427"/>
                <a:gd name="adj2" fmla="val 50000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/>
            <p:cNvSpPr/>
            <p:nvPr/>
          </p:nvSpPr>
          <p:spPr>
            <a:xfrm rot="16200000">
              <a:off x="9287163" y="4770666"/>
              <a:ext cx="209396" cy="882809"/>
            </a:xfrm>
            <a:prstGeom prst="leftBrace">
              <a:avLst>
                <a:gd name="adj1" fmla="val 286804"/>
                <a:gd name="adj2" fmla="val 48894"/>
              </a:avLst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313730" y="5288719"/>
                  <a:ext cx="396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730" y="5288719"/>
                  <a:ext cx="39607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8970689" y="5251426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0689" y="5251426"/>
                  <a:ext cx="41421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2585431" y="4401413"/>
            <a:ext cx="7577967" cy="1234614"/>
            <a:chOff x="2585431" y="4401413"/>
            <a:chExt cx="7577967" cy="1234614"/>
          </a:xfrm>
        </p:grpSpPr>
        <p:sp>
          <p:nvSpPr>
            <p:cNvPr id="8" name="PDA box"/>
            <p:cNvSpPr/>
            <p:nvPr/>
          </p:nvSpPr>
          <p:spPr>
            <a:xfrm>
              <a:off x="2585431" y="4742270"/>
              <a:ext cx="1430767" cy="8937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4441119" y="4741279"/>
              <a:ext cx="5717292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2126 w 2772126"/>
                <a:gd name="connsiteY0" fmla="*/ 317979 h 317979"/>
                <a:gd name="connsiteX1" fmla="*/ 0 w 2772126"/>
                <a:gd name="connsiteY1" fmla="*/ 317979 h 317979"/>
                <a:gd name="connsiteX2" fmla="*/ 0 w 2772126"/>
                <a:gd name="connsiteY2" fmla="*/ 0 h 317979"/>
                <a:gd name="connsiteX3" fmla="*/ 2742303 w 2772126"/>
                <a:gd name="connsiteY3" fmla="*/ 0 h 317979"/>
                <a:gd name="connsiteX0" fmla="*/ 2783720 w 2783720"/>
                <a:gd name="connsiteY0" fmla="*/ 317979 h 317979"/>
                <a:gd name="connsiteX1" fmla="*/ 0 w 2783720"/>
                <a:gd name="connsiteY1" fmla="*/ 317979 h 317979"/>
                <a:gd name="connsiteX2" fmla="*/ 0 w 2783720"/>
                <a:gd name="connsiteY2" fmla="*/ 0 h 317979"/>
                <a:gd name="connsiteX3" fmla="*/ 2742303 w 2783720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3720" h="317979">
                  <a:moveTo>
                    <a:pt x="2783720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3527408" y="4401413"/>
              <a:ext cx="1086487" cy="340025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6487" h="340025">
                  <a:moveTo>
                    <a:pt x="319" y="340025"/>
                  </a:moveTo>
                  <a:cubicBezTo>
                    <a:pt x="-1269" y="223343"/>
                    <a:pt x="-2856" y="106662"/>
                    <a:pt x="152719" y="54275"/>
                  </a:cubicBezTo>
                  <a:cubicBezTo>
                    <a:pt x="308294" y="1888"/>
                    <a:pt x="778194" y="-21925"/>
                    <a:pt x="933769" y="25700"/>
                  </a:cubicBezTo>
                  <a:cubicBezTo>
                    <a:pt x="1089344" y="73325"/>
                    <a:pt x="1087756" y="206675"/>
                    <a:pt x="1086169" y="340025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16200000">
              <a:off x="9958139" y="4851618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2719615" y="4896866"/>
                  <a:ext cx="118013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800" b="0" i="0" baseline="-2500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latin typeface="Cambria Math" panose="02040503050406030204" pitchFamily="18" charset="0"/>
                          </a:rPr>
                          <m:t>DFA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615" y="4896866"/>
                  <a:ext cx="1180130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4026473" y="5357669"/>
            <a:ext cx="5571957" cy="899176"/>
            <a:chOff x="4026473" y="5357669"/>
            <a:chExt cx="5571957" cy="899176"/>
          </a:xfrm>
        </p:grpSpPr>
        <p:sp>
          <p:nvSpPr>
            <p:cNvPr id="40" name="Rectangle 4"/>
            <p:cNvSpPr/>
            <p:nvPr/>
          </p:nvSpPr>
          <p:spPr>
            <a:xfrm>
              <a:off x="4449511" y="5615322"/>
              <a:ext cx="1197681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742303 w 2779083"/>
                <a:gd name="connsiteY3" fmla="*/ 0 h 317979"/>
                <a:gd name="connsiteX0" fmla="*/ 2779083 w 2779083"/>
                <a:gd name="connsiteY0" fmla="*/ 324329 h 324329"/>
                <a:gd name="connsiteX1" fmla="*/ 0 w 2779083"/>
                <a:gd name="connsiteY1" fmla="*/ 324329 h 324329"/>
                <a:gd name="connsiteX2" fmla="*/ 0 w 2779083"/>
                <a:gd name="connsiteY2" fmla="*/ 6350 h 324329"/>
                <a:gd name="connsiteX3" fmla="*/ 2594958 w 2779083"/>
                <a:gd name="connsiteY3" fmla="*/ 0 h 324329"/>
                <a:gd name="connsiteX0" fmla="*/ 2779083 w 2779083"/>
                <a:gd name="connsiteY0" fmla="*/ 317979 h 317979"/>
                <a:gd name="connsiteX1" fmla="*/ 0 w 2779083"/>
                <a:gd name="connsiteY1" fmla="*/ 317979 h 317979"/>
                <a:gd name="connsiteX2" fmla="*/ 0 w 2779083"/>
                <a:gd name="connsiteY2" fmla="*/ 0 h 317979"/>
                <a:gd name="connsiteX3" fmla="*/ 2594958 w 277908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9083" h="317979">
                  <a:moveTo>
                    <a:pt x="277908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59495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16200000">
              <a:off x="5450036" y="5727704"/>
              <a:ext cx="320022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509295" y="5582060"/>
                  <a:ext cx="740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9295" y="5582060"/>
                  <a:ext cx="74084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4462152" y="5887513"/>
              <a:ext cx="51362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work tape with current state and input head location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026473" y="5357669"/>
              <a:ext cx="557361" cy="264944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557530"/>
                <a:gd name="connsiteY0" fmla="*/ 100175 h 328775"/>
                <a:gd name="connsiteX1" fmla="*/ 404812 w 557530"/>
                <a:gd name="connsiteY1" fmla="*/ 14450 h 328775"/>
                <a:gd name="connsiteX2" fmla="*/ 557212 w 557530"/>
                <a:gd name="connsiteY2" fmla="*/ 328775 h 328775"/>
                <a:gd name="connsiteX0" fmla="*/ 0 w 557276"/>
                <a:gd name="connsiteY0" fmla="*/ 48058 h 276658"/>
                <a:gd name="connsiteX1" fmla="*/ 376237 w 557276"/>
                <a:gd name="connsiteY1" fmla="*/ 29008 h 276658"/>
                <a:gd name="connsiteX2" fmla="*/ 557212 w 557276"/>
                <a:gd name="connsiteY2" fmla="*/ 276658 h 276658"/>
                <a:gd name="connsiteX0" fmla="*/ 0 w 557255"/>
                <a:gd name="connsiteY0" fmla="*/ 48058 h 276658"/>
                <a:gd name="connsiteX1" fmla="*/ 376237 w 557255"/>
                <a:gd name="connsiteY1" fmla="*/ 29008 h 276658"/>
                <a:gd name="connsiteX2" fmla="*/ 557212 w 557255"/>
                <a:gd name="connsiteY2" fmla="*/ 276658 h 276658"/>
                <a:gd name="connsiteX0" fmla="*/ 0 w 557255"/>
                <a:gd name="connsiteY0" fmla="*/ 36344 h 264944"/>
                <a:gd name="connsiteX1" fmla="*/ 376237 w 557255"/>
                <a:gd name="connsiteY1" fmla="*/ 17294 h 264944"/>
                <a:gd name="connsiteX2" fmla="*/ 557212 w 557255"/>
                <a:gd name="connsiteY2" fmla="*/ 264944 h 264944"/>
                <a:gd name="connsiteX0" fmla="*/ 0 w 557361"/>
                <a:gd name="connsiteY0" fmla="*/ 36344 h 264944"/>
                <a:gd name="connsiteX1" fmla="*/ 376237 w 557361"/>
                <a:gd name="connsiteY1" fmla="*/ 17294 h 264944"/>
                <a:gd name="connsiteX2" fmla="*/ 557212 w 557361"/>
                <a:gd name="connsiteY2" fmla="*/ 264944 h 26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361" h="264944">
                  <a:moveTo>
                    <a:pt x="0" y="36344"/>
                  </a:moveTo>
                  <a:cubicBezTo>
                    <a:pt x="155575" y="-16043"/>
                    <a:pt x="215899" y="-1756"/>
                    <a:pt x="376237" y="17294"/>
                  </a:cubicBezTo>
                  <a:cubicBezTo>
                    <a:pt x="550862" y="98256"/>
                    <a:pt x="558799" y="131594"/>
                    <a:pt x="557212" y="26494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Isosceles Triangle 27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4" grpId="0" uiExpand="1" build="p"/>
      <p:bldP spid="6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Acceptance Problem for NFAs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226296" y="2747602"/>
            <a:ext cx="914400" cy="91440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2273" y="1314142"/>
                <a:ext cx="10525721" cy="3924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NFA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NFA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NFA</m:t>
                    </m:r>
                  </m:oMath>
                </a14:m>
                <a:r>
                  <a:rPr lang="en-US" sz="2000" b="0" dirty="0"/>
                  <a:t>  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NFA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Convert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to equivalent DFA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Run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b="0" dirty="0"/>
                  <a:t>.     [ Recall that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FA</m:t>
                    </m:r>
                  </m:oMath>
                </a14:m>
                <a:r>
                  <a:rPr lang="en-US" sz="2000" b="0" dirty="0"/>
                  <a:t> ]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accepts.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not.”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New element:  </a:t>
                </a:r>
                <a:r>
                  <a:rPr lang="en-US" sz="2000" dirty="0"/>
                  <a:t>Use conversion construction and previously constructed TM as a subroutine.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73" y="1314142"/>
                <a:ext cx="10525721" cy="3924151"/>
              </a:xfrm>
              <a:prstGeom prst="rect">
                <a:avLst/>
              </a:prstGeom>
              <a:blipFill>
                <a:blip r:embed="rId3"/>
                <a:stretch>
                  <a:fillRect l="-927" t="-1244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Emptiness Problem for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9207" y="1393001"/>
                <a:ext cx="7906365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DFA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decidable</a:t>
                </a:r>
              </a:p>
              <a:p>
                <a:r>
                  <a:rPr lang="en-US" sz="2000" dirty="0"/>
                  <a:t>Proof:  Give TM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0" dirty="0"/>
                  <a:t>that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b="0" dirty="0"/>
                  <a:t> 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b="0" dirty="0"/>
                  <a:t>      [IDEA:  Check for a path from start to accept.]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B0F0"/>
                    </a:solidFill>
                  </a:rPr>
                  <a:t>Mark</a:t>
                </a:r>
                <a:r>
                  <a:rPr lang="en-US" sz="2000" dirty="0"/>
                  <a:t> start state.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b="0" dirty="0"/>
                  <a:t> Repeat until no new state is marked:</a:t>
                </a:r>
              </a:p>
              <a:p>
                <a:pPr lvl="3">
                  <a:spcBef>
                    <a:spcPts val="600"/>
                  </a:spcBef>
                </a:pPr>
                <a:r>
                  <a:rPr lang="en-US" sz="2000" dirty="0"/>
                  <a:t>Mark every state that has an incoming arrow </a:t>
                </a:r>
                <a:br>
                  <a:rPr lang="en-US" sz="2000" dirty="0"/>
                </a:br>
                <a:r>
                  <a:rPr lang="en-US" sz="2000" dirty="0"/>
                  <a:t>from a previously marked state.</a:t>
                </a:r>
                <a:r>
                  <a:rPr lang="en-US" sz="2000" b="0" dirty="0"/>
                  <a:t> </a:t>
                </a:r>
              </a:p>
              <a:p>
                <a:pPr marL="914400" lvl="1" indent="-457200">
                  <a:spcBef>
                    <a:spcPts val="600"/>
                  </a:spcBef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no accept state is marked. 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 if some accept state is marked.”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7" y="1393001"/>
                <a:ext cx="7906365" cy="3847207"/>
              </a:xfrm>
              <a:prstGeom prst="rect">
                <a:avLst/>
              </a:prstGeom>
              <a:blipFill>
                <a:blip r:embed="rId3"/>
                <a:stretch>
                  <a:fillRect l="-1234" t="-1268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6849419" y="2921311"/>
            <a:ext cx="4618095" cy="2541833"/>
            <a:chOff x="7267108" y="3587355"/>
            <a:chExt cx="4618095" cy="2541833"/>
          </a:xfrm>
        </p:grpSpPr>
        <p:sp>
          <p:nvSpPr>
            <p:cNvPr id="3" name="Freeform 2"/>
            <p:cNvSpPr/>
            <p:nvPr/>
          </p:nvSpPr>
          <p:spPr>
            <a:xfrm>
              <a:off x="7404265" y="3587355"/>
              <a:ext cx="4480938" cy="2541833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543612" y="5381024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928526" y="5047331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052411" y="5498181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449553" y="4865940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48038" y="5313112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576226" y="5677619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9154358" y="5753436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267108" y="5448936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6" idx="7"/>
              <a:endCxn id="7" idx="3"/>
            </p:cNvCxnSpPr>
            <p:nvPr/>
          </p:nvCxnSpPr>
          <p:spPr>
            <a:xfrm flipV="1">
              <a:off x="7651734" y="5163264"/>
              <a:ext cx="295343" cy="2376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6"/>
              <a:endCxn id="8" idx="2"/>
            </p:cNvCxnSpPr>
            <p:nvPr/>
          </p:nvCxnSpPr>
          <p:spPr>
            <a:xfrm>
              <a:off x="7670285" y="5448936"/>
              <a:ext cx="382126" cy="11715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  <a:endCxn id="9" idx="3"/>
            </p:cNvCxnSpPr>
            <p:nvPr/>
          </p:nvCxnSpPr>
          <p:spPr>
            <a:xfrm flipV="1">
              <a:off x="8055199" y="4981873"/>
              <a:ext cx="412905" cy="1333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0" idx="1"/>
            </p:cNvCxnSpPr>
            <p:nvPr/>
          </p:nvCxnSpPr>
          <p:spPr>
            <a:xfrm>
              <a:off x="8036648" y="5163264"/>
              <a:ext cx="529941" cy="16973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6"/>
              <a:endCxn id="10" idx="3"/>
            </p:cNvCxnSpPr>
            <p:nvPr/>
          </p:nvCxnSpPr>
          <p:spPr>
            <a:xfrm flipV="1">
              <a:off x="8179084" y="5429045"/>
              <a:ext cx="387505" cy="13704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5"/>
              <a:endCxn id="11" idx="2"/>
            </p:cNvCxnSpPr>
            <p:nvPr/>
          </p:nvCxnSpPr>
          <p:spPr>
            <a:xfrm>
              <a:off x="8160533" y="5614114"/>
              <a:ext cx="415693" cy="1314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1" idx="6"/>
              <a:endCxn id="13" idx="2"/>
            </p:cNvCxnSpPr>
            <p:nvPr/>
          </p:nvCxnSpPr>
          <p:spPr>
            <a:xfrm>
              <a:off x="8702899" y="5745531"/>
              <a:ext cx="451459" cy="758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3" idx="7"/>
            </p:cNvCxnSpPr>
            <p:nvPr/>
          </p:nvCxnSpPr>
          <p:spPr>
            <a:xfrm flipV="1">
              <a:off x="9262480" y="5566093"/>
              <a:ext cx="339140" cy="2072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9281031" y="5773327"/>
              <a:ext cx="427711" cy="434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10915540" y="3910526"/>
              <a:ext cx="176212" cy="190210"/>
              <a:chOff x="10915540" y="3910526"/>
              <a:chExt cx="176212" cy="19021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0946607" y="3948113"/>
                <a:ext cx="115450" cy="1159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915540" y="3910526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0636140" y="5020138"/>
              <a:ext cx="176212" cy="190210"/>
              <a:chOff x="10915540" y="3910526"/>
              <a:chExt cx="176212" cy="19021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10949782" y="3952084"/>
                <a:ext cx="107511" cy="1087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915540" y="3910526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Oval 49"/>
          <p:cNvSpPr/>
          <p:nvPr/>
        </p:nvSpPr>
        <p:spPr>
          <a:xfrm>
            <a:off x="7125923" y="4713376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10837" y="4379683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634722" y="4830533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031864" y="4198292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130349" y="4645464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158537" y="5009971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736669" y="5085788"/>
            <a:ext cx="126673" cy="135824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32980</TotalTime>
  <Words>1179</Words>
  <Application>Microsoft Office PowerPoint</Application>
  <PresentationFormat>Widescreen</PresentationFormat>
  <Paragraphs>149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 Math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Syamantak Das</cp:lastModifiedBy>
  <cp:revision>610</cp:revision>
  <dcterms:created xsi:type="dcterms:W3CDTF">2020-08-09T18:24:17Z</dcterms:created>
  <dcterms:modified xsi:type="dcterms:W3CDTF">2023-03-14T07:50:25Z</dcterms:modified>
</cp:coreProperties>
</file>