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306" r:id="rId3"/>
    <p:sldId id="326" r:id="rId4"/>
    <p:sldId id="333" r:id="rId5"/>
    <p:sldId id="329" r:id="rId6"/>
    <p:sldId id="328" r:id="rId7"/>
    <p:sldId id="330" r:id="rId8"/>
    <p:sldId id="331" r:id="rId9"/>
    <p:sldId id="332" r:id="rId10"/>
    <p:sldId id="32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6839" autoAdjust="0"/>
    <p:restoredTop sz="95501" autoAdjust="0"/>
  </p:normalViewPr>
  <p:slideViewPr>
    <p:cSldViewPr snapToGrid="0">
      <p:cViewPr varScale="1">
        <p:scale>
          <a:sx n="67" d="100"/>
          <a:sy n="67" d="100"/>
        </p:scale>
        <p:origin x="988" y="48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7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27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54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85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1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CSE322  Lecture 8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8" y="1363579"/>
                <a:ext cx="6675582" cy="4314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Last time:  </a:t>
                </a:r>
                <a:br>
                  <a:rPr lang="en-US" sz="2400" baseline="0" dirty="0"/>
                </a:br>
                <a:r>
                  <a:rPr lang="en-US" sz="2000" dirty="0"/>
                  <a:t>- Decision procedures for automata and TMs</a:t>
                </a:r>
              </a:p>
              <a:p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NFA</m:t>
                    </m:r>
                  </m:oMath>
                </a14:m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000" dirty="0"/>
                  <a:t> , </a:t>
                </a:r>
              </a:p>
              <a:p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 is T-recognizable</a:t>
                </a:r>
              </a:p>
              <a:p>
                <a:endParaRPr lang="en-US" sz="2400" dirty="0"/>
              </a:p>
              <a:p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Today: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(Sipser §4.2) </a:t>
                </a:r>
                <a:b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undecidable </a:t>
                </a:r>
              </a:p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The diagonalization method</a:t>
                </a:r>
              </a:p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T-unrecognizable</a:t>
                </a:r>
              </a:p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The reducibility method</a:t>
                </a:r>
              </a:p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Other undecidable languages</a:t>
                </a:r>
              </a:p>
              <a:p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8" y="1363579"/>
                <a:ext cx="6675582" cy="4314386"/>
              </a:xfrm>
              <a:prstGeom prst="rect">
                <a:avLst/>
              </a:prstGeom>
              <a:blipFill>
                <a:blip r:embed="rId2"/>
                <a:stretch>
                  <a:fillRect l="-1369" t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0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 of today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2315" y="1617154"/>
                <a:ext cx="6784869" cy="3380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2763" lvl="0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latin typeface="+mj-lt"/>
                  </a:rPr>
                  <a:t>Showed that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dirty="0">
                    <a:latin typeface="+mj-lt"/>
                  </a:rPr>
                  <a:t> are not the same size </a:t>
                </a:r>
                <a:br>
                  <a:rPr lang="en-US" sz="2400" dirty="0">
                    <a:latin typeface="+mj-lt"/>
                  </a:rPr>
                </a:br>
                <a:r>
                  <a:rPr lang="en-US" sz="2400" dirty="0">
                    <a:latin typeface="+mj-lt"/>
                  </a:rPr>
                  <a:t>to introduce the Diagonalization Method.</a:t>
                </a:r>
              </a:p>
              <a:p>
                <a:pPr marL="457200" lvl="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latin typeface="+mj-lt"/>
                  </a:rPr>
                  <a:t>is undecidable.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latin typeface="+mj-lt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</m:oMath>
                </a14:m>
                <a:r>
                  <a:rPr lang="en-US" sz="2400" dirty="0">
                    <a:latin typeface="+mj-lt"/>
                  </a:rPr>
                  <a:t> are T-recognizable then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+mj-lt"/>
                  </a:rPr>
                  <a:t> is decidable.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r>
                  <a:rPr lang="en-US" sz="2400" dirty="0">
                    <a:latin typeface="+mj-lt"/>
                  </a:rPr>
                  <a:t> is T-unrecognizable.</a:t>
                </a:r>
              </a:p>
              <a:p>
                <a:pPr marL="512763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latin typeface="+mj-lt"/>
                  </a:rPr>
                  <a:t>Introduced the Reducibility Method to show that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𝐻𝐴𝐿𝑇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latin typeface="+mj-lt"/>
                  </a:rPr>
                  <a:t>is undecidable.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15" y="1617154"/>
                <a:ext cx="6784869" cy="3380284"/>
              </a:xfrm>
              <a:prstGeom prst="rect">
                <a:avLst/>
              </a:prstGeom>
              <a:blipFill>
                <a:blip r:embed="rId3"/>
                <a:stretch>
                  <a:fillRect l="-1438" t="-1622" r="-449" b="-3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5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Recall:  Acceptance Problem for TMs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34600" y="1131801"/>
                <a:ext cx="83014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a TM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Today’s Theorem: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is not decidable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Proof uses </a:t>
                </a:r>
                <a:r>
                  <a:rPr lang="en-US" sz="2400" u="sng" dirty="0"/>
                  <a:t>the diagonalization method</a:t>
                </a:r>
                <a:r>
                  <a:rPr lang="en-US" sz="2400" dirty="0"/>
                  <a:t>, </a:t>
                </a:r>
                <a:br>
                  <a:rPr lang="en-US" sz="2400" dirty="0"/>
                </a:br>
                <a:r>
                  <a:rPr lang="en-US" sz="2400" dirty="0"/>
                  <a:t>so we will introduce that first.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00" y="1131801"/>
                <a:ext cx="8301400" cy="2246769"/>
              </a:xfrm>
              <a:prstGeom prst="rect">
                <a:avLst/>
              </a:prstGeom>
              <a:blipFill>
                <a:blip r:embed="rId3"/>
                <a:stretch>
                  <a:fillRect l="-1175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6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Size of Infinity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34600" y="1131801"/>
                <a:ext cx="8428399" cy="4231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How to compare the relative sizes of infinite sets?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Cantor (~1890s) had the following idea.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 err="1"/>
                  <a:t>Defn</a:t>
                </a:r>
                <a:r>
                  <a:rPr lang="en-US" sz="2000" b="1" dirty="0"/>
                  <a:t>:</a:t>
                </a:r>
                <a:r>
                  <a:rPr lang="en-US" sz="2000" dirty="0"/>
                  <a:t>  Say that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have the same size</a:t>
                </a:r>
                <a:r>
                  <a:rPr lang="en-US" sz="2000" dirty="0"/>
                  <a:t> if there is </a:t>
                </a:r>
                <a:br>
                  <a:rPr lang="en-US" sz="2000" dirty="0"/>
                </a:br>
                <a:r>
                  <a:rPr lang="en-US" sz="2000" dirty="0"/>
                  <a:t>a one-to-one and onto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>
                  <a:spcBef>
                    <a:spcPts val="1200"/>
                  </a:spcBef>
                </a:pPr>
                <a:endParaRPr lang="en-US" sz="2000" dirty="0"/>
              </a:p>
              <a:p>
                <a:pPr>
                  <a:spcBef>
                    <a:spcPts val="3000"/>
                  </a:spcBef>
                </a:pPr>
                <a:r>
                  <a:rPr lang="en-US" sz="2000" dirty="0"/>
                  <a:t>Informally, two sets have the same size if we can pair up their members.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This definition works for finite sets.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Apply it to infinite sets too.</a:t>
                </a:r>
              </a:p>
              <a:p>
                <a:pPr>
                  <a:spcBef>
                    <a:spcPts val="1200"/>
                  </a:spcBef>
                </a:pPr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00" y="1131801"/>
                <a:ext cx="8428399" cy="4231928"/>
              </a:xfrm>
              <a:prstGeom prst="rect">
                <a:avLst/>
              </a:prstGeom>
              <a:blipFill>
                <a:blip r:embed="rId3"/>
                <a:stretch>
                  <a:fillRect l="-1158" t="-1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633964" y="2733307"/>
            <a:ext cx="1172180" cy="788662"/>
            <a:chOff x="467263" y="2733307"/>
            <a:chExt cx="1172180" cy="788662"/>
          </a:xfrm>
        </p:grpSpPr>
        <p:sp>
          <p:nvSpPr>
            <p:cNvPr id="3" name="Left Bracket 2"/>
            <p:cNvSpPr/>
            <p:nvPr/>
          </p:nvSpPr>
          <p:spPr>
            <a:xfrm rot="16200000">
              <a:off x="969223" y="2238832"/>
              <a:ext cx="82532" cy="1071481"/>
            </a:xfrm>
            <a:prstGeom prst="leftBracket">
              <a:avLst>
                <a:gd name="adj" fmla="val 61826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467263" y="2783305"/>
                  <a:ext cx="1172180" cy="7386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n-US" sz="1400" b="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/>
                    <a:t>“injective”</a:t>
                  </a: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263" y="2783305"/>
                  <a:ext cx="1172180" cy="738664"/>
                </a:xfrm>
                <a:prstGeom prst="rect">
                  <a:avLst/>
                </a:prstGeom>
                <a:blipFill>
                  <a:blip r:embed="rId4"/>
                  <a:stretch>
                    <a:fillRect b="-74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957856" y="2742040"/>
            <a:ext cx="1286891" cy="571241"/>
            <a:chOff x="1772105" y="2742040"/>
            <a:chExt cx="1286891" cy="571241"/>
          </a:xfrm>
        </p:grpSpPr>
        <p:sp>
          <p:nvSpPr>
            <p:cNvPr id="5" name="Left Bracket 4"/>
            <p:cNvSpPr/>
            <p:nvPr/>
          </p:nvSpPr>
          <p:spPr>
            <a:xfrm rot="16200000">
              <a:off x="2286408" y="2536848"/>
              <a:ext cx="82532" cy="492916"/>
            </a:xfrm>
            <a:prstGeom prst="leftBracket">
              <a:avLst>
                <a:gd name="adj" fmla="val 61826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1772105" y="2790061"/>
                  <a:ext cx="128689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dirty="0"/>
                    <a:t>Range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a14:m>
                  <a:br>
                    <a:rPr lang="en-US" sz="1400" dirty="0"/>
                  </a:br>
                  <a:r>
                    <a:rPr lang="en-US" sz="1400" dirty="0"/>
                    <a:t>“surjective”</a:t>
                  </a: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2105" y="2790061"/>
                  <a:ext cx="1286891" cy="523220"/>
                </a:xfrm>
                <a:prstGeom prst="rect">
                  <a:avLst/>
                </a:prstGeom>
                <a:blipFill>
                  <a:blip r:embed="rId5"/>
                  <a:stretch>
                    <a:fillRect l="-948" t="-2326" b="-104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470594" y="3014540"/>
                <a:ext cx="431733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/>
                  <a:t>We call such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a </a:t>
                </a:r>
                <a:r>
                  <a:rPr lang="en-US" sz="2000" u="sng" dirty="0"/>
                  <a:t>1-1 correspondence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594" y="3014540"/>
                <a:ext cx="4317336" cy="400110"/>
              </a:xfrm>
              <a:prstGeom prst="rect">
                <a:avLst/>
              </a:prstGeom>
              <a:blipFill>
                <a:blip r:embed="rId6"/>
                <a:stretch>
                  <a:fillRect l="-1128" t="-9231" r="-987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Isosceles Triangle 30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9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0" grpId="0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8676669"/>
                  </p:ext>
                </p:extLst>
              </p:nvPr>
            </p:nvGraphicFramePr>
            <p:xfrm>
              <a:off x="1005566" y="3731807"/>
              <a:ext cx="3046350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7725">
                      <a:extLst>
                        <a:ext uri="{9D8B030D-6E8A-4147-A177-3AD203B41FA5}">
                          <a16:colId xmlns:a16="http://schemas.microsoft.com/office/drawing/2014/main" val="38887834"/>
                        </a:ext>
                      </a:extLst>
                    </a:gridCol>
                    <a:gridCol w="507725">
                      <a:extLst>
                        <a:ext uri="{9D8B030D-6E8A-4147-A177-3AD203B41FA5}">
                          <a16:colId xmlns:a16="http://schemas.microsoft.com/office/drawing/2014/main" val="1166528648"/>
                        </a:ext>
                      </a:extLst>
                    </a:gridCol>
                    <a:gridCol w="507725">
                      <a:extLst>
                        <a:ext uri="{9D8B030D-6E8A-4147-A177-3AD203B41FA5}">
                          <a16:colId xmlns:a16="http://schemas.microsoft.com/office/drawing/2014/main" val="3573745861"/>
                        </a:ext>
                      </a:extLst>
                    </a:gridCol>
                    <a:gridCol w="507725">
                      <a:extLst>
                        <a:ext uri="{9D8B030D-6E8A-4147-A177-3AD203B41FA5}">
                          <a16:colId xmlns:a16="http://schemas.microsoft.com/office/drawing/2014/main" val="1111035526"/>
                        </a:ext>
                      </a:extLst>
                    </a:gridCol>
                    <a:gridCol w="507725">
                      <a:extLst>
                        <a:ext uri="{9D8B030D-6E8A-4147-A177-3AD203B41FA5}">
                          <a16:colId xmlns:a16="http://schemas.microsoft.com/office/drawing/2014/main" val="2798566489"/>
                        </a:ext>
                      </a:extLst>
                    </a:gridCol>
                    <a:gridCol w="507725">
                      <a:extLst>
                        <a:ext uri="{9D8B030D-6E8A-4147-A177-3AD203B41FA5}">
                          <a16:colId xmlns:a16="http://schemas.microsoft.com/office/drawing/2014/main" val="3811385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ℚ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939684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41833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2/1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2/3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43369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12368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4/1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4/3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89565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61110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8676669"/>
                  </p:ext>
                </p:extLst>
              </p:nvPr>
            </p:nvGraphicFramePr>
            <p:xfrm>
              <a:off x="1005566" y="3731807"/>
              <a:ext cx="3046350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7725">
                      <a:extLst>
                        <a:ext uri="{9D8B030D-6E8A-4147-A177-3AD203B41FA5}">
                          <a16:colId xmlns:a16="http://schemas.microsoft.com/office/drawing/2014/main" val="38887834"/>
                        </a:ext>
                      </a:extLst>
                    </a:gridCol>
                    <a:gridCol w="507725">
                      <a:extLst>
                        <a:ext uri="{9D8B030D-6E8A-4147-A177-3AD203B41FA5}">
                          <a16:colId xmlns:a16="http://schemas.microsoft.com/office/drawing/2014/main" val="1166528648"/>
                        </a:ext>
                      </a:extLst>
                    </a:gridCol>
                    <a:gridCol w="507725">
                      <a:extLst>
                        <a:ext uri="{9D8B030D-6E8A-4147-A177-3AD203B41FA5}">
                          <a16:colId xmlns:a16="http://schemas.microsoft.com/office/drawing/2014/main" val="3573745861"/>
                        </a:ext>
                      </a:extLst>
                    </a:gridCol>
                    <a:gridCol w="507725">
                      <a:extLst>
                        <a:ext uri="{9D8B030D-6E8A-4147-A177-3AD203B41FA5}">
                          <a16:colId xmlns:a16="http://schemas.microsoft.com/office/drawing/2014/main" val="1111035526"/>
                        </a:ext>
                      </a:extLst>
                    </a:gridCol>
                    <a:gridCol w="507725">
                      <a:extLst>
                        <a:ext uri="{9D8B030D-6E8A-4147-A177-3AD203B41FA5}">
                          <a16:colId xmlns:a16="http://schemas.microsoft.com/office/drawing/2014/main" val="2798566489"/>
                        </a:ext>
                      </a:extLst>
                    </a:gridCol>
                    <a:gridCol w="507725">
                      <a:extLst>
                        <a:ext uri="{9D8B030D-6E8A-4147-A177-3AD203B41FA5}">
                          <a16:colId xmlns:a16="http://schemas.microsoft.com/office/drawing/2014/main" val="3811385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8197" r="-497619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939684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1/1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1/2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1/3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1/4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41833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2/1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2/2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2/3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2/4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43369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3/1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3/2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3/3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3/4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12368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4/1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4/2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4/3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4/4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89565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t="-508197" r="-49761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8810" t="-508197" r="-29881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61110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Countable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34601" y="1131801"/>
                <a:ext cx="7455410" cy="2369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={1,2,3,…}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={…,−2,−1,0,1,2,…}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Show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/>
                  <a:t>  have the same size </a:t>
                </a:r>
              </a:p>
              <a:p>
                <a:pPr>
                  <a:spcBef>
                    <a:spcPts val="1200"/>
                  </a:spcBef>
                </a:pPr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type m:val="skw"/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Show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 have the same size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01" y="1131801"/>
                <a:ext cx="7455410" cy="2369880"/>
              </a:xfrm>
              <a:prstGeom prst="rect">
                <a:avLst/>
              </a:prstGeom>
              <a:blipFill>
                <a:blip r:embed="rId4"/>
                <a:stretch>
                  <a:fillRect l="-1308" t="-2062" b="-17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289227"/>
                  </p:ext>
                </p:extLst>
              </p:nvPr>
            </p:nvGraphicFramePr>
            <p:xfrm>
              <a:off x="6236996" y="1702863"/>
              <a:ext cx="982980" cy="2773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9580">
                      <a:extLst>
                        <a:ext uri="{9D8B030D-6E8A-4147-A177-3AD203B41FA5}">
                          <a16:colId xmlns:a16="http://schemas.microsoft.com/office/drawing/2014/main" val="3843652384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3089216751"/>
                        </a:ext>
                      </a:extLst>
                    </a:gridCol>
                  </a:tblGrid>
                  <a:tr h="3121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05524638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4458187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09933935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3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9745991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4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6707360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5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341548049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6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26743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7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811960432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159980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289227"/>
                  </p:ext>
                </p:extLst>
              </p:nvPr>
            </p:nvGraphicFramePr>
            <p:xfrm>
              <a:off x="6236996" y="1702863"/>
              <a:ext cx="982980" cy="2773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9580">
                      <a:extLst>
                        <a:ext uri="{9D8B030D-6E8A-4147-A177-3AD203B41FA5}">
                          <a16:colId xmlns:a16="http://schemas.microsoft.com/office/drawing/2014/main" val="3843652384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3089216751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r="-120270" b="-73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4091" r="-1136" b="-73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552463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44581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-1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0993393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3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974599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4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-2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670736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5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34154804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6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-3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2674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7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3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81196043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t="-812000" r="-120270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84091" t="-812000" r="-1136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599802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034857" y="2042048"/>
                <a:ext cx="4042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857" y="2042048"/>
                <a:ext cx="4042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988431" y="2042048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431" y="2042048"/>
                <a:ext cx="377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8599418"/>
                  </p:ext>
                </p:extLst>
              </p:nvPr>
            </p:nvGraphicFramePr>
            <p:xfrm>
              <a:off x="4733053" y="3457487"/>
              <a:ext cx="982980" cy="2773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9580">
                      <a:extLst>
                        <a:ext uri="{9D8B030D-6E8A-4147-A177-3AD203B41FA5}">
                          <a16:colId xmlns:a16="http://schemas.microsoft.com/office/drawing/2014/main" val="3843652384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3089216751"/>
                        </a:ext>
                      </a:extLst>
                    </a:gridCol>
                  </a:tblGrid>
                  <a:tr h="3121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05524638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1/1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4458187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2/1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09933935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3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9745991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4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3/1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6707360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5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341548049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6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2/3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26743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7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1/3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811960432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159980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8599418"/>
                  </p:ext>
                </p:extLst>
              </p:nvPr>
            </p:nvGraphicFramePr>
            <p:xfrm>
              <a:off x="4733053" y="3457487"/>
              <a:ext cx="982980" cy="2773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9580">
                      <a:extLst>
                        <a:ext uri="{9D8B030D-6E8A-4147-A177-3AD203B41FA5}">
                          <a16:colId xmlns:a16="http://schemas.microsoft.com/office/drawing/2014/main" val="3843652384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3089216751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r="-120270" b="-73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84091" r="-1136" b="-73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552463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1/1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44581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2/1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0993393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3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1/2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974599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4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3/1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670736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5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3/2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34154804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6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2/3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2674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7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1/3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81196043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8"/>
                          <a:stretch>
                            <a:fillRect t="-812000" r="-120270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8"/>
                          <a:stretch>
                            <a:fillRect l="-84091" t="-812000" r="-1136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59980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Rounded Rectangle 17"/>
          <p:cNvSpPr/>
          <p:nvPr/>
        </p:nvSpPr>
        <p:spPr>
          <a:xfrm>
            <a:off x="1549400" y="4152900"/>
            <a:ext cx="425450" cy="266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549400" y="4528913"/>
            <a:ext cx="425450" cy="266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549400" y="4911276"/>
            <a:ext cx="425450" cy="266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2070363" y="4152900"/>
            <a:ext cx="425450" cy="266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2070363" y="4911276"/>
            <a:ext cx="425450" cy="266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2578363" y="4152900"/>
            <a:ext cx="425450" cy="266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2578363" y="4528913"/>
            <a:ext cx="425450" cy="266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974850" y="4657518"/>
            <a:ext cx="9207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974850" y="5041693"/>
            <a:ext cx="9207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489463" y="5041693"/>
            <a:ext cx="9207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2790179" y="4792437"/>
            <a:ext cx="909" cy="115664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2790179" y="4411797"/>
            <a:ext cx="909" cy="115664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285617" y="4411797"/>
            <a:ext cx="909" cy="115664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1549400" y="5284356"/>
            <a:ext cx="425450" cy="266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974850" y="5414773"/>
            <a:ext cx="9207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489463" y="5414773"/>
            <a:ext cx="9207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3298179" y="5165517"/>
            <a:ext cx="909" cy="115664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2580952" y="5284356"/>
            <a:ext cx="425450" cy="266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000052" y="5414773"/>
            <a:ext cx="9207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4544540" y="3894017"/>
                <a:ext cx="4042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540" y="3894017"/>
                <a:ext cx="40427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564771" y="3894017"/>
                <a:ext cx="545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771" y="3894017"/>
                <a:ext cx="545277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7156685" y="4844327"/>
                <a:ext cx="4698885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Defn: 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 set is </a:t>
                </a:r>
                <a:r>
                  <a:rPr lang="en-US" sz="2400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countable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if it is finite or it has the same size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.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Both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/>
                  <a:t> are countable.</a:t>
                </a: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685" y="4844327"/>
                <a:ext cx="4698885" cy="1354217"/>
              </a:xfrm>
              <a:prstGeom prst="rect">
                <a:avLst/>
              </a:prstGeom>
              <a:blipFill>
                <a:blip r:embed="rId11"/>
                <a:stretch>
                  <a:fillRect l="-2075" t="-3604" r="-1686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6347572" y="2060902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853748" y="2060902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347572" y="2350810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853748" y="2350810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347572" y="2637443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853748" y="2637443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347572" y="2947275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853748" y="2947275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347572" y="3257107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853748" y="3257107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347572" y="3572974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853748" y="3572974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347572" y="3865379"/>
            <a:ext cx="216305" cy="611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53748" y="3865379"/>
            <a:ext cx="216305" cy="611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3068423" y="4911276"/>
            <a:ext cx="425450" cy="266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859461" y="3846788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273730" y="3848084"/>
            <a:ext cx="393231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859461" y="4136696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273730" y="4137992"/>
            <a:ext cx="393231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859461" y="4423329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5273730" y="4424625"/>
            <a:ext cx="393231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4859461" y="4733161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273730" y="4734457"/>
            <a:ext cx="393231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4859461" y="5042993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273730" y="5044289"/>
            <a:ext cx="393231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859461" y="5358860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273730" y="5360156"/>
            <a:ext cx="393231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859461" y="5651265"/>
            <a:ext cx="216305" cy="611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273730" y="5652561"/>
            <a:ext cx="393231" cy="611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ill Rect 4/4"/>
          <p:cNvSpPr/>
          <p:nvPr/>
        </p:nvSpPr>
        <p:spPr>
          <a:xfrm>
            <a:off x="3086363" y="5281423"/>
            <a:ext cx="425450" cy="266700"/>
          </a:xfrm>
          <a:prstGeom prst="roundRect">
            <a:avLst/>
          </a:prstGeom>
          <a:solidFill>
            <a:srgbClr val="000000">
              <a:alpha val="67059"/>
            </a:srgbClr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 4/4"/>
          <p:cNvSpPr/>
          <p:nvPr/>
        </p:nvSpPr>
        <p:spPr>
          <a:xfrm>
            <a:off x="3086363" y="5284356"/>
            <a:ext cx="425450" cy="266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ill Rect 3/3"/>
          <p:cNvSpPr/>
          <p:nvPr/>
        </p:nvSpPr>
        <p:spPr>
          <a:xfrm>
            <a:off x="2578363" y="4910497"/>
            <a:ext cx="425450" cy="266700"/>
          </a:xfrm>
          <a:prstGeom prst="roundRect">
            <a:avLst/>
          </a:prstGeom>
          <a:solidFill>
            <a:srgbClr val="000000">
              <a:alpha val="67059"/>
            </a:srgbClr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 3/3"/>
          <p:cNvSpPr/>
          <p:nvPr/>
        </p:nvSpPr>
        <p:spPr>
          <a:xfrm>
            <a:off x="2578363" y="4911276"/>
            <a:ext cx="425450" cy="266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ill Rect 4/2"/>
          <p:cNvSpPr/>
          <p:nvPr/>
        </p:nvSpPr>
        <p:spPr>
          <a:xfrm>
            <a:off x="2070363" y="5281423"/>
            <a:ext cx="425450" cy="266700"/>
          </a:xfrm>
          <a:prstGeom prst="roundRect">
            <a:avLst/>
          </a:prstGeom>
          <a:solidFill>
            <a:srgbClr val="000000">
              <a:alpha val="67059"/>
            </a:srgbClr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 4/2"/>
          <p:cNvSpPr/>
          <p:nvPr/>
        </p:nvSpPr>
        <p:spPr>
          <a:xfrm>
            <a:off x="2070363" y="5284356"/>
            <a:ext cx="425450" cy="266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ill Rect 2/2"/>
          <p:cNvSpPr/>
          <p:nvPr/>
        </p:nvSpPr>
        <p:spPr>
          <a:xfrm>
            <a:off x="2070363" y="4527189"/>
            <a:ext cx="425450" cy="266700"/>
          </a:xfrm>
          <a:prstGeom prst="roundRect">
            <a:avLst/>
          </a:prstGeom>
          <a:solidFill>
            <a:srgbClr val="000000">
              <a:alpha val="67059"/>
            </a:srgbClr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 2/2"/>
          <p:cNvSpPr/>
          <p:nvPr/>
        </p:nvSpPr>
        <p:spPr>
          <a:xfrm>
            <a:off x="2070363" y="4528913"/>
            <a:ext cx="425450" cy="266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4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9" grpId="0"/>
      <p:bldP spid="14" grpId="0"/>
      <p:bldP spid="18" grpId="0" animBg="1"/>
      <p:bldP spid="32" grpId="0" animBg="1"/>
      <p:bldP spid="33" grpId="0" animBg="1"/>
      <p:bldP spid="38" grpId="0" animBg="1"/>
      <p:bldP spid="40" grpId="0" animBg="1"/>
      <p:bldP spid="42" grpId="0" animBg="1"/>
      <p:bldP spid="43" grpId="0" animBg="1"/>
      <p:bldP spid="55" grpId="0" animBg="1"/>
      <p:bldP spid="63" grpId="0" animBg="1"/>
      <p:bldP spid="65" grpId="0"/>
      <p:bldP spid="66" grpId="0"/>
      <p:bldP spid="67" grpId="0" uiExpand="1" build="allAtOnce"/>
      <p:bldP spid="3" grpId="0" animBg="1"/>
      <p:bldP spid="36" grpId="0" animBg="1"/>
      <p:bldP spid="41" grpId="0" animBg="1"/>
      <p:bldP spid="45" grpId="0" animBg="1"/>
      <p:bldP spid="49" grpId="0" animBg="1"/>
      <p:bldP spid="50" grpId="0" animBg="1"/>
      <p:bldP spid="51" grpId="0" animBg="1"/>
      <p:bldP spid="52" grpId="0" animBg="1"/>
      <p:bldP spid="61" grpId="0" animBg="1"/>
      <p:bldP spid="62" grpId="0" animBg="1"/>
      <p:bldP spid="68" grpId="0" animBg="1"/>
      <p:bldP spid="69" grpId="0" animBg="1"/>
      <p:bldP spid="70" grpId="0" animBg="1"/>
      <p:bldP spid="71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4" grpId="0" animBg="1"/>
      <p:bldP spid="57" grpId="0" animBg="1"/>
      <p:bldP spid="90" grpId="0" animBg="1"/>
      <p:bldP spid="44" grpId="0" animBg="1"/>
      <p:bldP spid="93" grpId="0" animBg="1"/>
      <p:bldP spid="56" grpId="0" animBg="1"/>
      <p:bldP spid="89" grpId="0" animBg="1"/>
      <p:bldP spid="39" grpId="0" animBg="1"/>
      <p:bldP spid="7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" y="0"/>
                <a:ext cx="84469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Uncountable – Diagonalization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0"/>
                <a:ext cx="8446926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" y="1307040"/>
                <a:ext cx="882127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all real numbers (expressible by infinite decimal expansion)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Theorem:</a:t>
                </a:r>
                <a:r>
                  <a:rPr lang="en-US" sz="24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uncountable</a:t>
                </a:r>
              </a:p>
              <a:p>
                <a:r>
                  <a:rPr lang="en-US" sz="2000" dirty="0"/>
                  <a:t>Proof by contradiction via diagonalization:   Assume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000" dirty="0"/>
                  <a:t> is countable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So there is a 1-1 correspondence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1307040"/>
                <a:ext cx="8821274" cy="1754326"/>
              </a:xfrm>
              <a:prstGeom prst="rect">
                <a:avLst/>
              </a:prstGeom>
              <a:blipFill>
                <a:blip r:embed="rId3"/>
                <a:stretch>
                  <a:fillRect l="-1037" t="-2778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619627"/>
                  </p:ext>
                </p:extLst>
              </p:nvPr>
            </p:nvGraphicFramePr>
            <p:xfrm>
              <a:off x="1716721" y="3184354"/>
              <a:ext cx="2309014" cy="3322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9580">
                      <a:extLst>
                        <a:ext uri="{9D8B030D-6E8A-4147-A177-3AD203B41FA5}">
                          <a16:colId xmlns:a16="http://schemas.microsoft.com/office/drawing/2014/main" val="3843652384"/>
                        </a:ext>
                      </a:extLst>
                    </a:gridCol>
                    <a:gridCol w="1859434">
                      <a:extLst>
                        <a:ext uri="{9D8B030D-6E8A-4147-A177-3AD203B41FA5}">
                          <a16:colId xmlns:a16="http://schemas.microsoft.com/office/drawing/2014/main" val="3089216751"/>
                        </a:ext>
                      </a:extLst>
                    </a:gridCol>
                  </a:tblGrid>
                  <a:tr h="3121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05524638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2.718281828…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4458187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3.141592653…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09933935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3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0.000000000…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9745991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4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1.414213562…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6707360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5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0.142857242…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341548049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6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0.207879576…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26743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7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1.234567890…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811960432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a typeface="+mn-ea"/>
                              <a:cs typeface="Courier New" panose="02070309020205020404" pitchFamily="49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Courier New" panose="02070309020205020404" pitchFamily="49" charset="0"/>
                                </a:rPr>
                                <m:t>⋮</m:t>
                              </m:r>
                            </m:oMath>
                          </a14:m>
                          <a:endParaRPr lang="en-US" sz="1800" kern="12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159980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619627"/>
                  </p:ext>
                </p:extLst>
              </p:nvPr>
            </p:nvGraphicFramePr>
            <p:xfrm>
              <a:off x="1716721" y="3184354"/>
              <a:ext cx="2309014" cy="3322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9580">
                      <a:extLst>
                        <a:ext uri="{9D8B030D-6E8A-4147-A177-3AD203B41FA5}">
                          <a16:colId xmlns:a16="http://schemas.microsoft.com/office/drawing/2014/main" val="3843652384"/>
                        </a:ext>
                      </a:extLst>
                    </a:gridCol>
                    <a:gridCol w="1859434">
                      <a:extLst>
                        <a:ext uri="{9D8B030D-6E8A-4147-A177-3AD203B41FA5}">
                          <a16:colId xmlns:a16="http://schemas.microsoft.com/office/drawing/2014/main" val="308921675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r="-414865" b="-74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183" r="-327" b="-74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55246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2.718281828…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44581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2</a:t>
                          </a:r>
                          <a:endParaRPr lang="en-US" sz="1800" kern="12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3.141592653…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099339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3</a:t>
                          </a:r>
                          <a:endParaRPr lang="en-US" sz="1800" kern="12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0.000000000…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97459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4</a:t>
                          </a:r>
                          <a:endParaRPr lang="en-US" sz="1800" kern="12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1.414213562…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67073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5</a:t>
                          </a:r>
                          <a:endParaRPr lang="en-US" sz="1800" kern="12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0.142857242…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3415480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6</a:t>
                          </a:r>
                          <a:endParaRPr lang="en-US" sz="1800" kern="12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0.207879576…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267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7</a:t>
                          </a:r>
                          <a:endParaRPr lang="en-US" sz="1800" kern="12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1.234567890…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8119604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t="-810000" r="-414865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24183" t="-810000" r="-327" b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599802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536616" y="3244334"/>
                <a:ext cx="6338709" cy="31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Demonstrate a number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000" dirty="0"/>
                  <a:t> that is missing from the list.</a:t>
                </a:r>
              </a:p>
              <a:p>
                <a:endParaRPr lang="en-US" sz="3200" b="0" dirty="0"/>
              </a:p>
              <a:p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b="0" i="0" dirty="0">
                    <a:latin typeface="+mj-lt"/>
                  </a:rPr>
                  <a:t> </a:t>
                </a:r>
                <a:r>
                  <a:rPr lang="en-US" sz="3200" b="0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0.8516182…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2400" dirty="0"/>
              </a:p>
              <a:p>
                <a:r>
                  <a:rPr lang="en-US" sz="2000" dirty="0"/>
                  <a:t>differs from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 number in the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digit </a:t>
                </a:r>
                <a:br>
                  <a:rPr lang="en-US" sz="2000" dirty="0"/>
                </a:br>
                <a:r>
                  <a:rPr lang="en-US" sz="2000" dirty="0"/>
                  <a:t>so cannot be the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number 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.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Hence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not paired with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/>
                  <a:t>  It is missing from the list.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Therefore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is not a 1-1 correspondence.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616" y="3244334"/>
                <a:ext cx="6338709" cy="3139321"/>
              </a:xfrm>
              <a:prstGeom prst="rect">
                <a:avLst/>
              </a:prstGeom>
              <a:blipFill>
                <a:blip r:embed="rId5"/>
                <a:stretch>
                  <a:fillRect l="-962" t="-971" b="-2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7"/>
          <p:cNvSpPr/>
          <p:nvPr/>
        </p:nvSpPr>
        <p:spPr>
          <a:xfrm>
            <a:off x="2535543" y="3586123"/>
            <a:ext cx="129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4"/>
          <p:cNvSpPr/>
          <p:nvPr/>
        </p:nvSpPr>
        <p:spPr>
          <a:xfrm>
            <a:off x="2672506" y="3941724"/>
            <a:ext cx="11350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0"/>
          <p:cNvSpPr/>
          <p:nvPr/>
        </p:nvSpPr>
        <p:spPr>
          <a:xfrm>
            <a:off x="2819236" y="4303913"/>
            <a:ext cx="11350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2"/>
          <p:cNvSpPr/>
          <p:nvPr/>
        </p:nvSpPr>
        <p:spPr>
          <a:xfrm>
            <a:off x="2951724" y="4675110"/>
            <a:ext cx="11350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5"/>
          <p:cNvSpPr/>
          <p:nvPr/>
        </p:nvSpPr>
        <p:spPr>
          <a:xfrm>
            <a:off x="3085582" y="5039533"/>
            <a:ext cx="11350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9"/>
          <p:cNvSpPr/>
          <p:nvPr/>
        </p:nvSpPr>
        <p:spPr>
          <a:xfrm>
            <a:off x="3219440" y="5399194"/>
            <a:ext cx="11350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8"/>
          <p:cNvSpPr/>
          <p:nvPr/>
        </p:nvSpPr>
        <p:spPr>
          <a:xfrm>
            <a:off x="3356250" y="5773103"/>
            <a:ext cx="11350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7"/>
          <p:cNvSpPr/>
          <p:nvPr/>
        </p:nvSpPr>
        <p:spPr>
          <a:xfrm rot="18720957">
            <a:off x="6937156" y="3809867"/>
            <a:ext cx="4315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≠7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7" name="4"/>
          <p:cNvSpPr/>
          <p:nvPr/>
        </p:nvSpPr>
        <p:spPr>
          <a:xfrm rot="18720957">
            <a:off x="7146056" y="3780691"/>
            <a:ext cx="5097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≠4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8" name="0"/>
          <p:cNvSpPr/>
          <p:nvPr/>
        </p:nvSpPr>
        <p:spPr>
          <a:xfrm rot="18720957">
            <a:off x="7407807" y="3790740"/>
            <a:ext cx="4315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≠0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9" name="2"/>
          <p:cNvSpPr/>
          <p:nvPr/>
        </p:nvSpPr>
        <p:spPr>
          <a:xfrm rot="18720957">
            <a:off x="7662260" y="3806623"/>
            <a:ext cx="4315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≠2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5"/>
          <p:cNvSpPr/>
          <p:nvPr/>
        </p:nvSpPr>
        <p:spPr>
          <a:xfrm rot="18720957">
            <a:off x="7893819" y="3822505"/>
            <a:ext cx="4315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≠5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" name="9"/>
          <p:cNvSpPr/>
          <p:nvPr/>
        </p:nvSpPr>
        <p:spPr>
          <a:xfrm rot="18720957">
            <a:off x="8154509" y="3822503"/>
            <a:ext cx="4315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≠9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2" name="8"/>
          <p:cNvSpPr/>
          <p:nvPr/>
        </p:nvSpPr>
        <p:spPr>
          <a:xfrm rot="18720957">
            <a:off x="8404417" y="3822503"/>
            <a:ext cx="4315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≠8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29512" y="3621604"/>
            <a:ext cx="1709807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29512" y="3961845"/>
            <a:ext cx="1709807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29512" y="4311056"/>
            <a:ext cx="1709807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29512" y="4683589"/>
            <a:ext cx="1709807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29512" y="5056122"/>
            <a:ext cx="1709807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229512" y="5408865"/>
            <a:ext cx="1709807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229512" y="5795844"/>
            <a:ext cx="1709807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29512" y="6151259"/>
            <a:ext cx="1709807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6924676" y="3768725"/>
            <a:ext cx="425450" cy="771525"/>
          </a:xfrm>
          <a:custGeom>
            <a:avLst/>
            <a:gdLst>
              <a:gd name="connsiteX0" fmla="*/ 57150 w 384175"/>
              <a:gd name="connsiteY0" fmla="*/ 768350 h 771525"/>
              <a:gd name="connsiteX1" fmla="*/ 260350 w 384175"/>
              <a:gd name="connsiteY1" fmla="*/ 771525 h 771525"/>
              <a:gd name="connsiteX2" fmla="*/ 263525 w 384175"/>
              <a:gd name="connsiteY2" fmla="*/ 352425 h 771525"/>
              <a:gd name="connsiteX3" fmla="*/ 384175 w 384175"/>
              <a:gd name="connsiteY3" fmla="*/ 120650 h 771525"/>
              <a:gd name="connsiteX4" fmla="*/ 215900 w 384175"/>
              <a:gd name="connsiteY4" fmla="*/ 0 h 771525"/>
              <a:gd name="connsiteX5" fmla="*/ 31750 w 384175"/>
              <a:gd name="connsiteY5" fmla="*/ 285750 h 771525"/>
              <a:gd name="connsiteX6" fmla="*/ 0 w 384175"/>
              <a:gd name="connsiteY6" fmla="*/ 657225 h 771525"/>
              <a:gd name="connsiteX7" fmla="*/ 57150 w 384175"/>
              <a:gd name="connsiteY7" fmla="*/ 768350 h 771525"/>
              <a:gd name="connsiteX0" fmla="*/ 57150 w 425450"/>
              <a:gd name="connsiteY0" fmla="*/ 768350 h 771525"/>
              <a:gd name="connsiteX1" fmla="*/ 260350 w 425450"/>
              <a:gd name="connsiteY1" fmla="*/ 771525 h 771525"/>
              <a:gd name="connsiteX2" fmla="*/ 263525 w 425450"/>
              <a:gd name="connsiteY2" fmla="*/ 352425 h 771525"/>
              <a:gd name="connsiteX3" fmla="*/ 425450 w 425450"/>
              <a:gd name="connsiteY3" fmla="*/ 76200 h 771525"/>
              <a:gd name="connsiteX4" fmla="*/ 215900 w 425450"/>
              <a:gd name="connsiteY4" fmla="*/ 0 h 771525"/>
              <a:gd name="connsiteX5" fmla="*/ 31750 w 425450"/>
              <a:gd name="connsiteY5" fmla="*/ 285750 h 771525"/>
              <a:gd name="connsiteX6" fmla="*/ 0 w 425450"/>
              <a:gd name="connsiteY6" fmla="*/ 657225 h 771525"/>
              <a:gd name="connsiteX7" fmla="*/ 57150 w 425450"/>
              <a:gd name="connsiteY7" fmla="*/ 76835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5450" h="771525">
                <a:moveTo>
                  <a:pt x="57150" y="768350"/>
                </a:moveTo>
                <a:lnTo>
                  <a:pt x="260350" y="771525"/>
                </a:lnTo>
                <a:cubicBezTo>
                  <a:pt x="261408" y="631825"/>
                  <a:pt x="262467" y="492125"/>
                  <a:pt x="263525" y="352425"/>
                </a:cubicBezTo>
                <a:lnTo>
                  <a:pt x="425450" y="76200"/>
                </a:lnTo>
                <a:lnTo>
                  <a:pt x="215900" y="0"/>
                </a:lnTo>
                <a:lnTo>
                  <a:pt x="31750" y="285750"/>
                </a:lnTo>
                <a:lnTo>
                  <a:pt x="0" y="657225"/>
                </a:lnTo>
                <a:lnTo>
                  <a:pt x="57150" y="768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159911" y="3768725"/>
            <a:ext cx="425450" cy="771525"/>
          </a:xfrm>
          <a:custGeom>
            <a:avLst/>
            <a:gdLst>
              <a:gd name="connsiteX0" fmla="*/ 57150 w 384175"/>
              <a:gd name="connsiteY0" fmla="*/ 768350 h 771525"/>
              <a:gd name="connsiteX1" fmla="*/ 260350 w 384175"/>
              <a:gd name="connsiteY1" fmla="*/ 771525 h 771525"/>
              <a:gd name="connsiteX2" fmla="*/ 263525 w 384175"/>
              <a:gd name="connsiteY2" fmla="*/ 352425 h 771525"/>
              <a:gd name="connsiteX3" fmla="*/ 384175 w 384175"/>
              <a:gd name="connsiteY3" fmla="*/ 120650 h 771525"/>
              <a:gd name="connsiteX4" fmla="*/ 215900 w 384175"/>
              <a:gd name="connsiteY4" fmla="*/ 0 h 771525"/>
              <a:gd name="connsiteX5" fmla="*/ 31750 w 384175"/>
              <a:gd name="connsiteY5" fmla="*/ 285750 h 771525"/>
              <a:gd name="connsiteX6" fmla="*/ 0 w 384175"/>
              <a:gd name="connsiteY6" fmla="*/ 657225 h 771525"/>
              <a:gd name="connsiteX7" fmla="*/ 57150 w 384175"/>
              <a:gd name="connsiteY7" fmla="*/ 768350 h 771525"/>
              <a:gd name="connsiteX0" fmla="*/ 57150 w 425450"/>
              <a:gd name="connsiteY0" fmla="*/ 768350 h 771525"/>
              <a:gd name="connsiteX1" fmla="*/ 260350 w 425450"/>
              <a:gd name="connsiteY1" fmla="*/ 771525 h 771525"/>
              <a:gd name="connsiteX2" fmla="*/ 263525 w 425450"/>
              <a:gd name="connsiteY2" fmla="*/ 352425 h 771525"/>
              <a:gd name="connsiteX3" fmla="*/ 425450 w 425450"/>
              <a:gd name="connsiteY3" fmla="*/ 76200 h 771525"/>
              <a:gd name="connsiteX4" fmla="*/ 215900 w 425450"/>
              <a:gd name="connsiteY4" fmla="*/ 0 h 771525"/>
              <a:gd name="connsiteX5" fmla="*/ 31750 w 425450"/>
              <a:gd name="connsiteY5" fmla="*/ 285750 h 771525"/>
              <a:gd name="connsiteX6" fmla="*/ 0 w 425450"/>
              <a:gd name="connsiteY6" fmla="*/ 657225 h 771525"/>
              <a:gd name="connsiteX7" fmla="*/ 57150 w 425450"/>
              <a:gd name="connsiteY7" fmla="*/ 76835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5450" h="771525">
                <a:moveTo>
                  <a:pt x="57150" y="768350"/>
                </a:moveTo>
                <a:lnTo>
                  <a:pt x="260350" y="771525"/>
                </a:lnTo>
                <a:cubicBezTo>
                  <a:pt x="261408" y="631825"/>
                  <a:pt x="262467" y="492125"/>
                  <a:pt x="263525" y="352425"/>
                </a:cubicBezTo>
                <a:lnTo>
                  <a:pt x="425450" y="76200"/>
                </a:lnTo>
                <a:lnTo>
                  <a:pt x="215900" y="0"/>
                </a:lnTo>
                <a:lnTo>
                  <a:pt x="31750" y="285750"/>
                </a:lnTo>
                <a:lnTo>
                  <a:pt x="0" y="657225"/>
                </a:lnTo>
                <a:lnTo>
                  <a:pt x="57150" y="768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7402198" y="3768725"/>
            <a:ext cx="425450" cy="771525"/>
          </a:xfrm>
          <a:custGeom>
            <a:avLst/>
            <a:gdLst>
              <a:gd name="connsiteX0" fmla="*/ 57150 w 384175"/>
              <a:gd name="connsiteY0" fmla="*/ 768350 h 771525"/>
              <a:gd name="connsiteX1" fmla="*/ 260350 w 384175"/>
              <a:gd name="connsiteY1" fmla="*/ 771525 h 771525"/>
              <a:gd name="connsiteX2" fmla="*/ 263525 w 384175"/>
              <a:gd name="connsiteY2" fmla="*/ 352425 h 771525"/>
              <a:gd name="connsiteX3" fmla="*/ 384175 w 384175"/>
              <a:gd name="connsiteY3" fmla="*/ 120650 h 771525"/>
              <a:gd name="connsiteX4" fmla="*/ 215900 w 384175"/>
              <a:gd name="connsiteY4" fmla="*/ 0 h 771525"/>
              <a:gd name="connsiteX5" fmla="*/ 31750 w 384175"/>
              <a:gd name="connsiteY5" fmla="*/ 285750 h 771525"/>
              <a:gd name="connsiteX6" fmla="*/ 0 w 384175"/>
              <a:gd name="connsiteY6" fmla="*/ 657225 h 771525"/>
              <a:gd name="connsiteX7" fmla="*/ 57150 w 384175"/>
              <a:gd name="connsiteY7" fmla="*/ 768350 h 771525"/>
              <a:gd name="connsiteX0" fmla="*/ 57150 w 425450"/>
              <a:gd name="connsiteY0" fmla="*/ 768350 h 771525"/>
              <a:gd name="connsiteX1" fmla="*/ 260350 w 425450"/>
              <a:gd name="connsiteY1" fmla="*/ 771525 h 771525"/>
              <a:gd name="connsiteX2" fmla="*/ 263525 w 425450"/>
              <a:gd name="connsiteY2" fmla="*/ 352425 h 771525"/>
              <a:gd name="connsiteX3" fmla="*/ 425450 w 425450"/>
              <a:gd name="connsiteY3" fmla="*/ 76200 h 771525"/>
              <a:gd name="connsiteX4" fmla="*/ 215900 w 425450"/>
              <a:gd name="connsiteY4" fmla="*/ 0 h 771525"/>
              <a:gd name="connsiteX5" fmla="*/ 31750 w 425450"/>
              <a:gd name="connsiteY5" fmla="*/ 285750 h 771525"/>
              <a:gd name="connsiteX6" fmla="*/ 0 w 425450"/>
              <a:gd name="connsiteY6" fmla="*/ 657225 h 771525"/>
              <a:gd name="connsiteX7" fmla="*/ 57150 w 425450"/>
              <a:gd name="connsiteY7" fmla="*/ 76835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5450" h="771525">
                <a:moveTo>
                  <a:pt x="57150" y="768350"/>
                </a:moveTo>
                <a:lnTo>
                  <a:pt x="260350" y="771525"/>
                </a:lnTo>
                <a:cubicBezTo>
                  <a:pt x="261408" y="631825"/>
                  <a:pt x="262467" y="492125"/>
                  <a:pt x="263525" y="352425"/>
                </a:cubicBezTo>
                <a:lnTo>
                  <a:pt x="425450" y="76200"/>
                </a:lnTo>
                <a:lnTo>
                  <a:pt x="215900" y="0"/>
                </a:lnTo>
                <a:lnTo>
                  <a:pt x="31750" y="285750"/>
                </a:lnTo>
                <a:lnTo>
                  <a:pt x="0" y="657225"/>
                </a:lnTo>
                <a:lnTo>
                  <a:pt x="57150" y="768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7652106" y="3768725"/>
            <a:ext cx="425450" cy="771525"/>
          </a:xfrm>
          <a:custGeom>
            <a:avLst/>
            <a:gdLst>
              <a:gd name="connsiteX0" fmla="*/ 57150 w 384175"/>
              <a:gd name="connsiteY0" fmla="*/ 768350 h 771525"/>
              <a:gd name="connsiteX1" fmla="*/ 260350 w 384175"/>
              <a:gd name="connsiteY1" fmla="*/ 771525 h 771525"/>
              <a:gd name="connsiteX2" fmla="*/ 263525 w 384175"/>
              <a:gd name="connsiteY2" fmla="*/ 352425 h 771525"/>
              <a:gd name="connsiteX3" fmla="*/ 384175 w 384175"/>
              <a:gd name="connsiteY3" fmla="*/ 120650 h 771525"/>
              <a:gd name="connsiteX4" fmla="*/ 215900 w 384175"/>
              <a:gd name="connsiteY4" fmla="*/ 0 h 771525"/>
              <a:gd name="connsiteX5" fmla="*/ 31750 w 384175"/>
              <a:gd name="connsiteY5" fmla="*/ 285750 h 771525"/>
              <a:gd name="connsiteX6" fmla="*/ 0 w 384175"/>
              <a:gd name="connsiteY6" fmla="*/ 657225 h 771525"/>
              <a:gd name="connsiteX7" fmla="*/ 57150 w 384175"/>
              <a:gd name="connsiteY7" fmla="*/ 768350 h 771525"/>
              <a:gd name="connsiteX0" fmla="*/ 57150 w 425450"/>
              <a:gd name="connsiteY0" fmla="*/ 768350 h 771525"/>
              <a:gd name="connsiteX1" fmla="*/ 260350 w 425450"/>
              <a:gd name="connsiteY1" fmla="*/ 771525 h 771525"/>
              <a:gd name="connsiteX2" fmla="*/ 263525 w 425450"/>
              <a:gd name="connsiteY2" fmla="*/ 352425 h 771525"/>
              <a:gd name="connsiteX3" fmla="*/ 425450 w 425450"/>
              <a:gd name="connsiteY3" fmla="*/ 76200 h 771525"/>
              <a:gd name="connsiteX4" fmla="*/ 215900 w 425450"/>
              <a:gd name="connsiteY4" fmla="*/ 0 h 771525"/>
              <a:gd name="connsiteX5" fmla="*/ 31750 w 425450"/>
              <a:gd name="connsiteY5" fmla="*/ 285750 h 771525"/>
              <a:gd name="connsiteX6" fmla="*/ 0 w 425450"/>
              <a:gd name="connsiteY6" fmla="*/ 657225 h 771525"/>
              <a:gd name="connsiteX7" fmla="*/ 57150 w 425450"/>
              <a:gd name="connsiteY7" fmla="*/ 76835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5450" h="771525">
                <a:moveTo>
                  <a:pt x="57150" y="768350"/>
                </a:moveTo>
                <a:lnTo>
                  <a:pt x="260350" y="771525"/>
                </a:lnTo>
                <a:cubicBezTo>
                  <a:pt x="261408" y="631825"/>
                  <a:pt x="262467" y="492125"/>
                  <a:pt x="263525" y="352425"/>
                </a:cubicBezTo>
                <a:lnTo>
                  <a:pt x="425450" y="76200"/>
                </a:lnTo>
                <a:lnTo>
                  <a:pt x="215900" y="0"/>
                </a:lnTo>
                <a:lnTo>
                  <a:pt x="31750" y="285750"/>
                </a:lnTo>
                <a:lnTo>
                  <a:pt x="0" y="657225"/>
                </a:lnTo>
                <a:lnTo>
                  <a:pt x="57150" y="768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7905506" y="3768725"/>
            <a:ext cx="425450" cy="771525"/>
          </a:xfrm>
          <a:custGeom>
            <a:avLst/>
            <a:gdLst>
              <a:gd name="connsiteX0" fmla="*/ 57150 w 384175"/>
              <a:gd name="connsiteY0" fmla="*/ 768350 h 771525"/>
              <a:gd name="connsiteX1" fmla="*/ 260350 w 384175"/>
              <a:gd name="connsiteY1" fmla="*/ 771525 h 771525"/>
              <a:gd name="connsiteX2" fmla="*/ 263525 w 384175"/>
              <a:gd name="connsiteY2" fmla="*/ 352425 h 771525"/>
              <a:gd name="connsiteX3" fmla="*/ 384175 w 384175"/>
              <a:gd name="connsiteY3" fmla="*/ 120650 h 771525"/>
              <a:gd name="connsiteX4" fmla="*/ 215900 w 384175"/>
              <a:gd name="connsiteY4" fmla="*/ 0 h 771525"/>
              <a:gd name="connsiteX5" fmla="*/ 31750 w 384175"/>
              <a:gd name="connsiteY5" fmla="*/ 285750 h 771525"/>
              <a:gd name="connsiteX6" fmla="*/ 0 w 384175"/>
              <a:gd name="connsiteY6" fmla="*/ 657225 h 771525"/>
              <a:gd name="connsiteX7" fmla="*/ 57150 w 384175"/>
              <a:gd name="connsiteY7" fmla="*/ 768350 h 771525"/>
              <a:gd name="connsiteX0" fmla="*/ 57150 w 425450"/>
              <a:gd name="connsiteY0" fmla="*/ 768350 h 771525"/>
              <a:gd name="connsiteX1" fmla="*/ 260350 w 425450"/>
              <a:gd name="connsiteY1" fmla="*/ 771525 h 771525"/>
              <a:gd name="connsiteX2" fmla="*/ 263525 w 425450"/>
              <a:gd name="connsiteY2" fmla="*/ 352425 h 771525"/>
              <a:gd name="connsiteX3" fmla="*/ 425450 w 425450"/>
              <a:gd name="connsiteY3" fmla="*/ 76200 h 771525"/>
              <a:gd name="connsiteX4" fmla="*/ 215900 w 425450"/>
              <a:gd name="connsiteY4" fmla="*/ 0 h 771525"/>
              <a:gd name="connsiteX5" fmla="*/ 31750 w 425450"/>
              <a:gd name="connsiteY5" fmla="*/ 285750 h 771525"/>
              <a:gd name="connsiteX6" fmla="*/ 0 w 425450"/>
              <a:gd name="connsiteY6" fmla="*/ 657225 h 771525"/>
              <a:gd name="connsiteX7" fmla="*/ 57150 w 425450"/>
              <a:gd name="connsiteY7" fmla="*/ 76835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5450" h="771525">
                <a:moveTo>
                  <a:pt x="57150" y="768350"/>
                </a:moveTo>
                <a:lnTo>
                  <a:pt x="260350" y="771525"/>
                </a:lnTo>
                <a:cubicBezTo>
                  <a:pt x="261408" y="631825"/>
                  <a:pt x="262467" y="492125"/>
                  <a:pt x="263525" y="352425"/>
                </a:cubicBezTo>
                <a:lnTo>
                  <a:pt x="425450" y="76200"/>
                </a:lnTo>
                <a:lnTo>
                  <a:pt x="215900" y="0"/>
                </a:lnTo>
                <a:lnTo>
                  <a:pt x="31750" y="285750"/>
                </a:lnTo>
                <a:lnTo>
                  <a:pt x="0" y="657225"/>
                </a:lnTo>
                <a:lnTo>
                  <a:pt x="57150" y="768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8145481" y="3768725"/>
            <a:ext cx="425450" cy="771525"/>
          </a:xfrm>
          <a:custGeom>
            <a:avLst/>
            <a:gdLst>
              <a:gd name="connsiteX0" fmla="*/ 57150 w 384175"/>
              <a:gd name="connsiteY0" fmla="*/ 768350 h 771525"/>
              <a:gd name="connsiteX1" fmla="*/ 260350 w 384175"/>
              <a:gd name="connsiteY1" fmla="*/ 771525 h 771525"/>
              <a:gd name="connsiteX2" fmla="*/ 263525 w 384175"/>
              <a:gd name="connsiteY2" fmla="*/ 352425 h 771525"/>
              <a:gd name="connsiteX3" fmla="*/ 384175 w 384175"/>
              <a:gd name="connsiteY3" fmla="*/ 120650 h 771525"/>
              <a:gd name="connsiteX4" fmla="*/ 215900 w 384175"/>
              <a:gd name="connsiteY4" fmla="*/ 0 h 771525"/>
              <a:gd name="connsiteX5" fmla="*/ 31750 w 384175"/>
              <a:gd name="connsiteY5" fmla="*/ 285750 h 771525"/>
              <a:gd name="connsiteX6" fmla="*/ 0 w 384175"/>
              <a:gd name="connsiteY6" fmla="*/ 657225 h 771525"/>
              <a:gd name="connsiteX7" fmla="*/ 57150 w 384175"/>
              <a:gd name="connsiteY7" fmla="*/ 768350 h 771525"/>
              <a:gd name="connsiteX0" fmla="*/ 57150 w 425450"/>
              <a:gd name="connsiteY0" fmla="*/ 768350 h 771525"/>
              <a:gd name="connsiteX1" fmla="*/ 260350 w 425450"/>
              <a:gd name="connsiteY1" fmla="*/ 771525 h 771525"/>
              <a:gd name="connsiteX2" fmla="*/ 263525 w 425450"/>
              <a:gd name="connsiteY2" fmla="*/ 352425 h 771525"/>
              <a:gd name="connsiteX3" fmla="*/ 425450 w 425450"/>
              <a:gd name="connsiteY3" fmla="*/ 76200 h 771525"/>
              <a:gd name="connsiteX4" fmla="*/ 215900 w 425450"/>
              <a:gd name="connsiteY4" fmla="*/ 0 h 771525"/>
              <a:gd name="connsiteX5" fmla="*/ 31750 w 425450"/>
              <a:gd name="connsiteY5" fmla="*/ 285750 h 771525"/>
              <a:gd name="connsiteX6" fmla="*/ 0 w 425450"/>
              <a:gd name="connsiteY6" fmla="*/ 657225 h 771525"/>
              <a:gd name="connsiteX7" fmla="*/ 57150 w 425450"/>
              <a:gd name="connsiteY7" fmla="*/ 76835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5450" h="771525">
                <a:moveTo>
                  <a:pt x="57150" y="768350"/>
                </a:moveTo>
                <a:lnTo>
                  <a:pt x="260350" y="771525"/>
                </a:lnTo>
                <a:cubicBezTo>
                  <a:pt x="261408" y="631825"/>
                  <a:pt x="262467" y="492125"/>
                  <a:pt x="263525" y="352425"/>
                </a:cubicBezTo>
                <a:lnTo>
                  <a:pt x="425450" y="76200"/>
                </a:lnTo>
                <a:lnTo>
                  <a:pt x="215900" y="0"/>
                </a:lnTo>
                <a:lnTo>
                  <a:pt x="31750" y="285750"/>
                </a:lnTo>
                <a:lnTo>
                  <a:pt x="0" y="657225"/>
                </a:lnTo>
                <a:lnTo>
                  <a:pt x="57150" y="768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8388420" y="3768726"/>
            <a:ext cx="660412" cy="787400"/>
          </a:xfrm>
          <a:custGeom>
            <a:avLst/>
            <a:gdLst>
              <a:gd name="connsiteX0" fmla="*/ 57150 w 384175"/>
              <a:gd name="connsiteY0" fmla="*/ 768350 h 771525"/>
              <a:gd name="connsiteX1" fmla="*/ 260350 w 384175"/>
              <a:gd name="connsiteY1" fmla="*/ 771525 h 771525"/>
              <a:gd name="connsiteX2" fmla="*/ 263525 w 384175"/>
              <a:gd name="connsiteY2" fmla="*/ 352425 h 771525"/>
              <a:gd name="connsiteX3" fmla="*/ 384175 w 384175"/>
              <a:gd name="connsiteY3" fmla="*/ 120650 h 771525"/>
              <a:gd name="connsiteX4" fmla="*/ 215900 w 384175"/>
              <a:gd name="connsiteY4" fmla="*/ 0 h 771525"/>
              <a:gd name="connsiteX5" fmla="*/ 31750 w 384175"/>
              <a:gd name="connsiteY5" fmla="*/ 285750 h 771525"/>
              <a:gd name="connsiteX6" fmla="*/ 0 w 384175"/>
              <a:gd name="connsiteY6" fmla="*/ 657225 h 771525"/>
              <a:gd name="connsiteX7" fmla="*/ 57150 w 384175"/>
              <a:gd name="connsiteY7" fmla="*/ 768350 h 771525"/>
              <a:gd name="connsiteX0" fmla="*/ 57150 w 425450"/>
              <a:gd name="connsiteY0" fmla="*/ 768350 h 771525"/>
              <a:gd name="connsiteX1" fmla="*/ 260350 w 425450"/>
              <a:gd name="connsiteY1" fmla="*/ 771525 h 771525"/>
              <a:gd name="connsiteX2" fmla="*/ 263525 w 425450"/>
              <a:gd name="connsiteY2" fmla="*/ 352425 h 771525"/>
              <a:gd name="connsiteX3" fmla="*/ 425450 w 425450"/>
              <a:gd name="connsiteY3" fmla="*/ 76200 h 771525"/>
              <a:gd name="connsiteX4" fmla="*/ 215900 w 425450"/>
              <a:gd name="connsiteY4" fmla="*/ 0 h 771525"/>
              <a:gd name="connsiteX5" fmla="*/ 31750 w 425450"/>
              <a:gd name="connsiteY5" fmla="*/ 285750 h 771525"/>
              <a:gd name="connsiteX6" fmla="*/ 0 w 425450"/>
              <a:gd name="connsiteY6" fmla="*/ 657225 h 771525"/>
              <a:gd name="connsiteX7" fmla="*/ 57150 w 425450"/>
              <a:gd name="connsiteY7" fmla="*/ 768350 h 771525"/>
              <a:gd name="connsiteX0" fmla="*/ 57150 w 660402"/>
              <a:gd name="connsiteY0" fmla="*/ 768350 h 787400"/>
              <a:gd name="connsiteX1" fmla="*/ 660400 w 660402"/>
              <a:gd name="connsiteY1" fmla="*/ 787400 h 787400"/>
              <a:gd name="connsiteX2" fmla="*/ 263525 w 660402"/>
              <a:gd name="connsiteY2" fmla="*/ 352425 h 787400"/>
              <a:gd name="connsiteX3" fmla="*/ 425450 w 660402"/>
              <a:gd name="connsiteY3" fmla="*/ 76200 h 787400"/>
              <a:gd name="connsiteX4" fmla="*/ 215900 w 660402"/>
              <a:gd name="connsiteY4" fmla="*/ 0 h 787400"/>
              <a:gd name="connsiteX5" fmla="*/ 31750 w 660402"/>
              <a:gd name="connsiteY5" fmla="*/ 285750 h 787400"/>
              <a:gd name="connsiteX6" fmla="*/ 0 w 660402"/>
              <a:gd name="connsiteY6" fmla="*/ 657225 h 787400"/>
              <a:gd name="connsiteX7" fmla="*/ 57150 w 660402"/>
              <a:gd name="connsiteY7" fmla="*/ 768350 h 787400"/>
              <a:gd name="connsiteX0" fmla="*/ 57150 w 660412"/>
              <a:gd name="connsiteY0" fmla="*/ 768350 h 787400"/>
              <a:gd name="connsiteX1" fmla="*/ 660400 w 660412"/>
              <a:gd name="connsiteY1" fmla="*/ 787400 h 787400"/>
              <a:gd name="connsiteX2" fmla="*/ 593725 w 660412"/>
              <a:gd name="connsiteY2" fmla="*/ 415925 h 787400"/>
              <a:gd name="connsiteX3" fmla="*/ 425450 w 660412"/>
              <a:gd name="connsiteY3" fmla="*/ 76200 h 787400"/>
              <a:gd name="connsiteX4" fmla="*/ 215900 w 660412"/>
              <a:gd name="connsiteY4" fmla="*/ 0 h 787400"/>
              <a:gd name="connsiteX5" fmla="*/ 31750 w 660412"/>
              <a:gd name="connsiteY5" fmla="*/ 285750 h 787400"/>
              <a:gd name="connsiteX6" fmla="*/ 0 w 660412"/>
              <a:gd name="connsiteY6" fmla="*/ 657225 h 787400"/>
              <a:gd name="connsiteX7" fmla="*/ 57150 w 660412"/>
              <a:gd name="connsiteY7" fmla="*/ 768350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0412" h="787400">
                <a:moveTo>
                  <a:pt x="57150" y="768350"/>
                </a:moveTo>
                <a:lnTo>
                  <a:pt x="660400" y="787400"/>
                </a:lnTo>
                <a:cubicBezTo>
                  <a:pt x="661458" y="647700"/>
                  <a:pt x="592667" y="555625"/>
                  <a:pt x="593725" y="415925"/>
                </a:cubicBezTo>
                <a:lnTo>
                  <a:pt x="425450" y="76200"/>
                </a:lnTo>
                <a:lnTo>
                  <a:pt x="215900" y="0"/>
                </a:lnTo>
                <a:lnTo>
                  <a:pt x="31750" y="285750"/>
                </a:lnTo>
                <a:lnTo>
                  <a:pt x="0" y="657225"/>
                </a:lnTo>
                <a:lnTo>
                  <a:pt x="57150" y="768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89815" y="6128518"/>
            <a:ext cx="1627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Diagonalization</a:t>
            </a:r>
          </a:p>
        </p:txBody>
      </p:sp>
      <p:sp>
        <p:nvSpPr>
          <p:cNvPr id="39" name="Isosceles Triangle 38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5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7" grpId="0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" y="0"/>
                <a:ext cx="84469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Uncountable – Corollaries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0"/>
                <a:ext cx="8446926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0222" y="1131801"/>
                <a:ext cx="8821274" cy="4431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all languages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Corollary 1: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is uncountable</a:t>
                </a:r>
              </a:p>
              <a:p>
                <a:r>
                  <a:rPr lang="en-US" sz="2000" dirty="0"/>
                  <a:t>Proof:  There’s a 1-1 correspondence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000" dirty="0"/>
                  <a:t> so they are the same size.</a:t>
                </a:r>
              </a:p>
              <a:p>
                <a:pPr lvl="0">
                  <a:spcBef>
                    <a:spcPts val="18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Observation: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0,1,00,01,10,11,000, …}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countable.  </a:t>
                </a:r>
              </a:p>
              <a:p>
                <a:pPr lvl="0">
                  <a:spcBef>
                    <a:spcPts val="18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ℳ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all Turing machines</a:t>
                </a:r>
              </a:p>
              <a:p>
                <a:pPr lvl="0"/>
                <a:r>
                  <a:rPr lang="en-US" sz="2000" b="1" dirty="0">
                    <a:solidFill>
                      <a:schemeClr val="tx1"/>
                    </a:solidFill>
                  </a:rPr>
                  <a:t>Observation:</a:t>
                </a:r>
                <a:r>
                  <a:rPr lang="en-US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countable.  </a:t>
                </a:r>
              </a:p>
              <a:p>
                <a:pPr lvl="0"/>
                <a:r>
                  <a:rPr lang="en-US" sz="2000" dirty="0">
                    <a:solidFill>
                      <a:schemeClr val="tx1"/>
                    </a:solidFill>
                  </a:rPr>
                  <a:t>Because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TM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0">
                  <a:spcBef>
                    <a:spcPts val="18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Corollary 2: </a:t>
                </a:r>
                <a:r>
                  <a:rPr lang="en-US" sz="2400" dirty="0">
                    <a:solidFill>
                      <a:schemeClr val="tx1"/>
                    </a:solidFill>
                  </a:rPr>
                  <a:t> Some </a:t>
                </a:r>
                <a:r>
                  <a:rPr lang="en-US" sz="2400" dirty="0"/>
                  <a:t>language is not decidable.</a:t>
                </a:r>
              </a:p>
              <a:p>
                <a:pPr lvl="0"/>
                <a:r>
                  <a:rPr lang="en-US" sz="2000" dirty="0">
                    <a:solidFill>
                      <a:schemeClr val="tx1"/>
                    </a:solidFill>
                  </a:rPr>
                  <a:t>Because there are more languages than TMs. </a:t>
                </a:r>
              </a:p>
              <a:p>
                <a:pPr lvl="0">
                  <a:spcBef>
                    <a:spcPts val="1800"/>
                  </a:spcBef>
                </a:pPr>
                <a:r>
                  <a:rPr lang="en-US" sz="2000" dirty="0"/>
                  <a:t>We will show some specific language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 is not decidable.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22" y="1131801"/>
                <a:ext cx="8821274" cy="4431983"/>
              </a:xfrm>
              <a:prstGeom prst="rect">
                <a:avLst/>
              </a:prstGeom>
              <a:blipFill>
                <a:blip r:embed="rId3"/>
                <a:stretch>
                  <a:fillRect l="-1106" t="-1100" b="-1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0855709"/>
                  </p:ext>
                </p:extLst>
              </p:nvPr>
            </p:nvGraphicFramePr>
            <p:xfrm>
              <a:off x="7004649" y="3014292"/>
              <a:ext cx="5005114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02257">
                      <a:extLst>
                        <a:ext uri="{9D8B030D-6E8A-4147-A177-3AD203B41FA5}">
                          <a16:colId xmlns:a16="http://schemas.microsoft.com/office/drawing/2014/main" val="1656082932"/>
                        </a:ext>
                      </a:extLst>
                    </a:gridCol>
                    <a:gridCol w="569343">
                      <a:extLst>
                        <a:ext uri="{9D8B030D-6E8A-4147-A177-3AD203B41FA5}">
                          <a16:colId xmlns:a16="http://schemas.microsoft.com/office/drawing/2014/main" val="1603118748"/>
                        </a:ext>
                      </a:extLst>
                    </a:gridCol>
                    <a:gridCol w="396815">
                      <a:extLst>
                        <a:ext uri="{9D8B030D-6E8A-4147-A177-3AD203B41FA5}">
                          <a16:colId xmlns:a16="http://schemas.microsoft.com/office/drawing/2014/main" val="2646025689"/>
                        </a:ext>
                      </a:extLst>
                    </a:gridCol>
                    <a:gridCol w="368838">
                      <a:extLst>
                        <a:ext uri="{9D8B030D-6E8A-4147-A177-3AD203B41FA5}">
                          <a16:colId xmlns:a16="http://schemas.microsoft.com/office/drawing/2014/main" val="1157381406"/>
                        </a:ext>
                      </a:extLst>
                    </a:gridCol>
                    <a:gridCol w="477977">
                      <a:extLst>
                        <a:ext uri="{9D8B030D-6E8A-4147-A177-3AD203B41FA5}">
                          <a16:colId xmlns:a16="http://schemas.microsoft.com/office/drawing/2014/main" val="1244619825"/>
                        </a:ext>
                      </a:extLst>
                    </a:gridCol>
                    <a:gridCol w="477977">
                      <a:extLst>
                        <a:ext uri="{9D8B030D-6E8A-4147-A177-3AD203B41FA5}">
                          <a16:colId xmlns:a16="http://schemas.microsoft.com/office/drawing/2014/main" val="3890121385"/>
                        </a:ext>
                      </a:extLst>
                    </a:gridCol>
                    <a:gridCol w="477977">
                      <a:extLst>
                        <a:ext uri="{9D8B030D-6E8A-4147-A177-3AD203B41FA5}">
                          <a16:colId xmlns:a16="http://schemas.microsoft.com/office/drawing/2014/main" val="3879653391"/>
                        </a:ext>
                      </a:extLst>
                    </a:gridCol>
                    <a:gridCol w="477977">
                      <a:extLst>
                        <a:ext uri="{9D8B030D-6E8A-4147-A177-3AD203B41FA5}">
                          <a16:colId xmlns:a16="http://schemas.microsoft.com/office/drawing/2014/main" val="3727120820"/>
                        </a:ext>
                      </a:extLst>
                    </a:gridCol>
                    <a:gridCol w="611295">
                      <a:extLst>
                        <a:ext uri="{9D8B030D-6E8A-4147-A177-3AD203B41FA5}">
                          <a16:colId xmlns:a16="http://schemas.microsoft.com/office/drawing/2014/main" val="1378308168"/>
                        </a:ext>
                      </a:extLst>
                    </a:gridCol>
                    <a:gridCol w="344658">
                      <a:extLst>
                        <a:ext uri="{9D8B030D-6E8A-4147-A177-3AD203B41FA5}">
                          <a16:colId xmlns:a16="http://schemas.microsoft.com/office/drawing/2014/main" val="40618557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{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oMath>
                          </a14:m>
                          <a:r>
                            <a:rPr lang="en-US" dirty="0"/>
                            <a:t>,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0,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1,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00,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01,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10,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11,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000,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50249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 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0,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00,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01,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83637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437452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0855709"/>
                  </p:ext>
                </p:extLst>
              </p:nvPr>
            </p:nvGraphicFramePr>
            <p:xfrm>
              <a:off x="7004649" y="3014292"/>
              <a:ext cx="5005114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02257">
                      <a:extLst>
                        <a:ext uri="{9D8B030D-6E8A-4147-A177-3AD203B41FA5}">
                          <a16:colId xmlns:a16="http://schemas.microsoft.com/office/drawing/2014/main" val="1656082932"/>
                        </a:ext>
                      </a:extLst>
                    </a:gridCol>
                    <a:gridCol w="569343">
                      <a:extLst>
                        <a:ext uri="{9D8B030D-6E8A-4147-A177-3AD203B41FA5}">
                          <a16:colId xmlns:a16="http://schemas.microsoft.com/office/drawing/2014/main" val="1603118748"/>
                        </a:ext>
                      </a:extLst>
                    </a:gridCol>
                    <a:gridCol w="396815">
                      <a:extLst>
                        <a:ext uri="{9D8B030D-6E8A-4147-A177-3AD203B41FA5}">
                          <a16:colId xmlns:a16="http://schemas.microsoft.com/office/drawing/2014/main" val="2646025689"/>
                        </a:ext>
                      </a:extLst>
                    </a:gridCol>
                    <a:gridCol w="368838">
                      <a:extLst>
                        <a:ext uri="{9D8B030D-6E8A-4147-A177-3AD203B41FA5}">
                          <a16:colId xmlns:a16="http://schemas.microsoft.com/office/drawing/2014/main" val="1157381406"/>
                        </a:ext>
                      </a:extLst>
                    </a:gridCol>
                    <a:gridCol w="477977">
                      <a:extLst>
                        <a:ext uri="{9D8B030D-6E8A-4147-A177-3AD203B41FA5}">
                          <a16:colId xmlns:a16="http://schemas.microsoft.com/office/drawing/2014/main" val="1244619825"/>
                        </a:ext>
                      </a:extLst>
                    </a:gridCol>
                    <a:gridCol w="477977">
                      <a:extLst>
                        <a:ext uri="{9D8B030D-6E8A-4147-A177-3AD203B41FA5}">
                          <a16:colId xmlns:a16="http://schemas.microsoft.com/office/drawing/2014/main" val="3890121385"/>
                        </a:ext>
                      </a:extLst>
                    </a:gridCol>
                    <a:gridCol w="477977">
                      <a:extLst>
                        <a:ext uri="{9D8B030D-6E8A-4147-A177-3AD203B41FA5}">
                          <a16:colId xmlns:a16="http://schemas.microsoft.com/office/drawing/2014/main" val="3879653391"/>
                        </a:ext>
                      </a:extLst>
                    </a:gridCol>
                    <a:gridCol w="477977">
                      <a:extLst>
                        <a:ext uri="{9D8B030D-6E8A-4147-A177-3AD203B41FA5}">
                          <a16:colId xmlns:a16="http://schemas.microsoft.com/office/drawing/2014/main" val="3727120820"/>
                        </a:ext>
                      </a:extLst>
                    </a:gridCol>
                    <a:gridCol w="611295">
                      <a:extLst>
                        <a:ext uri="{9D8B030D-6E8A-4147-A177-3AD203B41FA5}">
                          <a16:colId xmlns:a16="http://schemas.microsoft.com/office/drawing/2014/main" val="1378308168"/>
                        </a:ext>
                      </a:extLst>
                    </a:gridCol>
                    <a:gridCol w="344658">
                      <a:extLst>
                        <a:ext uri="{9D8B030D-6E8A-4147-A177-3AD203B41FA5}">
                          <a16:colId xmlns:a16="http://schemas.microsoft.com/office/drawing/2014/main" val="40618557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58" t="-8197" r="-52348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3011" t="-8197" r="-64301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0,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1,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00,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01,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10,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11,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000,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50249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58" t="-108197" r="-52348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{  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0,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00,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01,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83637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58" t="-208197" r="-52348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437452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1800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" y="0"/>
                <a:ext cx="84469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4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0"/>
                <a:ext cx="8446926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4601" y="1131801"/>
                <a:ext cx="6589370" cy="5180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Recall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a TM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is not decidable</a:t>
                </a:r>
              </a:p>
              <a:p>
                <a:r>
                  <a:rPr lang="en-US" sz="2000" dirty="0"/>
                  <a:t>Proof by contradiction:   Assume some TM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decides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000" i="1" dirty="0"/>
                              <m:t>Accept</m:t>
                            </m:r>
                            <m:r>
                              <m:rPr>
                                <m:nor/>
                              </m:rPr>
                              <a:rPr lang="en-US" sz="2000" b="0" i="1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/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accepts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000" i="1" dirty="0"/>
                              <m:t>Reject</m:t>
                            </m:r>
                            <m:r>
                              <m:rPr>
                                <m:nor/>
                              </m:rPr>
                              <a:rPr lang="en-US" sz="2000" b="0" i="1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/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not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/>
                              <m:t>                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Use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 to construct TM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“On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         1.  Simulate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 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〈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      2. 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 rejects. 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 accepts.”</a:t>
                </a:r>
              </a:p>
              <a:p>
                <a:pPr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accepts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400" dirty="0"/>
                  <a:t>  iff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doesn’t accept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2400" dirty="0"/>
                  <a:t> .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accepts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400" dirty="0"/>
                  <a:t>   iff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doesn’t accept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2400" dirty="0"/>
                  <a:t> .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Contradiction.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01" y="1131801"/>
                <a:ext cx="6589370" cy="5180072"/>
              </a:xfrm>
              <a:prstGeom prst="rect">
                <a:avLst/>
              </a:prstGeom>
              <a:blipFill>
                <a:blip r:embed="rId3"/>
                <a:stretch>
                  <a:fillRect l="-1480" t="-942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3883359"/>
                  </p:ext>
                </p:extLst>
              </p:nvPr>
            </p:nvGraphicFramePr>
            <p:xfrm>
              <a:off x="7169650" y="3576145"/>
              <a:ext cx="4344576" cy="28362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72676">
                      <a:extLst>
                        <a:ext uri="{9D8B030D-6E8A-4147-A177-3AD203B41FA5}">
                          <a16:colId xmlns:a16="http://schemas.microsoft.com/office/drawing/2014/main" val="2774232432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3363580173"/>
                        </a:ext>
                      </a:extLst>
                    </a:gridCol>
                    <a:gridCol w="566737">
                      <a:extLst>
                        <a:ext uri="{9D8B030D-6E8A-4147-A177-3AD203B41FA5}">
                          <a16:colId xmlns:a16="http://schemas.microsoft.com/office/drawing/2014/main" val="3632595979"/>
                        </a:ext>
                      </a:extLst>
                    </a:gridCol>
                    <a:gridCol w="581025">
                      <a:extLst>
                        <a:ext uri="{9D8B030D-6E8A-4147-A177-3AD203B41FA5}">
                          <a16:colId xmlns:a16="http://schemas.microsoft.com/office/drawing/2014/main" val="3230923150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272356837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996364502"/>
                        </a:ext>
                      </a:extLst>
                    </a:gridCol>
                    <a:gridCol w="566738">
                      <a:extLst>
                        <a:ext uri="{9D8B030D-6E8A-4147-A177-3AD203B41FA5}">
                          <a16:colId xmlns:a16="http://schemas.microsoft.com/office/drawing/2014/main" val="55357225"/>
                        </a:ext>
                      </a:extLst>
                    </a:gridCol>
                  </a:tblGrid>
                  <a:tr h="405173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〈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〉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〈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〉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〈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〉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〈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〉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 . .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〈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〉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42883622"/>
                      </a:ext>
                    </a:extLst>
                  </a:tr>
                  <a:tr h="4051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acc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rej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acc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acc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 . .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83364540"/>
                      </a:ext>
                    </a:extLst>
                  </a:tr>
                  <a:tr h="4051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rej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rej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rej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rej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5657817"/>
                      </a:ext>
                    </a:extLst>
                  </a:tr>
                  <a:tr h="4051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acc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acc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acc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acc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 . 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2745200"/>
                      </a:ext>
                    </a:extLst>
                  </a:tr>
                  <a:tr h="4051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rej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rej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acc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acc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0864216"/>
                      </a:ext>
                    </a:extLst>
                  </a:tr>
                  <a:tr h="4051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673905"/>
                      </a:ext>
                    </a:extLst>
                  </a:tr>
                  <a:tr h="4051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</a:rPr>
                            <a:t>rej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</a:rPr>
                            <a:t>acc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</a:rPr>
                            <a:t>rej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</a:rPr>
                            <a:t>rej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CC00CC"/>
                              </a:solidFill>
                            </a:rPr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35644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3883359"/>
                  </p:ext>
                </p:extLst>
              </p:nvPr>
            </p:nvGraphicFramePr>
            <p:xfrm>
              <a:off x="7169650" y="3576145"/>
              <a:ext cx="4344576" cy="28362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72676">
                      <a:extLst>
                        <a:ext uri="{9D8B030D-6E8A-4147-A177-3AD203B41FA5}">
                          <a16:colId xmlns:a16="http://schemas.microsoft.com/office/drawing/2014/main" val="2774232432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3363580173"/>
                        </a:ext>
                      </a:extLst>
                    </a:gridCol>
                    <a:gridCol w="566737">
                      <a:extLst>
                        <a:ext uri="{9D8B030D-6E8A-4147-A177-3AD203B41FA5}">
                          <a16:colId xmlns:a16="http://schemas.microsoft.com/office/drawing/2014/main" val="3632595979"/>
                        </a:ext>
                      </a:extLst>
                    </a:gridCol>
                    <a:gridCol w="581025">
                      <a:extLst>
                        <a:ext uri="{9D8B030D-6E8A-4147-A177-3AD203B41FA5}">
                          <a16:colId xmlns:a16="http://schemas.microsoft.com/office/drawing/2014/main" val="3230923150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272356837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996364502"/>
                        </a:ext>
                      </a:extLst>
                    </a:gridCol>
                    <a:gridCol w="566738">
                      <a:extLst>
                        <a:ext uri="{9D8B030D-6E8A-4147-A177-3AD203B41FA5}">
                          <a16:colId xmlns:a16="http://schemas.microsoft.com/office/drawing/2014/main" val="55357225"/>
                        </a:ext>
                      </a:extLst>
                    </a:gridCol>
                  </a:tblGrid>
                  <a:tr h="405173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7463" r="-559574" b="-619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151" t="-7463" r="-465591" b="-619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5789" t="-7463" r="-355789" b="-619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7463" r="-259574" b="-619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 . .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66667" t="-7463" r="-1075" b="-619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2883622"/>
                      </a:ext>
                    </a:extLst>
                  </a:tr>
                  <a:tr h="4051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t="-109091" r="-659574" b="-52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acc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rej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acc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acc</a:t>
                          </a:r>
                          <a:endParaRPr 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. . .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83364540"/>
                      </a:ext>
                    </a:extLst>
                  </a:tr>
                  <a:tr h="4051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t="-205970" r="-659574" b="-4208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rej</a:t>
                          </a:r>
                          <a:endParaRPr 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rej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rej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rej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5657817"/>
                      </a:ext>
                    </a:extLst>
                  </a:tr>
                  <a:tr h="4051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t="-310606" r="-659574" b="-3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acc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acc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acc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acc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. . 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2745200"/>
                      </a:ext>
                    </a:extLst>
                  </a:tr>
                  <a:tr h="4051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t="-404478" r="-659574" b="-2223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rej</a:t>
                          </a:r>
                          <a:endParaRPr 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rej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acc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acc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0864216"/>
                      </a:ext>
                    </a:extLst>
                  </a:tr>
                  <a:tr h="4051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t="-512121" r="-659574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5789" t="-512121" r="-355789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673905"/>
                      </a:ext>
                    </a:extLst>
                  </a:tr>
                  <a:tr h="4051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t="-602985" r="-659574" b="-23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>
                              <a:solidFill>
                                <a:srgbClr val="FF0000"/>
                              </a:solidFill>
                            </a:rPr>
                            <a:t>rej</a:t>
                          </a:r>
                          <a:endParaRPr lang="en-US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>
                              <a:solidFill>
                                <a:srgbClr val="FF0000"/>
                              </a:solidFill>
                            </a:rPr>
                            <a:t>acc</a:t>
                          </a:r>
                          <a:endParaRPr lang="en-US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>
                              <a:solidFill>
                                <a:srgbClr val="FF0000"/>
                              </a:solidFill>
                            </a:rPr>
                            <a:t>rej</a:t>
                          </a:r>
                          <a:endParaRPr lang="en-US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>
                              <a:solidFill>
                                <a:srgbClr val="FF0000"/>
                              </a:solidFill>
                            </a:rPr>
                            <a:t>rej</a:t>
                          </a:r>
                          <a:endParaRPr lang="en-US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C00CC"/>
                              </a:solidFill>
                            </a:rPr>
                            <a:t>?</a:t>
                          </a:r>
                          <a:endParaRPr lang="en-US" sz="2000" b="1" dirty="0">
                            <a:solidFill>
                              <a:srgbClr val="CC00CC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35644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angle 9"/>
          <p:cNvSpPr/>
          <p:nvPr/>
        </p:nvSpPr>
        <p:spPr>
          <a:xfrm>
            <a:off x="7725551" y="3206813"/>
            <a:ext cx="2043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All TM descriptions: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075715" y="3206813"/>
            <a:ext cx="717702" cy="703702"/>
            <a:chOff x="7239230" y="2273236"/>
            <a:chExt cx="717702" cy="703702"/>
          </a:xfrm>
        </p:grpSpPr>
        <p:sp>
          <p:nvSpPr>
            <p:cNvPr id="11" name="Rectangle 10"/>
            <p:cNvSpPr/>
            <p:nvPr/>
          </p:nvSpPr>
          <p:spPr>
            <a:xfrm>
              <a:off x="7239230" y="2273236"/>
              <a:ext cx="71770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All TMs</a:t>
              </a: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490480" y="2862195"/>
              <a:ext cx="215201" cy="11474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7169650" y="2690236"/>
            <a:ext cx="38784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Why is this proof a diagonalization?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93417" y="4044168"/>
            <a:ext cx="3814744" cy="356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93417" y="4413500"/>
            <a:ext cx="3814744" cy="356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793417" y="4782832"/>
            <a:ext cx="3814744" cy="356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793417" y="5152163"/>
            <a:ext cx="3814744" cy="828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80717" y="3982871"/>
            <a:ext cx="4908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acc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925653" y="4792940"/>
            <a:ext cx="49084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acc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501096" y="5197281"/>
            <a:ext cx="49084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acc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380656" y="4387568"/>
            <a:ext cx="4317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dirty="0" err="1">
                <a:solidFill>
                  <a:srgbClr val="FF0000"/>
                </a:solidFill>
              </a:rPr>
              <a:t>rej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3417" y="6051976"/>
            <a:ext cx="446404" cy="356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347421" y="6051976"/>
            <a:ext cx="446404" cy="356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930415" y="6051976"/>
            <a:ext cx="446404" cy="356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525695" y="6051976"/>
            <a:ext cx="446404" cy="356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1048084" y="6051976"/>
            <a:ext cx="446404" cy="356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0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/>
      <p:bldP spid="14" grpId="0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3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" y="0"/>
                <a:ext cx="8446926" cy="780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40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4000" baseline="-25000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is T-unrecognizable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0"/>
                <a:ext cx="8446926" cy="780470"/>
              </a:xfrm>
              <a:prstGeom prst="rect">
                <a:avLst/>
              </a:prstGeom>
              <a:blipFill>
                <a:blip r:embed="rId2"/>
                <a:stretch>
                  <a:fillRect t="-4688" b="-3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5155" y="1098903"/>
                <a:ext cx="7675924" cy="3647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are T-recognizable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decidable</a:t>
                </a:r>
              </a:p>
              <a:p>
                <a:r>
                  <a:rPr lang="en-US" sz="2000" dirty="0"/>
                  <a:t>Proof:   Let TM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recognize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           Construct TM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deciding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“On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/>
                  <a:t>         1.   Run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in parallel until one accepts.</a:t>
                </a:r>
              </a:p>
              <a:p>
                <a:r>
                  <a:rPr lang="en-US" sz="2000" dirty="0"/>
                  <a:t>         2.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accepts then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accept</a:t>
                </a:r>
                <a:r>
                  <a:rPr lang="en-US" sz="2000" dirty="0">
                    <a:solidFill>
                      <a:schemeClr val="tx1"/>
                    </a:solidFill>
                  </a:rPr>
                  <a:t>.  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         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accepts then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reject</a:t>
                </a:r>
                <a:r>
                  <a:rPr lang="en-US" sz="2000" dirty="0">
                    <a:solidFill>
                      <a:schemeClr val="tx1"/>
                    </a:solidFill>
                  </a:rPr>
                  <a:t>.”  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Corollary: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is T-unrecognizable</a:t>
                </a:r>
              </a:p>
              <a:p>
                <a:r>
                  <a:rPr lang="en-US" sz="2000" dirty="0"/>
                  <a:t>Proof: 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  is T-recognizable but also undecidable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55" y="1098903"/>
                <a:ext cx="7675924" cy="3647409"/>
              </a:xfrm>
              <a:prstGeom prst="rect">
                <a:avLst/>
              </a:prstGeom>
              <a:blipFill>
                <a:blip r:embed="rId3"/>
                <a:stretch>
                  <a:fillRect l="-1191" t="-167" b="-2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7149229" y="2683166"/>
            <a:ext cx="4172594" cy="3080710"/>
            <a:chOff x="7149229" y="2683166"/>
            <a:chExt cx="4172594" cy="3080710"/>
          </a:xfrm>
        </p:grpSpPr>
        <p:sp>
          <p:nvSpPr>
            <p:cNvPr id="2" name="Rounded Rectangle 1"/>
            <p:cNvSpPr/>
            <p:nvPr/>
          </p:nvSpPr>
          <p:spPr>
            <a:xfrm rot="19118876">
              <a:off x="8196709" y="3832585"/>
              <a:ext cx="2466975" cy="1446474"/>
            </a:xfrm>
            <a:prstGeom prst="roundRect">
              <a:avLst>
                <a:gd name="adj" fmla="val 48112"/>
              </a:avLst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 rot="2762592">
              <a:off x="7509351" y="3879427"/>
              <a:ext cx="2377636" cy="1391261"/>
            </a:xfrm>
            <a:custGeom>
              <a:avLst/>
              <a:gdLst>
                <a:gd name="connsiteX0" fmla="*/ 0 w 2364535"/>
                <a:gd name="connsiteY0" fmla="*/ 655228 h 1391261"/>
                <a:gd name="connsiteX1" fmla="*/ 655228 w 2364535"/>
                <a:gd name="connsiteY1" fmla="*/ 0 h 1391261"/>
                <a:gd name="connsiteX2" fmla="*/ 1709307 w 2364535"/>
                <a:gd name="connsiteY2" fmla="*/ 0 h 1391261"/>
                <a:gd name="connsiteX3" fmla="*/ 2364535 w 2364535"/>
                <a:gd name="connsiteY3" fmla="*/ 655228 h 1391261"/>
                <a:gd name="connsiteX4" fmla="*/ 2364535 w 2364535"/>
                <a:gd name="connsiteY4" fmla="*/ 736033 h 1391261"/>
                <a:gd name="connsiteX5" fmla="*/ 1709307 w 2364535"/>
                <a:gd name="connsiteY5" fmla="*/ 1391261 h 1391261"/>
                <a:gd name="connsiteX6" fmla="*/ 655228 w 2364535"/>
                <a:gd name="connsiteY6" fmla="*/ 1391261 h 1391261"/>
                <a:gd name="connsiteX7" fmla="*/ 0 w 2364535"/>
                <a:gd name="connsiteY7" fmla="*/ 736033 h 1391261"/>
                <a:gd name="connsiteX8" fmla="*/ 0 w 2364535"/>
                <a:gd name="connsiteY8" fmla="*/ 655228 h 1391261"/>
                <a:gd name="connsiteX0" fmla="*/ 0 w 2364535"/>
                <a:gd name="connsiteY0" fmla="*/ 655228 h 1391261"/>
                <a:gd name="connsiteX1" fmla="*/ 655228 w 2364535"/>
                <a:gd name="connsiteY1" fmla="*/ 0 h 1391261"/>
                <a:gd name="connsiteX2" fmla="*/ 1709307 w 2364535"/>
                <a:gd name="connsiteY2" fmla="*/ 0 h 1391261"/>
                <a:gd name="connsiteX3" fmla="*/ 2364535 w 2364535"/>
                <a:gd name="connsiteY3" fmla="*/ 655228 h 1391261"/>
                <a:gd name="connsiteX4" fmla="*/ 2364535 w 2364535"/>
                <a:gd name="connsiteY4" fmla="*/ 736033 h 1391261"/>
                <a:gd name="connsiteX5" fmla="*/ 1709307 w 2364535"/>
                <a:gd name="connsiteY5" fmla="*/ 1391261 h 1391261"/>
                <a:gd name="connsiteX6" fmla="*/ 655228 w 2364535"/>
                <a:gd name="connsiteY6" fmla="*/ 1391261 h 1391261"/>
                <a:gd name="connsiteX7" fmla="*/ 0 w 2364535"/>
                <a:gd name="connsiteY7" fmla="*/ 736033 h 1391261"/>
                <a:gd name="connsiteX8" fmla="*/ 0 w 2364535"/>
                <a:gd name="connsiteY8" fmla="*/ 655228 h 1391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4535" h="1391261">
                  <a:moveTo>
                    <a:pt x="0" y="655228"/>
                  </a:moveTo>
                  <a:cubicBezTo>
                    <a:pt x="0" y="293356"/>
                    <a:pt x="293356" y="0"/>
                    <a:pt x="655228" y="0"/>
                  </a:cubicBezTo>
                  <a:lnTo>
                    <a:pt x="1709307" y="0"/>
                  </a:lnTo>
                  <a:cubicBezTo>
                    <a:pt x="2071179" y="0"/>
                    <a:pt x="2364535" y="293356"/>
                    <a:pt x="2364535" y="655228"/>
                  </a:cubicBezTo>
                  <a:lnTo>
                    <a:pt x="2364535" y="736033"/>
                  </a:lnTo>
                  <a:cubicBezTo>
                    <a:pt x="2330375" y="1071582"/>
                    <a:pt x="2071179" y="1391261"/>
                    <a:pt x="1709307" y="1391261"/>
                  </a:cubicBezTo>
                  <a:lnTo>
                    <a:pt x="655228" y="1391261"/>
                  </a:lnTo>
                  <a:cubicBezTo>
                    <a:pt x="293356" y="1391261"/>
                    <a:pt x="0" y="1097905"/>
                    <a:pt x="0" y="736033"/>
                  </a:cubicBezTo>
                  <a:lnTo>
                    <a:pt x="0" y="65522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8552968" y="4692134"/>
              <a:ext cx="10951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decidable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772168" y="3113451"/>
              <a:ext cx="15496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T-recognizable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149229" y="2683166"/>
              <a:ext cx="1837874" cy="800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Complement of </a:t>
              </a:r>
              <a:br>
                <a:rPr lang="en-US" sz="1400" dirty="0"/>
              </a:br>
              <a:r>
                <a:rPr lang="en-US" sz="1400" dirty="0"/>
                <a:t>T-recognizable =</a:t>
              </a:r>
              <a:br>
                <a:rPr lang="en-US" sz="1400" dirty="0"/>
              </a:br>
              <a:r>
                <a:rPr lang="en-US" dirty="0"/>
                <a:t>co-T-recognizable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9953558" y="3877076"/>
                  <a:ext cx="5998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n-US" baseline="-25000" dirty="0">
                          <a:latin typeface="Cambria Math" panose="02040503050406030204" pitchFamily="18" charset="0"/>
                        </a:rPr>
                        <m:t>TM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3558" y="3877076"/>
                  <a:ext cx="59984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7768244" y="3877076"/>
                  <a:ext cx="599843" cy="4019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m:rPr>
                                <m:nor/>
                              </m:rPr>
                              <a:rPr lang="en-US" baseline="-25000" dirty="0">
                                <a:latin typeface="Cambria Math" panose="02040503050406030204" pitchFamily="18" charset="0"/>
                              </a:rPr>
                              <m:t>TM</m:t>
                            </m:r>
                          </m:e>
                        </m:ba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244" y="3877076"/>
                  <a:ext cx="599843" cy="40197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>
            <a:xfrm>
              <a:off x="8446928" y="407806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9851865" y="407806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514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The Reducibility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4600" y="1131801"/>
                <a:ext cx="8112327" cy="5062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Use our knowledge that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undecidable to show other problems are undecidable.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 err="1"/>
                  <a:t>Defn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𝐻𝐴𝐿𝑇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halts 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𝐻𝐴𝐿𝑇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 is undecidable</a:t>
                </a:r>
              </a:p>
              <a:p>
                <a:r>
                  <a:rPr lang="en-US" sz="2000" dirty="0"/>
                  <a:t>Proof by contradiction, showing that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 is reducible to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𝐻𝐴𝐿𝑇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: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Assume that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𝐻𝐴𝐿𝑇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 is decidable and show that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 is decidable (false!).</a:t>
                </a:r>
              </a:p>
              <a:p>
                <a:r>
                  <a:rPr lang="en-US" sz="2000" dirty="0"/>
                  <a:t>Let TM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decide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𝐻𝐴𝐿𝑇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Construct TM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deciding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“On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           1.  Use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to test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halts.  If not, reject.</a:t>
                </a:r>
              </a:p>
              <a:p>
                <a:r>
                  <a:rPr lang="en-US" sz="2000" dirty="0"/>
                  <a:t>           2.  Simulate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until it halts (as guaranteed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r>
                  <a:rPr lang="en-US" sz="2000" dirty="0"/>
                  <a:t>           3.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has accepted then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               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has rejected then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decides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, a contradiction.  Therefore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𝐻𝐴𝐿𝑇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 is undecidable.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00" y="1131801"/>
                <a:ext cx="8112327" cy="5062924"/>
              </a:xfrm>
              <a:prstGeom prst="rect">
                <a:avLst/>
              </a:prstGeom>
              <a:blipFill>
                <a:blip r:embed="rId2"/>
                <a:stretch>
                  <a:fillRect l="-1202" t="-964" b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sosceles Triangle 4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9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23341</TotalTime>
  <Words>1169</Words>
  <Application>Microsoft Office PowerPoint</Application>
  <PresentationFormat>Widescreen</PresentationFormat>
  <Paragraphs>282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Sipser</dc:creator>
  <cp:lastModifiedBy>Syamantak Das</cp:lastModifiedBy>
  <cp:revision>495</cp:revision>
  <dcterms:created xsi:type="dcterms:W3CDTF">2020-08-09T18:24:17Z</dcterms:created>
  <dcterms:modified xsi:type="dcterms:W3CDTF">2023-03-16T19:54:04Z</dcterms:modified>
</cp:coreProperties>
</file>