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46" r:id="rId3"/>
    <p:sldId id="347" r:id="rId4"/>
    <p:sldId id="338" r:id="rId5"/>
    <p:sldId id="339" r:id="rId6"/>
    <p:sldId id="340" r:id="rId7"/>
    <p:sldId id="342" r:id="rId8"/>
    <p:sldId id="343" r:id="rId9"/>
    <p:sldId id="344" r:id="rId10"/>
    <p:sldId id="345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750" autoAdjust="0"/>
    <p:restoredTop sz="95501" autoAdjust="0"/>
  </p:normalViewPr>
  <p:slideViewPr>
    <p:cSldViewPr snapToGrid="0">
      <p:cViewPr varScale="1">
        <p:scale>
          <a:sx n="67" d="100"/>
          <a:sy n="67" d="100"/>
        </p:scale>
        <p:origin x="988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9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675582" cy="477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undecidable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The diagonalization method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T-unrecognizable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The Reducibility Method, preview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§5.1, §5.3)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Reducibility Method for proving undecidability 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and T-unrecognizability.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General reducibility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Mapping reducibility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Posted: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 Set 2 solutions and Problem Set 3.</a:t>
                </a:r>
              </a:p>
              <a:p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TAs are available to answer questions during chat-breaks!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675582" cy="4776051"/>
              </a:xfrm>
              <a:prstGeom prst="rect">
                <a:avLst/>
              </a:prstGeom>
              <a:blipFill>
                <a:blip r:embed="rId2"/>
                <a:stretch>
                  <a:fillRect l="-1369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blipFill>
                <a:blip r:embed="rId3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TMs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(1)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(2)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                       1.  Ignore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                             2.  Simulate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pPr marL="457200" indent="-457200">
                  <a:spcBef>
                    <a:spcPts val="1200"/>
                  </a:spcBef>
                  <a:buFontTx/>
                  <a:buAutoNum type="arabicParenBoth"/>
                </a:pPr>
                <a:r>
                  <a:rPr lang="en-US" sz="2400" dirty="0"/>
                  <a:t>Here we give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maps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:br>
                  <a:rPr lang="en-US" sz="2400" dirty="0"/>
                </a:b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).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400" dirty="0"/>
                  <a:t> is a TM that always rejects.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</a:rPr>
                  <a:t>(2)  Similarly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always accepts.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blipFill>
                <a:blip r:embed="rId4"/>
                <a:stretch>
                  <a:fillRect l="-1101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acts on all inputs the way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acts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  <a:blipFill>
                <a:blip r:embed="rId5"/>
                <a:stretch>
                  <a:fillRect t="-7576" r="-53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7465778" cy="296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Introduced The Reducibility Method to prove undecidability and T-unrecognizability.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Defined mapping reducibility as a type of reducibility.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undecidable.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T-unrecognizable.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latin typeface="+mj-lt"/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latin typeface="+mj-lt"/>
                  </a:rPr>
                  <a:t>are T-unrecognizable.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7465778" cy="2967415"/>
              </a:xfrm>
              <a:prstGeom prst="rect">
                <a:avLst/>
              </a:prstGeom>
              <a:blipFill>
                <a:blip r:embed="rId3"/>
                <a:stretch>
                  <a:fillRect l="-1306" t="-1848" b="-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FALLOFF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attempts to move its head to the lef</a:t>
                </a:r>
                <a:r>
                  <a:rPr lang="en-US" sz="2400" dirty="0"/>
                  <a:t>t of the leftmost cell</a:t>
                </a:r>
                <a:r>
                  <a:rPr lang="en-US" sz="2400" dirty="0">
                    <a:solidFill>
                      <a:schemeClr val="tx1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830997"/>
              </a:xfrm>
              <a:prstGeom prst="rect">
                <a:avLst/>
              </a:prstGeom>
              <a:blipFill>
                <a:blip r:embed="rId2"/>
                <a:stretch>
                  <a:fillRect l="-1202" t="-5882" r="-105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we know that some problem (say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 is undecidable,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can use that to show other problems are undecidable.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/>
                  <a:t>Defn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halts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Proof by contradiction, showing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halts.  If not,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2.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until it halts (as guaranteed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      3.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accepted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rejected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, a contradiction.  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blipFill>
                <a:blip r:embed="rId2"/>
                <a:stretch>
                  <a:fillRect l="-1202" t="-952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  <a:p>
                <a:r>
                  <a:rPr lang="en-US" sz="2000" dirty="0"/>
                  <a:t>Proof by contradiction. 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Transform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new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     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              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r>
                  <a:rPr lang="en-US" sz="2000" dirty="0"/>
                  <a:t>       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whether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3.  If YES [so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NO [so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blipFill>
                <a:blip r:embed="rId4"/>
                <a:stretch>
                  <a:fillRect l="-1109" t="-1026" b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works like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except that it </a:t>
                </a:r>
                <a:br>
                  <a:rPr lang="en-US" sz="2000" dirty="0"/>
                </a:br>
                <a:r>
                  <a:rPr lang="en-US" sz="2000" dirty="0"/>
                  <a:t>always rejects strings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∅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  <a:blipFill>
                <a:blip r:embed="rId5"/>
                <a:stretch>
                  <a:fillRect l="-159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5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computable</a:t>
                </a:r>
                <a:r>
                  <a:rPr lang="en-US" sz="2400" dirty="0"/>
                  <a:t> if there is 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halts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on its tape, for all strings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 err="1">
                    <a:solidFill>
                      <a:schemeClr val="tx1"/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mapping-reducible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if there is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a computable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blipFill>
                <a:blip r:embed="rId3"/>
                <a:stretch>
                  <a:fillRect l="-1040" t="-2703" b="-6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676" y="3070163"/>
            <a:ext cx="1396313" cy="1193026"/>
            <a:chOff x="1729946" y="3731741"/>
            <a:chExt cx="1396313" cy="1025610"/>
          </a:xfrm>
        </p:grpSpPr>
        <p:sp>
          <p:nvSpPr>
            <p:cNvPr id="5" name="Rectangle 4"/>
            <p:cNvSpPr/>
            <p:nvPr/>
          </p:nvSpPr>
          <p:spPr>
            <a:xfrm>
              <a:off x="1729946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83" y="4099268"/>
              <a:ext cx="617838" cy="531341"/>
              <a:chOff x="2119183" y="4099268"/>
              <a:chExt cx="617838" cy="53134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4072429" y="3070163"/>
            <a:ext cx="1396313" cy="1193026"/>
            <a:chOff x="4510699" y="3731741"/>
            <a:chExt cx="1396313" cy="1025610"/>
          </a:xfrm>
        </p:grpSpPr>
        <p:sp>
          <p:nvSpPr>
            <p:cNvPr id="7" name="Rectangle 6"/>
            <p:cNvSpPr/>
            <p:nvPr/>
          </p:nvSpPr>
          <p:spPr>
            <a:xfrm>
              <a:off x="4510699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99936" y="4099268"/>
              <a:ext cx="633794" cy="531341"/>
              <a:chOff x="2119183" y="4099268"/>
              <a:chExt cx="633794" cy="53134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Oval 15"/>
          <p:cNvSpPr/>
          <p:nvPr/>
        </p:nvSpPr>
        <p:spPr>
          <a:xfrm>
            <a:off x="2170361" y="3870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70361" y="33715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Example: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computable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blipFill>
                <a:blip r:embed="rId6"/>
                <a:stretch>
                  <a:fillRect l="-1040" t="-337" b="-6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241430" y="3088128"/>
            <a:ext cx="3074548" cy="1037728"/>
            <a:chOff x="2175328" y="3297448"/>
            <a:chExt cx="3074548" cy="1037728"/>
          </a:xfrm>
        </p:grpSpPr>
        <p:sp>
          <p:nvSpPr>
            <p:cNvPr id="20" name="Oval 19"/>
            <p:cNvSpPr/>
            <p:nvPr/>
          </p:nvSpPr>
          <p:spPr>
            <a:xfrm>
              <a:off x="4496541" y="40800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6541" y="35808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75328" y="3426501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5328" y="3913133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/>
          <p:cNvCxnSpPr/>
          <p:nvPr/>
        </p:nvCxnSpPr>
        <p:spPr>
          <a:xfrm>
            <a:off x="1013552" y="2445745"/>
            <a:ext cx="347014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  <a:blipFill>
                <a:blip r:embed="rId10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6" grpId="0" animBg="1"/>
      <p:bldP spid="17" grpId="0" animBg="1"/>
      <p:bldP spid="28" grpId="0" uiExpand="1" build="p"/>
      <p:bldP spid="3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Reductions - properties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1. 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2.  Run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test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3.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halts then output same result.”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T-recognizable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Proof:  Same as above.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blipFill>
                <a:blip r:embed="rId3"/>
                <a:stretch>
                  <a:fillRect l="-1040" t="-1039" b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329628" y="1605596"/>
            <a:ext cx="3539915" cy="1025610"/>
            <a:chOff x="7394145" y="2692156"/>
            <a:chExt cx="4177066" cy="1025610"/>
          </a:xfrm>
        </p:grpSpPr>
        <p:grpSp>
          <p:nvGrpSpPr>
            <p:cNvPr id="10" name="Group 9"/>
            <p:cNvGrpSpPr/>
            <p:nvPr/>
          </p:nvGrpSpPr>
          <p:grpSpPr>
            <a:xfrm>
              <a:off x="7394145" y="2692156"/>
              <a:ext cx="1396313" cy="1025610"/>
              <a:chOff x="1729946" y="3731741"/>
              <a:chExt cx="1396313" cy="10256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9946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07713" y="4099268"/>
                <a:ext cx="629308" cy="531341"/>
                <a:chOff x="2107713" y="4099268"/>
                <a:chExt cx="629308" cy="531341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/>
            <p:cNvGrpSpPr/>
            <p:nvPr/>
          </p:nvGrpSpPr>
          <p:grpSpPr>
            <a:xfrm>
              <a:off x="10174898" y="2692156"/>
              <a:ext cx="1396313" cy="1025610"/>
              <a:chOff x="4510699" y="3731741"/>
              <a:chExt cx="1396313" cy="10256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10699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899936" y="4099268"/>
                <a:ext cx="650235" cy="531341"/>
                <a:chOff x="2119183" y="4099268"/>
                <a:chExt cx="650235" cy="53134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Oval 15"/>
            <p:cNvSpPr/>
            <p:nvPr/>
          </p:nvSpPr>
          <p:spPr>
            <a:xfrm>
              <a:off x="8272830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72830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665112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5112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343899" y="2792408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43899" y="3158390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92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vs General Reducibility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Mapping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Translate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-questions.</a:t>
                </a:r>
              </a:p>
              <a:p>
                <a:r>
                  <a:rPr lang="en-US" sz="2400" dirty="0"/>
                  <a:t>- A special type of reducibility</a:t>
                </a:r>
              </a:p>
              <a:p>
                <a:r>
                  <a:rPr lang="en-US" sz="2400" dirty="0"/>
                  <a:t>- Useful to prove T-unrecognizability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(General)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solver to solve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r>
                  <a:rPr lang="en-US" sz="2400" dirty="0"/>
                  <a:t>- May be conceptually simpler  </a:t>
                </a:r>
              </a:p>
              <a:p>
                <a:r>
                  <a:rPr lang="en-US" sz="2400" dirty="0"/>
                  <a:t>- Useful to prove undecidability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Noteworthy difference: </a:t>
                </a:r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en-US" sz="2400" dirty="0"/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may not be mapping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/>
                  <a:t>.  </a:t>
                </a:r>
                <a:br>
                  <a:rPr lang="en-US" sz="2400" dirty="0"/>
                </a:br>
                <a:r>
                  <a:rPr lang="en-US" sz="2400" dirty="0"/>
                  <a:t>  For example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blipFill>
                <a:blip r:embed="rId3"/>
                <a:stretch>
                  <a:fillRect l="-1021" t="-1008" b="-1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89048" y="1675643"/>
            <a:ext cx="3581227" cy="858238"/>
            <a:chOff x="7116152" y="2663415"/>
            <a:chExt cx="4177066" cy="925358"/>
          </a:xfrm>
        </p:grpSpPr>
        <p:grpSp>
          <p:nvGrpSpPr>
            <p:cNvPr id="3" name="Group 2"/>
            <p:cNvGrpSpPr/>
            <p:nvPr/>
          </p:nvGrpSpPr>
          <p:grpSpPr>
            <a:xfrm>
              <a:off x="7116152" y="2663415"/>
              <a:ext cx="4177066" cy="925358"/>
              <a:chOff x="7394145" y="2792408"/>
              <a:chExt cx="4177066" cy="92535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394145" y="2792408"/>
                <a:ext cx="1396313" cy="925358"/>
                <a:chOff x="1729946" y="3831993"/>
                <a:chExt cx="1396313" cy="92535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729946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19183" y="4099268"/>
                  <a:ext cx="617838" cy="531341"/>
                  <a:chOff x="2119183" y="4099268"/>
                  <a:chExt cx="617838" cy="53134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10174898" y="2792408"/>
                <a:ext cx="1396313" cy="925358"/>
                <a:chOff x="4510699" y="3831993"/>
                <a:chExt cx="1396313" cy="92535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510699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899936" y="4099268"/>
                  <a:ext cx="668648" cy="531341"/>
                  <a:chOff x="2119183" y="4099268"/>
                  <a:chExt cx="668648" cy="53134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6" name="Oval 15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089048" y="3276199"/>
            <a:ext cx="1917680" cy="1145754"/>
            <a:chOff x="5089048" y="3276199"/>
            <a:chExt cx="1917680" cy="1145754"/>
          </a:xfrm>
        </p:grpSpPr>
        <p:sp>
          <p:nvSpPr>
            <p:cNvPr id="19" name="Rounded Rectangle 18"/>
            <p:cNvSpPr/>
            <p:nvPr/>
          </p:nvSpPr>
          <p:spPr>
            <a:xfrm>
              <a:off x="5089048" y="3276199"/>
              <a:ext cx="1917680" cy="1145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47957" y="3849076"/>
              <a:ext cx="1340767" cy="462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576" r="-465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584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26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– Templates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undecidable:</a:t>
                </a:r>
              </a:p>
              <a:p>
                <a:r>
                  <a:rPr lang="en-US" sz="2400" dirty="0"/>
                  <a:t>- Show undecidable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Assume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                    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 Contradiction.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T-unrecognizable:</a:t>
                </a:r>
              </a:p>
              <a:p>
                <a:r>
                  <a:rPr lang="en-US" sz="2400" dirty="0"/>
                  <a:t>- Show T-unrecognizable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mapping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give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blipFill>
                <a:blip r:embed="rId3"/>
                <a:stretch>
                  <a:fillRect l="-852" t="-1649" b="-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 Show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Reduction function: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Explanation: 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rejects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 iff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blipFill>
                <a:blip r:embed="rId4"/>
                <a:stretch>
                  <a:fillRect l="-852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  <a:blipFill>
                <a:blip r:embed="rId5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00709" y="4779223"/>
            <a:ext cx="5283996" cy="1233266"/>
            <a:chOff x="1105788" y="4822777"/>
            <a:chExt cx="5283996" cy="1233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105788" y="4822777"/>
              <a:ext cx="5283996" cy="1233266"/>
              <a:chOff x="7394146" y="2792408"/>
              <a:chExt cx="4177065" cy="92535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394146" y="2792408"/>
                <a:ext cx="1254992" cy="925358"/>
                <a:chOff x="1729947" y="3831993"/>
                <a:chExt cx="1254992" cy="92535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729947" y="3831993"/>
                  <a:ext cx="1254992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982202" y="4099268"/>
                  <a:ext cx="754819" cy="531341"/>
                  <a:chOff x="1982202" y="4099268"/>
                  <a:chExt cx="754819" cy="531341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982202" y="4099268"/>
                    <a:ext cx="754819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TM</m:t>
                                  </m:r>
                                </m:e>
                              </m:ba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0337358" y="2792408"/>
                <a:ext cx="1233853" cy="925358"/>
                <a:chOff x="4673159" y="3831993"/>
                <a:chExt cx="1233853" cy="92535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673159" y="3831993"/>
                  <a:ext cx="123385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899935" y="4099268"/>
                  <a:ext cx="775962" cy="531341"/>
                  <a:chOff x="2119182" y="4099268"/>
                  <a:chExt cx="775962" cy="531341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2119182" y="4099268"/>
                    <a:ext cx="775962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TM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246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9" name="Oval 28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69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28715</TotalTime>
  <Words>1204</Words>
  <Application>Microsoft Office PowerPoint</Application>
  <PresentationFormat>Widescreen</PresentationFormat>
  <Paragraphs>143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605</cp:revision>
  <dcterms:created xsi:type="dcterms:W3CDTF">2020-08-09T18:24:17Z</dcterms:created>
  <dcterms:modified xsi:type="dcterms:W3CDTF">2023-03-31T04:07:22Z</dcterms:modified>
</cp:coreProperties>
</file>