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360" r:id="rId3"/>
    <p:sldId id="374" r:id="rId4"/>
    <p:sldId id="375" r:id="rId5"/>
    <p:sldId id="377" r:id="rId6"/>
    <p:sldId id="378" r:id="rId7"/>
    <p:sldId id="379" r:id="rId8"/>
    <p:sldId id="380" r:id="rId9"/>
    <p:sldId id="381" r:id="rId10"/>
    <p:sldId id="382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2" autoAdjust="0"/>
    <p:restoredTop sz="95501" autoAdjust="0"/>
  </p:normalViewPr>
  <p:slideViewPr>
    <p:cSldViewPr snapToGrid="0">
      <p:cViewPr varScale="1">
        <p:scale>
          <a:sx n="67" d="100"/>
          <a:sy n="67" d="100"/>
        </p:scale>
        <p:origin x="68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Agrawal–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Kayal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1.png"/><Relationship Id="rId3" Type="http://schemas.openxmlformats.org/officeDocument/2006/relationships/image" Target="../media/image71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1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11" Type="http://schemas.openxmlformats.org/officeDocument/2006/relationships/image" Target="../media/image48.png"/><Relationship Id="rId5" Type="http://schemas.openxmlformats.org/officeDocument/2006/relationships/image" Target="../media/image170.png"/><Relationship Id="rId10" Type="http://schemas.openxmlformats.org/officeDocument/2006/relationships/image" Target="../media/image47.png"/><Relationship Id="rId4" Type="http://schemas.openxmlformats.org/officeDocument/2006/relationships/image" Target="../media/image160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16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957179"/>
            <a:ext cx="11739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Sipser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§7.1) 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Introduction to Complexity Theory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Complexity classes; the Class P, NP 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827918" cy="173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TIME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polynomial time decidable languages</a:t>
                </a:r>
              </a:p>
              <a:p>
                <a:pPr marL="457200" indent="-2794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Invariant for all reasonable deterministic models</a:t>
                </a:r>
              </a:p>
              <a:p>
                <a:pPr marL="457200" indent="-2794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Corresponds roughly to realistically solvable problems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827918" cy="1736245"/>
              </a:xfrm>
              <a:prstGeom prst="rect">
                <a:avLst/>
              </a:prstGeom>
              <a:blipFill>
                <a:blip r:embed="rId2"/>
                <a:stretch>
                  <a:fillRect l="-930" t="-24211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616" y="3461478"/>
                <a:ext cx="8241179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Example: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Proof: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1.  Mark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2.  Repeat until nothing new is marked:</a:t>
                </a:r>
              </a:p>
              <a:p>
                <a:r>
                  <a:rPr lang="en-US" sz="2000" dirty="0"/>
                  <a:t>                     For each marked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                  Scan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to mark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is an edge</a:t>
                </a:r>
              </a:p>
              <a:p>
                <a:r>
                  <a:rPr lang="en-US" sz="2000" dirty="0"/>
                  <a:t>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is marked.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3461478"/>
                <a:ext cx="8241179" cy="2708434"/>
              </a:xfrm>
              <a:prstGeom prst="rect">
                <a:avLst/>
              </a:prstGeom>
              <a:blipFill>
                <a:blip r:embed="rId3"/>
                <a:stretch>
                  <a:fillRect l="-740" t="-1351" b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518332" y="4815695"/>
                <a:ext cx="2059666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 iterations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32" y="4815695"/>
                <a:ext cx="2059666" cy="1631216"/>
              </a:xfrm>
              <a:prstGeom prst="rect">
                <a:avLst/>
              </a:prstGeom>
              <a:blipFill>
                <a:blip r:embed="rId4"/>
                <a:stretch>
                  <a:fillRect l="-2959" t="-2239" r="-295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8779841" y="4852853"/>
            <a:ext cx="33638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To show polynomial time:  </a:t>
            </a:r>
            <a:r>
              <a:rPr lang="en-US" sz="2000" dirty="0"/>
              <a:t>Each stage should be clearly polynomial and the total number of steps polynomial.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372870" y="3604402"/>
            <a:ext cx="888051" cy="657214"/>
            <a:chOff x="8874106" y="3594615"/>
            <a:chExt cx="888051" cy="657214"/>
          </a:xfrm>
        </p:grpSpPr>
        <p:sp>
          <p:nvSpPr>
            <p:cNvPr id="8" name="Oval 7"/>
            <p:cNvSpPr/>
            <p:nvPr/>
          </p:nvSpPr>
          <p:spPr>
            <a:xfrm rot="894480">
              <a:off x="8874106" y="3742686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894480">
              <a:off x="9130221" y="3617687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894480">
              <a:off x="9132306" y="3879251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894480">
              <a:off x="9438001" y="3594615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894480">
              <a:off x="9426883" y="3850535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894480">
              <a:off x="9389660" y="4051648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894480">
              <a:off x="9691291" y="4175844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058518" y="3034727"/>
            <a:ext cx="2561016" cy="1441579"/>
            <a:chOff x="8559754" y="3024940"/>
            <a:chExt cx="2561016" cy="1441579"/>
          </a:xfrm>
        </p:grpSpPr>
        <p:sp>
          <p:nvSpPr>
            <p:cNvPr id="15" name="Freeform 14"/>
            <p:cNvSpPr/>
            <p:nvPr/>
          </p:nvSpPr>
          <p:spPr>
            <a:xfrm rot="894480">
              <a:off x="8613952" y="3044515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894480">
              <a:off x="8873875" y="3743553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894480">
              <a:off x="9129991" y="3618554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894480">
              <a:off x="9132075" y="3880119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894480">
              <a:off x="9437770" y="3595482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894480">
              <a:off x="9426652" y="3851402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894480">
              <a:off x="9389429" y="4052515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894480">
              <a:off x="9691061" y="4176711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6" idx="7"/>
              <a:endCxn id="17" idx="3"/>
            </p:cNvCxnSpPr>
            <p:nvPr/>
          </p:nvCxnSpPr>
          <p:spPr>
            <a:xfrm rot="894480" flipV="1">
              <a:off x="8954753" y="3652571"/>
              <a:ext cx="165227" cy="1329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6"/>
              <a:endCxn id="18" idx="2"/>
            </p:cNvCxnSpPr>
            <p:nvPr/>
          </p:nvCxnSpPr>
          <p:spPr>
            <a:xfrm rot="894480">
              <a:off x="8931520" y="3817057"/>
              <a:ext cx="213777" cy="655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6"/>
              <a:endCxn id="19" idx="3"/>
            </p:cNvCxnSpPr>
            <p:nvPr/>
          </p:nvCxnSpPr>
          <p:spPr>
            <a:xfrm rot="894480" flipV="1">
              <a:off x="9205374" y="3622020"/>
              <a:ext cx="230996" cy="74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5"/>
              <a:endCxn id="20" idx="1"/>
            </p:cNvCxnSpPr>
            <p:nvPr/>
          </p:nvCxnSpPr>
          <p:spPr>
            <a:xfrm rot="894480">
              <a:off x="9165519" y="3725492"/>
              <a:ext cx="296470" cy="949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6"/>
              <a:endCxn id="20" idx="3"/>
            </p:cNvCxnSpPr>
            <p:nvPr/>
          </p:nvCxnSpPr>
          <p:spPr>
            <a:xfrm rot="894480" flipV="1">
              <a:off x="9207962" y="3879733"/>
              <a:ext cx="216786" cy="766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5"/>
              <a:endCxn id="21" idx="2"/>
            </p:cNvCxnSpPr>
            <p:nvPr/>
          </p:nvCxnSpPr>
          <p:spPr>
            <a:xfrm rot="894480">
              <a:off x="9171437" y="3979195"/>
              <a:ext cx="232555" cy="735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6"/>
              <a:endCxn id="22" idx="2"/>
            </p:cNvCxnSpPr>
            <p:nvPr/>
          </p:nvCxnSpPr>
          <p:spPr>
            <a:xfrm rot="894480">
              <a:off x="9449395" y="4131398"/>
              <a:ext cx="252564" cy="424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7"/>
            </p:cNvCxnSpPr>
            <p:nvPr/>
          </p:nvCxnSpPr>
          <p:spPr>
            <a:xfrm rot="894480" flipV="1">
              <a:off x="9769337" y="4105610"/>
              <a:ext cx="189729" cy="11593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94480" flipV="1">
              <a:off x="9760490" y="4228229"/>
              <a:ext cx="239279" cy="243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894480">
              <a:off x="10651370" y="3848721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712950" y="3395139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950" y="3395139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0562459" y="3504288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459" y="3504288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8559754" y="3024940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754" y="3024940"/>
                  <a:ext cx="3935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74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uiExpand="1" build="p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5754" y="0"/>
                <a:ext cx="594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0"/>
                <a:ext cx="59436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616" y="1538549"/>
                <a:ext cx="8707052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𝐻𝐴𝑀𝑃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and the path goes through every node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Recall 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Question: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 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92100" indent="-292100"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be the number of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92100" indent="-292100">
                  <a:buAutoNum type="arabicPeriod"/>
                </a:pPr>
                <a:r>
                  <a:rPr lang="en-US" sz="2000" dirty="0"/>
                  <a:t>For each path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test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a Hamiltonian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   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yes.</a:t>
                </a:r>
              </a:p>
              <a:p>
                <a:pPr marL="228600" indent="-228600"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all paths fail.”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May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!&gt;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paths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so algorithm is exponential time</a:t>
                </a:r>
                <a:br>
                  <a:rPr lang="en-US" sz="2000" dirty="0"/>
                </a:br>
                <a:r>
                  <a:rPr lang="en-US" sz="2000" dirty="0"/>
                  <a:t>not polynomial time.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538549"/>
                <a:ext cx="8707052" cy="4401205"/>
              </a:xfrm>
              <a:prstGeom prst="rect">
                <a:avLst/>
              </a:prstGeom>
              <a:blipFill>
                <a:blip r:embed="rId3"/>
                <a:stretch>
                  <a:fillRect l="-770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8965668" y="2507612"/>
            <a:ext cx="2561016" cy="1441579"/>
            <a:chOff x="9058518" y="3034727"/>
            <a:chExt cx="2561016" cy="1441579"/>
          </a:xfrm>
        </p:grpSpPr>
        <p:sp>
          <p:nvSpPr>
            <p:cNvPr id="15" name="Freeform 14"/>
            <p:cNvSpPr/>
            <p:nvPr/>
          </p:nvSpPr>
          <p:spPr>
            <a:xfrm rot="894480">
              <a:off x="9112716" y="3054302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894480">
              <a:off x="9372639" y="3753340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894480">
              <a:off x="11150134" y="3858508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reeform 5"/>
            <p:cNvSpPr/>
            <p:nvPr/>
          </p:nvSpPr>
          <p:spPr>
            <a:xfrm>
              <a:off x="9400280" y="3362320"/>
              <a:ext cx="1115245" cy="1017251"/>
            </a:xfrm>
            <a:custGeom>
              <a:avLst/>
              <a:gdLst>
                <a:gd name="connsiteX0" fmla="*/ 5658 w 1115245"/>
                <a:gd name="connsiteY0" fmla="*/ 466730 h 1017251"/>
                <a:gd name="connsiteX1" fmla="*/ 10420 w 1115245"/>
                <a:gd name="connsiteY1" fmla="*/ 642943 h 1017251"/>
                <a:gd name="connsiteX2" fmla="*/ 100908 w 1115245"/>
                <a:gd name="connsiteY2" fmla="*/ 652468 h 1017251"/>
                <a:gd name="connsiteX3" fmla="*/ 134245 w 1115245"/>
                <a:gd name="connsiteY3" fmla="*/ 85730 h 1017251"/>
                <a:gd name="connsiteX4" fmla="*/ 234258 w 1115245"/>
                <a:gd name="connsiteY4" fmla="*/ 80968 h 1017251"/>
                <a:gd name="connsiteX5" fmla="*/ 224733 w 1115245"/>
                <a:gd name="connsiteY5" fmla="*/ 700093 h 1017251"/>
                <a:gd name="connsiteX6" fmla="*/ 315220 w 1115245"/>
                <a:gd name="connsiteY6" fmla="*/ 714380 h 1017251"/>
                <a:gd name="connsiteX7" fmla="*/ 343795 w 1115245"/>
                <a:gd name="connsiteY7" fmla="*/ 109543 h 1017251"/>
                <a:gd name="connsiteX8" fmla="*/ 448570 w 1115245"/>
                <a:gd name="connsiteY8" fmla="*/ 114305 h 1017251"/>
                <a:gd name="connsiteX9" fmla="*/ 424758 w 1115245"/>
                <a:gd name="connsiteY9" fmla="*/ 804868 h 1017251"/>
                <a:gd name="connsiteX10" fmla="*/ 529533 w 1115245"/>
                <a:gd name="connsiteY10" fmla="*/ 823918 h 1017251"/>
                <a:gd name="connsiteX11" fmla="*/ 553345 w 1115245"/>
                <a:gd name="connsiteY11" fmla="*/ 138118 h 1017251"/>
                <a:gd name="connsiteX12" fmla="*/ 658120 w 1115245"/>
                <a:gd name="connsiteY12" fmla="*/ 142880 h 1017251"/>
                <a:gd name="connsiteX13" fmla="*/ 639070 w 1115245"/>
                <a:gd name="connsiteY13" fmla="*/ 876305 h 1017251"/>
                <a:gd name="connsiteX14" fmla="*/ 734320 w 1115245"/>
                <a:gd name="connsiteY14" fmla="*/ 876305 h 1017251"/>
                <a:gd name="connsiteX15" fmla="*/ 762895 w 1115245"/>
                <a:gd name="connsiteY15" fmla="*/ 138118 h 1017251"/>
                <a:gd name="connsiteX16" fmla="*/ 862908 w 1115245"/>
                <a:gd name="connsiteY16" fmla="*/ 133355 h 1017251"/>
                <a:gd name="connsiteX17" fmla="*/ 853383 w 1115245"/>
                <a:gd name="connsiteY17" fmla="*/ 904880 h 1017251"/>
                <a:gd name="connsiteX18" fmla="*/ 958158 w 1115245"/>
                <a:gd name="connsiteY18" fmla="*/ 923930 h 1017251"/>
                <a:gd name="connsiteX19" fmla="*/ 991495 w 1115245"/>
                <a:gd name="connsiteY19" fmla="*/ 61918 h 1017251"/>
                <a:gd name="connsiteX20" fmla="*/ 1101033 w 1115245"/>
                <a:gd name="connsiteY20" fmla="*/ 95255 h 1017251"/>
                <a:gd name="connsiteX21" fmla="*/ 1110558 w 1115245"/>
                <a:gd name="connsiteY21" fmla="*/ 309568 h 101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5245" h="1017251">
                  <a:moveTo>
                    <a:pt x="5658" y="466730"/>
                  </a:moveTo>
                  <a:cubicBezTo>
                    <a:pt x="101" y="539358"/>
                    <a:pt x="-5455" y="611987"/>
                    <a:pt x="10420" y="642943"/>
                  </a:cubicBezTo>
                  <a:cubicBezTo>
                    <a:pt x="26295" y="673899"/>
                    <a:pt x="80271" y="745337"/>
                    <a:pt x="100908" y="652468"/>
                  </a:cubicBezTo>
                  <a:cubicBezTo>
                    <a:pt x="121546" y="559599"/>
                    <a:pt x="112020" y="180980"/>
                    <a:pt x="134245" y="85730"/>
                  </a:cubicBezTo>
                  <a:cubicBezTo>
                    <a:pt x="156470" y="-9520"/>
                    <a:pt x="219177" y="-21426"/>
                    <a:pt x="234258" y="80968"/>
                  </a:cubicBezTo>
                  <a:cubicBezTo>
                    <a:pt x="249339" y="183362"/>
                    <a:pt x="211239" y="594524"/>
                    <a:pt x="224733" y="700093"/>
                  </a:cubicBezTo>
                  <a:cubicBezTo>
                    <a:pt x="238227" y="805662"/>
                    <a:pt x="295376" y="812805"/>
                    <a:pt x="315220" y="714380"/>
                  </a:cubicBezTo>
                  <a:cubicBezTo>
                    <a:pt x="335064" y="615955"/>
                    <a:pt x="321570" y="209555"/>
                    <a:pt x="343795" y="109543"/>
                  </a:cubicBezTo>
                  <a:cubicBezTo>
                    <a:pt x="366020" y="9531"/>
                    <a:pt x="435076" y="-1582"/>
                    <a:pt x="448570" y="114305"/>
                  </a:cubicBezTo>
                  <a:cubicBezTo>
                    <a:pt x="462064" y="230192"/>
                    <a:pt x="411264" y="686599"/>
                    <a:pt x="424758" y="804868"/>
                  </a:cubicBezTo>
                  <a:cubicBezTo>
                    <a:pt x="438252" y="923137"/>
                    <a:pt x="508102" y="935043"/>
                    <a:pt x="529533" y="823918"/>
                  </a:cubicBezTo>
                  <a:cubicBezTo>
                    <a:pt x="550964" y="712793"/>
                    <a:pt x="531914" y="251624"/>
                    <a:pt x="553345" y="138118"/>
                  </a:cubicBezTo>
                  <a:cubicBezTo>
                    <a:pt x="574776" y="24612"/>
                    <a:pt x="643833" y="19849"/>
                    <a:pt x="658120" y="142880"/>
                  </a:cubicBezTo>
                  <a:cubicBezTo>
                    <a:pt x="672407" y="265911"/>
                    <a:pt x="626370" y="754068"/>
                    <a:pt x="639070" y="876305"/>
                  </a:cubicBezTo>
                  <a:cubicBezTo>
                    <a:pt x="651770" y="998542"/>
                    <a:pt x="713683" y="999336"/>
                    <a:pt x="734320" y="876305"/>
                  </a:cubicBezTo>
                  <a:cubicBezTo>
                    <a:pt x="754957" y="753274"/>
                    <a:pt x="741464" y="261943"/>
                    <a:pt x="762895" y="138118"/>
                  </a:cubicBezTo>
                  <a:cubicBezTo>
                    <a:pt x="784326" y="14293"/>
                    <a:pt x="847827" y="5561"/>
                    <a:pt x="862908" y="133355"/>
                  </a:cubicBezTo>
                  <a:cubicBezTo>
                    <a:pt x="877989" y="261149"/>
                    <a:pt x="837508" y="773118"/>
                    <a:pt x="853383" y="904880"/>
                  </a:cubicBezTo>
                  <a:cubicBezTo>
                    <a:pt x="869258" y="1036642"/>
                    <a:pt x="935139" y="1064424"/>
                    <a:pt x="958158" y="923930"/>
                  </a:cubicBezTo>
                  <a:cubicBezTo>
                    <a:pt x="981177" y="783436"/>
                    <a:pt x="967683" y="200030"/>
                    <a:pt x="991495" y="61918"/>
                  </a:cubicBezTo>
                  <a:cubicBezTo>
                    <a:pt x="1015307" y="-76194"/>
                    <a:pt x="1081189" y="53980"/>
                    <a:pt x="1101033" y="95255"/>
                  </a:cubicBezTo>
                  <a:cubicBezTo>
                    <a:pt x="1120877" y="136530"/>
                    <a:pt x="1115717" y="223049"/>
                    <a:pt x="1110558" y="309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59300" y="2184400"/>
            <a:ext cx="4000500" cy="400589"/>
            <a:chOff x="4559300" y="2184400"/>
            <a:chExt cx="4000500" cy="40058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59300" y="2184400"/>
              <a:ext cx="40005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55122" y="2215657"/>
              <a:ext cx="26088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Called a Hamiltonian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1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10838874" cy="472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some deterministic 1-tape TM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    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rPr>
                          <m:t>TIME</m:t>
                        </m:r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polynomial time decidable languages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P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                                             that goes through every node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𝐻𝐴𝑀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P</m:t>
                    </m:r>
                  </m:oMath>
                </a14:m>
                <a:r>
                  <a:rPr lang="en-US" sz="2400" dirty="0"/>
                  <a:t> ?  Unsolved Problem</a:t>
                </a:r>
              </a:p>
              <a:p>
                <a:r>
                  <a:rPr lang="en-US" sz="2400" dirty="0"/>
                  <a:t>[connection to factoring]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10838874" cy="4724370"/>
              </a:xfrm>
              <a:prstGeom prst="rect">
                <a:avLst/>
              </a:prstGeom>
              <a:blipFill>
                <a:blip r:embed="rId2"/>
                <a:stretch>
                  <a:fillRect l="-844" t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310121" y="3725764"/>
            <a:ext cx="2561016" cy="1441579"/>
            <a:chOff x="9058518" y="3034727"/>
            <a:chExt cx="2561016" cy="1441579"/>
          </a:xfrm>
        </p:grpSpPr>
        <p:sp>
          <p:nvSpPr>
            <p:cNvPr id="6" name="Freeform 5"/>
            <p:cNvSpPr/>
            <p:nvPr/>
          </p:nvSpPr>
          <p:spPr>
            <a:xfrm rot="894480">
              <a:off x="9112716" y="3054302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894480">
              <a:off x="9372639" y="3753340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894480">
              <a:off x="11150134" y="3858508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/>
            <p:cNvSpPr/>
            <p:nvPr/>
          </p:nvSpPr>
          <p:spPr>
            <a:xfrm>
              <a:off x="9400280" y="3362320"/>
              <a:ext cx="1115245" cy="1017251"/>
            </a:xfrm>
            <a:custGeom>
              <a:avLst/>
              <a:gdLst>
                <a:gd name="connsiteX0" fmla="*/ 5658 w 1115245"/>
                <a:gd name="connsiteY0" fmla="*/ 466730 h 1017251"/>
                <a:gd name="connsiteX1" fmla="*/ 10420 w 1115245"/>
                <a:gd name="connsiteY1" fmla="*/ 642943 h 1017251"/>
                <a:gd name="connsiteX2" fmla="*/ 100908 w 1115245"/>
                <a:gd name="connsiteY2" fmla="*/ 652468 h 1017251"/>
                <a:gd name="connsiteX3" fmla="*/ 134245 w 1115245"/>
                <a:gd name="connsiteY3" fmla="*/ 85730 h 1017251"/>
                <a:gd name="connsiteX4" fmla="*/ 234258 w 1115245"/>
                <a:gd name="connsiteY4" fmla="*/ 80968 h 1017251"/>
                <a:gd name="connsiteX5" fmla="*/ 224733 w 1115245"/>
                <a:gd name="connsiteY5" fmla="*/ 700093 h 1017251"/>
                <a:gd name="connsiteX6" fmla="*/ 315220 w 1115245"/>
                <a:gd name="connsiteY6" fmla="*/ 714380 h 1017251"/>
                <a:gd name="connsiteX7" fmla="*/ 343795 w 1115245"/>
                <a:gd name="connsiteY7" fmla="*/ 109543 h 1017251"/>
                <a:gd name="connsiteX8" fmla="*/ 448570 w 1115245"/>
                <a:gd name="connsiteY8" fmla="*/ 114305 h 1017251"/>
                <a:gd name="connsiteX9" fmla="*/ 424758 w 1115245"/>
                <a:gd name="connsiteY9" fmla="*/ 804868 h 1017251"/>
                <a:gd name="connsiteX10" fmla="*/ 529533 w 1115245"/>
                <a:gd name="connsiteY10" fmla="*/ 823918 h 1017251"/>
                <a:gd name="connsiteX11" fmla="*/ 553345 w 1115245"/>
                <a:gd name="connsiteY11" fmla="*/ 138118 h 1017251"/>
                <a:gd name="connsiteX12" fmla="*/ 658120 w 1115245"/>
                <a:gd name="connsiteY12" fmla="*/ 142880 h 1017251"/>
                <a:gd name="connsiteX13" fmla="*/ 639070 w 1115245"/>
                <a:gd name="connsiteY13" fmla="*/ 876305 h 1017251"/>
                <a:gd name="connsiteX14" fmla="*/ 734320 w 1115245"/>
                <a:gd name="connsiteY14" fmla="*/ 876305 h 1017251"/>
                <a:gd name="connsiteX15" fmla="*/ 762895 w 1115245"/>
                <a:gd name="connsiteY15" fmla="*/ 138118 h 1017251"/>
                <a:gd name="connsiteX16" fmla="*/ 862908 w 1115245"/>
                <a:gd name="connsiteY16" fmla="*/ 133355 h 1017251"/>
                <a:gd name="connsiteX17" fmla="*/ 853383 w 1115245"/>
                <a:gd name="connsiteY17" fmla="*/ 904880 h 1017251"/>
                <a:gd name="connsiteX18" fmla="*/ 958158 w 1115245"/>
                <a:gd name="connsiteY18" fmla="*/ 923930 h 1017251"/>
                <a:gd name="connsiteX19" fmla="*/ 991495 w 1115245"/>
                <a:gd name="connsiteY19" fmla="*/ 61918 h 1017251"/>
                <a:gd name="connsiteX20" fmla="*/ 1101033 w 1115245"/>
                <a:gd name="connsiteY20" fmla="*/ 95255 h 1017251"/>
                <a:gd name="connsiteX21" fmla="*/ 1110558 w 1115245"/>
                <a:gd name="connsiteY21" fmla="*/ 309568 h 101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5245" h="1017251">
                  <a:moveTo>
                    <a:pt x="5658" y="466730"/>
                  </a:moveTo>
                  <a:cubicBezTo>
                    <a:pt x="101" y="539358"/>
                    <a:pt x="-5455" y="611987"/>
                    <a:pt x="10420" y="642943"/>
                  </a:cubicBezTo>
                  <a:cubicBezTo>
                    <a:pt x="26295" y="673899"/>
                    <a:pt x="80271" y="745337"/>
                    <a:pt x="100908" y="652468"/>
                  </a:cubicBezTo>
                  <a:cubicBezTo>
                    <a:pt x="121546" y="559599"/>
                    <a:pt x="112020" y="180980"/>
                    <a:pt x="134245" y="85730"/>
                  </a:cubicBezTo>
                  <a:cubicBezTo>
                    <a:pt x="156470" y="-9520"/>
                    <a:pt x="219177" y="-21426"/>
                    <a:pt x="234258" y="80968"/>
                  </a:cubicBezTo>
                  <a:cubicBezTo>
                    <a:pt x="249339" y="183362"/>
                    <a:pt x="211239" y="594524"/>
                    <a:pt x="224733" y="700093"/>
                  </a:cubicBezTo>
                  <a:cubicBezTo>
                    <a:pt x="238227" y="805662"/>
                    <a:pt x="295376" y="812805"/>
                    <a:pt x="315220" y="714380"/>
                  </a:cubicBezTo>
                  <a:cubicBezTo>
                    <a:pt x="335064" y="615955"/>
                    <a:pt x="321570" y="209555"/>
                    <a:pt x="343795" y="109543"/>
                  </a:cubicBezTo>
                  <a:cubicBezTo>
                    <a:pt x="366020" y="9531"/>
                    <a:pt x="435076" y="-1582"/>
                    <a:pt x="448570" y="114305"/>
                  </a:cubicBezTo>
                  <a:cubicBezTo>
                    <a:pt x="462064" y="230192"/>
                    <a:pt x="411264" y="686599"/>
                    <a:pt x="424758" y="804868"/>
                  </a:cubicBezTo>
                  <a:cubicBezTo>
                    <a:pt x="438252" y="923137"/>
                    <a:pt x="508102" y="935043"/>
                    <a:pt x="529533" y="823918"/>
                  </a:cubicBezTo>
                  <a:cubicBezTo>
                    <a:pt x="550964" y="712793"/>
                    <a:pt x="531914" y="251624"/>
                    <a:pt x="553345" y="138118"/>
                  </a:cubicBezTo>
                  <a:cubicBezTo>
                    <a:pt x="574776" y="24612"/>
                    <a:pt x="643833" y="19849"/>
                    <a:pt x="658120" y="142880"/>
                  </a:cubicBezTo>
                  <a:cubicBezTo>
                    <a:pt x="672407" y="265911"/>
                    <a:pt x="626370" y="754068"/>
                    <a:pt x="639070" y="876305"/>
                  </a:cubicBezTo>
                  <a:cubicBezTo>
                    <a:pt x="651770" y="998542"/>
                    <a:pt x="713683" y="999336"/>
                    <a:pt x="734320" y="876305"/>
                  </a:cubicBezTo>
                  <a:cubicBezTo>
                    <a:pt x="754957" y="753274"/>
                    <a:pt x="741464" y="261943"/>
                    <a:pt x="762895" y="138118"/>
                  </a:cubicBezTo>
                  <a:cubicBezTo>
                    <a:pt x="784326" y="14293"/>
                    <a:pt x="847827" y="5561"/>
                    <a:pt x="862908" y="133355"/>
                  </a:cubicBezTo>
                  <a:cubicBezTo>
                    <a:pt x="877989" y="261149"/>
                    <a:pt x="837508" y="773118"/>
                    <a:pt x="853383" y="904880"/>
                  </a:cubicBezTo>
                  <a:cubicBezTo>
                    <a:pt x="869258" y="1036642"/>
                    <a:pt x="935139" y="1064424"/>
                    <a:pt x="958158" y="923930"/>
                  </a:cubicBezTo>
                  <a:cubicBezTo>
                    <a:pt x="981177" y="783436"/>
                    <a:pt x="967683" y="200030"/>
                    <a:pt x="991495" y="61918"/>
                  </a:cubicBezTo>
                  <a:cubicBezTo>
                    <a:pt x="1015307" y="-76194"/>
                    <a:pt x="1081189" y="53980"/>
                    <a:pt x="1101033" y="95255"/>
                  </a:cubicBezTo>
                  <a:cubicBezTo>
                    <a:pt x="1120877" y="136530"/>
                    <a:pt x="1115717" y="223049"/>
                    <a:pt x="1110558" y="309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17076" y="4852200"/>
            <a:ext cx="2412124" cy="43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067269" cy="241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a nondeterministic TM (NTM) decider, all branches halt on all inputs.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An NTM </a:t>
                </a:r>
                <a:r>
                  <a:rPr lang="en-US" sz="2400" u="sng" dirty="0"/>
                  <a:t>runs in time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if all branches halt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 on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400" dirty="0"/>
                  <a:t>𝐵| some 1-tape NTM decides 𝐵 </a:t>
                </a:r>
                <a:br>
                  <a:rPr lang="en-US" sz="2400" dirty="0"/>
                </a:br>
                <a:r>
                  <a:rPr lang="en-US" sz="2400" dirty="0"/>
                  <a:t>                                            and runs in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}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067269" cy="2418739"/>
              </a:xfrm>
              <a:prstGeom prst="rect">
                <a:avLst/>
              </a:prstGeom>
              <a:blipFill>
                <a:blip r:embed="rId2"/>
                <a:stretch>
                  <a:fillRect l="-1008" t="-2020" b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617" y="3764892"/>
                <a:ext cx="9827918" cy="173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N</a:t>
                </a:r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NT</m:t>
                        </m:r>
                        <m:r>
                          <m:rPr>
                            <m:nor/>
                          </m:rPr>
                          <a:rPr lang="en-US" sz="2400" dirty="0"/>
                          <m:t>IME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nondeterministic polynomial time decidable languages</a:t>
                </a:r>
              </a:p>
              <a:p>
                <a:pPr marL="457200" indent="-2794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Invariant for all reasonable nondeterministic models</a:t>
                </a:r>
              </a:p>
              <a:p>
                <a:pPr marL="457200" indent="-2794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Corresponds roughly to easily verifiable problems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3764892"/>
                <a:ext cx="9827918" cy="1736245"/>
              </a:xfrm>
              <a:prstGeom prst="rect">
                <a:avLst/>
              </a:prstGeom>
              <a:blipFill>
                <a:blip r:embed="rId3"/>
                <a:stretch>
                  <a:fillRect l="-930" t="-24296" b="-7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038684" y="2738098"/>
                <a:ext cx="20957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Computation tree </a:t>
                </a:r>
                <a:br>
                  <a:rPr lang="en-US" dirty="0"/>
                </a:br>
                <a:r>
                  <a:rPr lang="en-US" dirty="0"/>
                  <a:t>for NTM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84" y="2738098"/>
                <a:ext cx="2095702" cy="646331"/>
              </a:xfrm>
              <a:prstGeom prst="rect">
                <a:avLst/>
              </a:prstGeom>
              <a:blipFill>
                <a:blip r:embed="rId4"/>
                <a:stretch>
                  <a:fillRect l="-2326" t="-4717" r="-17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tree"/>
          <p:cNvGrpSpPr/>
          <p:nvPr/>
        </p:nvGrpSpPr>
        <p:grpSpPr>
          <a:xfrm>
            <a:off x="9325886" y="3548914"/>
            <a:ext cx="1330782" cy="1568539"/>
            <a:chOff x="689514" y="4575043"/>
            <a:chExt cx="1330782" cy="156853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15669" y="4575043"/>
              <a:ext cx="279348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74109" y="4575043"/>
              <a:ext cx="232613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49324" y="4919508"/>
              <a:ext cx="212574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60115" y="4919508"/>
              <a:ext cx="6061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6176" y="4905243"/>
              <a:ext cx="176825" cy="309585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95017" y="4935338"/>
              <a:ext cx="158629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553792" y="4935338"/>
              <a:ext cx="141226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50761" y="5232199"/>
              <a:ext cx="3032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74382" y="5232199"/>
              <a:ext cx="130771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774331" y="5244900"/>
              <a:ext cx="96567" cy="231866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636" y="521949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091014" y="5214828"/>
              <a:ext cx="79079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210304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31180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60244" y="5214828"/>
              <a:ext cx="3360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81495" y="567508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450163" y="567041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5400000">
              <a:off x="1151616" y="5551913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. . 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20846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89514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938910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78261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046929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809846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0780459" y="3449346"/>
            <a:ext cx="663194" cy="1686202"/>
            <a:chOff x="11042547" y="3181350"/>
            <a:chExt cx="663194" cy="168620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1374144" y="3181350"/>
              <a:ext cx="20375" cy="168620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11042547" y="3848956"/>
                  <a:ext cx="66319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547" y="3848956"/>
                  <a:ext cx="6631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229775" y="5306073"/>
                <a:ext cx="16592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u="sng" dirty="0"/>
                  <a:t>all branches halt </a:t>
                </a:r>
                <a:br>
                  <a:rPr lang="en-US" sz="1600" dirty="0"/>
                </a:br>
                <a:r>
                  <a:rPr lang="en-US" sz="1600" dirty="0"/>
                  <a:t>within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steps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775" y="5306073"/>
                <a:ext cx="1659237" cy="584775"/>
              </a:xfrm>
              <a:prstGeom prst="rect">
                <a:avLst/>
              </a:prstGeom>
              <a:blipFill>
                <a:blip r:embed="rId6"/>
                <a:stretch>
                  <a:fillRect l="-1471" t="-3125" r="-14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 uiExpand="1" build="p"/>
      <p:bldP spid="6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NP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644698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NP</a:t>
                </a:r>
              </a:p>
              <a:p>
                <a:r>
                  <a:rPr lang="en-US" sz="2400" b="1" dirty="0">
                    <a:latin typeface="+mj-lt"/>
                  </a:rPr>
                  <a:t>Proof:  </a:t>
                </a:r>
              </a:p>
              <a:p>
                <a:r>
                  <a:rPr lang="en-US" sz="2400" dirty="0">
                    <a:latin typeface="+mj-lt"/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latin typeface="+mj-lt"/>
                  </a:rPr>
                  <a:t>  (Say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+mj-lt"/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nodes.)</a:t>
                </a:r>
              </a:p>
              <a:p>
                <a:r>
                  <a:rPr lang="en-US" sz="2400" dirty="0">
                    <a:latin typeface="+mj-lt"/>
                  </a:rPr>
                  <a:t>        1.   Nondeterministically write a sequence</a:t>
                </a:r>
              </a:p>
              <a:p>
                <a:r>
                  <a:rPr lang="en-US" sz="2400" dirty="0">
                    <a:latin typeface="+mj-lt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nodes.</a:t>
                </a:r>
              </a:p>
              <a:p>
                <a:r>
                  <a:rPr lang="en-US" sz="2400" dirty="0">
                    <a:latin typeface="+mj-lt"/>
                  </a:rPr>
                  <a:t>        2.   </a:t>
                </a:r>
                <a:r>
                  <a:rPr lang="en-US" sz="2400" i="1" dirty="0">
                    <a:latin typeface="+mj-lt"/>
                  </a:rPr>
                  <a:t>Accept</a:t>
                </a:r>
                <a:r>
                  <a:rPr lang="en-US" sz="2400" dirty="0">
                    <a:latin typeface="+mj-lt"/>
                  </a:rPr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                              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is an edge </a:t>
                </a:r>
              </a:p>
              <a:p>
                <a:r>
                  <a:rPr lang="en-US" sz="2400" dirty="0">
                    <a:latin typeface="+mj-lt"/>
                  </a:rPr>
                  <a:t>                               and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repeats.</a:t>
                </a:r>
              </a:p>
              <a:p>
                <a:r>
                  <a:rPr lang="en-US" sz="2400" dirty="0">
                    <a:latin typeface="+mj-lt"/>
                  </a:rPr>
                  <a:t>        3.   </a:t>
                </a:r>
                <a:r>
                  <a:rPr lang="en-US" sz="2400" i="1" dirty="0">
                    <a:latin typeface="+mj-lt"/>
                  </a:rPr>
                  <a:t>Reject</a:t>
                </a:r>
                <a:r>
                  <a:rPr lang="en-US" sz="2400" dirty="0">
                    <a:latin typeface="+mj-lt"/>
                  </a:rPr>
                  <a:t> if any condition fails.”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6446983" cy="3785652"/>
              </a:xfrm>
              <a:prstGeom prst="rect">
                <a:avLst/>
              </a:prstGeom>
              <a:blipFill>
                <a:blip r:embed="rId3"/>
                <a:stretch>
                  <a:fillRect l="-1418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98322" y="780856"/>
                <a:ext cx="17122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Computation of </a:t>
                </a:r>
                <a:br>
                  <a:rPr lang="en-US" dirty="0"/>
                </a:br>
                <a:r>
                  <a:rPr lang="en-US" dirty="0"/>
                  <a:t>M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22" y="780856"/>
                <a:ext cx="1712200" cy="646331"/>
              </a:xfrm>
              <a:prstGeom prst="rect">
                <a:avLst/>
              </a:prstGeom>
              <a:blipFill>
                <a:blip r:embed="rId4"/>
                <a:stretch>
                  <a:fillRect l="-2491" t="-4717" r="-249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6804309" y="1466850"/>
            <a:ext cx="2591631" cy="1360137"/>
            <a:chOff x="6804309" y="1466850"/>
            <a:chExt cx="2591631" cy="1360137"/>
          </a:xfrm>
        </p:grpSpPr>
        <p:grpSp>
          <p:nvGrpSpPr>
            <p:cNvPr id="99" name="Group 98"/>
            <p:cNvGrpSpPr/>
            <p:nvPr/>
          </p:nvGrpSpPr>
          <p:grpSpPr>
            <a:xfrm>
              <a:off x="6804309" y="1563373"/>
              <a:ext cx="1084093" cy="1263614"/>
              <a:chOff x="6804309" y="1563373"/>
              <a:chExt cx="1084093" cy="126361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7109201" y="156337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328221" y="1576146"/>
                <a:ext cx="232122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890181" y="185114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7119492" y="1845876"/>
                <a:ext cx="68430" cy="3135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7434584" y="1840609"/>
                <a:ext cx="119585" cy="3015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557315" y="1845876"/>
                <a:ext cx="180536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04309" y="2133646"/>
                <a:ext cx="85871" cy="2930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890180" y="2142161"/>
                <a:ext cx="106364" cy="2792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7120323" y="2159454"/>
                <a:ext cx="64991" cy="24609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7415456" y="2136207"/>
                <a:ext cx="27220" cy="2693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7192193" y="2156821"/>
                <a:ext cx="116900" cy="24873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7704720" y="2120873"/>
                <a:ext cx="27220" cy="2693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7456498" y="2126140"/>
                <a:ext cx="133583" cy="26407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7740632" y="2120873"/>
                <a:ext cx="147770" cy="2693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167077" y="2457655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7077" y="2457655"/>
                    <a:ext cx="3097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/>
            <p:cNvGrpSpPr/>
            <p:nvPr/>
          </p:nvGrpSpPr>
          <p:grpSpPr>
            <a:xfrm>
              <a:off x="8058150" y="1466850"/>
              <a:ext cx="1337790" cy="1285875"/>
              <a:chOff x="8058150" y="1466850"/>
              <a:chExt cx="1337790" cy="1285875"/>
            </a:xfrm>
          </p:grpSpPr>
          <p:sp>
            <p:nvSpPr>
              <p:cNvPr id="76" name="Right Brace 75"/>
              <p:cNvSpPr/>
              <p:nvPr/>
            </p:nvSpPr>
            <p:spPr>
              <a:xfrm>
                <a:off x="8058150" y="1466850"/>
                <a:ext cx="257175" cy="1285875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8236623" y="1932380"/>
                    <a:ext cx="115931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Guess  </a:t>
                    </a:r>
                    <a:br>
                      <a:rPr lang="en-US" dirty="0"/>
                    </a:br>
                    <a:r>
                      <a:rPr lang="en-US" dirty="0"/>
                      <a:t>bits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6623" y="1932380"/>
                    <a:ext cx="1159317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oup 105"/>
          <p:cNvGrpSpPr/>
          <p:nvPr/>
        </p:nvGrpSpPr>
        <p:grpSpPr>
          <a:xfrm>
            <a:off x="7141696" y="4216716"/>
            <a:ext cx="2321164" cy="1027306"/>
            <a:chOff x="7141696" y="4216716"/>
            <a:chExt cx="2321164" cy="1027306"/>
          </a:xfrm>
        </p:grpSpPr>
        <p:grpSp>
          <p:nvGrpSpPr>
            <p:cNvPr id="97" name="Group 96"/>
            <p:cNvGrpSpPr/>
            <p:nvPr/>
          </p:nvGrpSpPr>
          <p:grpSpPr>
            <a:xfrm>
              <a:off x="8072811" y="4216716"/>
              <a:ext cx="1390049" cy="925632"/>
              <a:chOff x="8072811" y="4216716"/>
              <a:chExt cx="1390049" cy="925632"/>
            </a:xfrm>
          </p:grpSpPr>
          <p:sp>
            <p:nvSpPr>
              <p:cNvPr id="80" name="Right Brace 79"/>
              <p:cNvSpPr/>
              <p:nvPr/>
            </p:nvSpPr>
            <p:spPr>
              <a:xfrm>
                <a:off x="8072811" y="4216716"/>
                <a:ext cx="257175" cy="925632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8225718" y="4373372"/>
                    <a:ext cx="1237142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Guess  </a:t>
                    </a:r>
                    <a:br>
                      <a:rPr lang="en-US" dirty="0"/>
                    </a:br>
                    <a:r>
                      <a:rPr lang="en-US" dirty="0"/>
                      <a:t>bits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8" y="4373372"/>
                    <a:ext cx="1237142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7141696" y="4360599"/>
              <a:ext cx="628650" cy="883423"/>
              <a:chOff x="7141696" y="4360599"/>
              <a:chExt cx="628650" cy="883423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7141696" y="4360599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360716" y="4373372"/>
                <a:ext cx="232122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7467079" y="4637835"/>
                <a:ext cx="119585" cy="3015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7589810" y="4643102"/>
                <a:ext cx="180536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7185314" y="4874690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5314" y="4874690"/>
                    <a:ext cx="3097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5" name="Group 104"/>
          <p:cNvGrpSpPr/>
          <p:nvPr/>
        </p:nvGrpSpPr>
        <p:grpSpPr>
          <a:xfrm>
            <a:off x="6890181" y="2826988"/>
            <a:ext cx="2529929" cy="1364752"/>
            <a:chOff x="6890181" y="2826988"/>
            <a:chExt cx="2529929" cy="1364752"/>
          </a:xfrm>
        </p:grpSpPr>
        <p:grpSp>
          <p:nvGrpSpPr>
            <p:cNvPr id="100" name="Group 99"/>
            <p:cNvGrpSpPr/>
            <p:nvPr/>
          </p:nvGrpSpPr>
          <p:grpSpPr>
            <a:xfrm>
              <a:off x="6890181" y="2833373"/>
              <a:ext cx="847670" cy="945086"/>
              <a:chOff x="6890181" y="2833373"/>
              <a:chExt cx="847670" cy="945086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>
                <a:off x="7109201" y="283337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7328221" y="2846146"/>
                <a:ext cx="232122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6890181" y="312114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7119492" y="3115876"/>
                <a:ext cx="68430" cy="3135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>
                <a:off x="7434584" y="3110609"/>
                <a:ext cx="119585" cy="3015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7557315" y="3115876"/>
                <a:ext cx="180536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7185314" y="3409127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5314" y="3409127"/>
                    <a:ext cx="3097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8058150" y="2826988"/>
              <a:ext cx="1361960" cy="929952"/>
              <a:chOff x="8058150" y="2826988"/>
              <a:chExt cx="1361960" cy="929952"/>
            </a:xfrm>
          </p:grpSpPr>
          <p:sp>
            <p:nvSpPr>
              <p:cNvPr id="78" name="Right Brace 77"/>
              <p:cNvSpPr/>
              <p:nvPr/>
            </p:nvSpPr>
            <p:spPr>
              <a:xfrm>
                <a:off x="8058150" y="2826988"/>
                <a:ext cx="257175" cy="925632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8280663" y="3110609"/>
                    <a:ext cx="113944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Guess  </a:t>
                    </a:r>
                    <a:br>
                      <a:rPr lang="en-US" dirty="0"/>
                    </a:br>
                    <a:r>
                      <a:rPr lang="en-US" dirty="0"/>
                      <a:t>bits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663" y="3110609"/>
                    <a:ext cx="1139447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7974728" y="3822408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728" y="3822408"/>
                  <a:ext cx="3097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6104759" y="5270512"/>
            <a:ext cx="3500133" cy="1123771"/>
            <a:chOff x="6104759" y="5270512"/>
            <a:chExt cx="3500133" cy="1123771"/>
          </a:xfrm>
        </p:grpSpPr>
        <p:grpSp>
          <p:nvGrpSpPr>
            <p:cNvPr id="98" name="Group 97"/>
            <p:cNvGrpSpPr/>
            <p:nvPr/>
          </p:nvGrpSpPr>
          <p:grpSpPr>
            <a:xfrm>
              <a:off x="8072811" y="5270512"/>
              <a:ext cx="1532081" cy="1080723"/>
              <a:chOff x="8072811" y="5270512"/>
              <a:chExt cx="1532081" cy="1080723"/>
            </a:xfrm>
          </p:grpSpPr>
          <p:sp>
            <p:nvSpPr>
              <p:cNvPr id="91" name="Right Brace 90"/>
              <p:cNvSpPr/>
              <p:nvPr/>
            </p:nvSpPr>
            <p:spPr>
              <a:xfrm>
                <a:off x="8072811" y="5270512"/>
                <a:ext cx="257175" cy="925632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8302857" y="5427905"/>
                    <a:ext cx="1302035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Check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works </a:t>
                    </a:r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2857" y="5427905"/>
                    <a:ext cx="1302035" cy="92333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7" t="-3289"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>
              <a:off x="6104759" y="5427905"/>
              <a:ext cx="2019135" cy="966378"/>
              <a:chOff x="6104759" y="5427905"/>
              <a:chExt cx="2019135" cy="9663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415456" y="5518562"/>
                    <a:ext cx="4347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5456" y="5518562"/>
                    <a:ext cx="4347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>
                <a:off x="6996544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7167077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7337610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888402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 rot="20279296">
                <a:off x="6104759" y="6024951"/>
                <a:ext cx="11394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acc</a:t>
                </a:r>
                <a:r>
                  <a:rPr lang="en-US" dirty="0"/>
                  <a:t>/</a:t>
                </a:r>
                <a:r>
                  <a:rPr lang="en-US" dirty="0" err="1"/>
                  <a:t>rej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20279296">
                <a:off x="6984447" y="6024951"/>
                <a:ext cx="11394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acc</a:t>
                </a:r>
                <a:r>
                  <a:rPr lang="en-US" dirty="0"/>
                  <a:t>/</a:t>
                </a:r>
                <a:r>
                  <a:rPr lang="en-US" dirty="0" err="1"/>
                  <a:t>rej</a:t>
                </a:r>
                <a:endParaRPr lang="en-US" dirty="0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2562225" y="2914650"/>
            <a:ext cx="419099" cy="395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9525" y="2914650"/>
            <a:ext cx="419099" cy="395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317293" y="2914650"/>
            <a:ext cx="419099" cy="395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50620" y="3309938"/>
            <a:ext cx="4454843" cy="1738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/>
      <p:bldP spid="6" grpId="0" animBg="1"/>
      <p:bldP spid="62" grpId="0" animBg="1"/>
      <p:bldP spid="69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177991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prime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written in binary}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in binary}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</a:t>
                </a:r>
              </a:p>
              <a:p>
                <a:r>
                  <a:rPr lang="en-US" sz="20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      1.  Nondeterministically write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2.  </a:t>
                </a:r>
                <a:r>
                  <a:rPr lang="en-US" sz="2000" i="1" dirty="0">
                    <a:latin typeface="+mj-lt"/>
                  </a:rPr>
                  <a:t>Accept</a:t>
                </a:r>
                <a:r>
                  <a:rPr lang="en-US" sz="20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j-lt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 with remainder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           </a:t>
                </a:r>
                <a:r>
                  <a:rPr lang="en-US" sz="2000" i="1" dirty="0">
                    <a:latin typeface="+mj-lt"/>
                  </a:rPr>
                  <a:t>Reject</a:t>
                </a:r>
                <a:r>
                  <a:rPr lang="en-US" sz="2000" dirty="0">
                    <a:latin typeface="+mj-lt"/>
                  </a:rPr>
                  <a:t> if not.”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Note:  </a:t>
                </a:r>
                <a:r>
                  <a:rPr lang="en-US" sz="2000" dirty="0">
                    <a:latin typeface="+mj-lt"/>
                  </a:rPr>
                  <a:t>Using base 10 instead of base 2 wouldn’t matter because can convert in polynomial time.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177991" cy="3354765"/>
              </a:xfrm>
              <a:prstGeom prst="rect">
                <a:avLst/>
              </a:prstGeom>
              <a:blipFill>
                <a:blip r:embed="rId4"/>
                <a:stretch>
                  <a:fillRect l="-996" t="-1455" b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58617" y="4347158"/>
                <a:ext cx="10104583" cy="14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+mj-lt"/>
                  </a:rPr>
                  <a:t>Bad encoding:  </a:t>
                </a:r>
                <a:r>
                  <a:rPr lang="en-US" sz="2000" dirty="0">
                    <a:latin typeface="+mj-lt"/>
                  </a:rPr>
                  <a:t>write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in unary: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111⋯1</m:t>
                            </m:r>
                          </m:e>
                        </m:groupCh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Upp>
                  </m:oMath>
                </a14:m>
                <a:r>
                  <a:rPr lang="en-US" sz="2000" dirty="0">
                    <a:latin typeface="+mj-lt"/>
                  </a:rPr>
                  <a:t> , exponentially longer.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dirty="0">
                    <a:solidFill>
                      <a:schemeClr val="tx1"/>
                    </a:solidFill>
                  </a:rPr>
                  <a:t>(2002):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 (Agarwal,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Kayal</a:t>
                </a:r>
                <a:r>
                  <a:rPr lang="en-US" sz="2000" dirty="0">
                    <a:solidFill>
                      <a:schemeClr val="tx1"/>
                    </a:solidFill>
                  </a:rPr>
                  <a:t>, Saxena, IIT Kanpur)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We won’t cover this proof.</a:t>
                </a:r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4347158"/>
                <a:ext cx="10104583" cy="1414683"/>
              </a:xfrm>
              <a:prstGeom prst="rect">
                <a:avLst/>
              </a:prstGeom>
              <a:blipFill>
                <a:blip r:embed="rId5"/>
                <a:stretch>
                  <a:fillRect l="-603" b="-6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19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Intuition for P and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8617" y="1221685"/>
                <a:ext cx="8689440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NP = All languages where can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verify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membership quickly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P  = All languages where can 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membership quickly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Examples of quickly verifying membership: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 Give the Hamiltonian path.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-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 Give the factor.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Hamiltonian path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the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factor</a:t>
                </a:r>
                <a:r>
                  <a:rPr lang="en-US" sz="2000" dirty="0">
                    <a:solidFill>
                      <a:schemeClr val="tx1"/>
                    </a:solidFill>
                  </a:rPr>
                  <a:t> are called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short certificates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membership.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Question: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P = NP?  Famous unsolved problem (Cook 1971).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Conjecture: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P ≠ NP.   Some problems are NP and not in P.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Hard to prove the conjecture because polynomial-time algorithms are powerful.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221685"/>
                <a:ext cx="8689440" cy="3754874"/>
              </a:xfrm>
              <a:prstGeom prst="rect">
                <a:avLst/>
              </a:prstGeom>
              <a:blipFill>
                <a:blip r:embed="rId2"/>
                <a:stretch>
                  <a:fillRect l="-1052" t="-1299" b="-19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841951" y="3412211"/>
            <a:ext cx="2084129" cy="1207008"/>
            <a:chOff x="9522655" y="2950464"/>
            <a:chExt cx="2084129" cy="1207008"/>
          </a:xfrm>
        </p:grpSpPr>
        <p:sp>
          <p:nvSpPr>
            <p:cNvPr id="5" name="Oval 4"/>
            <p:cNvSpPr/>
            <p:nvPr/>
          </p:nvSpPr>
          <p:spPr>
            <a:xfrm>
              <a:off x="9589359" y="3157728"/>
              <a:ext cx="975360" cy="792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2655" y="2950464"/>
              <a:ext cx="2084129" cy="1207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14683" y="3323135"/>
              <a:ext cx="5421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NP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5357" y="3323135"/>
              <a:ext cx="3433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P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312477" y="3774486"/>
            <a:ext cx="4193383" cy="335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49303" y="4190769"/>
            <a:ext cx="4193383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6" y="0"/>
            <a:ext cx="779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873298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Defn: </a:t>
                </a:r>
                <a:r>
                  <a:rPr lang="en-US" sz="2400" dirty="0">
                    <a:latin typeface="+mj-lt"/>
                  </a:rPr>
                  <a:t> A </a:t>
                </a:r>
                <a:r>
                  <a:rPr lang="en-US" sz="2400" b="1" i="1" dirty="0">
                    <a:latin typeface="+mj-lt"/>
                  </a:rPr>
                  <a:t>Boolean formula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has Boolean variables (</a:t>
                </a:r>
                <a:r>
                  <a:rPr lang="en-US" sz="2400" cap="small" dirty="0">
                    <a:latin typeface="+mj-lt"/>
                  </a:rPr>
                  <a:t>True/False</a:t>
                </a:r>
                <a:r>
                  <a:rPr lang="en-US" sz="2400" dirty="0">
                    <a:latin typeface="+mj-lt"/>
                  </a:rPr>
                  <a:t> values) 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and Boolean operations </a:t>
                </a:r>
                <a:r>
                  <a:rPr lang="en-US" sz="2400" cap="small" dirty="0">
                    <a:latin typeface="+mj-lt"/>
                  </a:rPr>
                  <a:t>And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+mj-lt"/>
                  </a:rPr>
                  <a:t>), </a:t>
                </a:r>
                <a:r>
                  <a:rPr lang="en-US" sz="2400" cap="small" dirty="0">
                    <a:latin typeface="+mj-lt"/>
                  </a:rPr>
                  <a:t>Or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+mj-lt"/>
                  </a:rPr>
                  <a:t>), and </a:t>
                </a:r>
                <a:r>
                  <a:rPr lang="en-US" sz="2400" cap="small" dirty="0">
                    <a:latin typeface="+mj-lt"/>
                  </a:rPr>
                  <a:t>Not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latin typeface="+mj-lt"/>
                  </a:rPr>
                  <a:t>).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Defn: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b="1" i="1" dirty="0">
                    <a:latin typeface="+mj-lt"/>
                  </a:rPr>
                  <a:t>satisfiable</a:t>
                </a:r>
                <a:r>
                  <a:rPr lang="en-US" sz="20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evaluates to </a:t>
                </a:r>
                <a:r>
                  <a:rPr lang="en-US" sz="2000" cap="small" dirty="0">
                    <a:latin typeface="+mj-lt"/>
                  </a:rPr>
                  <a:t>True</a:t>
                </a:r>
                <a:r>
                  <a:rPr lang="en-US" sz="2000" dirty="0">
                    <a:latin typeface="+mj-lt"/>
                  </a:rPr>
                  <a:t> for some assignment to its variables.</a:t>
                </a:r>
              </a:p>
              <a:p>
                <a:r>
                  <a:rPr lang="en-US" sz="2000" dirty="0">
                    <a:latin typeface="+mj-lt"/>
                  </a:rPr>
                  <a:t>Sometimes we use 1 for True and 0 for False.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Example:  </a:t>
                </a:r>
                <a:r>
                  <a:rPr lang="en-US" sz="2000" dirty="0">
                    <a:latin typeface="+mj-lt"/>
                  </a:rPr>
                  <a:t>Let</a:t>
                </a:r>
                <a:r>
                  <a:rPr lang="en-US" sz="2000" b="1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∧(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   (Notation: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dirty="0">
                    <a:latin typeface="+mj-lt"/>
                  </a:rPr>
                  <a:t> means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r>
                  <a:rPr lang="en-US" sz="20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satisfiable  (x=</a:t>
                </a:r>
                <a:r>
                  <a:rPr lang="en-US" sz="2000" cap="small" dirty="0"/>
                  <a:t>1</a:t>
                </a:r>
                <a:r>
                  <a:rPr lang="en-US" sz="2000" dirty="0">
                    <a:latin typeface="+mj-lt"/>
                  </a:rPr>
                  <a:t>, y=0)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a satisfiable Boolean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Theorem (Cook, Levin 1971):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+mj-lt"/>
                  </a:rPr>
                  <a:t> P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 P = NP </a:t>
                </a:r>
              </a:p>
              <a:p>
                <a:r>
                  <a:rPr lang="en-US" sz="2000" b="1" dirty="0">
                    <a:latin typeface="+mj-lt"/>
                  </a:rPr>
                  <a:t>Proof method:  </a:t>
                </a:r>
                <a:r>
                  <a:rPr lang="en-US" sz="2000" dirty="0">
                    <a:latin typeface="+mj-lt"/>
                  </a:rPr>
                  <a:t>polynomial time (mapping) reducibility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8732985" cy="3600986"/>
              </a:xfrm>
              <a:prstGeom prst="rect">
                <a:avLst/>
              </a:prstGeom>
              <a:blipFill>
                <a:blip r:embed="rId2"/>
                <a:stretch>
                  <a:fillRect l="-1047" t="-1354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3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6" y="0"/>
            <a:ext cx="779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Polynomial Time Reducibility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177" y="1093438"/>
                <a:ext cx="8422223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u="sng" dirty="0"/>
                  <a:t>polynomial time reducible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by a reduction function that is computable in polynomial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 then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422223" cy="1431161"/>
              </a:xfrm>
              <a:prstGeom prst="rect">
                <a:avLst/>
              </a:prstGeom>
              <a:blipFill>
                <a:blip r:embed="rId2"/>
                <a:stretch>
                  <a:fillRect l="-1085" t="-340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778039" y="2015473"/>
            <a:ext cx="3430065" cy="1447489"/>
            <a:chOff x="6764442" y="2151696"/>
            <a:chExt cx="3495252" cy="1447489"/>
          </a:xfrm>
        </p:grpSpPr>
        <p:grpSp>
          <p:nvGrpSpPr>
            <p:cNvPr id="7" name="Group 6"/>
            <p:cNvGrpSpPr/>
            <p:nvPr/>
          </p:nvGrpSpPr>
          <p:grpSpPr>
            <a:xfrm>
              <a:off x="6928190" y="2151696"/>
              <a:ext cx="3230333" cy="1025610"/>
              <a:chOff x="7587368" y="2692156"/>
              <a:chExt cx="3811763" cy="102561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587368" y="2692156"/>
                <a:ext cx="1203090" cy="1025610"/>
                <a:chOff x="1923169" y="3731741"/>
                <a:chExt cx="1203090" cy="102561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923169" y="3731741"/>
                  <a:ext cx="1203090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107713" y="4099268"/>
                  <a:ext cx="629308" cy="531341"/>
                  <a:chOff x="2107713" y="4099268"/>
                  <a:chExt cx="629308" cy="531341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10174898" y="2692156"/>
                <a:ext cx="1224233" cy="1025610"/>
                <a:chOff x="4510699" y="3731741"/>
                <a:chExt cx="1224233" cy="102561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510699" y="3731741"/>
                  <a:ext cx="122423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4899936" y="4099268"/>
                  <a:ext cx="650235" cy="531341"/>
                  <a:chOff x="2119183" y="4099268"/>
                  <a:chExt cx="650235" cy="531341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0" name="Oval 9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computable in polynomial time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46" t="-8197" r="-52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2273294" y="3510575"/>
            <a:ext cx="1134390" cy="880871"/>
            <a:chOff x="2273294" y="3510575"/>
            <a:chExt cx="1134390" cy="880871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273294" y="3570154"/>
              <a:ext cx="650154" cy="3762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593168" y="3615398"/>
              <a:ext cx="400905" cy="388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767899" y="3639211"/>
              <a:ext cx="270677" cy="707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377617" y="3510575"/>
              <a:ext cx="556877" cy="839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348222" y="4156917"/>
            <a:ext cx="1182479" cy="880871"/>
            <a:chOff x="7348222" y="4156917"/>
            <a:chExt cx="1182479" cy="880871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7348222" y="4216496"/>
              <a:ext cx="650154" cy="3762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668096" y="4261740"/>
              <a:ext cx="400905" cy="388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842827" y="4285553"/>
              <a:ext cx="270677" cy="707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452545" y="4156917"/>
              <a:ext cx="556877" cy="839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954967" y="4668456"/>
                  <a:ext cx="575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967" y="4668456"/>
                  <a:ext cx="575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87342" y="3099271"/>
            <a:ext cx="3431080" cy="2470752"/>
            <a:chOff x="487342" y="3099271"/>
            <a:chExt cx="3431080" cy="2470752"/>
          </a:xfrm>
        </p:grpSpPr>
        <p:grpSp>
          <p:nvGrpSpPr>
            <p:cNvPr id="69" name="Group 68"/>
            <p:cNvGrpSpPr/>
            <p:nvPr/>
          </p:nvGrpSpPr>
          <p:grpSpPr>
            <a:xfrm>
              <a:off x="487342" y="3099271"/>
              <a:ext cx="3431080" cy="2014014"/>
              <a:chOff x="487342" y="3099271"/>
              <a:chExt cx="3431080" cy="2014014"/>
            </a:xfrm>
          </p:grpSpPr>
          <p:grpSp>
            <p:nvGrpSpPr>
              <p:cNvPr id="31" name="Group 30"/>
              <p:cNvGrpSpPr/>
              <p:nvPr/>
            </p:nvGrpSpPr>
            <p:grpSpPr>
              <a:xfrm rot="20773612">
                <a:off x="487342" y="3126200"/>
                <a:ext cx="3431080" cy="1987085"/>
                <a:chOff x="1202825" y="4669917"/>
                <a:chExt cx="2084129" cy="120700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269529" y="4877181"/>
                  <a:ext cx="975360" cy="7924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02825" y="4669917"/>
                  <a:ext cx="2084129" cy="12070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1972533" y="3099271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NP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11678" y="4005283"/>
                <a:ext cx="343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𝑆𝐴𝑇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Oval 36"/>
              <p:cNvSpPr/>
              <p:nvPr/>
            </p:nvSpPr>
            <p:spPr>
              <a:xfrm>
                <a:off x="2994073" y="3494223"/>
                <a:ext cx="89006" cy="920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88022" y="5200691"/>
                  <a:ext cx="3352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800"/>
                    </a:spcBef>
                  </a:pPr>
                  <a:r>
                    <a:rPr lang="en-US" dirty="0"/>
                    <a:t>Idea to show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P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 P = NP </a:t>
                  </a: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22" y="5200691"/>
                  <a:ext cx="33525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55" t="-8197" r="-90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5482750" y="3730897"/>
            <a:ext cx="4269248" cy="2083546"/>
            <a:chOff x="5482750" y="3730897"/>
            <a:chExt cx="4269248" cy="2083546"/>
          </a:xfrm>
        </p:grpSpPr>
        <p:sp>
          <p:nvSpPr>
            <p:cNvPr id="53" name="Oval 52"/>
            <p:cNvSpPr/>
            <p:nvPr/>
          </p:nvSpPr>
          <p:spPr>
            <a:xfrm>
              <a:off x="8069001" y="4140565"/>
              <a:ext cx="89006" cy="920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8098944" y="3926434"/>
                  <a:ext cx="599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944" y="3926434"/>
                  <a:ext cx="59984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5663781" y="4767118"/>
              <a:ext cx="9893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decidable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 rot="21029301">
              <a:off x="6574689" y="3745058"/>
              <a:ext cx="13951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T-recognizable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 rot="20773612">
              <a:off x="5482750" y="3730897"/>
              <a:ext cx="3431080" cy="1987085"/>
              <a:chOff x="1202825" y="4669917"/>
              <a:chExt cx="2084129" cy="120700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269529" y="4877181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202825" y="4669917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7876163" y="5445111"/>
                  <a:ext cx="1875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800"/>
                    </a:spcBef>
                  </a:pPr>
                  <a:r>
                    <a:rPr lang="en-US" dirty="0"/>
                    <a:t>Analogy with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TM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163" y="5445111"/>
                  <a:ext cx="187583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9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6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 to 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10059556" cy="451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Computability theory  (1930s - 1950s):</a:t>
                </a:r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</a:t>
                </a:r>
                <a:r>
                  <a:rPr lang="en-US" sz="2400" i="1" dirty="0"/>
                  <a:t>Is A decidable?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Complexity theory  (1960s - present):  </a:t>
                </a:r>
              </a:p>
              <a:p>
                <a:r>
                  <a:rPr lang="en-US" sz="2400" b="1" dirty="0"/>
                  <a:t>     </a:t>
                </a:r>
                <a:r>
                  <a:rPr lang="en-US" sz="2400" i="1" dirty="0"/>
                  <a:t>Is A decidable with restricted resources?</a:t>
                </a:r>
              </a:p>
              <a:p>
                <a:r>
                  <a:rPr lang="en-US" sz="2400" i="1" dirty="0"/>
                  <a:t>                                 (time/memory/…)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Example: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b="1" dirty="0"/>
                  <a:t>Q:  </a:t>
                </a:r>
                <a:r>
                  <a:rPr lang="en-US" sz="2400" dirty="0"/>
                  <a:t>How many steps are needed to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Depends on the input.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We give an </a:t>
                </a:r>
                <a:r>
                  <a:rPr lang="en-US" sz="2400" u="sng" dirty="0"/>
                  <a:t>upper bound</a:t>
                </a:r>
                <a:r>
                  <a:rPr lang="en-US" sz="2400" dirty="0"/>
                  <a:t> for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Called “worst-case complexity”.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10059556" cy="4510274"/>
              </a:xfrm>
              <a:prstGeom prst="rect">
                <a:avLst/>
              </a:prstGeom>
              <a:blipFill>
                <a:blip r:embed="rId2"/>
                <a:stretch>
                  <a:fillRect l="-909" t="-108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# steps to decide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blipFill>
                <a:blip r:embed="rId2"/>
                <a:stretch>
                  <a:fillRect l="-2113" t="-7752" b="-2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where, on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uses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steps, for some fixed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Terminology: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Proof: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input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Repeat until all crossed off.</a:t>
                </a:r>
              </a:p>
              <a:p>
                <a:r>
                  <a:rPr lang="en-US" sz="2000" dirty="0"/>
                  <a:t>              Scan tape, crossing off one  a  and one  b.  </a:t>
                </a:r>
              </a:p>
              <a:p>
                <a:r>
                  <a:rPr lang="en-US" sz="2000" dirty="0"/>
                  <a:t>       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only a’s or only b’s remain.</a:t>
                </a:r>
              </a:p>
              <a:p>
                <a:r>
                  <a:rPr lang="en-US" sz="2000" dirty="0"/>
                  <a:t>     3.  Accept if all crossed off.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3200876"/>
              </a:xfrm>
              <a:prstGeom prst="rect">
                <a:avLst/>
              </a:prstGeom>
              <a:blipFill>
                <a:blip r:embed="rId3"/>
                <a:stretch>
                  <a:fillRect l="-1016" t="-1524" b="-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26014" y="2966682"/>
                <a:ext cx="3965986" cy="1733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Big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 and little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600"/>
                  </a:spcBef>
                </a:pPr>
                <a:r>
                  <a:rPr lang="en-US" b="1" dirty="0"/>
                  <a:t>Defn: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/>
                  <a:t>Defn: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014" y="2966682"/>
                <a:ext cx="3965986" cy="1733295"/>
              </a:xfrm>
              <a:prstGeom prst="rect">
                <a:avLst/>
              </a:prstGeom>
              <a:blipFill>
                <a:blip r:embed="rId4"/>
                <a:stretch>
                  <a:fillRect l="-1536" t="-2113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3304" y="2496064"/>
                <a:ext cx="238057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04" y="2496064"/>
                <a:ext cx="2380576" cy="2246769"/>
              </a:xfrm>
              <a:prstGeom prst="rect">
                <a:avLst/>
              </a:prstGeom>
              <a:blipFill>
                <a:blip r:embed="rId5"/>
                <a:stretch>
                  <a:fillRect l="-2821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H="1">
            <a:off x="1671352" y="517501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641699" y="5179843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590796" y="5166863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990508" y="518035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1005" y="517400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292356" y="5169768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980017" y="516716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23471" y="5164264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16403" y="5110706"/>
            <a:ext cx="440377" cy="411689"/>
            <a:chOff x="6763691" y="2719566"/>
            <a:chExt cx="440377" cy="411689"/>
          </a:xfrm>
        </p:grpSpPr>
        <p:sp>
          <p:nvSpPr>
            <p:cNvPr id="105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inite Control"/>
                <p:cNvSpPr/>
                <p:nvPr/>
              </p:nvSpPr>
              <p:spPr>
                <a:xfrm>
                  <a:off x="6763691" y="2761923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691" y="2761923"/>
                  <a:ext cx="4403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Freeform 77"/>
          <p:cNvSpPr/>
          <p:nvPr/>
        </p:nvSpPr>
        <p:spPr>
          <a:xfrm>
            <a:off x="700801" y="4775265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4"/>
          <p:cNvSpPr/>
          <p:nvPr/>
        </p:nvSpPr>
        <p:spPr>
          <a:xfrm>
            <a:off x="1614512" y="5115131"/>
            <a:ext cx="3180826" cy="317979"/>
          </a:xfrm>
          <a:custGeom>
            <a:avLst/>
            <a:gdLst>
              <a:gd name="connsiteX0" fmla="*/ 0 w 2742303"/>
              <a:gd name="connsiteY0" fmla="*/ 0 h 317979"/>
              <a:gd name="connsiteX1" fmla="*/ 2742303 w 2742303"/>
              <a:gd name="connsiteY1" fmla="*/ 0 h 317979"/>
              <a:gd name="connsiteX2" fmla="*/ 2742303 w 2742303"/>
              <a:gd name="connsiteY2" fmla="*/ 317979 h 317979"/>
              <a:gd name="connsiteX3" fmla="*/ 0 w 2742303"/>
              <a:gd name="connsiteY3" fmla="*/ 317979 h 317979"/>
              <a:gd name="connsiteX4" fmla="*/ 0 w 2742303"/>
              <a:gd name="connsiteY4" fmla="*/ 0 h 317979"/>
              <a:gd name="connsiteX0" fmla="*/ 2742303 w 2833743"/>
              <a:gd name="connsiteY0" fmla="*/ 317979 h 409419"/>
              <a:gd name="connsiteX1" fmla="*/ 0 w 2833743"/>
              <a:gd name="connsiteY1" fmla="*/ 317979 h 409419"/>
              <a:gd name="connsiteX2" fmla="*/ 0 w 2833743"/>
              <a:gd name="connsiteY2" fmla="*/ 0 h 409419"/>
              <a:gd name="connsiteX3" fmla="*/ 2742303 w 2833743"/>
              <a:gd name="connsiteY3" fmla="*/ 0 h 409419"/>
              <a:gd name="connsiteX4" fmla="*/ 2833743 w 2833743"/>
              <a:gd name="connsiteY4" fmla="*/ 409419 h 409419"/>
              <a:gd name="connsiteX0" fmla="*/ 2742303 w 2742303"/>
              <a:gd name="connsiteY0" fmla="*/ 317979 h 317979"/>
              <a:gd name="connsiteX1" fmla="*/ 0 w 2742303"/>
              <a:gd name="connsiteY1" fmla="*/ 317979 h 317979"/>
              <a:gd name="connsiteX2" fmla="*/ 0 w 2742303"/>
              <a:gd name="connsiteY2" fmla="*/ 0 h 317979"/>
              <a:gd name="connsiteX3" fmla="*/ 2742303 w 2742303"/>
              <a:gd name="connsiteY3" fmla="*/ 0 h 317979"/>
              <a:gd name="connsiteX0" fmla="*/ 2818503 w 2818503"/>
              <a:gd name="connsiteY0" fmla="*/ 317979 h 317979"/>
              <a:gd name="connsiteX1" fmla="*/ 0 w 2818503"/>
              <a:gd name="connsiteY1" fmla="*/ 317979 h 317979"/>
              <a:gd name="connsiteX2" fmla="*/ 0 w 2818503"/>
              <a:gd name="connsiteY2" fmla="*/ 0 h 317979"/>
              <a:gd name="connsiteX3" fmla="*/ 2742303 w 2818503"/>
              <a:gd name="connsiteY3" fmla="*/ 0 h 3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503" h="317979">
                <a:moveTo>
                  <a:pt x="2818503" y="317979"/>
                </a:moveTo>
                <a:lnTo>
                  <a:pt x="0" y="317979"/>
                </a:lnTo>
                <a:lnTo>
                  <a:pt x="0" y="0"/>
                </a:lnTo>
                <a:lnTo>
                  <a:pt x="27423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1926483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51005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575527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900049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24571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631209" y="506377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950529" y="50637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268230" y="506615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22340" y="5081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39417" y="5085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3529371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50840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rot="16200000">
            <a:off x="4587508" y="5219516"/>
            <a:ext cx="315260" cy="107164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  <a:gd name="connsiteX0" fmla="*/ 0 w 309509"/>
              <a:gd name="connsiteY0" fmla="*/ 86851 h 86851"/>
              <a:gd name="connsiteX1" fmla="*/ 71438 w 309509"/>
              <a:gd name="connsiteY1" fmla="*/ 10651 h 86851"/>
              <a:gd name="connsiteX2" fmla="*/ 121444 w 309509"/>
              <a:gd name="connsiteY2" fmla="*/ 86850 h 86851"/>
              <a:gd name="connsiteX3" fmla="*/ 178594 w 309509"/>
              <a:gd name="connsiteY3" fmla="*/ 15413 h 86851"/>
              <a:gd name="connsiteX4" fmla="*/ 242888 w 309509"/>
              <a:gd name="connsiteY4" fmla="*/ 86851 h 86851"/>
              <a:gd name="connsiteX5" fmla="*/ 309509 w 309509"/>
              <a:gd name="connsiteY5" fmla="*/ 0 h 86851"/>
              <a:gd name="connsiteX0" fmla="*/ 0 w 297549"/>
              <a:gd name="connsiteY0" fmla="*/ 76200 h 76200"/>
              <a:gd name="connsiteX1" fmla="*/ 71438 w 297549"/>
              <a:gd name="connsiteY1" fmla="*/ 0 h 76200"/>
              <a:gd name="connsiteX2" fmla="*/ 121444 w 297549"/>
              <a:gd name="connsiteY2" fmla="*/ 76199 h 76200"/>
              <a:gd name="connsiteX3" fmla="*/ 178594 w 297549"/>
              <a:gd name="connsiteY3" fmla="*/ 4762 h 76200"/>
              <a:gd name="connsiteX4" fmla="*/ 242888 w 297549"/>
              <a:gd name="connsiteY4" fmla="*/ 76200 h 76200"/>
              <a:gd name="connsiteX5" fmla="*/ 297549 w 297549"/>
              <a:gd name="connsiteY5" fmla="*/ 16229 h 76200"/>
              <a:gd name="connsiteX0" fmla="*/ 0 w 316685"/>
              <a:gd name="connsiteY0" fmla="*/ 93054 h 93054"/>
              <a:gd name="connsiteX1" fmla="*/ 71438 w 316685"/>
              <a:gd name="connsiteY1" fmla="*/ 16854 h 93054"/>
              <a:gd name="connsiteX2" fmla="*/ 121444 w 316685"/>
              <a:gd name="connsiteY2" fmla="*/ 93053 h 93054"/>
              <a:gd name="connsiteX3" fmla="*/ 178594 w 316685"/>
              <a:gd name="connsiteY3" fmla="*/ 21616 h 93054"/>
              <a:gd name="connsiteX4" fmla="*/ 242888 w 316685"/>
              <a:gd name="connsiteY4" fmla="*/ 93054 h 93054"/>
              <a:gd name="connsiteX5" fmla="*/ 316685 w 316685"/>
              <a:gd name="connsiteY5" fmla="*/ 0 h 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685" h="93054">
                <a:moveTo>
                  <a:pt x="0" y="93054"/>
                </a:moveTo>
                <a:lnTo>
                  <a:pt x="71438" y="16854"/>
                </a:lnTo>
                <a:lnTo>
                  <a:pt x="121444" y="93053"/>
                </a:lnTo>
                <a:lnTo>
                  <a:pt x="178594" y="21616"/>
                </a:lnTo>
                <a:lnTo>
                  <a:pt x="242888" y="93054"/>
                </a:lnTo>
                <a:cubicBezTo>
                  <a:pt x="269082" y="66860"/>
                  <a:pt x="290491" y="26194"/>
                  <a:pt x="31668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174690" y="5110706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493777" y="5120224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559606" y="5085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81092" y="5017611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3869482" y="5081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596824" y="506377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258615" y="4583302"/>
            <a:ext cx="5234940" cy="133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91590" y="1988820"/>
            <a:ext cx="5474970" cy="228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112294" y="2436129"/>
            <a:ext cx="738547" cy="227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Deciding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faster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blipFill>
                <a:blip r:embed="rId2"/>
                <a:stretch>
                  <a:fillRect t="-7752" r="-1017" b="-2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by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steps.  </a:t>
                </a:r>
              </a:p>
              <a:p>
                <a:r>
                  <a:rPr lang="en-US" sz="2000" dirty="0"/>
                  <a:t>Proof: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tape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 </a:t>
                </a:r>
                <a:r>
                  <a:rPr lang="en-US" sz="2000" i="1" dirty="0"/>
                  <a:t> 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Repeat until all crossed off.</a:t>
                </a:r>
              </a:p>
              <a:p>
                <a:r>
                  <a:rPr lang="en-US" sz="2000" dirty="0"/>
                  <a:t>              Scan tape, crossing off every other a and b.  </a:t>
                </a:r>
              </a:p>
              <a:p>
                <a:r>
                  <a:rPr lang="en-US" sz="2000" dirty="0"/>
                  <a:t>       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even/odd parities disagree.</a:t>
                </a:r>
              </a:p>
              <a:p>
                <a:r>
                  <a:rPr lang="en-US" sz="2000" dirty="0"/>
                  <a:t>     3.  Accept if all crossed off.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2616101"/>
              </a:xfrm>
              <a:prstGeom prst="rect">
                <a:avLst/>
              </a:prstGeom>
              <a:blipFill>
                <a:blip r:embed="rId3"/>
                <a:stretch>
                  <a:fillRect l="-1016" t="-1860" b="-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82227" y="1955520"/>
                <a:ext cx="28411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27" y="1955520"/>
                <a:ext cx="2841178" cy="2246769"/>
              </a:xfrm>
              <a:prstGeom prst="rect">
                <a:avLst/>
              </a:prstGeom>
              <a:blipFill>
                <a:blip r:embed="rId4"/>
                <a:stretch>
                  <a:fillRect l="-2361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TM box"/>
          <p:cNvGrpSpPr/>
          <p:nvPr/>
        </p:nvGrpSpPr>
        <p:grpSpPr>
          <a:xfrm>
            <a:off x="654883" y="4550265"/>
            <a:ext cx="492260" cy="411689"/>
            <a:chOff x="6763691" y="2719566"/>
            <a:chExt cx="492260" cy="411689"/>
          </a:xfrm>
        </p:grpSpPr>
        <p:sp>
          <p:nvSpPr>
            <p:cNvPr id="49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inite Control"/>
                <p:cNvSpPr/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op head start"/>
          <p:cNvSpPr/>
          <p:nvPr/>
        </p:nvSpPr>
        <p:spPr>
          <a:xfrm>
            <a:off x="839281" y="4214824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Top tape"/>
          <p:cNvGrpSpPr/>
          <p:nvPr/>
        </p:nvGrpSpPr>
        <p:grpSpPr>
          <a:xfrm>
            <a:off x="1752991" y="4457170"/>
            <a:ext cx="4337839" cy="461665"/>
            <a:chOff x="2178574" y="4919244"/>
            <a:chExt cx="4337839" cy="461665"/>
          </a:xfrm>
        </p:grpSpPr>
        <p:sp>
          <p:nvSpPr>
            <p:cNvPr id="53" name="Rectangle 4"/>
            <p:cNvSpPr/>
            <p:nvPr/>
          </p:nvSpPr>
          <p:spPr>
            <a:xfrm>
              <a:off x="2178574" y="5016764"/>
              <a:ext cx="4337839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490546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15068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139590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4112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7886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2195272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14592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32293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27805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4882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0934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414903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 rot="16200000">
              <a:off x="6292244" y="5121148"/>
              <a:ext cx="315260" cy="107164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  <a:gd name="connsiteX0" fmla="*/ 0 w 309509"/>
                <a:gd name="connsiteY0" fmla="*/ 86851 h 86851"/>
                <a:gd name="connsiteX1" fmla="*/ 71438 w 309509"/>
                <a:gd name="connsiteY1" fmla="*/ 10651 h 86851"/>
                <a:gd name="connsiteX2" fmla="*/ 121444 w 309509"/>
                <a:gd name="connsiteY2" fmla="*/ 86850 h 86851"/>
                <a:gd name="connsiteX3" fmla="*/ 178594 w 309509"/>
                <a:gd name="connsiteY3" fmla="*/ 15413 h 86851"/>
                <a:gd name="connsiteX4" fmla="*/ 242888 w 309509"/>
                <a:gd name="connsiteY4" fmla="*/ 86851 h 86851"/>
                <a:gd name="connsiteX5" fmla="*/ 309509 w 309509"/>
                <a:gd name="connsiteY5" fmla="*/ 0 h 86851"/>
                <a:gd name="connsiteX0" fmla="*/ 0 w 297549"/>
                <a:gd name="connsiteY0" fmla="*/ 76200 h 76200"/>
                <a:gd name="connsiteX1" fmla="*/ 71438 w 297549"/>
                <a:gd name="connsiteY1" fmla="*/ 0 h 76200"/>
                <a:gd name="connsiteX2" fmla="*/ 121444 w 297549"/>
                <a:gd name="connsiteY2" fmla="*/ 76199 h 76200"/>
                <a:gd name="connsiteX3" fmla="*/ 178594 w 297549"/>
                <a:gd name="connsiteY3" fmla="*/ 4762 h 76200"/>
                <a:gd name="connsiteX4" fmla="*/ 242888 w 297549"/>
                <a:gd name="connsiteY4" fmla="*/ 76200 h 76200"/>
                <a:gd name="connsiteX5" fmla="*/ 297549 w 297549"/>
                <a:gd name="connsiteY5" fmla="*/ 16229 h 76200"/>
                <a:gd name="connsiteX0" fmla="*/ 0 w 316685"/>
                <a:gd name="connsiteY0" fmla="*/ 93054 h 93054"/>
                <a:gd name="connsiteX1" fmla="*/ 71438 w 316685"/>
                <a:gd name="connsiteY1" fmla="*/ 16854 h 93054"/>
                <a:gd name="connsiteX2" fmla="*/ 121444 w 316685"/>
                <a:gd name="connsiteY2" fmla="*/ 93053 h 93054"/>
                <a:gd name="connsiteX3" fmla="*/ 178594 w 316685"/>
                <a:gd name="connsiteY3" fmla="*/ 21616 h 93054"/>
                <a:gd name="connsiteX4" fmla="*/ 242888 w 316685"/>
                <a:gd name="connsiteY4" fmla="*/ 93054 h 93054"/>
                <a:gd name="connsiteX5" fmla="*/ 316685 w 316685"/>
                <a:gd name="connsiteY5" fmla="*/ 0 h 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5" h="93054">
                  <a:moveTo>
                    <a:pt x="0" y="93054"/>
                  </a:moveTo>
                  <a:lnTo>
                    <a:pt x="71438" y="16854"/>
                  </a:lnTo>
                  <a:lnTo>
                    <a:pt x="121444" y="93053"/>
                  </a:lnTo>
                  <a:lnTo>
                    <a:pt x="178594" y="21616"/>
                  </a:lnTo>
                  <a:lnTo>
                    <a:pt x="242888" y="93054"/>
                  </a:lnTo>
                  <a:cubicBezTo>
                    <a:pt x="269082" y="66860"/>
                    <a:pt x="290491" y="26194"/>
                    <a:pt x="3166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738753" y="50123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057840" y="5021857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4765071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376928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6039738" y="491924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709915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027009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359996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5074947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392024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12213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60887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80207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97908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cxnSp>
        <p:nvCxnSpPr>
          <p:cNvPr id="160" name="Straight Connector 159"/>
          <p:cNvCxnSpPr/>
          <p:nvPr/>
        </p:nvCxnSpPr>
        <p:spPr>
          <a:xfrm flipH="1">
            <a:off x="1826845" y="461863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2797192" y="462345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3746289" y="461047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2146001" y="462397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466498" y="461762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3447849" y="461338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35510" y="461078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4078964" y="460787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4988183" y="461047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4689743" y="461338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4377404" y="461078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320858" y="460787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2872"/>
              </p:ext>
            </p:extLst>
          </p:nvPr>
        </p:nvGraphicFramePr>
        <p:xfrm>
          <a:off x="6479590" y="4390217"/>
          <a:ext cx="36213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089">
                  <a:extLst>
                    <a:ext uri="{9D8B030D-6E8A-4147-A177-3AD203B41FA5}">
                      <a16:colId xmlns:a16="http://schemas.microsoft.com/office/drawing/2014/main" val="416831789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2833781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94037120"/>
                    </a:ext>
                  </a:extLst>
                </a:gridCol>
                <a:gridCol w="1175913">
                  <a:extLst>
                    <a:ext uri="{9D8B030D-6E8A-4147-A177-3AD203B41FA5}">
                      <a16:colId xmlns:a16="http://schemas.microsoft.com/office/drawing/2014/main" val="3316103572"/>
                    </a:ext>
                  </a:extLst>
                </a:gridCol>
              </a:tblGrid>
              <a:tr h="3387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93421"/>
                  </a:ext>
                </a:extLst>
              </a:tr>
              <a:tr h="338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8542613"/>
                  </a:ext>
                </a:extLst>
              </a:tr>
              <a:tr h="338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b’s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709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58615" y="5277951"/>
                <a:ext cx="7592832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Further improvement?    Not possible.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Theorem:   </a:t>
                </a:r>
                <a:r>
                  <a:rPr lang="en-US" sz="2000" dirty="0"/>
                  <a:t>A 1-tape TM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cannot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by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steps. </a:t>
                </a:r>
              </a:p>
              <a:p>
                <a:r>
                  <a:rPr lang="en-US" sz="2000" dirty="0"/>
                  <a:t>You are not responsible for knowing the proof. 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5277951"/>
                <a:ext cx="7592832" cy="1092607"/>
              </a:xfrm>
              <a:prstGeom prst="rect">
                <a:avLst/>
              </a:prstGeom>
              <a:blipFill>
                <a:blip r:embed="rId6"/>
                <a:stretch>
                  <a:fillRect l="-803" t="-3352" b="-9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188030" y="4171950"/>
            <a:ext cx="6132759" cy="104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04566" y="4816501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04566" y="5090023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951705" y="4816501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51705" y="5090023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03001" y="4816501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003001" y="5090023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7" grpId="0" uiExpand="1" build="p"/>
      <p:bldP spid="65" grpId="0" build="p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699500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Deciding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even faster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699500" cy="787139"/>
              </a:xfrm>
              <a:prstGeom prst="rect">
                <a:avLst/>
              </a:prstGeom>
              <a:blipFill>
                <a:blip r:embed="rId2"/>
                <a:stretch>
                  <a:fillRect l="-631" t="-7752" r="-2172" b="-2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456885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multi-tape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input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Copy a’s to second tape.</a:t>
                </a:r>
              </a:p>
              <a:p>
                <a:r>
                  <a:rPr lang="en-US" sz="2000" dirty="0"/>
                  <a:t>     3.  Match b’s with a’s on second tape.   </a:t>
                </a:r>
              </a:p>
              <a:p>
                <a:r>
                  <a:rPr lang="en-US" sz="2000" dirty="0"/>
                  <a:t>     4.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match, else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456885" cy="2154436"/>
              </a:xfrm>
              <a:prstGeom prst="rect">
                <a:avLst/>
              </a:prstGeom>
              <a:blipFill>
                <a:blip r:embed="rId3"/>
                <a:stretch>
                  <a:fillRect l="-966" t="-2260" b="-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1009" y="1813248"/>
                <a:ext cx="197757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09" y="1813248"/>
                <a:ext cx="1977573" cy="1938992"/>
              </a:xfrm>
              <a:prstGeom prst="rect">
                <a:avLst/>
              </a:prstGeom>
              <a:blipFill>
                <a:blip r:embed="rId4"/>
                <a:stretch>
                  <a:fillRect l="-3077" t="-1567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TM box"/>
          <p:cNvGrpSpPr/>
          <p:nvPr/>
        </p:nvGrpSpPr>
        <p:grpSpPr>
          <a:xfrm>
            <a:off x="747726" y="4674556"/>
            <a:ext cx="492260" cy="411689"/>
            <a:chOff x="6763691" y="2719566"/>
            <a:chExt cx="492260" cy="411689"/>
          </a:xfrm>
        </p:grpSpPr>
        <p:sp>
          <p:nvSpPr>
            <p:cNvPr id="49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inite Control"/>
                <p:cNvSpPr/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op head start"/>
          <p:cNvSpPr/>
          <p:nvPr/>
        </p:nvSpPr>
        <p:spPr>
          <a:xfrm>
            <a:off x="932124" y="4339115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Top tape"/>
          <p:cNvGrpSpPr/>
          <p:nvPr/>
        </p:nvGrpSpPr>
        <p:grpSpPr>
          <a:xfrm>
            <a:off x="1845834" y="4581461"/>
            <a:ext cx="4337839" cy="461665"/>
            <a:chOff x="2178574" y="4919244"/>
            <a:chExt cx="4337839" cy="461665"/>
          </a:xfrm>
        </p:grpSpPr>
        <p:sp>
          <p:nvSpPr>
            <p:cNvPr id="52" name="Rectangle 4"/>
            <p:cNvSpPr/>
            <p:nvPr/>
          </p:nvSpPr>
          <p:spPr>
            <a:xfrm>
              <a:off x="2178574" y="5016764"/>
              <a:ext cx="4337839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2490546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15068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139590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64112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7886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195272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4592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32293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27805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44882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0934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14903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 rot="16200000">
              <a:off x="6292244" y="5121148"/>
              <a:ext cx="315260" cy="107164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  <a:gd name="connsiteX0" fmla="*/ 0 w 309509"/>
                <a:gd name="connsiteY0" fmla="*/ 86851 h 86851"/>
                <a:gd name="connsiteX1" fmla="*/ 71438 w 309509"/>
                <a:gd name="connsiteY1" fmla="*/ 10651 h 86851"/>
                <a:gd name="connsiteX2" fmla="*/ 121444 w 309509"/>
                <a:gd name="connsiteY2" fmla="*/ 86850 h 86851"/>
                <a:gd name="connsiteX3" fmla="*/ 178594 w 309509"/>
                <a:gd name="connsiteY3" fmla="*/ 15413 h 86851"/>
                <a:gd name="connsiteX4" fmla="*/ 242888 w 309509"/>
                <a:gd name="connsiteY4" fmla="*/ 86851 h 86851"/>
                <a:gd name="connsiteX5" fmla="*/ 309509 w 309509"/>
                <a:gd name="connsiteY5" fmla="*/ 0 h 86851"/>
                <a:gd name="connsiteX0" fmla="*/ 0 w 297549"/>
                <a:gd name="connsiteY0" fmla="*/ 76200 h 76200"/>
                <a:gd name="connsiteX1" fmla="*/ 71438 w 297549"/>
                <a:gd name="connsiteY1" fmla="*/ 0 h 76200"/>
                <a:gd name="connsiteX2" fmla="*/ 121444 w 297549"/>
                <a:gd name="connsiteY2" fmla="*/ 76199 h 76200"/>
                <a:gd name="connsiteX3" fmla="*/ 178594 w 297549"/>
                <a:gd name="connsiteY3" fmla="*/ 4762 h 76200"/>
                <a:gd name="connsiteX4" fmla="*/ 242888 w 297549"/>
                <a:gd name="connsiteY4" fmla="*/ 76200 h 76200"/>
                <a:gd name="connsiteX5" fmla="*/ 297549 w 297549"/>
                <a:gd name="connsiteY5" fmla="*/ 16229 h 76200"/>
                <a:gd name="connsiteX0" fmla="*/ 0 w 316685"/>
                <a:gd name="connsiteY0" fmla="*/ 93054 h 93054"/>
                <a:gd name="connsiteX1" fmla="*/ 71438 w 316685"/>
                <a:gd name="connsiteY1" fmla="*/ 16854 h 93054"/>
                <a:gd name="connsiteX2" fmla="*/ 121444 w 316685"/>
                <a:gd name="connsiteY2" fmla="*/ 93053 h 93054"/>
                <a:gd name="connsiteX3" fmla="*/ 178594 w 316685"/>
                <a:gd name="connsiteY3" fmla="*/ 21616 h 93054"/>
                <a:gd name="connsiteX4" fmla="*/ 242888 w 316685"/>
                <a:gd name="connsiteY4" fmla="*/ 93054 h 93054"/>
                <a:gd name="connsiteX5" fmla="*/ 316685 w 316685"/>
                <a:gd name="connsiteY5" fmla="*/ 0 h 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5" h="93054">
                  <a:moveTo>
                    <a:pt x="0" y="93054"/>
                  </a:moveTo>
                  <a:lnTo>
                    <a:pt x="71438" y="16854"/>
                  </a:lnTo>
                  <a:lnTo>
                    <a:pt x="121444" y="93053"/>
                  </a:lnTo>
                  <a:lnTo>
                    <a:pt x="178594" y="21616"/>
                  </a:lnTo>
                  <a:lnTo>
                    <a:pt x="242888" y="93054"/>
                  </a:lnTo>
                  <a:cubicBezTo>
                    <a:pt x="269082" y="66860"/>
                    <a:pt x="290491" y="26194"/>
                    <a:pt x="3166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738753" y="50123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057840" y="5021857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765071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5376928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6039738" y="491924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709915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027009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359996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074947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392024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712213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60887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480207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97908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13" name="Rectangle 4"/>
          <p:cNvSpPr/>
          <p:nvPr/>
        </p:nvSpPr>
        <p:spPr>
          <a:xfrm>
            <a:off x="1845834" y="5480512"/>
            <a:ext cx="4337839" cy="317979"/>
          </a:xfrm>
          <a:custGeom>
            <a:avLst/>
            <a:gdLst>
              <a:gd name="connsiteX0" fmla="*/ 0 w 2742303"/>
              <a:gd name="connsiteY0" fmla="*/ 0 h 317979"/>
              <a:gd name="connsiteX1" fmla="*/ 2742303 w 2742303"/>
              <a:gd name="connsiteY1" fmla="*/ 0 h 317979"/>
              <a:gd name="connsiteX2" fmla="*/ 2742303 w 2742303"/>
              <a:gd name="connsiteY2" fmla="*/ 317979 h 317979"/>
              <a:gd name="connsiteX3" fmla="*/ 0 w 2742303"/>
              <a:gd name="connsiteY3" fmla="*/ 317979 h 317979"/>
              <a:gd name="connsiteX4" fmla="*/ 0 w 2742303"/>
              <a:gd name="connsiteY4" fmla="*/ 0 h 317979"/>
              <a:gd name="connsiteX0" fmla="*/ 2742303 w 2833743"/>
              <a:gd name="connsiteY0" fmla="*/ 317979 h 409419"/>
              <a:gd name="connsiteX1" fmla="*/ 0 w 2833743"/>
              <a:gd name="connsiteY1" fmla="*/ 317979 h 409419"/>
              <a:gd name="connsiteX2" fmla="*/ 0 w 2833743"/>
              <a:gd name="connsiteY2" fmla="*/ 0 h 409419"/>
              <a:gd name="connsiteX3" fmla="*/ 2742303 w 2833743"/>
              <a:gd name="connsiteY3" fmla="*/ 0 h 409419"/>
              <a:gd name="connsiteX4" fmla="*/ 2833743 w 2833743"/>
              <a:gd name="connsiteY4" fmla="*/ 409419 h 409419"/>
              <a:gd name="connsiteX0" fmla="*/ 2742303 w 2742303"/>
              <a:gd name="connsiteY0" fmla="*/ 317979 h 317979"/>
              <a:gd name="connsiteX1" fmla="*/ 0 w 2742303"/>
              <a:gd name="connsiteY1" fmla="*/ 317979 h 317979"/>
              <a:gd name="connsiteX2" fmla="*/ 0 w 2742303"/>
              <a:gd name="connsiteY2" fmla="*/ 0 h 317979"/>
              <a:gd name="connsiteX3" fmla="*/ 2742303 w 2742303"/>
              <a:gd name="connsiteY3" fmla="*/ 0 h 317979"/>
              <a:gd name="connsiteX0" fmla="*/ 2818503 w 2818503"/>
              <a:gd name="connsiteY0" fmla="*/ 317979 h 317979"/>
              <a:gd name="connsiteX1" fmla="*/ 0 w 2818503"/>
              <a:gd name="connsiteY1" fmla="*/ 317979 h 317979"/>
              <a:gd name="connsiteX2" fmla="*/ 0 w 2818503"/>
              <a:gd name="connsiteY2" fmla="*/ 0 h 317979"/>
              <a:gd name="connsiteX3" fmla="*/ 2742303 w 2818503"/>
              <a:gd name="connsiteY3" fmla="*/ 0 h 3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503" h="317979">
                <a:moveTo>
                  <a:pt x="2818503" y="317979"/>
                </a:moveTo>
                <a:lnTo>
                  <a:pt x="0" y="317979"/>
                </a:lnTo>
                <a:lnTo>
                  <a:pt x="0" y="0"/>
                </a:lnTo>
                <a:lnTo>
                  <a:pt x="27423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2157806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482328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806850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131372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455894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862532" y="543010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181852" y="54301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499553" y="54324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760694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082163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/>
          <p:cNvSpPr/>
          <p:nvPr/>
        </p:nvSpPr>
        <p:spPr>
          <a:xfrm rot="16200000">
            <a:off x="5959504" y="5577843"/>
            <a:ext cx="315260" cy="107164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  <a:gd name="connsiteX0" fmla="*/ 0 w 309509"/>
              <a:gd name="connsiteY0" fmla="*/ 86851 h 86851"/>
              <a:gd name="connsiteX1" fmla="*/ 71438 w 309509"/>
              <a:gd name="connsiteY1" fmla="*/ 10651 h 86851"/>
              <a:gd name="connsiteX2" fmla="*/ 121444 w 309509"/>
              <a:gd name="connsiteY2" fmla="*/ 86850 h 86851"/>
              <a:gd name="connsiteX3" fmla="*/ 178594 w 309509"/>
              <a:gd name="connsiteY3" fmla="*/ 15413 h 86851"/>
              <a:gd name="connsiteX4" fmla="*/ 242888 w 309509"/>
              <a:gd name="connsiteY4" fmla="*/ 86851 h 86851"/>
              <a:gd name="connsiteX5" fmla="*/ 309509 w 309509"/>
              <a:gd name="connsiteY5" fmla="*/ 0 h 86851"/>
              <a:gd name="connsiteX0" fmla="*/ 0 w 297549"/>
              <a:gd name="connsiteY0" fmla="*/ 76200 h 76200"/>
              <a:gd name="connsiteX1" fmla="*/ 71438 w 297549"/>
              <a:gd name="connsiteY1" fmla="*/ 0 h 76200"/>
              <a:gd name="connsiteX2" fmla="*/ 121444 w 297549"/>
              <a:gd name="connsiteY2" fmla="*/ 76199 h 76200"/>
              <a:gd name="connsiteX3" fmla="*/ 178594 w 297549"/>
              <a:gd name="connsiteY3" fmla="*/ 4762 h 76200"/>
              <a:gd name="connsiteX4" fmla="*/ 242888 w 297549"/>
              <a:gd name="connsiteY4" fmla="*/ 76200 h 76200"/>
              <a:gd name="connsiteX5" fmla="*/ 297549 w 297549"/>
              <a:gd name="connsiteY5" fmla="*/ 16229 h 76200"/>
              <a:gd name="connsiteX0" fmla="*/ 0 w 316685"/>
              <a:gd name="connsiteY0" fmla="*/ 93054 h 93054"/>
              <a:gd name="connsiteX1" fmla="*/ 71438 w 316685"/>
              <a:gd name="connsiteY1" fmla="*/ 16854 h 93054"/>
              <a:gd name="connsiteX2" fmla="*/ 121444 w 316685"/>
              <a:gd name="connsiteY2" fmla="*/ 93053 h 93054"/>
              <a:gd name="connsiteX3" fmla="*/ 178594 w 316685"/>
              <a:gd name="connsiteY3" fmla="*/ 21616 h 93054"/>
              <a:gd name="connsiteX4" fmla="*/ 242888 w 316685"/>
              <a:gd name="connsiteY4" fmla="*/ 93054 h 93054"/>
              <a:gd name="connsiteX5" fmla="*/ 316685 w 316685"/>
              <a:gd name="connsiteY5" fmla="*/ 0 h 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685" h="93054">
                <a:moveTo>
                  <a:pt x="0" y="93054"/>
                </a:moveTo>
                <a:lnTo>
                  <a:pt x="71438" y="16854"/>
                </a:lnTo>
                <a:lnTo>
                  <a:pt x="121444" y="93053"/>
                </a:lnTo>
                <a:lnTo>
                  <a:pt x="178594" y="21616"/>
                </a:lnTo>
                <a:lnTo>
                  <a:pt x="242888" y="93054"/>
                </a:lnTo>
                <a:cubicBezTo>
                  <a:pt x="269082" y="66860"/>
                  <a:pt x="290491" y="26194"/>
                  <a:pt x="31668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4406013" y="5476087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725100" y="5485605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044188" y="548289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706998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5377175" y="5479489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694269" y="548289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027256" y="5479489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828147" y="543010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147467" y="54301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465168" y="54324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" name="Top head later"/>
          <p:cNvSpPr/>
          <p:nvPr/>
        </p:nvSpPr>
        <p:spPr>
          <a:xfrm>
            <a:off x="1033241" y="4536883"/>
            <a:ext cx="971567" cy="943629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319 w 1014845"/>
              <a:gd name="connsiteY0" fmla="*/ 340025 h 1121075"/>
              <a:gd name="connsiteX1" fmla="*/ 152719 w 1014845"/>
              <a:gd name="connsiteY1" fmla="*/ 54275 h 1121075"/>
              <a:gd name="connsiteX2" fmla="*/ 933769 w 1014845"/>
              <a:gd name="connsiteY2" fmla="*/ 25700 h 1121075"/>
              <a:gd name="connsiteX3" fmla="*/ 971869 w 1014845"/>
              <a:gd name="connsiteY3" fmla="*/ 1121075 h 1121075"/>
              <a:gd name="connsiteX0" fmla="*/ 36 w 971595"/>
              <a:gd name="connsiteY0" fmla="*/ 292109 h 1073159"/>
              <a:gd name="connsiteX1" fmla="*/ 152436 w 971595"/>
              <a:gd name="connsiteY1" fmla="*/ 6359 h 1073159"/>
              <a:gd name="connsiteX2" fmla="*/ 614398 w 971595"/>
              <a:gd name="connsiteY2" fmla="*/ 568334 h 1073159"/>
              <a:gd name="connsiteX3" fmla="*/ 971586 w 971595"/>
              <a:gd name="connsiteY3" fmla="*/ 1073159 h 1073159"/>
              <a:gd name="connsiteX0" fmla="*/ 11 w 971570"/>
              <a:gd name="connsiteY0" fmla="*/ 187250 h 968300"/>
              <a:gd name="connsiteX1" fmla="*/ 280999 w 971570"/>
              <a:gd name="connsiteY1" fmla="*/ 11038 h 968300"/>
              <a:gd name="connsiteX2" fmla="*/ 614373 w 971570"/>
              <a:gd name="connsiteY2" fmla="*/ 463475 h 968300"/>
              <a:gd name="connsiteX3" fmla="*/ 971561 w 971570"/>
              <a:gd name="connsiteY3" fmla="*/ 968300 h 968300"/>
              <a:gd name="connsiteX0" fmla="*/ 8 w 971567"/>
              <a:gd name="connsiteY0" fmla="*/ 132315 h 913365"/>
              <a:gd name="connsiteX1" fmla="*/ 342909 w 971567"/>
              <a:gd name="connsiteY1" fmla="*/ 18015 h 913365"/>
              <a:gd name="connsiteX2" fmla="*/ 614370 w 971567"/>
              <a:gd name="connsiteY2" fmla="*/ 408540 h 913365"/>
              <a:gd name="connsiteX3" fmla="*/ 971558 w 971567"/>
              <a:gd name="connsiteY3" fmla="*/ 913365 h 91336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59"/>
              <a:gd name="connsiteY0" fmla="*/ 157195 h 938245"/>
              <a:gd name="connsiteX1" fmla="*/ 342910 w 971559"/>
              <a:gd name="connsiteY1" fmla="*/ 42895 h 938245"/>
              <a:gd name="connsiteX2" fmla="*/ 614371 w 971559"/>
              <a:gd name="connsiteY2" fmla="*/ 433420 h 938245"/>
              <a:gd name="connsiteX3" fmla="*/ 971559 w 971559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68"/>
              <a:gd name="connsiteY0" fmla="*/ 130618 h 911668"/>
              <a:gd name="connsiteX1" fmla="*/ 342910 w 971568"/>
              <a:gd name="connsiteY1" fmla="*/ 16318 h 911668"/>
              <a:gd name="connsiteX2" fmla="*/ 657233 w 971568"/>
              <a:gd name="connsiteY2" fmla="*/ 383030 h 911668"/>
              <a:gd name="connsiteX3" fmla="*/ 971559 w 971568"/>
              <a:gd name="connsiteY3" fmla="*/ 911668 h 911668"/>
              <a:gd name="connsiteX0" fmla="*/ 8 w 971567"/>
              <a:gd name="connsiteY0" fmla="*/ 108134 h 889184"/>
              <a:gd name="connsiteX1" fmla="*/ 371484 w 971567"/>
              <a:gd name="connsiteY1" fmla="*/ 22409 h 889184"/>
              <a:gd name="connsiteX2" fmla="*/ 657232 w 971567"/>
              <a:gd name="connsiteY2" fmla="*/ 360546 h 889184"/>
              <a:gd name="connsiteX3" fmla="*/ 971558 w 971567"/>
              <a:gd name="connsiteY3" fmla="*/ 889184 h 889184"/>
              <a:gd name="connsiteX0" fmla="*/ 8 w 971567"/>
              <a:gd name="connsiteY0" fmla="*/ 139879 h 920929"/>
              <a:gd name="connsiteX1" fmla="*/ 371484 w 971567"/>
              <a:gd name="connsiteY1" fmla="*/ 54154 h 920929"/>
              <a:gd name="connsiteX2" fmla="*/ 657232 w 971567"/>
              <a:gd name="connsiteY2" fmla="*/ 392291 h 920929"/>
              <a:gd name="connsiteX3" fmla="*/ 971558 w 971567"/>
              <a:gd name="connsiteY3" fmla="*/ 920929 h 92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67" h="920929">
                <a:moveTo>
                  <a:pt x="8" y="139879"/>
                </a:moveTo>
                <a:cubicBezTo>
                  <a:pt x="-1580" y="23197"/>
                  <a:pt x="219085" y="-59352"/>
                  <a:pt x="371484" y="54154"/>
                </a:cubicBezTo>
                <a:cubicBezTo>
                  <a:pt x="523883" y="167660"/>
                  <a:pt x="544520" y="268466"/>
                  <a:pt x="657232" y="392291"/>
                </a:cubicBezTo>
                <a:cubicBezTo>
                  <a:pt x="779470" y="554216"/>
                  <a:pt x="973145" y="644704"/>
                  <a:pt x="971558" y="92092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397044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5077676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4767722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4426278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4102035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3787030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0" name="Rectangle 149"/>
          <p:cNvSpPr/>
          <p:nvPr/>
        </p:nvSpPr>
        <p:spPr>
          <a:xfrm>
            <a:off x="3462787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3135632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2" name="Rectangle 151"/>
          <p:cNvSpPr/>
          <p:nvPr/>
        </p:nvSpPr>
        <p:spPr>
          <a:xfrm>
            <a:off x="2825678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2505475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4" name="Rectangle 153"/>
          <p:cNvSpPr/>
          <p:nvPr/>
        </p:nvSpPr>
        <p:spPr>
          <a:xfrm>
            <a:off x="2178320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5" name="Rectangle 154"/>
          <p:cNvSpPr/>
          <p:nvPr/>
        </p:nvSpPr>
        <p:spPr>
          <a:xfrm>
            <a:off x="1868366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6" name="Freeform 155"/>
          <p:cNvSpPr/>
          <p:nvPr/>
        </p:nvSpPr>
        <p:spPr>
          <a:xfrm>
            <a:off x="932123" y="4339115"/>
            <a:ext cx="2993624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op head later"/>
          <p:cNvSpPr/>
          <p:nvPr/>
        </p:nvSpPr>
        <p:spPr>
          <a:xfrm>
            <a:off x="1032688" y="4559066"/>
            <a:ext cx="2583057" cy="924622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319 w 1014845"/>
              <a:gd name="connsiteY0" fmla="*/ 340025 h 1121075"/>
              <a:gd name="connsiteX1" fmla="*/ 152719 w 1014845"/>
              <a:gd name="connsiteY1" fmla="*/ 54275 h 1121075"/>
              <a:gd name="connsiteX2" fmla="*/ 933769 w 1014845"/>
              <a:gd name="connsiteY2" fmla="*/ 25700 h 1121075"/>
              <a:gd name="connsiteX3" fmla="*/ 971869 w 1014845"/>
              <a:gd name="connsiteY3" fmla="*/ 1121075 h 1121075"/>
              <a:gd name="connsiteX0" fmla="*/ 36 w 971595"/>
              <a:gd name="connsiteY0" fmla="*/ 292109 h 1073159"/>
              <a:gd name="connsiteX1" fmla="*/ 152436 w 971595"/>
              <a:gd name="connsiteY1" fmla="*/ 6359 h 1073159"/>
              <a:gd name="connsiteX2" fmla="*/ 614398 w 971595"/>
              <a:gd name="connsiteY2" fmla="*/ 568334 h 1073159"/>
              <a:gd name="connsiteX3" fmla="*/ 971586 w 971595"/>
              <a:gd name="connsiteY3" fmla="*/ 1073159 h 1073159"/>
              <a:gd name="connsiteX0" fmla="*/ 11 w 971570"/>
              <a:gd name="connsiteY0" fmla="*/ 187250 h 968300"/>
              <a:gd name="connsiteX1" fmla="*/ 280999 w 971570"/>
              <a:gd name="connsiteY1" fmla="*/ 11038 h 968300"/>
              <a:gd name="connsiteX2" fmla="*/ 614373 w 971570"/>
              <a:gd name="connsiteY2" fmla="*/ 463475 h 968300"/>
              <a:gd name="connsiteX3" fmla="*/ 971561 w 971570"/>
              <a:gd name="connsiteY3" fmla="*/ 968300 h 968300"/>
              <a:gd name="connsiteX0" fmla="*/ 8 w 971567"/>
              <a:gd name="connsiteY0" fmla="*/ 132315 h 913365"/>
              <a:gd name="connsiteX1" fmla="*/ 342909 w 971567"/>
              <a:gd name="connsiteY1" fmla="*/ 18015 h 913365"/>
              <a:gd name="connsiteX2" fmla="*/ 614370 w 971567"/>
              <a:gd name="connsiteY2" fmla="*/ 408540 h 913365"/>
              <a:gd name="connsiteX3" fmla="*/ 971558 w 971567"/>
              <a:gd name="connsiteY3" fmla="*/ 913365 h 91336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59"/>
              <a:gd name="connsiteY0" fmla="*/ 157195 h 938245"/>
              <a:gd name="connsiteX1" fmla="*/ 342910 w 971559"/>
              <a:gd name="connsiteY1" fmla="*/ 42895 h 938245"/>
              <a:gd name="connsiteX2" fmla="*/ 614371 w 971559"/>
              <a:gd name="connsiteY2" fmla="*/ 433420 h 938245"/>
              <a:gd name="connsiteX3" fmla="*/ 971559 w 971559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68"/>
              <a:gd name="connsiteY0" fmla="*/ 130618 h 911668"/>
              <a:gd name="connsiteX1" fmla="*/ 342910 w 971568"/>
              <a:gd name="connsiteY1" fmla="*/ 16318 h 911668"/>
              <a:gd name="connsiteX2" fmla="*/ 657233 w 971568"/>
              <a:gd name="connsiteY2" fmla="*/ 383030 h 911668"/>
              <a:gd name="connsiteX3" fmla="*/ 971559 w 971568"/>
              <a:gd name="connsiteY3" fmla="*/ 911668 h 911668"/>
              <a:gd name="connsiteX0" fmla="*/ 8 w 971567"/>
              <a:gd name="connsiteY0" fmla="*/ 108134 h 889184"/>
              <a:gd name="connsiteX1" fmla="*/ 371484 w 971567"/>
              <a:gd name="connsiteY1" fmla="*/ 22409 h 889184"/>
              <a:gd name="connsiteX2" fmla="*/ 657232 w 971567"/>
              <a:gd name="connsiteY2" fmla="*/ 360546 h 889184"/>
              <a:gd name="connsiteX3" fmla="*/ 971558 w 971567"/>
              <a:gd name="connsiteY3" fmla="*/ 889184 h 889184"/>
              <a:gd name="connsiteX0" fmla="*/ 8 w 971567"/>
              <a:gd name="connsiteY0" fmla="*/ 139879 h 920929"/>
              <a:gd name="connsiteX1" fmla="*/ 371484 w 971567"/>
              <a:gd name="connsiteY1" fmla="*/ 54154 h 920929"/>
              <a:gd name="connsiteX2" fmla="*/ 657232 w 971567"/>
              <a:gd name="connsiteY2" fmla="*/ 392291 h 920929"/>
              <a:gd name="connsiteX3" fmla="*/ 971558 w 971567"/>
              <a:gd name="connsiteY3" fmla="*/ 920929 h 920929"/>
              <a:gd name="connsiteX0" fmla="*/ 8 w 2578109"/>
              <a:gd name="connsiteY0" fmla="*/ 139879 h 924028"/>
              <a:gd name="connsiteX1" fmla="*/ 371484 w 2578109"/>
              <a:gd name="connsiteY1" fmla="*/ 54154 h 924028"/>
              <a:gd name="connsiteX2" fmla="*/ 657232 w 2578109"/>
              <a:gd name="connsiteY2" fmla="*/ 392291 h 924028"/>
              <a:gd name="connsiteX3" fmla="*/ 2578108 w 2578109"/>
              <a:gd name="connsiteY3" fmla="*/ 924028 h 924028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802"/>
              <a:gd name="connsiteY0" fmla="*/ 118231 h 902380"/>
              <a:gd name="connsiteX1" fmla="*/ 371484 w 2578802"/>
              <a:gd name="connsiteY1" fmla="*/ 32506 h 902380"/>
              <a:gd name="connsiteX2" fmla="*/ 777882 w 2578802"/>
              <a:gd name="connsiteY2" fmla="*/ 506982 h 902380"/>
              <a:gd name="connsiteX3" fmla="*/ 2578108 w 2578802"/>
              <a:gd name="connsiteY3" fmla="*/ 902380 h 902380"/>
              <a:gd name="connsiteX0" fmla="*/ 8 w 2579303"/>
              <a:gd name="connsiteY0" fmla="*/ 118231 h 902380"/>
              <a:gd name="connsiteX1" fmla="*/ 371484 w 2579303"/>
              <a:gd name="connsiteY1" fmla="*/ 32506 h 902380"/>
              <a:gd name="connsiteX2" fmla="*/ 777882 w 2579303"/>
              <a:gd name="connsiteY2" fmla="*/ 506982 h 902380"/>
              <a:gd name="connsiteX3" fmla="*/ 2578108 w 2579303"/>
              <a:gd name="connsiteY3" fmla="*/ 902380 h 902380"/>
              <a:gd name="connsiteX0" fmla="*/ 8 w 2580679"/>
              <a:gd name="connsiteY0" fmla="*/ 118231 h 902380"/>
              <a:gd name="connsiteX1" fmla="*/ 371484 w 2580679"/>
              <a:gd name="connsiteY1" fmla="*/ 32506 h 902380"/>
              <a:gd name="connsiteX2" fmla="*/ 777882 w 2580679"/>
              <a:gd name="connsiteY2" fmla="*/ 506982 h 902380"/>
              <a:gd name="connsiteX3" fmla="*/ 2578108 w 2580679"/>
              <a:gd name="connsiteY3" fmla="*/ 902380 h 902380"/>
              <a:gd name="connsiteX0" fmla="*/ 8 w 2586447"/>
              <a:gd name="connsiteY0" fmla="*/ 118231 h 902380"/>
              <a:gd name="connsiteX1" fmla="*/ 371484 w 2586447"/>
              <a:gd name="connsiteY1" fmla="*/ 32506 h 902380"/>
              <a:gd name="connsiteX2" fmla="*/ 777882 w 2586447"/>
              <a:gd name="connsiteY2" fmla="*/ 506982 h 902380"/>
              <a:gd name="connsiteX3" fmla="*/ 2578108 w 2586447"/>
              <a:gd name="connsiteY3" fmla="*/ 902380 h 902380"/>
              <a:gd name="connsiteX0" fmla="*/ 8 w 2580290"/>
              <a:gd name="connsiteY0" fmla="*/ 118231 h 902380"/>
              <a:gd name="connsiteX1" fmla="*/ 371484 w 2580290"/>
              <a:gd name="connsiteY1" fmla="*/ 32506 h 902380"/>
              <a:gd name="connsiteX2" fmla="*/ 777882 w 2580290"/>
              <a:gd name="connsiteY2" fmla="*/ 506982 h 902380"/>
              <a:gd name="connsiteX3" fmla="*/ 2578108 w 2580290"/>
              <a:gd name="connsiteY3" fmla="*/ 902380 h 902380"/>
              <a:gd name="connsiteX0" fmla="*/ 8 w 2586107"/>
              <a:gd name="connsiteY0" fmla="*/ 118231 h 902380"/>
              <a:gd name="connsiteX1" fmla="*/ 371484 w 2586107"/>
              <a:gd name="connsiteY1" fmla="*/ 32506 h 902380"/>
              <a:gd name="connsiteX2" fmla="*/ 777882 w 2586107"/>
              <a:gd name="connsiteY2" fmla="*/ 506982 h 902380"/>
              <a:gd name="connsiteX3" fmla="*/ 2578108 w 2586107"/>
              <a:gd name="connsiteY3" fmla="*/ 902380 h 902380"/>
              <a:gd name="connsiteX0" fmla="*/ 8 w 2583057"/>
              <a:gd name="connsiteY0" fmla="*/ 118231 h 902380"/>
              <a:gd name="connsiteX1" fmla="*/ 371484 w 2583057"/>
              <a:gd name="connsiteY1" fmla="*/ 32506 h 902380"/>
              <a:gd name="connsiteX2" fmla="*/ 777882 w 2583057"/>
              <a:gd name="connsiteY2" fmla="*/ 506982 h 902380"/>
              <a:gd name="connsiteX3" fmla="*/ 2578108 w 2583057"/>
              <a:gd name="connsiteY3" fmla="*/ 902380 h 90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057" h="902380">
                <a:moveTo>
                  <a:pt x="8" y="118231"/>
                </a:moveTo>
                <a:cubicBezTo>
                  <a:pt x="-1580" y="1549"/>
                  <a:pt x="241838" y="-32286"/>
                  <a:pt x="371484" y="32506"/>
                </a:cubicBezTo>
                <a:cubicBezTo>
                  <a:pt x="501130" y="97298"/>
                  <a:pt x="665170" y="383157"/>
                  <a:pt x="777882" y="506982"/>
                </a:cubicBezTo>
                <a:cubicBezTo>
                  <a:pt x="944570" y="706090"/>
                  <a:pt x="2687645" y="514605"/>
                  <a:pt x="2578108" y="90238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932122" y="4339115"/>
            <a:ext cx="493871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0261" y="4098137"/>
            <a:ext cx="5867400" cy="1966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7" grpId="0"/>
      <p:bldP spid="51" grpId="1" animBg="1"/>
      <p:bldP spid="121" grpId="0"/>
      <p:bldP spid="122" grpId="0"/>
      <p:bldP spid="123" grpId="0"/>
      <p:bldP spid="140" grpId="0"/>
      <p:bldP spid="141" grpId="0"/>
      <p:bldP spid="142" grpId="0"/>
      <p:bldP spid="143" grpId="0" animBg="1"/>
      <p:bldP spid="143" grpId="1" animBg="1"/>
      <p:bldP spid="150" grpId="0"/>
      <p:bldP spid="151" grpId="0"/>
      <p:bldP spid="152" grpId="0"/>
      <p:bldP spid="153" grpId="0"/>
      <p:bldP spid="154" grpId="0"/>
      <p:bldP spid="155" grpId="0"/>
      <p:bldP spid="156" grpId="0" animBg="1"/>
      <p:bldP spid="156" grpId="1" animBg="1"/>
      <p:bldP spid="160" grpId="0" animBg="1"/>
      <p:bldP spid="160" grpId="1" animBg="1"/>
      <p:bldP spid="161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6" y="1363579"/>
                <a:ext cx="10598773" cy="41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Number of steps to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decide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depends </a:t>
                </a:r>
                <a:r>
                  <a:rPr lang="en-US" sz="2400" dirty="0"/>
                  <a:t>on the model.</a:t>
                </a:r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1-tape TM: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Multi-tape TM: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Computability theory:   </a:t>
                </a:r>
                <a:r>
                  <a:rPr lang="en-US" sz="2400" dirty="0"/>
                  <a:t>model independence (Church-Turing Thesis)</a:t>
                </a:r>
              </a:p>
              <a:p>
                <a:r>
                  <a:rPr lang="en-US" sz="2400" dirty="0"/>
                  <a:t>Therefore model choice doesn’t matter.  Mathematically nice.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Complexity Theory:   </a:t>
                </a:r>
                <a:r>
                  <a:rPr lang="en-US" sz="2400" dirty="0"/>
                  <a:t>model dependence </a:t>
                </a:r>
              </a:p>
              <a:p>
                <a:r>
                  <a:rPr lang="en-US" sz="2400" dirty="0"/>
                  <a:t>But dependence is low (polynomial) for reasonable deterministic models.</a:t>
                </a:r>
              </a:p>
              <a:p>
                <a:r>
                  <a:rPr lang="en-US" sz="2400" dirty="0"/>
                  <a:t>We will focus on questions that do not depend on the model choice.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So… we will continue to use the 1-tape TM as the basic model for complexity.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63579"/>
                <a:ext cx="10598773" cy="4156331"/>
              </a:xfrm>
              <a:prstGeom prst="rect">
                <a:avLst/>
              </a:prstGeom>
              <a:blipFill>
                <a:blip r:embed="rId2"/>
                <a:stretch>
                  <a:fillRect l="-863" t="-441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Complexity Classes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8616" y="1363579"/>
                <a:ext cx="8816804" cy="260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 </a:t>
                </a: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.   Say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runs in time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always halts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 on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some deterministic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   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  <a:p>
                <a:r>
                  <a:rPr lang="en-US" sz="2400" b="1" dirty="0"/>
                  <a:t>Example:  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TIME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63579"/>
                <a:ext cx="8816804" cy="2604752"/>
              </a:xfrm>
              <a:prstGeom prst="rect">
                <a:avLst/>
              </a:prstGeom>
              <a:blipFill>
                <a:blip r:embed="rId2"/>
                <a:stretch>
                  <a:fillRect l="-1037" t="-1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083009" y="4902050"/>
            <a:ext cx="1526995" cy="857956"/>
            <a:chOff x="2282909" y="4730600"/>
            <a:chExt cx="1526995" cy="857956"/>
          </a:xfrm>
        </p:grpSpPr>
        <p:sp>
          <p:nvSpPr>
            <p:cNvPr id="5" name="Oval 4"/>
            <p:cNvSpPr/>
            <p:nvPr/>
          </p:nvSpPr>
          <p:spPr>
            <a:xfrm rot="21009345">
              <a:off x="2282909" y="4730600"/>
              <a:ext cx="1526995" cy="857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18475" y="4833832"/>
              <a:ext cx="13794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Regular languages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74058" y="4586569"/>
            <a:ext cx="3125272" cy="1188357"/>
            <a:chOff x="2073958" y="4415119"/>
            <a:chExt cx="3125272" cy="1188357"/>
          </a:xfrm>
        </p:grpSpPr>
        <p:sp>
          <p:nvSpPr>
            <p:cNvPr id="7" name="Oval 6"/>
            <p:cNvSpPr/>
            <p:nvPr/>
          </p:nvSpPr>
          <p:spPr>
            <a:xfrm rot="21009345">
              <a:off x="2073958" y="4445344"/>
              <a:ext cx="3125272" cy="1158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557898" y="4415119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98" y="4415119"/>
                  <a:ext cx="137944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86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457158" y="487928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158" y="4879281"/>
                  <a:ext cx="385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4457158" y="50410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63591" y="4381990"/>
            <a:ext cx="4342359" cy="1472238"/>
            <a:chOff x="1963491" y="4210540"/>
            <a:chExt cx="4342359" cy="1472238"/>
          </a:xfrm>
        </p:grpSpPr>
        <p:sp>
          <p:nvSpPr>
            <p:cNvPr id="11" name="Oval 10"/>
            <p:cNvSpPr/>
            <p:nvPr/>
          </p:nvSpPr>
          <p:spPr>
            <a:xfrm rot="21009345">
              <a:off x="1963491" y="4220324"/>
              <a:ext cx="4342359" cy="14624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842840" y="4210540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840" y="4210540"/>
                  <a:ext cx="13794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637019" y="4108668"/>
            <a:ext cx="6240768" cy="1804940"/>
            <a:chOff x="1836919" y="3937218"/>
            <a:chExt cx="6240768" cy="1804940"/>
          </a:xfrm>
        </p:grpSpPr>
        <p:grpSp>
          <p:nvGrpSpPr>
            <p:cNvPr id="22" name="Group 21"/>
            <p:cNvGrpSpPr/>
            <p:nvPr/>
          </p:nvGrpSpPr>
          <p:grpSpPr>
            <a:xfrm>
              <a:off x="1836919" y="4026782"/>
              <a:ext cx="5584820" cy="1715376"/>
              <a:chOff x="1836919" y="4026782"/>
              <a:chExt cx="5584820" cy="1715376"/>
            </a:xfrm>
          </p:grpSpPr>
          <p:sp>
            <p:nvSpPr>
              <p:cNvPr id="12" name="Oval 11"/>
              <p:cNvSpPr/>
              <p:nvPr/>
            </p:nvSpPr>
            <p:spPr>
              <a:xfrm rot="21009345">
                <a:off x="1836919" y="4026782"/>
                <a:ext cx="5584820" cy="17153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931631" y="4030682"/>
                    <a:ext cx="137944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TIME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631" y="4030682"/>
                    <a:ext cx="13794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Rectangle 16"/>
            <p:cNvSpPr/>
            <p:nvPr/>
          </p:nvSpPr>
          <p:spPr>
            <a:xfrm rot="20887539">
              <a:off x="7614099" y="3937218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60512" y="3651848"/>
            <a:ext cx="8903455" cy="2334984"/>
            <a:chOff x="1660412" y="3480398"/>
            <a:chExt cx="8903455" cy="2334984"/>
          </a:xfrm>
        </p:grpSpPr>
        <p:sp>
          <p:nvSpPr>
            <p:cNvPr id="13" name="Oval 12"/>
            <p:cNvSpPr/>
            <p:nvPr/>
          </p:nvSpPr>
          <p:spPr>
            <a:xfrm rot="21009345">
              <a:off x="1660412" y="3544212"/>
              <a:ext cx="8217570" cy="2271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474871" y="3675216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871" y="3675216"/>
                  <a:ext cx="13794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 rot="20887539">
              <a:off x="10100279" y="3480398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0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Multi-tape vs 1-tape time 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8617" y="1439779"/>
                <a:ext cx="8618683" cy="13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dirty="0"/>
                  <a:t>If a multi-tape TM decides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in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TIME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Proof: Next Problem Set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439779"/>
                <a:ext cx="8618683" cy="1324786"/>
              </a:xfrm>
              <a:prstGeom prst="rect">
                <a:avLst/>
              </a:prstGeom>
              <a:blipFill>
                <a:blip r:embed="rId2"/>
                <a:stretch>
                  <a:fillRect l="-1061" t="-3670" b="-9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270" y="0"/>
            <a:ext cx="612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Relationships among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8716572" cy="380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Informal Defn:  </a:t>
                </a:r>
                <a:r>
                  <a:rPr lang="en-US" sz="2400" dirty="0"/>
                  <a:t>Two models of computation are </a:t>
                </a:r>
                <a:r>
                  <a:rPr lang="en-US" sz="2400" u="sng" dirty="0" err="1"/>
                  <a:t>polynomially</a:t>
                </a:r>
                <a:r>
                  <a:rPr lang="en-US" sz="2400" u="sng" dirty="0"/>
                  <a:t> related</a:t>
                </a:r>
                <a:r>
                  <a:rPr lang="en-US" sz="2400" dirty="0"/>
                  <a:t> if each can simulate the other with a polynomial overhead: </a:t>
                </a:r>
                <a:br>
                  <a:rPr lang="en-US" sz="2400" dirty="0"/>
                </a:b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on the other model, for some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dirty="0"/>
                  <a:t>All reasonable deterministic models are </a:t>
                </a:r>
                <a:r>
                  <a:rPr lang="en-US" sz="2400" dirty="0" err="1"/>
                  <a:t>polynomially</a:t>
                </a:r>
                <a:r>
                  <a:rPr lang="en-US" sz="2400" dirty="0"/>
                  <a:t> related.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1-tape TMs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multi-tape TMs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multi-dimensional TMs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 access machine (RAM)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cellular automata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8716572" cy="3807581"/>
              </a:xfrm>
              <a:prstGeom prst="rect">
                <a:avLst/>
              </a:prstGeom>
              <a:blipFill>
                <a:blip r:embed="rId2"/>
                <a:stretch>
                  <a:fillRect l="-1049" t="-1282" r="-629" b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39111</TotalTime>
  <Words>1993</Words>
  <Application>Microsoft Office PowerPoint</Application>
  <PresentationFormat>Widescreen</PresentationFormat>
  <Paragraphs>299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1007</cp:revision>
  <dcterms:created xsi:type="dcterms:W3CDTF">2020-08-09T18:24:17Z</dcterms:created>
  <dcterms:modified xsi:type="dcterms:W3CDTF">2023-04-11T06:56:03Z</dcterms:modified>
</cp:coreProperties>
</file>