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60" r:id="rId3"/>
    <p:sldId id="385" r:id="rId4"/>
    <p:sldId id="393" r:id="rId5"/>
    <p:sldId id="401" r:id="rId6"/>
    <p:sldId id="399" r:id="rId7"/>
    <p:sldId id="403" r:id="rId8"/>
    <p:sldId id="3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0259" autoAdjust="0"/>
  </p:normalViewPr>
  <p:slideViewPr>
    <p:cSldViewPr snapToGrid="0">
      <p:cViewPr varScale="1">
        <p:scale>
          <a:sx n="91" d="100"/>
          <a:sy n="91" d="100"/>
        </p:scale>
        <p:origin x="135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2" Type="http://schemas.openxmlformats.org/officeDocument/2006/relationships/image" Target="../media/image103.png"/><Relationship Id="rId47" Type="http://schemas.openxmlformats.org/officeDocument/2006/relationships/image" Target="../media/image38.png"/><Relationship Id="rId46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5" Type="http://schemas.openxmlformats.org/officeDocument/2006/relationships/image" Target="../media/image36.png"/><Relationship Id="rId44" Type="http://schemas.openxmlformats.org/officeDocument/2006/relationships/image" Target="../media/image35.png"/><Relationship Id="rId4" Type="http://schemas.openxmlformats.org/officeDocument/2006/relationships/image" Target="../media/image280.png"/><Relationship Id="rId43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5.png"/><Relationship Id="rId21" Type="http://schemas.openxmlformats.org/officeDocument/2006/relationships/image" Target="../media/image59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64.png"/><Relationship Id="rId16" Type="http://schemas.openxmlformats.org/officeDocument/2006/relationships/image" Target="../media/image5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15" Type="http://schemas.openxmlformats.org/officeDocument/2006/relationships/image" Target="../media/image49.png"/><Relationship Id="rId23" Type="http://schemas.openxmlformats.org/officeDocument/2006/relationships/image" Target="../media/image62.png"/><Relationship Id="rId10" Type="http://schemas.openxmlformats.org/officeDocument/2006/relationships/image" Target="../media/image43.png"/><Relationship Id="rId19" Type="http://schemas.openxmlformats.org/officeDocument/2006/relationships/image" Target="../media/image53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233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- NTIME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NP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 vs NP problem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- Polynomial-time reducibility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§7.5)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NP-completeness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2332562"/>
              </a:xfrm>
              <a:prstGeom prst="rect">
                <a:avLst/>
              </a:prstGeom>
              <a:blipFill>
                <a:blip r:embed="rId2"/>
                <a:stretch>
                  <a:fillRect l="-1356" t="-2089" b="-3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u="sng" dirty="0"/>
                  <a:t>polynomial time reducible </a:t>
                </a:r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by a reduction function that is computable in polynomial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P  then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422223" cy="1246495"/>
              </a:xfrm>
              <a:prstGeom prst="rect">
                <a:avLst/>
              </a:prstGeom>
              <a:blipFill>
                <a:blip r:embed="rId2"/>
                <a:stretch>
                  <a:fillRect l="-724" t="-2439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264957" y="1825829"/>
            <a:ext cx="3386635" cy="1447489"/>
            <a:chOff x="6764442" y="2151696"/>
            <a:chExt cx="3539915" cy="1447489"/>
          </a:xfrm>
        </p:grpSpPr>
        <p:grpSp>
          <p:nvGrpSpPr>
            <p:cNvPr id="16" name="Group 15"/>
            <p:cNvGrpSpPr/>
            <p:nvPr/>
          </p:nvGrpSpPr>
          <p:grpSpPr>
            <a:xfrm>
              <a:off x="6764442" y="2151696"/>
              <a:ext cx="3539915" cy="1025610"/>
              <a:chOff x="7394145" y="2692156"/>
              <a:chExt cx="4177066" cy="102561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394145" y="2692156"/>
                <a:ext cx="1396313" cy="1025610"/>
                <a:chOff x="1729946" y="3731741"/>
                <a:chExt cx="1396313" cy="102561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729946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107713" y="4099268"/>
                  <a:ext cx="629308" cy="531341"/>
                  <a:chOff x="2107713" y="4099268"/>
                  <a:chExt cx="629308" cy="531341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07713" y="4164883"/>
                        <a:ext cx="47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10174898" y="2692156"/>
                <a:ext cx="1396313" cy="1025610"/>
                <a:chOff x="4510699" y="3731741"/>
                <a:chExt cx="1396313" cy="102561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510699" y="3731741"/>
                  <a:ext cx="1396313" cy="10256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899936" y="4099268"/>
                  <a:ext cx="650235" cy="531341"/>
                  <a:chOff x="2119183" y="4099268"/>
                  <a:chExt cx="650235" cy="531341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6713" y="4164883"/>
                        <a:ext cx="492705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0" name="Oval 19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4398" y="3140687"/>
                    <a:ext cx="4377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computable in polynomial time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442" y="3229853"/>
                  <a:ext cx="34952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6" t="-8197" r="-52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112177" y="3519059"/>
            <a:ext cx="77606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NP = All languages where can </a:t>
            </a:r>
            <a:r>
              <a:rPr lang="en-US" sz="2000" u="sng" dirty="0"/>
              <a:t>verify</a:t>
            </a:r>
            <a:r>
              <a:rPr lang="en-US" sz="2000" dirty="0"/>
              <a:t> membership quickly</a:t>
            </a:r>
          </a:p>
          <a:p>
            <a:r>
              <a:rPr lang="en-US" sz="2000" dirty="0"/>
              <a:t>  P  = All languages where can  </a:t>
            </a:r>
            <a:r>
              <a:rPr lang="en-US" sz="2000" u="sng" dirty="0"/>
              <a:t>test</a:t>
            </a:r>
            <a:r>
              <a:rPr lang="en-US" sz="2000" dirty="0"/>
              <a:t>  membership quickly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versus NP question:  Does P = NP?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4957" y="4045299"/>
            <a:ext cx="4696726" cy="1521307"/>
            <a:chOff x="5055225" y="4109361"/>
            <a:chExt cx="4696726" cy="1521307"/>
          </a:xfrm>
        </p:grpSpPr>
        <p:grpSp>
          <p:nvGrpSpPr>
            <p:cNvPr id="35" name="Group 34"/>
            <p:cNvGrpSpPr/>
            <p:nvPr/>
          </p:nvGrpSpPr>
          <p:grpSpPr>
            <a:xfrm>
              <a:off x="5055225" y="4423660"/>
              <a:ext cx="2084129" cy="1207008"/>
              <a:chOff x="9522655" y="2950464"/>
              <a:chExt cx="2084129" cy="120700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9589359" y="3157728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814683" y="3323135"/>
                <a:ext cx="542136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NP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905357" y="3323135"/>
                <a:ext cx="34336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2696" y="4423659"/>
              <a:ext cx="1729255" cy="1207008"/>
              <a:chOff x="9522655" y="2950464"/>
              <a:chExt cx="2084129" cy="1207008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22655" y="2950464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009514" y="3323135"/>
                <a:ext cx="1196275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 = NP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374761" y="4109361"/>
              <a:ext cx="445956" cy="76944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satisfiable Boolean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/>
                  <a:t>Cook-Levin Theorem: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P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P = NP </a:t>
                </a:r>
              </a:p>
              <a:p>
                <a:r>
                  <a:rPr lang="en-US" b="1" dirty="0"/>
                  <a:t>Proof plan:  </a:t>
                </a:r>
                <a:r>
                  <a:rPr lang="en-US" dirty="0"/>
                  <a:t>Show that every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dirty="0"/>
                      <m:t>NP</m:t>
                    </m:r>
                  </m:oMath>
                </a14:m>
                <a:r>
                  <a:rPr lang="en-US" dirty="0"/>
                  <a:t>  is polynomial time reducible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5" y="5028537"/>
                <a:ext cx="7862281" cy="1077218"/>
              </a:xfrm>
              <a:prstGeom prst="rect">
                <a:avLst/>
              </a:prstGeom>
              <a:blipFill>
                <a:blip r:embed="rId8"/>
                <a:stretch>
                  <a:fillRect l="-620" t="-3390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NP-complete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Cook-Levin 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r>
                  <a:rPr lang="en-US" sz="2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Proof:  Next lecture; assume true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2693045"/>
              </a:xfrm>
              <a:prstGeom prst="rect">
                <a:avLst/>
              </a:prstGeom>
              <a:blipFill>
                <a:blip r:embed="rId2"/>
                <a:stretch>
                  <a:fillRect l="-1743" t="-1814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1)  Showing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 is evidence of computational intractability.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650601"/>
                <a:ext cx="9402741" cy="1200329"/>
              </a:xfrm>
              <a:prstGeom prst="rect">
                <a:avLst/>
              </a:prstGeom>
              <a:blipFill>
                <a:blip r:embed="rId3"/>
                <a:stretch>
                  <a:fillRect l="-97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NP and lines"/>
          <p:cNvGrpSpPr/>
          <p:nvPr/>
        </p:nvGrpSpPr>
        <p:grpSpPr>
          <a:xfrm>
            <a:off x="6138382" y="2442279"/>
            <a:ext cx="5314702" cy="1079500"/>
            <a:chOff x="6210300" y="2226524"/>
            <a:chExt cx="5314702" cy="1079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𝐶𝐿𝐼𝑄𝑈𝐸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453" y="2581608"/>
                  <a:ext cx="33165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6210300" y="2226524"/>
              <a:ext cx="1998153" cy="1079500"/>
              <a:chOff x="6210300" y="2226524"/>
              <a:chExt cx="1998153" cy="1079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10300" y="2226524"/>
                <a:ext cx="1243444" cy="1079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379654" y="2396942"/>
                <a:ext cx="482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NP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7294652" y="2438928"/>
                <a:ext cx="913801" cy="29559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228159" y="2745218"/>
                <a:ext cx="980294" cy="11531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158800" y="2804374"/>
                <a:ext cx="1049653" cy="38148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7228159" y="2775799"/>
                <a:ext cx="980294" cy="214504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show some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NP-complete, </a:t>
                </a:r>
              </a:p>
              <a:p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706" y="3651024"/>
                <a:ext cx="4194446" cy="646331"/>
              </a:xfrm>
              <a:prstGeom prst="rect">
                <a:avLst/>
              </a:prstGeom>
              <a:blipFill>
                <a:blip r:embed="rId5"/>
                <a:stretch>
                  <a:fillRect l="-1308" t="-5660" r="-14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655629" y="4255307"/>
            <a:ext cx="3536371" cy="702419"/>
            <a:chOff x="8592549" y="3472477"/>
            <a:chExt cx="3536371" cy="702419"/>
          </a:xfrm>
        </p:grpSpPr>
        <p:sp>
          <p:nvSpPr>
            <p:cNvPr id="19" name="Freeform 18"/>
            <p:cNvSpPr/>
            <p:nvPr/>
          </p:nvSpPr>
          <p:spPr>
            <a:xfrm>
              <a:off x="8592549" y="3472477"/>
              <a:ext cx="309152" cy="336407"/>
            </a:xfrm>
            <a:custGeom>
              <a:avLst/>
              <a:gdLst>
                <a:gd name="connsiteX0" fmla="*/ 0 w 277402"/>
                <a:gd name="connsiteY0" fmla="*/ 0 h 253240"/>
                <a:gd name="connsiteX1" fmla="*/ 92467 w 277402"/>
                <a:gd name="connsiteY1" fmla="*/ 236305 h 253240"/>
                <a:gd name="connsiteX2" fmla="*/ 277402 w 277402"/>
                <a:gd name="connsiteY2" fmla="*/ 215757 h 253240"/>
                <a:gd name="connsiteX0" fmla="*/ 0 w 309152"/>
                <a:gd name="connsiteY0" fmla="*/ 0 h 342733"/>
                <a:gd name="connsiteX1" fmla="*/ 92467 w 309152"/>
                <a:gd name="connsiteY1" fmla="*/ 236305 h 342733"/>
                <a:gd name="connsiteX2" fmla="*/ 309152 w 309152"/>
                <a:gd name="connsiteY2" fmla="*/ 336407 h 342733"/>
                <a:gd name="connsiteX0" fmla="*/ 0 w 309152"/>
                <a:gd name="connsiteY0" fmla="*/ 0 h 336407"/>
                <a:gd name="connsiteX1" fmla="*/ 92467 w 309152"/>
                <a:gd name="connsiteY1" fmla="*/ 236305 h 336407"/>
                <a:gd name="connsiteX2" fmla="*/ 309152 w 309152"/>
                <a:gd name="connsiteY2" fmla="*/ 336407 h 33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52" h="336407">
                  <a:moveTo>
                    <a:pt x="0" y="0"/>
                  </a:moveTo>
                  <a:cubicBezTo>
                    <a:pt x="23116" y="100173"/>
                    <a:pt x="40942" y="180237"/>
                    <a:pt x="92467" y="236305"/>
                  </a:cubicBezTo>
                  <a:cubicBezTo>
                    <a:pt x="143992" y="292373"/>
                    <a:pt x="169951" y="326561"/>
                    <a:pt x="309152" y="3364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9951" y="3528565"/>
              <a:ext cx="32589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or some other previously shown </a:t>
              </a:r>
              <a:br>
                <a:rPr lang="en-US" dirty="0"/>
              </a:br>
              <a:r>
                <a:rPr lang="en-US" dirty="0"/>
                <a:t>NP-complete language</a:t>
              </a:r>
            </a:p>
          </p:txBody>
        </p:sp>
      </p:grpSp>
      <p:sp>
        <p:nvSpPr>
          <p:cNvPr id="23" name="Today"/>
          <p:cNvSpPr/>
          <p:nvPr/>
        </p:nvSpPr>
        <p:spPr>
          <a:xfrm>
            <a:off x="9323467" y="3175714"/>
            <a:ext cx="71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037626" y="2426265"/>
            <a:ext cx="1305807" cy="751996"/>
            <a:chOff x="8109544" y="2210510"/>
            <a:chExt cx="1305807" cy="751996"/>
          </a:xfrm>
        </p:grpSpPr>
        <p:sp>
          <p:nvSpPr>
            <p:cNvPr id="6" name="Rectangle 5"/>
            <p:cNvSpPr/>
            <p:nvPr/>
          </p:nvSpPr>
          <p:spPr>
            <a:xfrm>
              <a:off x="8109544" y="2210510"/>
              <a:ext cx="1305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next lecture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323500" y="2603646"/>
              <a:ext cx="394505" cy="35886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9085035" y="2819401"/>
            <a:ext cx="394505" cy="35886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36996" y="2819401"/>
            <a:ext cx="394505" cy="35886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HAMPATH"/>
          <p:cNvGrpSpPr/>
          <p:nvPr/>
        </p:nvGrpSpPr>
        <p:grpSpPr>
          <a:xfrm>
            <a:off x="10003269" y="3189827"/>
            <a:ext cx="1704569" cy="369332"/>
            <a:chOff x="10075187" y="2974072"/>
            <a:chExt cx="17045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187" y="2974072"/>
                  <a:ext cx="1704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10108914" y="2984544"/>
              <a:ext cx="394505" cy="35886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ide 3SAT"/>
          <p:cNvSpPr/>
          <p:nvPr/>
        </p:nvSpPr>
        <p:spPr>
          <a:xfrm>
            <a:off x="9085035" y="2751570"/>
            <a:ext cx="951961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de CLIQUE"/>
          <p:cNvSpPr/>
          <p:nvPr/>
        </p:nvSpPr>
        <p:spPr>
          <a:xfrm>
            <a:off x="10036996" y="2751570"/>
            <a:ext cx="1249649" cy="43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15.2</a:t>
            </a:r>
          </a:p>
        </p:txBody>
      </p:sp>
    </p:spTree>
    <p:extLst>
      <p:ext uri="{BB962C8B-B14F-4D97-AF65-F5344CB8AC3E}">
        <p14:creationId xmlns:p14="http://schemas.microsoft.com/office/powerpoint/2010/main" val="725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uiExpand="1" build="p"/>
      <p:bldP spid="18" grpId="0"/>
      <p:bldP spid="23" grpId="0"/>
      <p:bldP spid="30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Problem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Boolean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in </a:t>
                </a:r>
                <a:r>
                  <a:rPr lang="en-US" sz="2400" u="sng" dirty="0">
                    <a:latin typeface="+mj-lt"/>
                  </a:rPr>
                  <a:t>Conjunctive Normal Form</a:t>
                </a:r>
                <a:r>
                  <a:rPr lang="en-US" sz="2400" dirty="0">
                    <a:latin typeface="+mj-lt"/>
                  </a:rPr>
                  <a:t> (CNF) if it has the form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∧⋯∧ (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8732985" cy="830997"/>
              </a:xfrm>
              <a:prstGeom prst="rect">
                <a:avLst/>
              </a:prstGeom>
              <a:blipFill>
                <a:blip r:embed="rId3"/>
                <a:stretch>
                  <a:fillRect l="-104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8615" y="3081264"/>
                <a:ext cx="8863083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Literal:  </a:t>
                </a:r>
                <a:r>
                  <a:rPr lang="en-US" sz="2000" dirty="0">
                    <a:latin typeface="+mj-lt"/>
                  </a:rPr>
                  <a:t>a variable or a negated variable</a:t>
                </a:r>
              </a:p>
              <a:p>
                <a:r>
                  <a:rPr lang="en-US" sz="2000" b="1" dirty="0">
                    <a:latin typeface="+mj-lt"/>
                  </a:rPr>
                  <a:t>Clause:  </a:t>
                </a:r>
                <a:r>
                  <a:rPr lang="en-US" sz="2000" dirty="0">
                    <a:latin typeface="+mj-lt"/>
                  </a:rPr>
                  <a:t>an 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+mj-lt"/>
                  </a:rPr>
                  <a:t>) of literals.</a:t>
                </a:r>
              </a:p>
              <a:p>
                <a:r>
                  <a:rPr lang="en-US" sz="2000" b="1" dirty="0">
                    <a:latin typeface="+mj-lt"/>
                  </a:rPr>
                  <a:t>CNF:  </a:t>
                </a:r>
                <a:r>
                  <a:rPr lang="en-US" sz="2000" dirty="0">
                    <a:latin typeface="+mj-lt"/>
                  </a:rPr>
                  <a:t>an AND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+mj-lt"/>
                  </a:rPr>
                  <a:t>) of clauses.</a:t>
                </a:r>
              </a:p>
              <a:p>
                <a:r>
                  <a:rPr lang="en-US" sz="2000" b="1" dirty="0">
                    <a:latin typeface="+mj-lt"/>
                  </a:rPr>
                  <a:t>3CNF:  </a:t>
                </a:r>
                <a:r>
                  <a:rPr lang="en-US" sz="2000" dirty="0">
                    <a:latin typeface="+mj-lt"/>
                  </a:rPr>
                  <a:t>a CNF with at most 3 literals in each clause.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is a satisfiable 3CNF formula}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Will show: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3081264"/>
                <a:ext cx="8863083" cy="2154436"/>
              </a:xfrm>
              <a:prstGeom prst="rect">
                <a:avLst/>
              </a:prstGeom>
              <a:blipFill>
                <a:blip r:embed="rId4"/>
                <a:stretch>
                  <a:fillRect l="-688" t="-1412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67100" y="2015607"/>
            <a:ext cx="1291682" cy="992712"/>
            <a:chOff x="3467100" y="2015607"/>
            <a:chExt cx="1291682" cy="99271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467100" y="2015607"/>
              <a:ext cx="569371" cy="67185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939633" y="2015607"/>
              <a:ext cx="336550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550820" y="2015607"/>
              <a:ext cx="207962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939633" y="2638987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literals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33133" y="2015608"/>
            <a:ext cx="3613149" cy="586802"/>
            <a:chOff x="2733133" y="2015608"/>
            <a:chExt cx="3613149" cy="58680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3303880" y="1444861"/>
              <a:ext cx="180894" cy="1322388"/>
            </a:xfrm>
            <a:prstGeom prst="rightBrace">
              <a:avLst>
                <a:gd name="adj1" fmla="val 39926"/>
                <a:gd name="adj2" fmla="val 68229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5400000">
              <a:off x="5374773" y="1224992"/>
              <a:ext cx="180894" cy="1762125"/>
            </a:xfrm>
            <a:prstGeom prst="rightBrace">
              <a:avLst>
                <a:gd name="adj1" fmla="val 39926"/>
                <a:gd name="adj2" fmla="val 4408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84233" y="2233078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07747" y="2210389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</p:grpSp>
      <p:sp>
        <p:nvSpPr>
          <p:cNvPr id="54" name="Isosceles Triangle 53"/>
          <p:cNvSpPr/>
          <p:nvPr/>
        </p:nvSpPr>
        <p:spPr>
          <a:xfrm rot="8089703">
            <a:off x="12005555" y="676303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(assumes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NP-complete)</a:t>
                </a:r>
              </a:p>
              <a:p>
                <a:r>
                  <a:rPr lang="en-US" sz="2000" dirty="0"/>
                  <a:t>Idea:  “Simulate” variables and clauses with “gadgets”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39754"/>
                <a:ext cx="8354602" cy="1077218"/>
              </a:xfrm>
              <a:prstGeom prst="rect">
                <a:avLst/>
              </a:prstGeom>
              <a:blipFill>
                <a:blip r:embed="rId3"/>
                <a:stretch>
                  <a:fillRect l="-1094" t="-45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665294"/>
                <a:ext cx="8063450" cy="461665"/>
              </a:xfrm>
              <a:prstGeom prst="rect">
                <a:avLst/>
              </a:prstGeom>
              <a:blipFill>
                <a:blip r:embed="rId4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6242" y="5213581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 gadget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65596" y="4403613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60" name="Zig-zag"/>
          <p:cNvSpPr/>
          <p:nvPr/>
        </p:nvSpPr>
        <p:spPr>
          <a:xfrm>
            <a:off x="4778134" y="5287097"/>
            <a:ext cx="83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Zig-zag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03762" y="4202303"/>
            <a:ext cx="1461234" cy="510042"/>
            <a:chOff x="6403762" y="4202303"/>
            <a:chExt cx="1461234" cy="510042"/>
          </a:xfrm>
        </p:grpSpPr>
        <p:sp>
          <p:nvSpPr>
            <p:cNvPr id="35" name="Oval 34"/>
            <p:cNvSpPr/>
            <p:nvPr/>
          </p:nvSpPr>
          <p:spPr>
            <a:xfrm>
              <a:off x="7005360" y="4202303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3762" y="4343013"/>
              <a:ext cx="146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clause gadget</a:t>
              </a:r>
            </a:p>
          </p:txBody>
        </p:sp>
      </p:grpSp>
      <p:sp>
        <p:nvSpPr>
          <p:cNvPr id="65" name="Freeform 64"/>
          <p:cNvSpPr/>
          <p:nvPr/>
        </p:nvSpPr>
        <p:spPr>
          <a:xfrm>
            <a:off x="2026227" y="3681949"/>
            <a:ext cx="4992255" cy="952395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2395 h 952395"/>
              <a:gd name="connsiteX1" fmla="*/ 2556164 w 4966855"/>
              <a:gd name="connsiteY1" fmla="*/ 17214 h 952395"/>
              <a:gd name="connsiteX2" fmla="*/ 4966855 w 4966855"/>
              <a:gd name="connsiteY2" fmla="*/ 526368 h 952395"/>
              <a:gd name="connsiteX0" fmla="*/ 0 w 4992255"/>
              <a:gd name="connsiteY0" fmla="*/ 952395 h 952395"/>
              <a:gd name="connsiteX1" fmla="*/ 2556164 w 4992255"/>
              <a:gd name="connsiteY1" fmla="*/ 17214 h 952395"/>
              <a:gd name="connsiteX2" fmla="*/ 4992255 w 4992255"/>
              <a:gd name="connsiteY2" fmla="*/ 526368 h 9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2255" h="952395">
                <a:moveTo>
                  <a:pt x="0" y="952395"/>
                </a:moveTo>
                <a:cubicBezTo>
                  <a:pt x="458931" y="322879"/>
                  <a:pt x="1724122" y="88219"/>
                  <a:pt x="2556164" y="17214"/>
                </a:cubicBezTo>
                <a:cubicBezTo>
                  <a:pt x="3388207" y="-53791"/>
                  <a:pt x="4761923" y="90816"/>
                  <a:pt x="4992255" y="526368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416215" y="3987910"/>
            <a:ext cx="4594185" cy="622189"/>
          </a:xfrm>
          <a:custGeom>
            <a:avLst/>
            <a:gdLst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46024 h 946024"/>
              <a:gd name="connsiteX1" fmla="*/ 2784764 w 4966855"/>
              <a:gd name="connsiteY1" fmla="*/ 10843 h 946024"/>
              <a:gd name="connsiteX2" fmla="*/ 4966855 w 4966855"/>
              <a:gd name="connsiteY2" fmla="*/ 519997 h 946024"/>
              <a:gd name="connsiteX0" fmla="*/ 0 w 4966855"/>
              <a:gd name="connsiteY0" fmla="*/ 951132 h 951132"/>
              <a:gd name="connsiteX1" fmla="*/ 2784764 w 4966855"/>
              <a:gd name="connsiteY1" fmla="*/ 15951 h 951132"/>
              <a:gd name="connsiteX2" fmla="*/ 4966855 w 4966855"/>
              <a:gd name="connsiteY2" fmla="*/ 525105 h 951132"/>
              <a:gd name="connsiteX0" fmla="*/ 0 w 4966855"/>
              <a:gd name="connsiteY0" fmla="*/ 951132 h 951132"/>
              <a:gd name="connsiteX1" fmla="*/ 2556164 w 4966855"/>
              <a:gd name="connsiteY1" fmla="*/ 15951 h 951132"/>
              <a:gd name="connsiteX2" fmla="*/ 4966855 w 4966855"/>
              <a:gd name="connsiteY2" fmla="*/ 525105 h 951132"/>
              <a:gd name="connsiteX0" fmla="*/ 0 w 4827738"/>
              <a:gd name="connsiteY0" fmla="*/ 1009068 h 1009068"/>
              <a:gd name="connsiteX1" fmla="*/ 2556164 w 4827738"/>
              <a:gd name="connsiteY1" fmla="*/ 73887 h 1009068"/>
              <a:gd name="connsiteX2" fmla="*/ 4827738 w 4827738"/>
              <a:gd name="connsiteY2" fmla="*/ 340764 h 1009068"/>
              <a:gd name="connsiteX0" fmla="*/ 0 w 4827738"/>
              <a:gd name="connsiteY0" fmla="*/ 996358 h 996358"/>
              <a:gd name="connsiteX1" fmla="*/ 2556164 w 4827738"/>
              <a:gd name="connsiteY1" fmla="*/ 61177 h 996358"/>
              <a:gd name="connsiteX2" fmla="*/ 4827738 w 4827738"/>
              <a:gd name="connsiteY2" fmla="*/ 328054 h 996358"/>
              <a:gd name="connsiteX0" fmla="*/ 0 w 4731426"/>
              <a:gd name="connsiteY0" fmla="*/ 763533 h 763533"/>
              <a:gd name="connsiteX1" fmla="*/ 2459852 w 4731426"/>
              <a:gd name="connsiteY1" fmla="*/ 45126 h 763533"/>
              <a:gd name="connsiteX2" fmla="*/ 4731426 w 4731426"/>
              <a:gd name="connsiteY2" fmla="*/ 312003 h 76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1426" h="763533">
                <a:moveTo>
                  <a:pt x="0" y="763533"/>
                </a:moveTo>
                <a:cubicBezTo>
                  <a:pt x="458931" y="134017"/>
                  <a:pt x="1671281" y="120381"/>
                  <a:pt x="2459852" y="45126"/>
                </a:cubicBezTo>
                <a:cubicBezTo>
                  <a:pt x="3248423" y="-30129"/>
                  <a:pt x="3987283" y="-51762"/>
                  <a:pt x="4731426" y="312003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975" y="3143275"/>
            <a:ext cx="942566" cy="844945"/>
            <a:chOff x="-12975" y="3143275"/>
            <a:chExt cx="942566" cy="844945"/>
          </a:xfrm>
        </p:grpSpPr>
        <p:grpSp>
          <p:nvGrpSpPr>
            <p:cNvPr id="42" name="Group 41"/>
            <p:cNvGrpSpPr/>
            <p:nvPr/>
          </p:nvGrpSpPr>
          <p:grpSpPr>
            <a:xfrm>
              <a:off x="133096" y="3143275"/>
              <a:ext cx="370935" cy="463944"/>
              <a:chOff x="143709" y="3610714"/>
              <a:chExt cx="370935" cy="639947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68921" y="3610714"/>
                <a:ext cx="0" cy="6399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9" y="3699310"/>
                    <a:ext cx="370935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75" y="3618888"/>
                  <a:ext cx="942566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559090" y="3128467"/>
            <a:ext cx="3373158" cy="2857448"/>
            <a:chOff x="1559090" y="3128467"/>
            <a:chExt cx="3373158" cy="2857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04" y="3717467"/>
                  <a:ext cx="612540" cy="52322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1559090" y="3345583"/>
              <a:ext cx="3373158" cy="2640332"/>
              <a:chOff x="1559090" y="3345583"/>
              <a:chExt cx="3373158" cy="2640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59090" y="3345583"/>
                <a:ext cx="3373158" cy="2640332"/>
                <a:chOff x="1559090" y="3345583"/>
                <a:chExt cx="3373158" cy="2640332"/>
              </a:xfrm>
            </p:grpSpPr>
            <p:cxnSp>
              <p:nvCxnSpPr>
                <p:cNvPr id="9" name="Straight Arrow Connector 8"/>
                <p:cNvCxnSpPr>
                  <a:endCxn id="37" idx="7"/>
                </p:cNvCxnSpPr>
                <p:nvPr/>
              </p:nvCxnSpPr>
              <p:spPr>
                <a:xfrm flipH="1">
                  <a:off x="1630361" y="3380197"/>
                  <a:ext cx="1606000" cy="125482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39" idx="7"/>
                </p:cNvCxnSpPr>
                <p:nvPr/>
              </p:nvCxnSpPr>
              <p:spPr>
                <a:xfrm flipH="1">
                  <a:off x="3270035" y="4658327"/>
                  <a:ext cx="1620465" cy="125754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38" idx="1"/>
                </p:cNvCxnSpPr>
                <p:nvPr/>
              </p:nvCxnSpPr>
              <p:spPr>
                <a:xfrm>
                  <a:off x="3236360" y="3380197"/>
                  <a:ext cx="1624617" cy="12531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192534" y="33455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848749" y="4621351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559090" y="4623008"/>
                  <a:ext cx="1723173" cy="1362907"/>
                  <a:chOff x="1559090" y="4623008"/>
                  <a:chExt cx="1723173" cy="1362907"/>
                </a:xfrm>
              </p:grpSpPr>
              <p:cxnSp>
                <p:nvCxnSpPr>
                  <p:cNvPr id="27" name="Straight Arrow Connector 26"/>
                  <p:cNvCxnSpPr>
                    <a:endCxn id="39" idx="1"/>
                  </p:cNvCxnSpPr>
                  <p:nvPr/>
                </p:nvCxnSpPr>
                <p:spPr>
                  <a:xfrm>
                    <a:off x="1582221" y="4658327"/>
                    <a:ext cx="1628771" cy="125754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1559090" y="4623008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198764" y="5903849"/>
                    <a:ext cx="83499" cy="8206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645444" y="4593342"/>
                <a:ext cx="2534399" cy="128786"/>
                <a:chOff x="1645444" y="4593342"/>
                <a:chExt cx="2534399" cy="12878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975135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53678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73222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110764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89307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1645444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030213" y="4604955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2415566" y="4602522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2800919" y="460008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/>
                <p:cNvSpPr/>
                <p:nvPr/>
              </p:nvSpPr>
              <p:spPr>
                <a:xfrm>
                  <a:off x="3186272" y="4597656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>
                  <a:off x="3571625" y="4595223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865471" y="4623783"/>
                  <a:ext cx="83499" cy="820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rot="10800000">
                  <a:off x="355737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 rot="10800000">
                  <a:off x="3178461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rot="10800000">
                  <a:off x="2800455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 rot="10800000">
                  <a:off x="2421538" y="4671739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rot="10800000">
                  <a:off x="2040929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0800000">
                  <a:off x="1662012" y="4667368"/>
                  <a:ext cx="330994" cy="5038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950541" y="4593342"/>
                  <a:ext cx="229302" cy="48705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 rot="10800000">
                  <a:off x="3936294" y="4670410"/>
                  <a:ext cx="229302" cy="45719"/>
                </a:xfrm>
                <a:custGeom>
                  <a:avLst/>
                  <a:gdLst>
                    <a:gd name="connsiteX0" fmla="*/ 0 w 330994"/>
                    <a:gd name="connsiteY0" fmla="*/ 50389 h 50389"/>
                    <a:gd name="connsiteX1" fmla="*/ 166687 w 330994"/>
                    <a:gd name="connsiteY1" fmla="*/ 383 h 50389"/>
                    <a:gd name="connsiteX2" fmla="*/ 330994 w 330994"/>
                    <a:gd name="connsiteY2" fmla="*/ 31339 h 50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4" h="50389">
                      <a:moveTo>
                        <a:pt x="0" y="50389"/>
                      </a:moveTo>
                      <a:cubicBezTo>
                        <a:pt x="55760" y="26973"/>
                        <a:pt x="111521" y="3558"/>
                        <a:pt x="166687" y="383"/>
                      </a:cubicBezTo>
                      <a:cubicBezTo>
                        <a:pt x="221853" y="-2792"/>
                        <a:pt x="276423" y="14273"/>
                        <a:pt x="330994" y="3133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med" len="med"/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552" y="3128467"/>
                  <a:ext cx="349711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blue upper left"/>
          <p:cNvGrpSpPr/>
          <p:nvPr/>
        </p:nvGrpSpPr>
        <p:grpSpPr>
          <a:xfrm>
            <a:off x="1560316" y="3346657"/>
            <a:ext cx="1716943" cy="1359491"/>
            <a:chOff x="1711490" y="3497983"/>
            <a:chExt cx="1716943" cy="1359491"/>
          </a:xfrm>
          <a:solidFill>
            <a:srgbClr val="00B0F0"/>
          </a:solidFill>
        </p:grpSpPr>
        <p:cxnSp>
          <p:nvCxnSpPr>
            <p:cNvPr id="63" name="Straight Arrow Connector 62"/>
            <p:cNvCxnSpPr>
              <a:endCxn id="67" idx="7"/>
            </p:cNvCxnSpPr>
            <p:nvPr/>
          </p:nvCxnSpPr>
          <p:spPr>
            <a:xfrm flipH="1">
              <a:off x="1782761" y="3532597"/>
              <a:ext cx="1606000" cy="1254829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344934" y="34979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blue left to right"/>
          <p:cNvGrpSpPr/>
          <p:nvPr/>
        </p:nvGrpSpPr>
        <p:grpSpPr>
          <a:xfrm>
            <a:off x="1647967" y="4592561"/>
            <a:ext cx="3286804" cy="112507"/>
            <a:chOff x="1797844" y="4745742"/>
            <a:chExt cx="3286804" cy="112507"/>
          </a:xfrm>
        </p:grpSpPr>
        <p:sp>
          <p:nvSpPr>
            <p:cNvPr id="68" name="Oval 67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1797844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182613" y="4757355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67966" y="4754922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953319" y="475248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8672" y="4750056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724025" y="4747623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102941" y="4745742"/>
              <a:ext cx="229302" cy="48705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0316" y="4620569"/>
            <a:ext cx="3373158" cy="100777"/>
            <a:chOff x="1711490" y="4773751"/>
            <a:chExt cx="3373158" cy="100777"/>
          </a:xfrm>
        </p:grpSpPr>
        <p:sp>
          <p:nvSpPr>
            <p:cNvPr id="82" name="Oval 81"/>
            <p:cNvSpPr/>
            <p:nvPr/>
          </p:nvSpPr>
          <p:spPr>
            <a:xfrm>
              <a:off x="2127535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506078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8462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63164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641707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11490" y="4775408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017871" y="4776183"/>
              <a:ext cx="83499" cy="8206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370977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3330861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2952855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800000">
              <a:off x="2573938" y="4824139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0800000">
              <a:off x="2193329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0800000">
              <a:off x="1814412" y="4819768"/>
              <a:ext cx="330994" cy="5038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0800000">
              <a:off x="4088694" y="4822810"/>
              <a:ext cx="229302" cy="45719"/>
            </a:xfrm>
            <a:custGeom>
              <a:avLst/>
              <a:gdLst>
                <a:gd name="connsiteX0" fmla="*/ 0 w 330994"/>
                <a:gd name="connsiteY0" fmla="*/ 50389 h 50389"/>
                <a:gd name="connsiteX1" fmla="*/ 166687 w 330994"/>
                <a:gd name="connsiteY1" fmla="*/ 383 h 50389"/>
                <a:gd name="connsiteX2" fmla="*/ 330994 w 330994"/>
                <a:gd name="connsiteY2" fmla="*/ 31339 h 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4" h="50389">
                  <a:moveTo>
                    <a:pt x="0" y="50389"/>
                  </a:moveTo>
                  <a:cubicBezTo>
                    <a:pt x="55760" y="26973"/>
                    <a:pt x="111521" y="3558"/>
                    <a:pt x="166687" y="383"/>
                  </a:cubicBezTo>
                  <a:cubicBezTo>
                    <a:pt x="221853" y="-2792"/>
                    <a:pt x="276423" y="14273"/>
                    <a:pt x="330994" y="31339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98732" y="4621351"/>
            <a:ext cx="1733484" cy="1364564"/>
            <a:chOff x="3351164" y="4773751"/>
            <a:chExt cx="1733484" cy="1364564"/>
          </a:xfrm>
          <a:solidFill>
            <a:srgbClr val="00B0F0"/>
          </a:solidFill>
        </p:grpSpPr>
        <p:cxnSp>
          <p:nvCxnSpPr>
            <p:cNvPr id="97" name="Straight Arrow Connector 96"/>
            <p:cNvCxnSpPr>
              <a:endCxn id="99" idx="7"/>
            </p:cNvCxnSpPr>
            <p:nvPr/>
          </p:nvCxnSpPr>
          <p:spPr>
            <a:xfrm flipH="1">
              <a:off x="3422435" y="4810727"/>
              <a:ext cx="1620465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001149" y="4773751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351164" y="60562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0692" y="3344797"/>
            <a:ext cx="1739714" cy="1357834"/>
            <a:chOff x="3363662" y="3262815"/>
            <a:chExt cx="1739714" cy="1357834"/>
          </a:xfrm>
          <a:solidFill>
            <a:srgbClr val="00B0F0"/>
          </a:solidFill>
        </p:grpSpPr>
        <p:cxnSp>
          <p:nvCxnSpPr>
            <p:cNvPr id="100" name="Straight Arrow Connector 99"/>
            <p:cNvCxnSpPr>
              <a:endCxn id="102" idx="1"/>
            </p:cNvCxnSpPr>
            <p:nvPr/>
          </p:nvCxnSpPr>
          <p:spPr>
            <a:xfrm>
              <a:off x="3407488" y="3297429"/>
              <a:ext cx="1624617" cy="1253172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363662" y="3262815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19877" y="4538583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8745" y="4623008"/>
            <a:ext cx="1723173" cy="1362907"/>
            <a:chOff x="1559090" y="4623008"/>
            <a:chExt cx="1723173" cy="1362907"/>
          </a:xfrm>
          <a:solidFill>
            <a:srgbClr val="00B0F0"/>
          </a:solidFill>
        </p:grpSpPr>
        <p:cxnSp>
          <p:nvCxnSpPr>
            <p:cNvPr id="104" name="Straight Arrow Connector 103"/>
            <p:cNvCxnSpPr>
              <a:endCxn id="106" idx="1"/>
            </p:cNvCxnSpPr>
            <p:nvPr/>
          </p:nvCxnSpPr>
          <p:spPr>
            <a:xfrm>
              <a:off x="1582221" y="4658327"/>
              <a:ext cx="1628771" cy="1257540"/>
            </a:xfrm>
            <a:prstGeom prst="straightConnector1">
              <a:avLst/>
            </a:prstGeom>
            <a:grpFill/>
            <a:ln w="952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559090" y="4623008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198764" y="5903849"/>
              <a:ext cx="83499" cy="820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Zag-zig"/>
          <p:cNvSpPr/>
          <p:nvPr/>
        </p:nvSpPr>
        <p:spPr>
          <a:xfrm>
            <a:off x="4778134" y="5546535"/>
            <a:ext cx="83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Zag-zig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Set x1 true"/>
              <p:cNvSpPr/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111" name="Set x1 tru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303694"/>
                <a:ext cx="3048720" cy="369332"/>
              </a:xfrm>
              <a:prstGeom prst="rect">
                <a:avLst/>
              </a:prstGeom>
              <a:blipFill>
                <a:blip r:embed="rId46"/>
                <a:stretch>
                  <a:fillRect l="-1600" t="-8197" r="-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Set x1 false"/>
              <p:cNvSpPr/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Corresponds to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cap="small" dirty="0">
                    <a:solidFill>
                      <a:srgbClr val="00B0F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112" name="Set x1 fal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99" y="5563132"/>
                <a:ext cx="3107389" cy="369332"/>
              </a:xfrm>
              <a:prstGeom prst="rect">
                <a:avLst/>
              </a:prstGeom>
              <a:blipFill>
                <a:blip r:embed="rId47"/>
                <a:stretch>
                  <a:fillRect l="-1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5668876" y="5371317"/>
            <a:ext cx="19764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 flipH="1">
            <a:off x="5666043" y="5684703"/>
            <a:ext cx="200025" cy="231164"/>
          </a:xfrm>
          <a:custGeom>
            <a:avLst/>
            <a:gdLst>
              <a:gd name="connsiteX0" fmla="*/ 167054 w 298939"/>
              <a:gd name="connsiteY0" fmla="*/ 0 h 325315"/>
              <a:gd name="connsiteX1" fmla="*/ 0 w 298939"/>
              <a:gd name="connsiteY1" fmla="*/ 193430 h 325315"/>
              <a:gd name="connsiteX2" fmla="*/ 298939 w 298939"/>
              <a:gd name="connsiteY2" fmla="*/ 184638 h 325315"/>
              <a:gd name="connsiteX3" fmla="*/ 140677 w 298939"/>
              <a:gd name="connsiteY3" fmla="*/ 325315 h 325315"/>
              <a:gd name="connsiteX0" fmla="*/ 164362 w 296247"/>
              <a:gd name="connsiteY0" fmla="*/ 0 h 325315"/>
              <a:gd name="connsiteX1" fmla="*/ 0 w 296247"/>
              <a:gd name="connsiteY1" fmla="*/ 183905 h 325315"/>
              <a:gd name="connsiteX2" fmla="*/ 296247 w 296247"/>
              <a:gd name="connsiteY2" fmla="*/ 184638 h 325315"/>
              <a:gd name="connsiteX3" fmla="*/ 137985 w 296247"/>
              <a:gd name="connsiteY3" fmla="*/ 325315 h 325315"/>
              <a:gd name="connsiteX0" fmla="*/ 132067 w 296247"/>
              <a:gd name="connsiteY0" fmla="*/ 0 h 294359"/>
              <a:gd name="connsiteX1" fmla="*/ 0 w 296247"/>
              <a:gd name="connsiteY1" fmla="*/ 152949 h 294359"/>
              <a:gd name="connsiteX2" fmla="*/ 296247 w 296247"/>
              <a:gd name="connsiteY2" fmla="*/ 153682 h 294359"/>
              <a:gd name="connsiteX3" fmla="*/ 137985 w 296247"/>
              <a:gd name="connsiteY3" fmla="*/ 294359 h 29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47" h="294359">
                <a:moveTo>
                  <a:pt x="132067" y="0"/>
                </a:moveTo>
                <a:lnTo>
                  <a:pt x="0" y="152949"/>
                </a:lnTo>
                <a:lnTo>
                  <a:pt x="296247" y="153682"/>
                </a:lnTo>
                <a:lnTo>
                  <a:pt x="137985" y="294359"/>
                </a:lnTo>
              </a:path>
            </a:pathLst>
          </a:custGeom>
          <a:noFill/>
          <a:ln>
            <a:solidFill>
              <a:srgbClr val="00B0F0"/>
            </a:solidFill>
            <a:tailEnd type="triangle" w="sm" len="sm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3" grpId="0" uiExpand="1" build="p"/>
      <p:bldP spid="28" grpId="0"/>
      <p:bldP spid="57" grpId="0"/>
      <p:bldP spid="60" grpId="0"/>
      <p:bldP spid="65" grpId="0" animBg="1"/>
      <p:bldP spid="66" grpId="0" animBg="1"/>
      <p:bldP spid="107" grpId="0"/>
      <p:bldP spid="111" grpId="0"/>
      <p:bldP spid="112" grpId="0"/>
      <p:bldP spid="34" grpId="0" animBg="1"/>
      <p:bldP spid="1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Construction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Group 177"/>
          <p:cNvGrpSpPr/>
          <p:nvPr/>
        </p:nvGrpSpPr>
        <p:grpSpPr>
          <a:xfrm>
            <a:off x="248614" y="1703079"/>
            <a:ext cx="2105630" cy="4489181"/>
            <a:chOff x="1953694" y="1537324"/>
            <a:chExt cx="2105630" cy="4489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2101069"/>
                  <a:ext cx="48981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2555751" y="1812046"/>
              <a:ext cx="1503573" cy="1154142"/>
              <a:chOff x="2660526" y="2554996"/>
              <a:chExt cx="1503573" cy="1154142"/>
            </a:xfrm>
          </p:grpSpPr>
          <p:cxnSp>
            <p:nvCxnSpPr>
              <p:cNvPr id="2" name="Straight Arrow Connector 1"/>
              <p:cNvCxnSpPr>
                <a:endCxn id="13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>
                <a:endCxn id="1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>
                <a:endCxn id="14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endCxn id="1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555751" y="2955046"/>
              <a:ext cx="1503573" cy="1154142"/>
              <a:chOff x="2660526" y="2554996"/>
              <a:chExt cx="1503573" cy="1154142"/>
            </a:xfrm>
          </p:grpSpPr>
          <p:cxnSp>
            <p:nvCxnSpPr>
              <p:cNvPr id="37" name="Straight Arrow Connector 36"/>
              <p:cNvCxnSpPr>
                <a:endCxn id="54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55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41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endCxn id="55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5400000">
              <a:off x="3173659" y="428900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555751" y="4616130"/>
              <a:ext cx="1503573" cy="1154142"/>
              <a:chOff x="2660526" y="2554996"/>
              <a:chExt cx="1503573" cy="1154142"/>
            </a:xfrm>
          </p:grpSpPr>
          <p:cxnSp>
            <p:nvCxnSpPr>
              <p:cNvPr id="68" name="Straight Arrow Connector 67"/>
              <p:cNvCxnSpPr>
                <a:endCxn id="85" idx="7"/>
              </p:cNvCxnSpPr>
              <p:nvPr/>
            </p:nvCxnSpPr>
            <p:spPr>
              <a:xfrm flipH="1">
                <a:off x="2691680" y="2570126"/>
                <a:ext cx="702015" cy="5485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86" idx="7"/>
              </p:cNvCxnSpPr>
              <p:nvPr/>
            </p:nvCxnSpPr>
            <p:spPr>
              <a:xfrm flipH="1">
                <a:off x="3408414" y="3128823"/>
                <a:ext cx="70833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endCxn id="72" idx="1"/>
              </p:cNvCxnSpPr>
              <p:nvPr/>
            </p:nvCxnSpPr>
            <p:spPr>
              <a:xfrm>
                <a:off x="3393694" y="2570126"/>
                <a:ext cx="710153" cy="5477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374537" y="2554996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098502" y="3112660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69827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2866463" y="3105493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034909" y="310442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203354" y="3103366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371800" y="3102302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540245" y="3101239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endCxn id="86" idx="1"/>
              </p:cNvCxnSpPr>
              <p:nvPr/>
            </p:nvCxnSpPr>
            <p:spPr>
              <a:xfrm>
                <a:off x="2670637" y="3128823"/>
                <a:ext cx="711968" cy="549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2842388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07856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73325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338794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504263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60526" y="3113384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377260" y="3673265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68691" y="3113723"/>
                <a:ext cx="36499" cy="358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0800000">
                <a:off x="3534018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0800000">
                <a:off x="3368386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0800000">
                <a:off x="3203152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0800000">
                <a:off x="3037519" y="313468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10800000">
                <a:off x="2871147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10800000">
                <a:off x="2705515" y="3132775"/>
                <a:ext cx="144684" cy="22026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770791" y="2959704"/>
                <a:ext cx="3933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. . .</a:t>
                </a: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3705877" y="3100416"/>
                <a:ext cx="100233" cy="21290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0800000">
                <a:off x="3699650" y="3134104"/>
                <a:ext cx="100233" cy="19985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3244069"/>
                  <a:ext cx="49577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694" y="4959282"/>
                  <a:ext cx="56470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52" y="1537324"/>
                  <a:ext cx="46108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1540645"/>
                  <a:ext cx="34971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10" y="5626395"/>
                  <a:ext cx="34971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3" y="892230"/>
                <a:ext cx="8063450" cy="461665"/>
              </a:xfrm>
              <a:prstGeom prst="rect">
                <a:avLst/>
              </a:prstGeom>
              <a:blipFill>
                <a:blip r:embed="rId13"/>
                <a:stretch>
                  <a:fillRect l="-6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483774" y="1818383"/>
            <a:ext cx="2917339" cy="691326"/>
            <a:chOff x="3483774" y="1650222"/>
            <a:chExt cx="2917339" cy="691326"/>
          </a:xfrm>
        </p:grpSpPr>
        <p:sp>
          <p:nvSpPr>
            <p:cNvPr id="181" name="Freeform 180"/>
            <p:cNvSpPr/>
            <p:nvPr/>
          </p:nvSpPr>
          <p:spPr>
            <a:xfrm>
              <a:off x="3483774" y="1650222"/>
              <a:ext cx="2917339" cy="69132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22" h="1180819">
                  <a:moveTo>
                    <a:pt x="0" y="1180819"/>
                  </a:moveTo>
                  <a:cubicBezTo>
                    <a:pt x="159142" y="762803"/>
                    <a:pt x="1708615" y="235298"/>
                    <a:pt x="2566501" y="93793"/>
                  </a:cubicBezTo>
                  <a:cubicBezTo>
                    <a:pt x="3439894" y="-26020"/>
                    <a:pt x="4518990" y="-103758"/>
                    <a:pt x="4749322" y="33179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867354" y="1819897"/>
              <a:ext cx="2528873" cy="52165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6078" h="770732">
                  <a:moveTo>
                    <a:pt x="0" y="770732"/>
                  </a:moveTo>
                  <a:cubicBezTo>
                    <a:pt x="77996" y="450824"/>
                    <a:pt x="1671281" y="127580"/>
                    <a:pt x="2459852" y="52325"/>
                  </a:cubicBezTo>
                  <a:cubicBezTo>
                    <a:pt x="3248423" y="-22930"/>
                    <a:pt x="3805885" y="-21109"/>
                    <a:pt x="4816078" y="8465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12480" y="2569525"/>
            <a:ext cx="1798033" cy="395821"/>
            <a:chOff x="4612480" y="2401364"/>
            <a:chExt cx="1798033" cy="395821"/>
          </a:xfrm>
        </p:grpSpPr>
        <p:sp>
          <p:nvSpPr>
            <p:cNvPr id="183" name="Freeform 182"/>
            <p:cNvSpPr/>
            <p:nvPr/>
          </p:nvSpPr>
          <p:spPr>
            <a:xfrm flipV="1">
              <a:off x="5010118" y="2401364"/>
              <a:ext cx="1386233" cy="299518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87118 h 1187118"/>
                <a:gd name="connsiteX1" fmla="*/ 2503297 w 4686118"/>
                <a:gd name="connsiteY1" fmla="*/ 93793 h 1187118"/>
                <a:gd name="connsiteX2" fmla="*/ 4686118 w 4686118"/>
                <a:gd name="connsiteY2" fmla="*/ 331794 h 1187118"/>
                <a:gd name="connsiteX0" fmla="*/ 0 w 4686118"/>
                <a:gd name="connsiteY0" fmla="*/ 1119699 h 1119699"/>
                <a:gd name="connsiteX1" fmla="*/ 2503297 w 4686118"/>
                <a:gd name="connsiteY1" fmla="*/ 26374 h 1119699"/>
                <a:gd name="connsiteX2" fmla="*/ 4686118 w 4686118"/>
                <a:gd name="connsiteY2" fmla="*/ 264375 h 1119699"/>
                <a:gd name="connsiteX0" fmla="*/ 0 w 4686118"/>
                <a:gd name="connsiteY0" fmla="*/ 928813 h 928813"/>
                <a:gd name="connsiteX1" fmla="*/ 2416394 w 4686118"/>
                <a:gd name="connsiteY1" fmla="*/ 55963 h 928813"/>
                <a:gd name="connsiteX2" fmla="*/ 4686118 w 4686118"/>
                <a:gd name="connsiteY2" fmla="*/ 73489 h 928813"/>
                <a:gd name="connsiteX0" fmla="*/ 0 w 4654516"/>
                <a:gd name="connsiteY0" fmla="*/ 915396 h 915396"/>
                <a:gd name="connsiteX1" fmla="*/ 2416394 w 4654516"/>
                <a:gd name="connsiteY1" fmla="*/ 42546 h 915396"/>
                <a:gd name="connsiteX2" fmla="*/ 4654516 w 4654516"/>
                <a:gd name="connsiteY2" fmla="*/ 123065 h 915396"/>
                <a:gd name="connsiteX0" fmla="*/ 0 w 4654516"/>
                <a:gd name="connsiteY0" fmla="*/ 852616 h 852616"/>
                <a:gd name="connsiteX1" fmla="*/ 2400591 w 4654516"/>
                <a:gd name="connsiteY1" fmla="*/ 61655 h 852616"/>
                <a:gd name="connsiteX2" fmla="*/ 4654516 w 4654516"/>
                <a:gd name="connsiteY2" fmla="*/ 60285 h 852616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67613"/>
                <a:gd name="connsiteY0" fmla="*/ 884112 h 884112"/>
                <a:gd name="connsiteX1" fmla="*/ 2313688 w 4567613"/>
                <a:gd name="connsiteY1" fmla="*/ 61655 h 884112"/>
                <a:gd name="connsiteX2" fmla="*/ 4567613 w 4567613"/>
                <a:gd name="connsiteY2" fmla="*/ 60285 h 884112"/>
                <a:gd name="connsiteX0" fmla="*/ 0 w 4583416"/>
                <a:gd name="connsiteY0" fmla="*/ 915608 h 915608"/>
                <a:gd name="connsiteX1" fmla="*/ 2329491 w 4583416"/>
                <a:gd name="connsiteY1" fmla="*/ 61655 h 915608"/>
                <a:gd name="connsiteX2" fmla="*/ 4583416 w 4583416"/>
                <a:gd name="connsiteY2" fmla="*/ 60285 h 915608"/>
                <a:gd name="connsiteX0" fmla="*/ 0 w 4583416"/>
                <a:gd name="connsiteY0" fmla="*/ 874870 h 874870"/>
                <a:gd name="connsiteX1" fmla="*/ 2282090 w 4583416"/>
                <a:gd name="connsiteY1" fmla="*/ 102807 h 874870"/>
                <a:gd name="connsiteX2" fmla="*/ 4583416 w 4583416"/>
                <a:gd name="connsiteY2" fmla="*/ 19547 h 874870"/>
                <a:gd name="connsiteX0" fmla="*/ 0 w 4583416"/>
                <a:gd name="connsiteY0" fmla="*/ 858699 h 858699"/>
                <a:gd name="connsiteX1" fmla="*/ 2282090 w 4583416"/>
                <a:gd name="connsiteY1" fmla="*/ 86636 h 858699"/>
                <a:gd name="connsiteX2" fmla="*/ 4583416 w 4583416"/>
                <a:gd name="connsiteY2" fmla="*/ 28573 h 858699"/>
                <a:gd name="connsiteX0" fmla="*/ 0 w 4599219"/>
                <a:gd name="connsiteY0" fmla="*/ 840544 h 840544"/>
                <a:gd name="connsiteX1" fmla="*/ 2282090 w 4599219"/>
                <a:gd name="connsiteY1" fmla="*/ 68481 h 840544"/>
                <a:gd name="connsiteX2" fmla="*/ 4599219 w 4599219"/>
                <a:gd name="connsiteY2" fmla="*/ 48212 h 840544"/>
                <a:gd name="connsiteX0" fmla="*/ 0 w 4599219"/>
                <a:gd name="connsiteY0" fmla="*/ 831370 h 831370"/>
                <a:gd name="connsiteX1" fmla="*/ 2282090 w 4599219"/>
                <a:gd name="connsiteY1" fmla="*/ 59307 h 831370"/>
                <a:gd name="connsiteX2" fmla="*/ 4599219 w 4599219"/>
                <a:gd name="connsiteY2" fmla="*/ 39038 h 831370"/>
                <a:gd name="connsiteX0" fmla="*/ 0 w 4599219"/>
                <a:gd name="connsiteY0" fmla="*/ 808575 h 808575"/>
                <a:gd name="connsiteX1" fmla="*/ 2282090 w 4599219"/>
                <a:gd name="connsiteY1" fmla="*/ 74306 h 808575"/>
                <a:gd name="connsiteX2" fmla="*/ 4599219 w 4599219"/>
                <a:gd name="connsiteY2" fmla="*/ 16243 h 808575"/>
                <a:gd name="connsiteX0" fmla="*/ 0 w 4599219"/>
                <a:gd name="connsiteY0" fmla="*/ 794684 h 794684"/>
                <a:gd name="connsiteX1" fmla="*/ 2274190 w 4599219"/>
                <a:gd name="connsiteY1" fmla="*/ 98211 h 794684"/>
                <a:gd name="connsiteX2" fmla="*/ 4599219 w 4599219"/>
                <a:gd name="connsiteY2" fmla="*/ 2352 h 794684"/>
                <a:gd name="connsiteX0" fmla="*/ 0 w 4599219"/>
                <a:gd name="connsiteY0" fmla="*/ 792332 h 792332"/>
                <a:gd name="connsiteX1" fmla="*/ 2274190 w 4599219"/>
                <a:gd name="connsiteY1" fmla="*/ 95859 h 792332"/>
                <a:gd name="connsiteX2" fmla="*/ 4599219 w 4599219"/>
                <a:gd name="connsiteY2" fmla="*/ 0 h 79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9219" h="792332">
                  <a:moveTo>
                    <a:pt x="0" y="792332"/>
                  </a:moveTo>
                  <a:cubicBezTo>
                    <a:pt x="427755" y="512898"/>
                    <a:pt x="1416304" y="237364"/>
                    <a:pt x="2274190" y="95859"/>
                  </a:cubicBezTo>
                  <a:cubicBezTo>
                    <a:pt x="3147583" y="-23954"/>
                    <a:pt x="3823754" y="24292"/>
                    <a:pt x="459921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V="1">
              <a:off x="4612480" y="2425169"/>
              <a:ext cx="1798033" cy="37201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413297"/>
                <a:gd name="connsiteY0" fmla="*/ 732330 h 732330"/>
                <a:gd name="connsiteX1" fmla="*/ 2459852 w 4413297"/>
                <a:gd name="connsiteY1" fmla="*/ 13923 h 732330"/>
                <a:gd name="connsiteX2" fmla="*/ 4413297 w 4413297"/>
                <a:gd name="connsiteY2" fmla="*/ 293847 h 732330"/>
                <a:gd name="connsiteX0" fmla="*/ 0 w 4413297"/>
                <a:gd name="connsiteY0" fmla="*/ 730609 h 730609"/>
                <a:gd name="connsiteX1" fmla="*/ 2459852 w 4413297"/>
                <a:gd name="connsiteY1" fmla="*/ 12202 h 730609"/>
                <a:gd name="connsiteX2" fmla="*/ 4413297 w 4413297"/>
                <a:gd name="connsiteY2" fmla="*/ 292126 h 730609"/>
                <a:gd name="connsiteX0" fmla="*/ 0 w 4413297"/>
                <a:gd name="connsiteY0" fmla="*/ 523791 h 523791"/>
                <a:gd name="connsiteX1" fmla="*/ 2199230 w 4413297"/>
                <a:gd name="connsiteY1" fmla="*/ 33438 h 523791"/>
                <a:gd name="connsiteX2" fmla="*/ 4413297 w 4413297"/>
                <a:gd name="connsiteY2" fmla="*/ 85308 h 523791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20900 h 520900"/>
                <a:gd name="connsiteX1" fmla="*/ 2199230 w 4413297"/>
                <a:gd name="connsiteY1" fmla="*/ 30547 h 520900"/>
                <a:gd name="connsiteX2" fmla="*/ 4413297 w 4413297"/>
                <a:gd name="connsiteY2" fmla="*/ 82417 h 520900"/>
                <a:gd name="connsiteX0" fmla="*/ 0 w 4413297"/>
                <a:gd name="connsiteY0" fmla="*/ 512236 h 512236"/>
                <a:gd name="connsiteX1" fmla="*/ 2199230 w 4413297"/>
                <a:gd name="connsiteY1" fmla="*/ 21883 h 512236"/>
                <a:gd name="connsiteX2" fmla="*/ 4413297 w 4413297"/>
                <a:gd name="connsiteY2" fmla="*/ 73753 h 512236"/>
                <a:gd name="connsiteX0" fmla="*/ 0 w 4472528"/>
                <a:gd name="connsiteY0" fmla="*/ 508972 h 508972"/>
                <a:gd name="connsiteX1" fmla="*/ 2199230 w 4472528"/>
                <a:gd name="connsiteY1" fmla="*/ 18619 h 508972"/>
                <a:gd name="connsiteX2" fmla="*/ 4472528 w 4472528"/>
                <a:gd name="connsiteY2" fmla="*/ 86778 h 50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528" h="508972">
                  <a:moveTo>
                    <a:pt x="0" y="508972"/>
                  </a:moveTo>
                  <a:cubicBezTo>
                    <a:pt x="77996" y="189064"/>
                    <a:pt x="1375118" y="80843"/>
                    <a:pt x="2199230" y="18619"/>
                  </a:cubicBezTo>
                  <a:cubicBezTo>
                    <a:pt x="3070727" y="-30573"/>
                    <a:pt x="4030967" y="26630"/>
                    <a:pt x="4472528" y="8677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11462" y="2170926"/>
            <a:ext cx="2397448" cy="794420"/>
            <a:chOff x="3011462" y="2002765"/>
            <a:chExt cx="2397448" cy="794420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11462" y="2305068"/>
              <a:ext cx="2013716" cy="124472"/>
              <a:chOff x="4616615" y="2085947"/>
              <a:chExt cx="2013716" cy="12447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 157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158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Arrow Connector 178"/>
            <p:cNvCxnSpPr/>
            <p:nvPr/>
          </p:nvCxnSpPr>
          <p:spPr>
            <a:xfrm flipH="1">
              <a:off x="3073407" y="2002765"/>
              <a:ext cx="404292" cy="33479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3054747" y="2411355"/>
              <a:ext cx="426218" cy="38583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5015602" y="2191762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011462" y="3346315"/>
            <a:ext cx="2382696" cy="742603"/>
            <a:chOff x="3011462" y="3178154"/>
            <a:chExt cx="2382696" cy="742603"/>
          </a:xfrm>
        </p:grpSpPr>
        <p:grpSp>
          <p:nvGrpSpPr>
            <p:cNvPr id="161" name="Group 160"/>
            <p:cNvGrpSpPr/>
            <p:nvPr/>
          </p:nvGrpSpPr>
          <p:grpSpPr>
            <a:xfrm>
              <a:off x="3011462" y="3486143"/>
              <a:ext cx="2013716" cy="124472"/>
              <a:chOff x="4616615" y="2085947"/>
              <a:chExt cx="2013716" cy="12447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5032660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11203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789746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168289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546832" y="2112074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616615" y="2111299"/>
                <a:ext cx="83499" cy="820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4702969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>
                <a:off x="5087738" y="2093246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473091" y="2090813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5858444" y="208838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6243797" y="2085947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 rot="10800000">
                <a:off x="6235986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rot="10800000">
                <a:off x="5857980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 rot="10800000">
                <a:off x="5479063" y="2160030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 rot="10800000">
                <a:off x="5098454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rot="10800000">
                <a:off x="4719537" y="2155659"/>
                <a:ext cx="330994" cy="50389"/>
              </a:xfrm>
              <a:custGeom>
                <a:avLst/>
                <a:gdLst>
                  <a:gd name="connsiteX0" fmla="*/ 0 w 330994"/>
                  <a:gd name="connsiteY0" fmla="*/ 50389 h 50389"/>
                  <a:gd name="connsiteX1" fmla="*/ 166687 w 330994"/>
                  <a:gd name="connsiteY1" fmla="*/ 383 h 50389"/>
                  <a:gd name="connsiteX2" fmla="*/ 330994 w 330994"/>
                  <a:gd name="connsiteY2" fmla="*/ 31339 h 5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4" h="50389">
                    <a:moveTo>
                      <a:pt x="0" y="50389"/>
                    </a:moveTo>
                    <a:cubicBezTo>
                      <a:pt x="55760" y="26973"/>
                      <a:pt x="111521" y="3558"/>
                      <a:pt x="166687" y="383"/>
                    </a:cubicBezTo>
                    <a:cubicBezTo>
                      <a:pt x="221853" y="-2792"/>
                      <a:pt x="276423" y="14273"/>
                      <a:pt x="330994" y="313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5000850" y="3357348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>
              <a:off x="3063415" y="3178154"/>
              <a:ext cx="465998" cy="341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072824" y="3587416"/>
              <a:ext cx="420476" cy="33334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483774" y="2076136"/>
            <a:ext cx="2950552" cy="1611376"/>
            <a:chOff x="3483774" y="1907975"/>
            <a:chExt cx="2950552" cy="1611376"/>
          </a:xfrm>
        </p:grpSpPr>
        <p:sp>
          <p:nvSpPr>
            <p:cNvPr id="189" name="Freeform 188"/>
            <p:cNvSpPr/>
            <p:nvPr/>
          </p:nvSpPr>
          <p:spPr>
            <a:xfrm>
              <a:off x="3483774" y="1907975"/>
              <a:ext cx="2945914" cy="1611376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2395 h 952395"/>
                <a:gd name="connsiteX1" fmla="*/ 2556164 w 4966855"/>
                <a:gd name="connsiteY1" fmla="*/ 17214 h 952395"/>
                <a:gd name="connsiteX2" fmla="*/ 4966855 w 4966855"/>
                <a:gd name="connsiteY2" fmla="*/ 526368 h 952395"/>
                <a:gd name="connsiteX0" fmla="*/ 0 w 4992255"/>
                <a:gd name="connsiteY0" fmla="*/ 952395 h 952395"/>
                <a:gd name="connsiteX1" fmla="*/ 2556164 w 4992255"/>
                <a:gd name="connsiteY1" fmla="*/ 17214 h 952395"/>
                <a:gd name="connsiteX2" fmla="*/ 4992255 w 4992255"/>
                <a:gd name="connsiteY2" fmla="*/ 526368 h 952395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33816"/>
                <a:gd name="connsiteY0" fmla="*/ 1062323 h 1062323"/>
                <a:gd name="connsiteX1" fmla="*/ 2556164 w 4733816"/>
                <a:gd name="connsiteY1" fmla="*/ 127142 h 1062323"/>
                <a:gd name="connsiteX2" fmla="*/ 4733816 w 4733816"/>
                <a:gd name="connsiteY2" fmla="*/ 256682 h 1062323"/>
                <a:gd name="connsiteX0" fmla="*/ 0 w 4749322"/>
                <a:gd name="connsiteY0" fmla="*/ 1105707 h 1105707"/>
                <a:gd name="connsiteX1" fmla="*/ 2571670 w 4749322"/>
                <a:gd name="connsiteY1" fmla="*/ 127142 h 1105707"/>
                <a:gd name="connsiteX2" fmla="*/ 4749322 w 4749322"/>
                <a:gd name="connsiteY2" fmla="*/ 256682 h 1105707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60399 h 1160399"/>
                <a:gd name="connsiteX1" fmla="*/ 2566501 w 4749322"/>
                <a:gd name="connsiteY1" fmla="*/ 73373 h 1160399"/>
                <a:gd name="connsiteX2" fmla="*/ 4749322 w 4749322"/>
                <a:gd name="connsiteY2" fmla="*/ 311374 h 1160399"/>
                <a:gd name="connsiteX0" fmla="*/ 0 w 4749322"/>
                <a:gd name="connsiteY0" fmla="*/ 1180819 h 1180819"/>
                <a:gd name="connsiteX1" fmla="*/ 2566501 w 4749322"/>
                <a:gd name="connsiteY1" fmla="*/ 93793 h 1180819"/>
                <a:gd name="connsiteX2" fmla="*/ 4749322 w 4749322"/>
                <a:gd name="connsiteY2" fmla="*/ 331794 h 1180819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32702 h 1032702"/>
                <a:gd name="connsiteX1" fmla="*/ 1209694 w 4749322"/>
                <a:gd name="connsiteY1" fmla="*/ 328002 h 1032702"/>
                <a:gd name="connsiteX2" fmla="*/ 4749322 w 4749322"/>
                <a:gd name="connsiteY2" fmla="*/ 183677 h 1032702"/>
                <a:gd name="connsiteX0" fmla="*/ 0 w 4749322"/>
                <a:gd name="connsiteY0" fmla="*/ 1020477 h 1020477"/>
                <a:gd name="connsiteX1" fmla="*/ 1209694 w 4749322"/>
                <a:gd name="connsiteY1" fmla="*/ 315777 h 1020477"/>
                <a:gd name="connsiteX2" fmla="*/ 4749322 w 4749322"/>
                <a:gd name="connsiteY2" fmla="*/ 171452 h 1020477"/>
                <a:gd name="connsiteX0" fmla="*/ 0 w 4749322"/>
                <a:gd name="connsiteY0" fmla="*/ 918399 h 918399"/>
                <a:gd name="connsiteX1" fmla="*/ 1209694 w 4749322"/>
                <a:gd name="connsiteY1" fmla="*/ 213699 h 918399"/>
                <a:gd name="connsiteX2" fmla="*/ 4749322 w 4749322"/>
                <a:gd name="connsiteY2" fmla="*/ 69374 h 918399"/>
                <a:gd name="connsiteX0" fmla="*/ 0 w 2593939"/>
                <a:gd name="connsiteY0" fmla="*/ 967394 h 967394"/>
                <a:gd name="connsiteX1" fmla="*/ 1209694 w 2593939"/>
                <a:gd name="connsiteY1" fmla="*/ 262694 h 967394"/>
                <a:gd name="connsiteX2" fmla="*/ 2593939 w 2593939"/>
                <a:gd name="connsiteY2" fmla="*/ 61428 h 967394"/>
                <a:gd name="connsiteX0" fmla="*/ 0 w 2593939"/>
                <a:gd name="connsiteY0" fmla="*/ 914899 h 914899"/>
                <a:gd name="connsiteX1" fmla="*/ 1209694 w 2593939"/>
                <a:gd name="connsiteY1" fmla="*/ 210199 h 914899"/>
                <a:gd name="connsiteX2" fmla="*/ 2593939 w 2593939"/>
                <a:gd name="connsiteY2" fmla="*/ 8933 h 914899"/>
                <a:gd name="connsiteX0" fmla="*/ 0 w 4795842"/>
                <a:gd name="connsiteY0" fmla="*/ 2750825 h 2750825"/>
                <a:gd name="connsiteX1" fmla="*/ 1209694 w 4795842"/>
                <a:gd name="connsiteY1" fmla="*/ 2046125 h 2750825"/>
                <a:gd name="connsiteX2" fmla="*/ 4795842 w 4795842"/>
                <a:gd name="connsiteY2" fmla="*/ 1021 h 2750825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454 h 2751454"/>
                <a:gd name="connsiteX1" fmla="*/ 2853368 w 4795842"/>
                <a:gd name="connsiteY1" fmla="*/ 1254989 h 2751454"/>
                <a:gd name="connsiteX2" fmla="*/ 4795842 w 4795842"/>
                <a:gd name="connsiteY2" fmla="*/ 1650 h 2751454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1690 h 2751690"/>
                <a:gd name="connsiteX1" fmla="*/ 2853368 w 4795842"/>
                <a:gd name="connsiteY1" fmla="*/ 1255225 h 2751690"/>
                <a:gd name="connsiteX2" fmla="*/ 4795842 w 4795842"/>
                <a:gd name="connsiteY2" fmla="*/ 1886 h 2751690"/>
                <a:gd name="connsiteX0" fmla="*/ 0 w 4795842"/>
                <a:gd name="connsiteY0" fmla="*/ 2752308 h 2752308"/>
                <a:gd name="connsiteX1" fmla="*/ 2853368 w 4795842"/>
                <a:gd name="connsiteY1" fmla="*/ 1255843 h 2752308"/>
                <a:gd name="connsiteX2" fmla="*/ 4795842 w 4795842"/>
                <a:gd name="connsiteY2" fmla="*/ 2504 h 275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5842" h="2752308">
                  <a:moveTo>
                    <a:pt x="0" y="2752308"/>
                  </a:moveTo>
                  <a:cubicBezTo>
                    <a:pt x="159142" y="2334292"/>
                    <a:pt x="1969638" y="1709172"/>
                    <a:pt x="2853368" y="1255843"/>
                  </a:cubicBezTo>
                  <a:cubicBezTo>
                    <a:pt x="3737099" y="756416"/>
                    <a:pt x="4604275" y="-50722"/>
                    <a:pt x="4795842" y="2504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867354" y="1913579"/>
              <a:ext cx="2566972" cy="1605771"/>
            </a:xfrm>
            <a:custGeom>
              <a:avLst/>
              <a:gdLst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46024 h 946024"/>
                <a:gd name="connsiteX1" fmla="*/ 2784764 w 4966855"/>
                <a:gd name="connsiteY1" fmla="*/ 10843 h 946024"/>
                <a:gd name="connsiteX2" fmla="*/ 4966855 w 4966855"/>
                <a:gd name="connsiteY2" fmla="*/ 519997 h 946024"/>
                <a:gd name="connsiteX0" fmla="*/ 0 w 4966855"/>
                <a:gd name="connsiteY0" fmla="*/ 951132 h 951132"/>
                <a:gd name="connsiteX1" fmla="*/ 2784764 w 4966855"/>
                <a:gd name="connsiteY1" fmla="*/ 15951 h 951132"/>
                <a:gd name="connsiteX2" fmla="*/ 4966855 w 4966855"/>
                <a:gd name="connsiteY2" fmla="*/ 525105 h 951132"/>
                <a:gd name="connsiteX0" fmla="*/ 0 w 4966855"/>
                <a:gd name="connsiteY0" fmla="*/ 951132 h 951132"/>
                <a:gd name="connsiteX1" fmla="*/ 2556164 w 4966855"/>
                <a:gd name="connsiteY1" fmla="*/ 15951 h 951132"/>
                <a:gd name="connsiteX2" fmla="*/ 4966855 w 4966855"/>
                <a:gd name="connsiteY2" fmla="*/ 525105 h 951132"/>
                <a:gd name="connsiteX0" fmla="*/ 0 w 4827738"/>
                <a:gd name="connsiteY0" fmla="*/ 1009068 h 1009068"/>
                <a:gd name="connsiteX1" fmla="*/ 2556164 w 4827738"/>
                <a:gd name="connsiteY1" fmla="*/ 73887 h 1009068"/>
                <a:gd name="connsiteX2" fmla="*/ 4827738 w 4827738"/>
                <a:gd name="connsiteY2" fmla="*/ 340764 h 1009068"/>
                <a:gd name="connsiteX0" fmla="*/ 0 w 4827738"/>
                <a:gd name="connsiteY0" fmla="*/ 996358 h 996358"/>
                <a:gd name="connsiteX1" fmla="*/ 2556164 w 4827738"/>
                <a:gd name="connsiteY1" fmla="*/ 61177 h 996358"/>
                <a:gd name="connsiteX2" fmla="*/ 4827738 w 4827738"/>
                <a:gd name="connsiteY2" fmla="*/ 328054 h 996358"/>
                <a:gd name="connsiteX0" fmla="*/ 0 w 4731426"/>
                <a:gd name="connsiteY0" fmla="*/ 763533 h 763533"/>
                <a:gd name="connsiteX1" fmla="*/ 2459852 w 4731426"/>
                <a:gd name="connsiteY1" fmla="*/ 45126 h 763533"/>
                <a:gd name="connsiteX2" fmla="*/ 4731426 w 4731426"/>
                <a:gd name="connsiteY2" fmla="*/ 312003 h 763533"/>
                <a:gd name="connsiteX0" fmla="*/ 0 w 4816078"/>
                <a:gd name="connsiteY0" fmla="*/ 876321 h 876321"/>
                <a:gd name="connsiteX1" fmla="*/ 2459852 w 4816078"/>
                <a:gd name="connsiteY1" fmla="*/ 157914 h 876321"/>
                <a:gd name="connsiteX2" fmla="*/ 4816078 w 4816078"/>
                <a:gd name="connsiteY2" fmla="*/ 190239 h 876321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4816078"/>
                <a:gd name="connsiteY0" fmla="*/ 770732 h 770732"/>
                <a:gd name="connsiteX1" fmla="*/ 2459852 w 4816078"/>
                <a:gd name="connsiteY1" fmla="*/ 52325 h 770732"/>
                <a:gd name="connsiteX2" fmla="*/ 4816078 w 4816078"/>
                <a:gd name="connsiteY2" fmla="*/ 84650 h 770732"/>
                <a:gd name="connsiteX0" fmla="*/ 0 w 3555364"/>
                <a:gd name="connsiteY0" fmla="*/ 792509 h 792509"/>
                <a:gd name="connsiteX1" fmla="*/ 2459852 w 3555364"/>
                <a:gd name="connsiteY1" fmla="*/ 74102 h 792509"/>
                <a:gd name="connsiteX2" fmla="*/ 3555364 w 3555364"/>
                <a:gd name="connsiteY2" fmla="*/ 64207 h 792509"/>
                <a:gd name="connsiteX0" fmla="*/ 0 w 3555364"/>
                <a:gd name="connsiteY0" fmla="*/ 748453 h 748453"/>
                <a:gd name="connsiteX1" fmla="*/ 2459852 w 3555364"/>
                <a:gd name="connsiteY1" fmla="*/ 30046 h 748453"/>
                <a:gd name="connsiteX2" fmla="*/ 3555364 w 3555364"/>
                <a:gd name="connsiteY2" fmla="*/ 20151 h 748453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34724 w 3555364"/>
                <a:gd name="connsiteY1" fmla="*/ 228027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3555364"/>
                <a:gd name="connsiteY0" fmla="*/ 728302 h 728302"/>
                <a:gd name="connsiteX1" fmla="*/ 1516585 w 3555364"/>
                <a:gd name="connsiteY1" fmla="*/ 171734 h 728302"/>
                <a:gd name="connsiteX2" fmla="*/ 3555364 w 3555364"/>
                <a:gd name="connsiteY2" fmla="*/ 0 h 728302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2349069"/>
                <a:gd name="connsiteY0" fmla="*/ 664974 h 664974"/>
                <a:gd name="connsiteX1" fmla="*/ 1516585 w 2349069"/>
                <a:gd name="connsiteY1" fmla="*/ 108406 h 664974"/>
                <a:gd name="connsiteX2" fmla="*/ 2349069 w 2349069"/>
                <a:gd name="connsiteY2" fmla="*/ 0 h 664974"/>
                <a:gd name="connsiteX0" fmla="*/ 0 w 4876542"/>
                <a:gd name="connsiteY0" fmla="*/ 2410034 h 2410034"/>
                <a:gd name="connsiteX1" fmla="*/ 1516585 w 4876542"/>
                <a:gd name="connsiteY1" fmla="*/ 1853466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76542"/>
                <a:gd name="connsiteY0" fmla="*/ 2410034 h 2410034"/>
                <a:gd name="connsiteX1" fmla="*/ 3524051 w 4876542"/>
                <a:gd name="connsiteY1" fmla="*/ 1149813 h 2410034"/>
                <a:gd name="connsiteX2" fmla="*/ 4876542 w 4876542"/>
                <a:gd name="connsiteY2" fmla="*/ 0 h 2410034"/>
                <a:gd name="connsiteX0" fmla="*/ 0 w 4888635"/>
                <a:gd name="connsiteY0" fmla="*/ 2372506 h 2372506"/>
                <a:gd name="connsiteX1" fmla="*/ 3524051 w 4888635"/>
                <a:gd name="connsiteY1" fmla="*/ 1112285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  <a:gd name="connsiteX0" fmla="*/ 0 w 4888635"/>
                <a:gd name="connsiteY0" fmla="*/ 2372506 h 2372506"/>
                <a:gd name="connsiteX1" fmla="*/ 3898939 w 4888635"/>
                <a:gd name="connsiteY1" fmla="*/ 943408 h 2372506"/>
                <a:gd name="connsiteX2" fmla="*/ 4888635 w 4888635"/>
                <a:gd name="connsiteY2" fmla="*/ 0 h 23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635" h="2372506">
                  <a:moveTo>
                    <a:pt x="0" y="2372506"/>
                  </a:moveTo>
                  <a:cubicBezTo>
                    <a:pt x="77996" y="2052598"/>
                    <a:pt x="2668965" y="1447892"/>
                    <a:pt x="3898939" y="943408"/>
                  </a:cubicBezTo>
                  <a:cubicBezTo>
                    <a:pt x="4630068" y="596073"/>
                    <a:pt x="4761243" y="431364"/>
                    <a:pt x="488863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Claim: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satisfiable  iff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+mj-lt"/>
                  </a:rPr>
                  <a:t> has a Hamiltonian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+mj-lt"/>
                  </a:rPr>
                  <a:t>.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Take any satisfying assignment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>
                    <a:latin typeface="+mj-lt"/>
                  </a:rPr>
                  <a:t>        Make corresponding zig-zags and zag-zigs through variable gadgets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Make detours to visit the clause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en-US" sz="20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  <a:r>
                  <a:rPr lang="en-US" sz="2000" dirty="0"/>
                  <a:t>Take any Hamiltonian path from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>
                    <a:latin typeface="+mj-lt"/>
                  </a:rPr>
                  <a:t>        Show it must be </a:t>
                </a:r>
                <a:r>
                  <a:rPr lang="en-US" sz="2000" dirty="0"/>
                  <a:t>zig-zags and zag-zigs</a:t>
                </a:r>
                <a:r>
                  <a:rPr lang="en-US" sz="2000" dirty="0">
                    <a:latin typeface="+mj-lt"/>
                  </a:rPr>
                  <a:t> with detours to visit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latin typeface="+mj-lt"/>
                  </a:rPr>
                  <a:t>        Get corresponding truth asst.  It must satisfy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</a:rPr>
                  <a:t>because path visits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5" y="4176803"/>
                <a:ext cx="8747610" cy="2308324"/>
              </a:xfrm>
              <a:prstGeom prst="rect">
                <a:avLst/>
              </a:prstGeom>
              <a:blipFill>
                <a:blip r:embed="rId14"/>
                <a:stretch>
                  <a:fillRect l="-1115" t="-2111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  </a:t>
                </a: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93" y="3402449"/>
                <a:ext cx="3381435" cy="707886"/>
              </a:xfrm>
              <a:prstGeom prst="rect">
                <a:avLst/>
              </a:prstGeom>
              <a:blipFill>
                <a:blip r:embed="rId15"/>
                <a:stretch>
                  <a:fillRect l="-1986" t="-4310" r="-216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>
            <a:off x="6371161" y="1820672"/>
            <a:ext cx="665087" cy="2107428"/>
            <a:chOff x="6371161" y="1652511"/>
            <a:chExt cx="665087" cy="2107428"/>
          </a:xfrm>
        </p:grpSpPr>
        <p:sp>
          <p:nvSpPr>
            <p:cNvPr id="100" name="Oval 99"/>
            <p:cNvSpPr/>
            <p:nvPr/>
          </p:nvSpPr>
          <p:spPr>
            <a:xfrm>
              <a:off x="6397158" y="1834197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397157" y="2678962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396227" y="3533981"/>
              <a:ext cx="83499" cy="820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1652511"/>
                  <a:ext cx="46839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532" y="2502004"/>
                  <a:ext cx="47436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64" y="3359829"/>
                  <a:ext cx="484684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ectangle 191"/>
            <p:cNvSpPr/>
            <p:nvPr/>
          </p:nvSpPr>
          <p:spPr>
            <a:xfrm rot="5400000">
              <a:off x="6313007" y="3162671"/>
              <a:ext cx="3933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40274" y="1300029"/>
            <a:ext cx="6792145" cy="526757"/>
            <a:chOff x="1140274" y="1300029"/>
            <a:chExt cx="6792145" cy="526757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1868507" y="571796"/>
              <a:ext cx="199799" cy="1656265"/>
            </a:xfrm>
            <a:prstGeom prst="rightBrace">
              <a:avLst>
                <a:gd name="adj1" fmla="val 44088"/>
                <a:gd name="adj2" fmla="val 3021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Brace 192"/>
            <p:cNvSpPr/>
            <p:nvPr/>
          </p:nvSpPr>
          <p:spPr>
            <a:xfrm rot="5400000">
              <a:off x="4126442" y="571796"/>
              <a:ext cx="199799" cy="1656265"/>
            </a:xfrm>
            <a:prstGeom prst="rightBrace">
              <a:avLst>
                <a:gd name="adj1" fmla="val 44088"/>
                <a:gd name="adj2" fmla="val 71623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Brace 193"/>
            <p:cNvSpPr/>
            <p:nvPr/>
          </p:nvSpPr>
          <p:spPr>
            <a:xfrm rot="5400000">
              <a:off x="7051890" y="619299"/>
              <a:ext cx="199799" cy="1561259"/>
            </a:xfrm>
            <a:prstGeom prst="rightBrace">
              <a:avLst>
                <a:gd name="adj1" fmla="val 44088"/>
                <a:gd name="adj2" fmla="val 3355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661" y="1424660"/>
                  <a:ext cx="46839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082" y="1426676"/>
                  <a:ext cx="47436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453" y="1396856"/>
                  <a:ext cx="484684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</a:t>
                </a: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41" y="1553684"/>
                <a:ext cx="1464589" cy="707886"/>
              </a:xfrm>
              <a:prstGeom prst="rect">
                <a:avLst/>
              </a:prstGeom>
              <a:blipFill>
                <a:blip r:embed="rId22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3320" y="2410681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813320" y="3540998"/>
            <a:ext cx="830221" cy="291130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positive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1416">
                <a:off x="4365403" y="2033134"/>
                <a:ext cx="1345561" cy="307777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46" y="2913938"/>
                <a:ext cx="1366015" cy="307777"/>
              </a:xfrm>
              <a:prstGeom prst="rect">
                <a:avLst/>
              </a:prstGeom>
              <a:blipFill>
                <a:blip r:embed="rId2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negated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5415">
                <a:off x="3579004" y="2933524"/>
                <a:ext cx="1423595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3043726" y="4057821"/>
            <a:ext cx="8955553" cy="2676009"/>
            <a:chOff x="3043726" y="4057821"/>
            <a:chExt cx="8955553" cy="2676009"/>
          </a:xfrm>
        </p:grpSpPr>
        <p:sp>
          <p:nvSpPr>
            <p:cNvPr id="122" name="Rectangle 121"/>
            <p:cNvSpPr/>
            <p:nvPr/>
          </p:nvSpPr>
          <p:spPr>
            <a:xfrm>
              <a:off x="3043726" y="4211154"/>
              <a:ext cx="8852894" cy="2522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C000"/>
                      </a:solidFill>
                    </a:rPr>
                    <a:t>Check-in 15.3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Would this construction still work if we made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undirected by changing </a:t>
                  </a:r>
                  <a:br>
                    <a:rPr lang="en-US" sz="2000" dirty="0"/>
                  </a:br>
                  <a:r>
                    <a:rPr lang="en-US" sz="2000" dirty="0"/>
                    <a:t>all the arrows to lines?  In other words, would this construction show that the undirected Hamiltonian path problem is NP-complete?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Yes, the construction would still work. </a:t>
                  </a:r>
                  <a:endParaRPr lang="en-US" sz="20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spcBef>
                      <a:spcPts val="600"/>
                    </a:spcBef>
                    <a:buFontTx/>
                    <a:buAutoNum type="alphaLcParenBoth"/>
                  </a:pPr>
                  <a:r>
                    <a:rPr lang="en-US" sz="2000" dirty="0"/>
                    <a:t>No, the construction depends on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dirty="0"/>
                    <a:t> being directed.</a:t>
                  </a:r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669" y="4057821"/>
                  <a:ext cx="7850610" cy="2231380"/>
                </a:xfrm>
                <a:prstGeom prst="rect">
                  <a:avLst/>
                </a:prstGeom>
                <a:blipFill>
                  <a:blip r:embed="rId26"/>
                  <a:stretch>
                    <a:fillRect l="-1005" t="-1344" r="-387" b="-3226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3" name="Rectangle 20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15.3</a:t>
            </a:r>
          </a:p>
        </p:txBody>
      </p:sp>
    </p:spTree>
    <p:extLst>
      <p:ext uri="{BB962C8B-B14F-4D97-AF65-F5344CB8AC3E}">
        <p14:creationId xmlns:p14="http://schemas.microsoft.com/office/powerpoint/2010/main" val="21195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uiExpand="1" build="p"/>
      <p:bldP spid="111" grpId="0"/>
      <p:bldP spid="115" grpId="0" animBg="1"/>
      <p:bldP spid="199" grpId="0" animBg="1"/>
      <p:bldP spid="121" grpId="0"/>
      <p:bldP spid="200" grpId="0"/>
      <p:bldP spid="201" grpId="0"/>
      <p:bldP spid="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25" t="31507" r="5039" b="13703"/>
          <a:stretch/>
        </p:blipFill>
        <p:spPr>
          <a:xfrm>
            <a:off x="0" y="982278"/>
            <a:ext cx="9085942" cy="51645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 4</a:t>
            </a:r>
          </a:p>
        </p:txBody>
      </p:sp>
    </p:spTree>
    <p:extLst>
      <p:ext uri="{BB962C8B-B14F-4D97-AF65-F5344CB8AC3E}">
        <p14:creationId xmlns:p14="http://schemas.microsoft.com/office/powerpoint/2010/main" val="297614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/>
                  <a:t>NP-completeness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Strategy for proving NP-completeness:  Reduce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by constructing gadgets that simulate variables and clauses.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3293209"/>
              </a:xfrm>
              <a:prstGeom prst="rect">
                <a:avLst/>
              </a:prstGeom>
              <a:blipFill>
                <a:blip r:embed="rId3"/>
                <a:stretch>
                  <a:fillRect l="-1502" t="-1664" b="-3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59883</TotalTime>
  <Words>702</Words>
  <Application>Microsoft Office PowerPoint</Application>
  <PresentationFormat>Widescreen</PresentationFormat>
  <Paragraphs>116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1244</cp:revision>
  <dcterms:created xsi:type="dcterms:W3CDTF">2020-08-09T18:24:17Z</dcterms:created>
  <dcterms:modified xsi:type="dcterms:W3CDTF">2023-04-14T05:18:19Z</dcterms:modified>
</cp:coreProperties>
</file>