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404" r:id="rId3"/>
    <p:sldId id="405" r:id="rId4"/>
    <p:sldId id="406" r:id="rId5"/>
    <p:sldId id="410" r:id="rId6"/>
    <p:sldId id="411" r:id="rId7"/>
    <p:sldId id="412" r:id="rId8"/>
    <p:sldId id="413" r:id="rId9"/>
    <p:sldId id="414" r:id="rId10"/>
    <p:sldId id="3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0259" autoAdjust="0"/>
  </p:normalViewPr>
  <p:slideViewPr>
    <p:cSldViewPr snapToGrid="0">
      <p:cViewPr varScale="1">
        <p:scale>
          <a:sx n="78" d="100"/>
          <a:sy n="78" d="100"/>
        </p:scale>
        <p:origin x="63" y="24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4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227612"/>
                <a:ext cx="6739082" cy="260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400" baseline="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- NP-completeness</a:t>
                </a:r>
              </a:p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white"/>
                            </a:solidFill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𝐶𝐿𝐼𝑄𝑈𝐸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prstClr val="white"/>
                            </a:solidFill>
                          </a:rPr>
                          <m:t>P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sz="2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Sipser §7.4) </a:t>
                </a:r>
                <a:b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Cook-Levin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227612"/>
                <a:ext cx="6739082" cy="2600712"/>
              </a:xfrm>
              <a:prstGeom prst="rect">
                <a:avLst/>
              </a:prstGeom>
              <a:blipFill>
                <a:blip r:embed="rId2"/>
                <a:stretch>
                  <a:fillRect l="-1356" t="-1874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649178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NP-complete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6491780" cy="984885"/>
              </a:xfrm>
              <a:prstGeom prst="rect">
                <a:avLst/>
              </a:prstGeom>
              <a:blipFill>
                <a:blip r:embed="rId3"/>
                <a:stretch>
                  <a:fillRect l="-1502" t="-5556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435" y="0"/>
            <a:ext cx="67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NP-complete</a:t>
                </a:r>
                <a:r>
                  <a:rPr lang="en-US" sz="2400" dirty="0"/>
                  <a:t> if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NP,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NP-complete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400" dirty="0"/>
                  <a:t>P then 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NP.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5596083" cy="1800493"/>
              </a:xfrm>
              <a:prstGeom prst="rect">
                <a:avLst/>
              </a:prstGeom>
              <a:blipFill>
                <a:blip r:embed="rId2"/>
                <a:stretch>
                  <a:fillRect l="-1743" t="-2712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8617" y="3374024"/>
                <a:ext cx="60491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Importance of NP-completeness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1)  Evidence of computational intractability.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2)  Gives a good candidate for proving 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NP.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3374024"/>
                <a:ext cx="6049120" cy="1200329"/>
              </a:xfrm>
              <a:prstGeom prst="rect">
                <a:avLst/>
              </a:prstGeom>
              <a:blipFill>
                <a:blip r:embed="rId3"/>
                <a:stretch>
                  <a:fillRect l="-151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8617" y="4674606"/>
                <a:ext cx="7297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 show some language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NP-complete, </a:t>
                </a:r>
              </a:p>
              <a:p>
                <a:r>
                  <a:rPr lang="en-US" sz="2400" dirty="0"/>
                  <a:t>show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 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4674606"/>
                <a:ext cx="7297176" cy="830997"/>
              </a:xfrm>
              <a:prstGeom prst="rect">
                <a:avLst/>
              </a:prstGeom>
              <a:blipFill>
                <a:blip r:embed="rId4"/>
                <a:stretch>
                  <a:fillRect l="-125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13021" y="5442250"/>
            <a:ext cx="4625361" cy="887085"/>
            <a:chOff x="8592549" y="3472477"/>
            <a:chExt cx="4551008" cy="887085"/>
          </a:xfrm>
        </p:grpSpPr>
        <p:sp>
          <p:nvSpPr>
            <p:cNvPr id="19" name="Freeform 18"/>
            <p:cNvSpPr/>
            <p:nvPr/>
          </p:nvSpPr>
          <p:spPr>
            <a:xfrm>
              <a:off x="8592549" y="3472477"/>
              <a:ext cx="309152" cy="336407"/>
            </a:xfrm>
            <a:custGeom>
              <a:avLst/>
              <a:gdLst>
                <a:gd name="connsiteX0" fmla="*/ 0 w 277402"/>
                <a:gd name="connsiteY0" fmla="*/ 0 h 253240"/>
                <a:gd name="connsiteX1" fmla="*/ 92467 w 277402"/>
                <a:gd name="connsiteY1" fmla="*/ 236305 h 253240"/>
                <a:gd name="connsiteX2" fmla="*/ 277402 w 277402"/>
                <a:gd name="connsiteY2" fmla="*/ 215757 h 253240"/>
                <a:gd name="connsiteX0" fmla="*/ 0 w 309152"/>
                <a:gd name="connsiteY0" fmla="*/ 0 h 342733"/>
                <a:gd name="connsiteX1" fmla="*/ 92467 w 309152"/>
                <a:gd name="connsiteY1" fmla="*/ 236305 h 342733"/>
                <a:gd name="connsiteX2" fmla="*/ 309152 w 309152"/>
                <a:gd name="connsiteY2" fmla="*/ 336407 h 342733"/>
                <a:gd name="connsiteX0" fmla="*/ 0 w 309152"/>
                <a:gd name="connsiteY0" fmla="*/ 0 h 336407"/>
                <a:gd name="connsiteX1" fmla="*/ 92467 w 309152"/>
                <a:gd name="connsiteY1" fmla="*/ 236305 h 336407"/>
                <a:gd name="connsiteX2" fmla="*/ 309152 w 309152"/>
                <a:gd name="connsiteY2" fmla="*/ 336407 h 33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152" h="336407">
                  <a:moveTo>
                    <a:pt x="0" y="0"/>
                  </a:moveTo>
                  <a:cubicBezTo>
                    <a:pt x="23116" y="100173"/>
                    <a:pt x="40942" y="180237"/>
                    <a:pt x="92467" y="236305"/>
                  </a:cubicBezTo>
                  <a:cubicBezTo>
                    <a:pt x="143992" y="292373"/>
                    <a:pt x="169951" y="326561"/>
                    <a:pt x="309152" y="3364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69951" y="3528565"/>
              <a:ext cx="427360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or some other previously shown </a:t>
              </a:r>
              <a:br>
                <a:rPr lang="en-US" sz="2400" dirty="0"/>
              </a:br>
              <a:r>
                <a:rPr lang="en-US" sz="2400" dirty="0"/>
                <a:t>NP-complete language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251582" y="2428031"/>
            <a:ext cx="1014972" cy="750230"/>
            <a:chOff x="8323500" y="2212276"/>
            <a:chExt cx="1014972" cy="750230"/>
          </a:xfrm>
        </p:grpSpPr>
        <p:sp>
          <p:nvSpPr>
            <p:cNvPr id="6" name="Rectangle 5"/>
            <p:cNvSpPr/>
            <p:nvPr/>
          </p:nvSpPr>
          <p:spPr>
            <a:xfrm>
              <a:off x="8624943" y="2212276"/>
              <a:ext cx="7135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today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323500" y="2603646"/>
              <a:ext cx="394505" cy="358860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440008" y="5767958"/>
            <a:ext cx="2130026" cy="627169"/>
            <a:chOff x="7440008" y="5767958"/>
            <a:chExt cx="2130026" cy="627169"/>
          </a:xfrm>
        </p:grpSpPr>
        <p:sp>
          <p:nvSpPr>
            <p:cNvPr id="50" name="Rectangle 49"/>
            <p:cNvSpPr/>
            <p:nvPr/>
          </p:nvSpPr>
          <p:spPr>
            <a:xfrm>
              <a:off x="7440008" y="5853445"/>
              <a:ext cx="715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Or:  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049349" y="5767958"/>
              <a:ext cx="1520685" cy="627169"/>
              <a:chOff x="7337078" y="5660194"/>
              <a:chExt cx="1520685" cy="627169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337078" y="5660194"/>
                <a:ext cx="1520685" cy="627169"/>
              </a:xfrm>
              <a:prstGeom prst="roundRect">
                <a:avLst>
                  <a:gd name="adj" fmla="val 35768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674453" y="5776458"/>
                <a:ext cx="859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 = NP</a:t>
                </a:r>
              </a:p>
            </p:txBody>
          </p:sp>
        </p:grpSp>
      </p:grpSp>
      <p:grpSp>
        <p:nvGrpSpPr>
          <p:cNvPr id="70" name="previously group"/>
          <p:cNvGrpSpPr/>
          <p:nvPr/>
        </p:nvGrpSpPr>
        <p:grpSpPr>
          <a:xfrm>
            <a:off x="8857763" y="2835253"/>
            <a:ext cx="1573738" cy="1076849"/>
            <a:chOff x="8857763" y="2835253"/>
            <a:chExt cx="1573738" cy="1076849"/>
          </a:xfrm>
        </p:grpSpPr>
        <p:sp>
          <p:nvSpPr>
            <p:cNvPr id="23" name="Today"/>
            <p:cNvSpPr/>
            <p:nvPr/>
          </p:nvSpPr>
          <p:spPr>
            <a:xfrm>
              <a:off x="8857763" y="3216946"/>
              <a:ext cx="1145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previously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036996" y="2835253"/>
              <a:ext cx="394505" cy="343007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036996" y="3553242"/>
              <a:ext cx="394505" cy="358860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NP and previous languages"/>
          <p:cNvGrpSpPr/>
          <p:nvPr/>
        </p:nvGrpSpPr>
        <p:grpSpPr>
          <a:xfrm>
            <a:off x="6138382" y="2442279"/>
            <a:ext cx="5805868" cy="1469823"/>
            <a:chOff x="6138382" y="2442279"/>
            <a:chExt cx="5805868" cy="1469823"/>
          </a:xfrm>
        </p:grpSpPr>
        <p:grpSp>
          <p:nvGrpSpPr>
            <p:cNvPr id="29" name="NP and lines"/>
            <p:cNvGrpSpPr/>
            <p:nvPr/>
          </p:nvGrpSpPr>
          <p:grpSpPr>
            <a:xfrm>
              <a:off x="6138382" y="2442279"/>
              <a:ext cx="5314702" cy="1079500"/>
              <a:chOff x="6210300" y="2226524"/>
              <a:chExt cx="5314702" cy="10795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8208453" y="2581608"/>
                    <a:ext cx="33165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𝐶𝐿𝐼𝑄𝑈𝐸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8453" y="2581608"/>
                    <a:ext cx="331654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/>
              <p:cNvGrpSpPr/>
              <p:nvPr/>
            </p:nvGrpSpPr>
            <p:grpSpPr>
              <a:xfrm>
                <a:off x="6210300" y="2226524"/>
                <a:ext cx="1998153" cy="1079500"/>
                <a:chOff x="6210300" y="2226524"/>
                <a:chExt cx="1998153" cy="1079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6210300" y="2226524"/>
                  <a:ext cx="1243444" cy="10795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6379654" y="2396942"/>
                  <a:ext cx="4828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NP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294652" y="2438928"/>
                  <a:ext cx="913801" cy="2955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7228159" y="2745218"/>
                  <a:ext cx="980294" cy="1153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7158800" y="2804374"/>
                  <a:ext cx="1049653" cy="38148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228159" y="2775799"/>
                  <a:ext cx="980294" cy="21450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10003269" y="3148637"/>
                  <a:ext cx="1940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𝑆𝑈𝐵𝑆𝐸𝑇</m:t>
                      </m:r>
                    </m:oMath>
                  </a14:m>
                  <a:r>
                    <a:rPr lang="en-US" sz="2000" b="1" i="0" dirty="0">
                      <a:latin typeface="+mj-lt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𝑆𝑈𝑀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269" y="3148637"/>
                  <a:ext cx="1940981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10003269" y="3542770"/>
                  <a:ext cx="1704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𝐻𝐴𝑀𝑃𝐴𝑇𝐻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269" y="3542770"/>
                  <a:ext cx="1704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P, NP, NP-complete"/>
          <p:cNvGrpSpPr/>
          <p:nvPr/>
        </p:nvGrpSpPr>
        <p:grpSpPr>
          <a:xfrm>
            <a:off x="6755767" y="4341889"/>
            <a:ext cx="4107851" cy="1254608"/>
            <a:chOff x="6755767" y="4341889"/>
            <a:chExt cx="4107851" cy="1254608"/>
          </a:xfrm>
        </p:grpSpPr>
        <p:sp>
          <p:nvSpPr>
            <p:cNvPr id="36" name="Rounded Rectangle 35"/>
            <p:cNvSpPr/>
            <p:nvPr/>
          </p:nvSpPr>
          <p:spPr>
            <a:xfrm>
              <a:off x="6755767" y="4697693"/>
              <a:ext cx="4107851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12473" y="4341889"/>
              <a:ext cx="4828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085034" y="4697693"/>
              <a:ext cx="1778584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66496" y="4995807"/>
              <a:ext cx="15409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NP-complete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5768" y="4697693"/>
              <a:ext cx="1248055" cy="898804"/>
            </a:xfrm>
            <a:prstGeom prst="roundRect">
              <a:avLst>
                <a:gd name="adj" fmla="val 35768"/>
              </a:avLst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20937" y="4966331"/>
              <a:ext cx="31771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</p:grpSp>
      <p:grpSp>
        <p:nvGrpSpPr>
          <p:cNvPr id="71" name="recitation group"/>
          <p:cNvGrpSpPr/>
          <p:nvPr/>
        </p:nvGrpSpPr>
        <p:grpSpPr>
          <a:xfrm>
            <a:off x="8854255" y="3200299"/>
            <a:ext cx="1573738" cy="744442"/>
            <a:chOff x="8857763" y="3200299"/>
            <a:chExt cx="1573738" cy="744442"/>
          </a:xfrm>
        </p:grpSpPr>
        <p:sp>
          <p:nvSpPr>
            <p:cNvPr id="28" name="Oval 27"/>
            <p:cNvSpPr/>
            <p:nvPr/>
          </p:nvSpPr>
          <p:spPr>
            <a:xfrm>
              <a:off x="10036996" y="3200299"/>
              <a:ext cx="394505" cy="3588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oday"/>
            <p:cNvSpPr/>
            <p:nvPr/>
          </p:nvSpPr>
          <p:spPr>
            <a:xfrm>
              <a:off x="8857763" y="3575409"/>
              <a:ext cx="526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PS7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09789" y="3180272"/>
            <a:ext cx="2587560" cy="1724262"/>
            <a:chOff x="8909789" y="3180272"/>
            <a:chExt cx="2587560" cy="172426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8909789" y="3180272"/>
              <a:ext cx="509237" cy="16947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656528" y="3210870"/>
              <a:ext cx="54565" cy="1639284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9866929" y="3188733"/>
              <a:ext cx="819633" cy="165108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0105343" y="3559159"/>
              <a:ext cx="946033" cy="130269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0324992" y="3838320"/>
              <a:ext cx="813738" cy="103394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10549142" y="4237926"/>
              <a:ext cx="948207" cy="66660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2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Cook-Levin Theorem (idea)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  <a:p>
                <a:pPr lvl="0"/>
                <a:r>
                  <a:rPr lang="en-US" sz="2400" dirty="0"/>
                  <a:t>Proof:  1)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 (done)</a:t>
                </a:r>
              </a:p>
              <a:p>
                <a:pPr lvl="0"/>
                <a:r>
                  <a:rPr lang="en-US" sz="2400" dirty="0"/>
                  <a:t>             2)  Show that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0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/>
                  <a:t> be decided by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.  </a:t>
                </a:r>
              </a:p>
              <a:p>
                <a:pPr lvl="0"/>
                <a:r>
                  <a:rPr lang="en-US" sz="2400" dirty="0"/>
                  <a:t>Give a polynomial-time reduction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mapping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 lvl="0"/>
                <a:r>
                  <a:rPr lang="en-US" sz="2400" b="0" dirty="0"/>
                  <a:t>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sz="2400" dirty="0"/>
                  <a:t>formulas</a:t>
                </a:r>
              </a:p>
              <a:p>
                <a:pPr lvl="0"/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400" dirty="0"/>
              </a:p>
              <a:p>
                <a:pPr lvl="0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iff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is satisfiable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Idea: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 simulates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   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to “say”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/>
                <a:r>
                  <a:rPr lang="en-US" sz="2400" dirty="0"/>
                  <a:t>Satisfying assignment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is a computation history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014640" cy="4010970"/>
              </a:xfrm>
              <a:prstGeom prst="rect">
                <a:avLst/>
              </a:prstGeom>
              <a:blipFill>
                <a:blip r:embed="rId3"/>
                <a:stretch>
                  <a:fillRect l="-1082" t="-1216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Tableau for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690" y="1617154"/>
                <a:ext cx="9169388" cy="1206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200"/>
                  </a:spcBef>
                </a:pPr>
                <a:r>
                  <a:rPr lang="en-US" sz="2400" dirty="0"/>
                  <a:t>Defn:  An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(accepting) tableau</a:t>
                </a:r>
                <a:r>
                  <a:rPr lang="en-US" sz="2400" dirty="0"/>
                  <a:t> for NTM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table representing an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history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an accepting branch of the nondeterministic computation.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0" y="1617154"/>
                <a:ext cx="9169388" cy="1206869"/>
              </a:xfrm>
              <a:prstGeom prst="rect">
                <a:avLst/>
              </a:prstGeom>
              <a:blipFill>
                <a:blip r:embed="rId4"/>
                <a:stretch>
                  <a:fillRect l="-997" t="-3535" r="-99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203449"/>
                  </p:ext>
                </p:extLst>
              </p:nvPr>
            </p:nvGraphicFramePr>
            <p:xfrm>
              <a:off x="1049813" y="346491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a</a:t>
                          </a:r>
                          <a:endParaRPr 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167670" y="342021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49813" y="2949610"/>
            <a:ext cx="3108960" cy="405624"/>
            <a:chOff x="1278413" y="2949610"/>
            <a:chExt cx="3108960" cy="40562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525632" y="3464911"/>
            <a:ext cx="524181" cy="2743200"/>
            <a:chOff x="754232" y="3464911"/>
            <a:chExt cx="524181" cy="2743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5475" y="3466385"/>
                <a:ext cx="328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Start configuration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3466385"/>
                <a:ext cx="328263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45475" y="5838779"/>
                <a:ext cx="26581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Accepting configuration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75" y="5838779"/>
                <a:ext cx="2658164" cy="369332"/>
              </a:xfrm>
              <a:prstGeom prst="rect">
                <a:avLst/>
              </a:prstGeom>
              <a:blipFill>
                <a:blip r:embed="rId9"/>
                <a:stretch>
                  <a:fillRect t="-10000" r="-18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6316205" y="4054452"/>
                <a:ext cx="4571701" cy="1825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Construct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.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 “says” an accepting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 (and vice versa)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05" y="4054452"/>
                <a:ext cx="4571701" cy="1825308"/>
              </a:xfrm>
              <a:prstGeom prst="rect">
                <a:avLst/>
              </a:prstGeom>
              <a:blipFill>
                <a:blip r:embed="rId10"/>
                <a:stretch>
                  <a:fillRect l="-1333" t="-1333" r="-5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113983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1645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23899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55551" y="3864292"/>
            <a:ext cx="26670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51" y="4367281"/>
                <a:ext cx="3497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uiExpand="1" build="p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571703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33271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300" dirty="0" smtClean="0"/>
                            <a:t>  </a:t>
                          </a:r>
                          <a:r>
                            <a:rPr lang="en-US" sz="1300" dirty="0" smtClean="0"/>
                            <a:t>a</a:t>
                          </a:r>
                          <a:endParaRPr lang="en-US" sz="13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means cell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</a:t>
                </a:r>
                <a:r>
                  <a:rPr lang="en-US" sz="2000" dirty="0"/>
                  <a:t>contains</a:t>
                </a:r>
                <a:r>
                  <a:rPr lang="en-US" sz="2000" cap="small" dirty="0"/>
                  <a:t> </a:t>
                </a:r>
                <a14:m>
                  <m:oMath xmlns:m="http://schemas.openxmlformats.org/officeDocument/2006/math">
                    <m:r>
                      <a:rPr lang="en-US" sz="2000" b="0" i="1" cap="small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cap="small" dirty="0"/>
                  <a:t>.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5" y="4609028"/>
                <a:ext cx="4208011" cy="1224438"/>
              </a:xfrm>
              <a:prstGeom prst="rect">
                <a:avLst/>
              </a:prstGeom>
              <a:blipFill>
                <a:blip r:embed="rId5"/>
                <a:stretch>
                  <a:fillRect l="-1447" t="-1990" r="-724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7068" y="3526564"/>
                <a:ext cx="21193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Cell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can contain </a:t>
                </a:r>
                <a:br>
                  <a:rPr lang="en-US" dirty="0"/>
                </a:br>
                <a:r>
                  <a:rPr lang="en-US" dirty="0"/>
                  <a:t>any symbol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8" y="3526564"/>
                <a:ext cx="2119363" cy="646331"/>
              </a:xfrm>
              <a:prstGeom prst="rect">
                <a:avLst/>
              </a:prstGeom>
              <a:blipFill>
                <a:blip r:embed="rId6"/>
                <a:stretch>
                  <a:fillRect l="-229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2597886"/>
                <a:ext cx="4383508" cy="811632"/>
              </a:xfrm>
              <a:prstGeom prst="rect">
                <a:avLst/>
              </a:prstGeom>
              <a:blipFill>
                <a:blip r:embed="rId7"/>
                <a:stretch>
                  <a:fillRect l="-556" t="-3008" r="-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Small cell"/>
          <p:cNvGrpSpPr/>
          <p:nvPr/>
        </p:nvGrpSpPr>
        <p:grpSpPr>
          <a:xfrm>
            <a:off x="1807370" y="2306269"/>
            <a:ext cx="497680" cy="511032"/>
            <a:chOff x="1245395" y="5233988"/>
            <a:chExt cx="497680" cy="5110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ig cell"/>
          <p:cNvGrpSpPr/>
          <p:nvPr/>
        </p:nvGrpSpPr>
        <p:grpSpPr>
          <a:xfrm>
            <a:off x="3683128" y="1193529"/>
            <a:ext cx="3036257" cy="3285644"/>
            <a:chOff x="1245395" y="5233988"/>
            <a:chExt cx="497680" cy="5110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345407" y="5257800"/>
              <a:ext cx="0" cy="45005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21614" y="5233988"/>
              <a:ext cx="1" cy="511032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262063" y="5336090"/>
              <a:ext cx="48101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245395" y="5612315"/>
              <a:ext cx="47689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Rays"/>
          <p:cNvGrpSpPr/>
          <p:nvPr/>
        </p:nvGrpSpPr>
        <p:grpSpPr>
          <a:xfrm>
            <a:off x="2575045" y="1873799"/>
            <a:ext cx="985899" cy="1710078"/>
            <a:chOff x="2575045" y="1873799"/>
            <a:chExt cx="985899" cy="1710078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2580188" y="1873799"/>
              <a:ext cx="980756" cy="47533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75045" y="2811667"/>
              <a:ext cx="980756" cy="77221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i and j"/>
          <p:cNvGrpSpPr/>
          <p:nvPr/>
        </p:nvGrpSpPr>
        <p:grpSpPr>
          <a:xfrm>
            <a:off x="222293" y="1024814"/>
            <a:ext cx="2028839" cy="1693649"/>
            <a:chOff x="222293" y="1024814"/>
            <a:chExt cx="2028839" cy="1693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235" y="1024814"/>
                  <a:ext cx="32489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186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83" y="1873799"/>
                <a:ext cx="49250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4422783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647624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066032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4441" y="3392792"/>
            <a:ext cx="138739" cy="148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358" y="3078924"/>
                <a:ext cx="40017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47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56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40" y="3308316"/>
                <a:ext cx="37863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354057" y="3082331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82096" y="308233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02605" y="2343189"/>
            <a:ext cx="340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901877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57120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819803" y="1939411"/>
            <a:ext cx="627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754440" y="1546991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9" y="1838768"/>
                <a:ext cx="1299843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4423352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988945" y="3016619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910593" y="2343188"/>
            <a:ext cx="283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12888" y="2297022"/>
            <a:ext cx="293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95" y="2363062"/>
                <a:ext cx="398497" cy="307777"/>
              </a:xfrm>
              <a:prstGeom prst="rect">
                <a:avLst/>
              </a:prstGeom>
              <a:blipFill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785344" y="1877855"/>
            <a:ext cx="6767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59418" y="1537034"/>
            <a:ext cx="70724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aseline="30000" dirty="0"/>
              <a:t>˽</a:t>
            </a:r>
            <a:endParaRPr lang="en-US" sz="1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98" y="1825084"/>
                <a:ext cx="1299843" cy="1200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/>
          <p:cNvSpPr/>
          <p:nvPr/>
        </p:nvSpPr>
        <p:spPr>
          <a:xfrm>
            <a:off x="5065494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485776" y="3391641"/>
            <a:ext cx="138739" cy="1481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4315127" y="3721613"/>
            <a:ext cx="1767984" cy="461142"/>
            <a:chOff x="4315127" y="3721613"/>
            <a:chExt cx="1767984" cy="461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lights represent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127" y="3857666"/>
                  <a:ext cx="1767984" cy="325089"/>
                </a:xfrm>
                <a:prstGeom prst="rect">
                  <a:avLst/>
                </a:prstGeom>
                <a:blipFill>
                  <a:blip r:embed="rId16"/>
                  <a:stretch>
                    <a:fillRect l="-1034" t="-1887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Right Brace 82"/>
            <p:cNvSpPr/>
            <p:nvPr/>
          </p:nvSpPr>
          <p:spPr>
            <a:xfrm rot="5400000">
              <a:off x="5085037" y="3071105"/>
              <a:ext cx="113496" cy="1414512"/>
            </a:xfrm>
            <a:prstGeom prst="rightBrace">
              <a:avLst>
                <a:gd name="adj1" fmla="val 30725"/>
                <a:gd name="adj2" fmla="val 4887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dirty="0"/>
                          <m:t>a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43" y="4078794"/>
                <a:ext cx="1077859" cy="325089"/>
              </a:xfrm>
              <a:prstGeom prst="rect">
                <a:avLst/>
              </a:prstGeom>
              <a:blipFill>
                <a:blip r:embed="rId17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aseline="30000" dirty="0"/>
                          <m:t>˽</m:t>
                        </m:r>
                      </m:sub>
                    </m:sSub>
                  </m:oMath>
                </a14:m>
                <a:r>
                  <a:rPr lang="en-US" sz="1400" dirty="0"/>
                  <a:t>  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90" y="4078794"/>
                <a:ext cx="1100238" cy="325089"/>
              </a:xfrm>
              <a:prstGeom prst="rect">
                <a:avLst/>
              </a:prstGeom>
              <a:blipFill>
                <a:blip r:embed="rId18"/>
                <a:stretch>
                  <a:fillRect t="-188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= </a:t>
                </a:r>
                <a:r>
                  <a:rPr lang="en-US" sz="1400" cap="small" dirty="0"/>
                  <a:t>True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57" y="4078794"/>
                <a:ext cx="1102161" cy="326564"/>
              </a:xfrm>
              <a:prstGeom prst="rect">
                <a:avLst/>
              </a:prstGeom>
              <a:blipFill>
                <a:blip r:embed="rId19"/>
                <a:stretch>
                  <a:fillRect t="-1852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“says” exactly one light is on per cell</a:t>
                </a:r>
              </a:p>
              <a:p>
                <a:r>
                  <a:rPr lang="en-US" sz="2000" dirty="0"/>
                  <a:t>i.e., exactly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cap="small" dirty="0"/>
                  <a:t>True</a:t>
                </a:r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cap="small" dirty="0"/>
                  <a:t> . </a:t>
                </a:r>
                <a:endParaRPr lang="en-US" sz="20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78" y="3544671"/>
                <a:ext cx="4594591" cy="732573"/>
              </a:xfrm>
              <a:prstGeom prst="rect">
                <a:avLst/>
              </a:prstGeom>
              <a:blipFill>
                <a:blip r:embed="rId20"/>
                <a:stretch>
                  <a:fillRect l="-1461" t="-4132" r="-531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6465682" y="4294324"/>
            <a:ext cx="5487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In every cell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at least one light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6565"/>
                </a:solidFill>
              </a:rPr>
              <a:t>at most one light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∨⋯∨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82" y="4655108"/>
                <a:ext cx="3318577" cy="428131"/>
              </a:xfrm>
              <a:prstGeom prst="rect">
                <a:avLst/>
              </a:prstGeom>
              <a:blipFill>
                <a:blip r:embed="rId2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B0F0"/>
                                  </a:solidFill>
                                </a:rPr>
                                <m:t>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04" y="5305656"/>
                <a:ext cx="5412507" cy="9614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solidFill>
                                <a:srgbClr val="FF656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noBar"/>
                              <m:ctrlP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b="0" i="1" smtClean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b>
                        <m:sup/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dirty="0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FF6565"/>
                                      </a:solidFill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FF65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sz="2000">
                                  <a:solidFill>
                                    <a:srgbClr val="FF65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6565"/>
                              </a:solidFill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621" y="5315503"/>
                <a:ext cx="2639312" cy="9614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27" y="5399772"/>
                <a:ext cx="519693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400" baseline="-25000" dirty="0">
                          <a:latin typeface="Cambria Math" panose="02040503050406030204" pitchFamily="18" charset="0"/>
                        </a:rPr>
                        <m:t>cell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71" y="5491993"/>
                <a:ext cx="1124539" cy="461665"/>
              </a:xfrm>
              <a:prstGeom prst="rect">
                <a:avLst/>
              </a:prstGeom>
              <a:blipFill>
                <a:blip r:embed="rId25"/>
                <a:stretch>
                  <a:fillRect l="-108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79975" y="3081891"/>
            <a:ext cx="1552575" cy="501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53118" y="5042705"/>
            <a:ext cx="3005232" cy="1153214"/>
            <a:chOff x="6653118" y="5042705"/>
            <a:chExt cx="3005232" cy="1153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supHide m:val="on"/>
                            <m:ctrlPr>
                              <a:rPr lang="en-US" sz="20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88" y="5324847"/>
                  <a:ext cx="1419491" cy="87107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ight Brace 11"/>
            <p:cNvSpPr/>
            <p:nvPr/>
          </p:nvSpPr>
          <p:spPr>
            <a:xfrm rot="5400000">
              <a:off x="8003991" y="3691832"/>
              <a:ext cx="303486" cy="3005232"/>
            </a:xfrm>
            <a:prstGeom prst="rightBrace">
              <a:avLst>
                <a:gd name="adj1" fmla="val 36580"/>
                <a:gd name="adj2" fmla="val 55599"/>
              </a:avLst>
            </a:prstGeom>
            <a:ln w="9525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54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uiExpand="1" build="p"/>
      <p:bldP spid="17" grpId="0"/>
      <p:bldP spid="18" grpId="0"/>
      <p:bldP spid="50" grpId="0"/>
      <p:bldP spid="65" grpId="0"/>
      <p:bldP spid="65" grpId="1"/>
      <p:bldP spid="66" grpId="0"/>
      <p:bldP spid="66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 animBg="1"/>
      <p:bldP spid="72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 animBg="1"/>
      <p:bldP spid="80" grpId="1" animBg="1"/>
      <p:bldP spid="81" grpId="0" animBg="1"/>
      <p:bldP spid="81" grpId="1" animBg="1"/>
      <p:bldP spid="85" grpId="0"/>
      <p:bldP spid="85" grpId="1"/>
      <p:bldP spid="86" grpId="0"/>
      <p:bldP spid="86" grpId="1"/>
      <p:bldP spid="87" grpId="0"/>
      <p:bldP spid="87" grpId="1"/>
      <p:bldP spid="88" grpId="0"/>
      <p:bldP spid="67" grpId="0"/>
      <p:bldP spid="90" grpId="0"/>
      <p:bldP spid="94" grpId="0"/>
      <p:bldP spid="95" grpId="0"/>
      <p:bldP spid="7" grpId="0"/>
      <p:bldP spid="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</m:oMath>
                </a14:m>
                <a:r>
                  <a:rPr lang="en-US" sz="2000" i="1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   </a:t>
                </a:r>
                <a:r>
                  <a:rPr lang="en-US" sz="2000" dirty="0"/>
                  <a:t>done</a:t>
                </a:r>
                <a:r>
                  <a:rPr lang="en-US" sz="2000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Wingdings" panose="05000000000000000000" pitchFamily="2" charset="2"/>
                    <a:sym typeface="Wingdings" panose="05000000000000000000" pitchFamily="2" charset="2"/>
                  </a:rPr>
                  <a:t>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∧ ⋯ ∧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srgbClr val="FFC000"/>
                            </a:solidFill>
                          </a:rPr>
                          <m:t>˽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0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30" y="2529674"/>
                <a:ext cx="5283113" cy="2326727"/>
              </a:xfrm>
              <a:prstGeom prst="rect">
                <a:avLst/>
              </a:prstGeom>
              <a:blipFill>
                <a:blip r:embed="rId3"/>
                <a:stretch>
                  <a:fillRect l="-461" t="-1309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3069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03" y="4300995"/>
                <a:ext cx="1897443" cy="819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Start configuration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1421170"/>
                <a:ext cx="1955600" cy="338554"/>
              </a:xfrm>
              <a:prstGeom prst="rect">
                <a:avLst/>
              </a:prstGeom>
              <a:blipFill>
                <a:blip r:embed="rId6"/>
                <a:stretch>
                  <a:fillRect t="-5357" r="-62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1600" dirty="0"/>
                  <a:t>Accepting configuration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20" y="3184237"/>
                <a:ext cx="2375587" cy="338554"/>
              </a:xfrm>
              <a:prstGeom prst="rect">
                <a:avLst/>
              </a:prstGeom>
              <a:blipFill>
                <a:blip r:embed="rId7"/>
                <a:stretch>
                  <a:fillRect t="-5357" r="-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8201024" y="3944292"/>
            <a:ext cx="9906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86818" y="3944292"/>
            <a:ext cx="2324100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10425" y="3944292"/>
            <a:ext cx="1042002" cy="40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7769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9881" y="140675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5063" y="109325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3" y="3129868"/>
                <a:ext cx="455958" cy="342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FFC000"/>
                    </a:solidFill>
                  </a:rPr>
                  <a:t>3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⋯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16" y="1093258"/>
                <a:ext cx="1907189" cy="342979"/>
              </a:xfrm>
              <a:prstGeom prst="rect">
                <a:avLst/>
              </a:prstGeom>
              <a:blipFill>
                <a:blip r:embed="rId9"/>
                <a:stretch>
                  <a:fillRect l="-1917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92D050"/>
                    </a:solidFill>
                  </a:rPr>
                  <a:t>1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⋯                     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96" y="1090951"/>
                <a:ext cx="2408929" cy="342979"/>
              </a:xfrm>
              <a:prstGeom prst="rect">
                <a:avLst/>
              </a:prstGeom>
              <a:blipFill>
                <a:blip r:embed="rId10"/>
                <a:stretch>
                  <a:fillRect l="-126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38" grpId="0" animBg="1"/>
      <p:bldP spid="39" grpId="0" animBg="1"/>
      <p:bldP spid="40" grpId="0" animBg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“says” a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exists.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0" y="3809264"/>
                <a:ext cx="4383508" cy="888577"/>
              </a:xfrm>
              <a:prstGeom prst="rect">
                <a:avLst/>
              </a:prstGeom>
              <a:blipFill>
                <a:blip r:embed="rId3"/>
                <a:stretch>
                  <a:fillRect l="-556" t="-3425" r="-556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a</a:t>
                          </a: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3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15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844580"/>
                  </p:ext>
                </p:extLst>
              </p:nvPr>
            </p:nvGraphicFramePr>
            <p:xfrm>
              <a:off x="577769" y="1442454"/>
              <a:ext cx="2289051" cy="2019751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26930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26930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1481151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269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73" t="-2273" r="-76136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273" r="-644444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2273" r="-559091" b="-66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2273" r="-820" b="-66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r>
                            <a:rPr lang="en-US" sz="1300" dirty="0" smtClean="0"/>
                            <a:t>  a</a:t>
                          </a:r>
                          <a:endParaRPr lang="en-US" sz="13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64444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545" t="-100000" r="-55909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100000" r="-820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211851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269300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7325" marR="67325" marT="33663" marB="33663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918" t="-656818" r="-820" b="-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/>
          <p:cNvGrpSpPr/>
          <p:nvPr/>
        </p:nvGrpSpPr>
        <p:grpSpPr>
          <a:xfrm>
            <a:off x="1911350" y="2510848"/>
            <a:ext cx="623208" cy="416502"/>
            <a:chOff x="3668709" y="3054350"/>
            <a:chExt cx="959647" cy="641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51438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4613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1558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88631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58506" y="3054350"/>
              <a:ext cx="0" cy="64135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75856" y="3124569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68709" y="3394073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75856" y="3658988"/>
              <a:ext cx="952500" cy="0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1600" dirty="0"/>
                  <a:t> neighborhood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13" y="1444008"/>
                <a:ext cx="1877245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1538"/>
              </p:ext>
            </p:extLst>
          </p:nvPr>
        </p:nvGraphicFramePr>
        <p:xfrm>
          <a:off x="3852043" y="1904733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1" name="Table 10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1993124"/>
                  </p:ext>
                </p:extLst>
              </p:nvPr>
            </p:nvGraphicFramePr>
            <p:xfrm>
              <a:off x="7304757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500" t="-7500" r="-105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500" t="-1075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94508"/>
              </p:ext>
            </p:extLst>
          </p:nvPr>
        </p:nvGraphicFramePr>
        <p:xfrm>
          <a:off x="8386364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Table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1692484"/>
                  </p:ext>
                </p:extLst>
              </p:nvPr>
            </p:nvGraphicFramePr>
            <p:xfrm>
              <a:off x="9473758" y="3036248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500" t="-1075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9108"/>
              </p:ext>
            </p:extLst>
          </p:nvPr>
        </p:nvGraphicFramePr>
        <p:xfrm>
          <a:off x="10561152" y="3036248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8035"/>
              </p:ext>
            </p:extLst>
          </p:nvPr>
        </p:nvGraphicFramePr>
        <p:xfrm>
          <a:off x="7304757" y="4049627"/>
          <a:ext cx="727215" cy="48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marL="60601" marR="60601" marT="30301" marB="30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" name="Table 10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759818"/>
                  </p:ext>
                </p:extLst>
              </p:nvPr>
            </p:nvGraphicFramePr>
            <p:xfrm>
              <a:off x="8386364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10000" r="-10243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2516"/>
                  </p:ext>
                </p:extLst>
              </p:nvPr>
            </p:nvGraphicFramePr>
            <p:xfrm>
              <a:off x="9473758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24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2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8" name="Table 10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29618"/>
                  </p:ext>
                </p:extLst>
              </p:nvPr>
            </p:nvGraphicFramePr>
            <p:xfrm>
              <a:off x="10561152" y="4049627"/>
              <a:ext cx="727215" cy="486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42405">
                      <a:extLst>
                        <a:ext uri="{9D8B030D-6E8A-4147-A177-3AD203B41FA5}">
                          <a16:colId xmlns:a16="http://schemas.microsoft.com/office/drawing/2014/main" val="3113381756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648308647"/>
                        </a:ext>
                      </a:extLst>
                    </a:gridCol>
                    <a:gridCol w="242405">
                      <a:extLst>
                        <a:ext uri="{9D8B030D-6E8A-4147-A177-3AD203B41FA5}">
                          <a16:colId xmlns:a16="http://schemas.microsoft.com/office/drawing/2014/main" val="3155272084"/>
                        </a:ext>
                      </a:extLst>
                    </a:gridCol>
                  </a:tblGrid>
                  <a:tr h="243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2500" t="-7317" r="-10500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372212"/>
                      </a:ext>
                    </a:extLst>
                  </a:tr>
                  <a:tr h="243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500" t="-110000" r="-205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</a:t>
                          </a:r>
                          <a:endParaRPr lang="en-US" sz="1200" dirty="0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601" marR="60601" marT="30301" marB="303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2500" t="-110000" r="-500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4838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81922"/>
              </p:ext>
            </p:extLst>
          </p:nvPr>
        </p:nvGraphicFramePr>
        <p:xfrm>
          <a:off x="3249997" y="6137218"/>
          <a:ext cx="727215" cy="48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405">
                  <a:extLst>
                    <a:ext uri="{9D8B030D-6E8A-4147-A177-3AD203B41FA5}">
                      <a16:colId xmlns:a16="http://schemas.microsoft.com/office/drawing/2014/main" val="3113381756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648308647"/>
                    </a:ext>
                  </a:extLst>
                </a:gridCol>
                <a:gridCol w="242405">
                  <a:extLst>
                    <a:ext uri="{9D8B030D-6E8A-4147-A177-3AD203B41FA5}">
                      <a16:colId xmlns:a16="http://schemas.microsoft.com/office/drawing/2014/main" val="3155272084"/>
                    </a:ext>
                  </a:extLst>
                </a:gridCol>
              </a:tblGrid>
              <a:tr h="242405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72212"/>
                  </a:ext>
                </a:extLst>
              </a:tr>
              <a:tr h="2424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483859"/>
                  </a:ext>
                </a:extLst>
              </a:tr>
            </a:tbl>
          </a:graphicData>
        </a:graphic>
      </p:graphicFrame>
      <p:sp>
        <p:nvSpPr>
          <p:cNvPr id="114" name="Rectangle 113"/>
          <p:cNvSpPr/>
          <p:nvPr/>
        </p:nvSpPr>
        <p:spPr>
          <a:xfrm>
            <a:off x="3291602" y="5768536"/>
            <a:ext cx="610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Legal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bHide m:val="on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v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97" y="5232699"/>
                <a:ext cx="8100872" cy="837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sz="200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move</m:t>
                      </m:r>
                      <m:r>
                        <m:rPr>
                          <m:nor/>
                        </m:rPr>
                        <a:rPr lang="en-US" sz="2000" b="0" i="0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92" y="5438532"/>
                <a:ext cx="1158394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phant>
                                <m:phantPr>
                                  <m:show m:val="off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nary>
                                    <m:naryPr>
                                      <m:chr m:val="⋁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∧   </m:t>
                                  </m:r>
                                  <m:nary>
                                    <m:naryPr>
                                      <m:chr m:val="⋀"/>
                                      <m:sup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f>
                                        <m:fPr>
                                          <m:type m:val="noBar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den>
                                      </m:f>
                                    </m:sub>
                                    <m:sup/>
                                    <m:e>
                                      <m:d>
                                        <m:dPr>
                                          <m:ctrlPr>
                                            <a:rPr lang="en-US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sub>
                                              </m:sSub>
                                            </m:e>
                                          </m:ba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phant>
                              <m:r>
                                <m:rPr>
                                  <m:nor/>
                                </m:rPr>
                                <a:rPr lang="en-US" sz="2000" dirty="0"/>
                                <m:t> 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070" y="5196912"/>
                <a:ext cx="9480550" cy="9614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1187883" y="4642297"/>
            <a:ext cx="3076239" cy="369332"/>
            <a:chOff x="1187883" y="4623247"/>
            <a:chExt cx="3076239" cy="369332"/>
          </a:xfrm>
        </p:grpSpPr>
        <p:sp>
          <p:nvSpPr>
            <p:cNvPr id="119" name="Rectangle 118"/>
            <p:cNvSpPr/>
            <p:nvPr/>
          </p:nvSpPr>
          <p:spPr>
            <a:xfrm>
              <a:off x="118788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72413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98316" y="4623247"/>
              <a:ext cx="365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  <a:sym typeface="Wingdings" panose="05000000000000000000" pitchFamily="2" charset="2"/>
                </a:rPr>
                <a:t></a:t>
              </a:r>
              <a:endParaRPr lang="en-US" dirty="0"/>
            </a:p>
          </p:txBody>
        </p:sp>
      </p:grpSp>
      <p:sp>
        <p:nvSpPr>
          <p:cNvPr id="122" name="Rectangle 121"/>
          <p:cNvSpPr/>
          <p:nvPr/>
        </p:nvSpPr>
        <p:spPr>
          <a:xfrm>
            <a:off x="2114019" y="13818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aseline="30000" dirty="0"/>
              <a:t>˽   </a:t>
            </a:r>
            <a:r>
              <a:rPr lang="en-US" sz="2400" baseline="30000" dirty="0"/>
              <a:t>… </a:t>
            </a:r>
            <a:r>
              <a:rPr lang="en-US" dirty="0"/>
              <a:t> </a:t>
            </a:r>
            <a:r>
              <a:rPr lang="en-US" baseline="30000" dirty="0"/>
              <a:t>˽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5925088" y="4674401"/>
                <a:ext cx="57716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Claim:  If every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2×3</m:t>
                    </m:r>
                  </m:oMath>
                </a14:m>
                <a:r>
                  <a:rPr lang="en-US" sz="1600" dirty="0"/>
                  <a:t> neighborhood is legal then tableau corresponds to a computation history.</a:t>
                </a:r>
              </a:p>
              <a:p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88" y="4674401"/>
                <a:ext cx="5771612" cy="830997"/>
              </a:xfrm>
              <a:prstGeom prst="rect">
                <a:avLst/>
              </a:prstGeom>
              <a:blipFill>
                <a:blip r:embed="rId16"/>
                <a:stretch>
                  <a:fillRect l="-63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Says that the neighborhood 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 is legal</a:t>
                </a: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417" y="5901087"/>
                <a:ext cx="3548670" cy="338554"/>
              </a:xfrm>
              <a:prstGeom prst="rect">
                <a:avLst/>
              </a:prstGeom>
              <a:blipFill>
                <a:blip r:embed="rId17"/>
                <a:stretch>
                  <a:fillRect l="-1031" t="-5357" r="-68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i and j"/>
          <p:cNvGrpSpPr/>
          <p:nvPr/>
        </p:nvGrpSpPr>
        <p:grpSpPr>
          <a:xfrm>
            <a:off x="301576" y="1124053"/>
            <a:ext cx="2124216" cy="1661585"/>
            <a:chOff x="222293" y="1026100"/>
            <a:chExt cx="2124216" cy="1661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091" y="1026100"/>
                  <a:ext cx="308418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93" y="2349131"/>
                  <a:ext cx="303416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Isosceles Triangle 4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  <p:bldP spid="115" grpId="0"/>
      <p:bldP spid="116" grpId="0"/>
      <p:bldP spid="117" grpId="0"/>
      <p:bldP spid="124" grpId="0"/>
      <p:bldP spid="125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233024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⋯   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m:rPr>
                                  <m:nor/>
                                </m:rPr>
                                <a:rPr lang="en-US" sz="1800" b="0" i="0" baseline="-250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⋯  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565399"/>
                  </p:ext>
                </p:extLst>
              </p:nvPr>
            </p:nvGraphicFramePr>
            <p:xfrm>
              <a:off x="1278413" y="1769461"/>
              <a:ext cx="3108960" cy="27432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65760">
                      <a:extLst>
                        <a:ext uri="{9D8B030D-6E8A-4147-A177-3AD203B41FA5}">
                          <a16:colId xmlns:a16="http://schemas.microsoft.com/office/drawing/2014/main" val="659610627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863247702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384106973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4293644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" t="-1667" r="-7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667" r="-6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667" r="-555000" b="-6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667" r="-604" b="-6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5998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  a</a:t>
                          </a:r>
                          <a:endParaRPr lang="en-US" dirty="0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67" t="-101667" r="-6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67" t="-101667" r="-555000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101667" r="-604" b="-5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95380"/>
                      </a:ext>
                    </a:extLst>
                  </a:tr>
                  <a:tr h="164592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01904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683" t="-653333" r="-60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888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3396270" y="1724769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baseline="30000" dirty="0"/>
              <a:t>˽    </a:t>
            </a:r>
            <a:r>
              <a:rPr lang="en-US" sz="3200" baseline="30000" dirty="0"/>
              <a:t>… </a:t>
            </a:r>
            <a:r>
              <a:rPr lang="en-US" sz="2400" dirty="0"/>
              <a:t> </a:t>
            </a:r>
            <a:r>
              <a:rPr lang="en-US" sz="2400" baseline="30000" dirty="0"/>
              <a:t>˽</a:t>
            </a:r>
            <a:r>
              <a:rPr lang="en-US" sz="24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8413" y="1254160"/>
            <a:ext cx="3108960" cy="405624"/>
            <a:chOff x="1278413" y="2949610"/>
            <a:chExt cx="3108960" cy="40562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278413" y="3152422"/>
              <a:ext cx="3108960" cy="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802" y="2949610"/>
                  <a:ext cx="524181" cy="4056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754232" y="1769461"/>
            <a:ext cx="524181" cy="2743200"/>
            <a:chOff x="754232" y="3464911"/>
            <a:chExt cx="524181" cy="27432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962025" y="3464911"/>
              <a:ext cx="1" cy="27432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32" y="4633699"/>
                  <a:ext cx="524181" cy="4056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schemeClr val="tx1"/>
                    </a:solidFill>
                  </a:rPr>
                  <a:t>Summary: </a:t>
                </a:r>
              </a:p>
              <a:p>
                <a:pPr lvl="0"/>
                <a:r>
                  <a:rPr lang="en-US" sz="2000" dirty="0"/>
                  <a:t>F</a:t>
                </a:r>
                <a:r>
                  <a:rPr lang="en-US" sz="20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1"/>
                        </a:solidFill>
                      </a:rPr>
                      <m:t>NP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decided by NTM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we gave a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formulas</a:t>
                </a:r>
              </a:p>
              <a:p>
                <a:pPr lvl="0"/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=  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pPr lvl="0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 is satisfiable.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start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move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endParaRPr lang="en-US" sz="2000" dirty="0"/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is roughly the size of the tableau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so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computable in polynomial time.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22" y="2186434"/>
                <a:ext cx="5440522" cy="3724994"/>
              </a:xfrm>
              <a:prstGeom prst="rect">
                <a:avLst/>
              </a:prstGeom>
              <a:blipFill>
                <a:blip r:embed="rId6"/>
                <a:stretch>
                  <a:fillRect l="-1233" t="-98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NP-complete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9" y="0"/>
                <a:ext cx="8287658" cy="734945"/>
              </a:xfrm>
              <a:prstGeom prst="rect">
                <a:avLst/>
              </a:prstGeom>
              <a:blipFill>
                <a:blip r:embed="rId2"/>
                <a:stretch>
                  <a:fillRect t="-14876" b="-30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is NP-complete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Give reduction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converting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to 3CNF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u="sng" dirty="0"/>
                  <a:t>preserving satisfiability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(Note: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are not logically equivalent)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Example: 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∨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Tree structure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: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7" y="1363579"/>
                <a:ext cx="8967829" cy="2347950"/>
              </a:xfrm>
              <a:prstGeom prst="rect">
                <a:avLst/>
              </a:prstGeom>
              <a:blipFill>
                <a:blip r:embed="rId3"/>
                <a:stretch>
                  <a:fillRect l="-1020" t="-207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92353" y="3646777"/>
            <a:ext cx="3101740" cy="2536415"/>
            <a:chOff x="492353" y="3646777"/>
            <a:chExt cx="3101740" cy="2536415"/>
          </a:xfrm>
        </p:grpSpPr>
        <p:grpSp>
          <p:nvGrpSpPr>
            <p:cNvPr id="42" name="Group 41"/>
            <p:cNvGrpSpPr/>
            <p:nvPr/>
          </p:nvGrpSpPr>
          <p:grpSpPr>
            <a:xfrm>
              <a:off x="492353" y="3646777"/>
              <a:ext cx="3101740" cy="2536415"/>
              <a:chOff x="1210370" y="3196540"/>
              <a:chExt cx="3101740" cy="253641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414682" y="3492500"/>
                <a:ext cx="2714227" cy="1796514"/>
                <a:chOff x="1779824" y="4332156"/>
                <a:chExt cx="1841082" cy="121859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2908092" y="4332157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483644" y="4332156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298617" y="4779832"/>
                  <a:ext cx="322289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069236" y="4779831"/>
                  <a:ext cx="132297" cy="32556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83644" y="4779831"/>
                  <a:ext cx="163682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2064271" y="4779831"/>
                  <a:ext cx="327364" cy="32228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076061" y="5217981"/>
                  <a:ext cx="182327" cy="33276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1779824" y="5217981"/>
                  <a:ext cx="229980" cy="33276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>
                <a:off x="1210370" y="5269847"/>
                <a:ext cx="332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24519" y="5271290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965540" y="4592823"/>
                <a:ext cx="346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581932" y="4613767"/>
                <a:ext cx="3145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2400" dirty="0"/>
                                <m:t>a</m:t>
                              </m:r>
                            </m:e>
                          </m:ba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2472" y="4606723"/>
                    <a:ext cx="40107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224010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830953" y="3287381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40193" y="4552300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107" y="3196540"/>
                    <a:ext cx="43473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8643" y="4482583"/>
                    <a:ext cx="43473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508" y="3835865"/>
                    <a:ext cx="43473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Oval 37"/>
              <p:cNvSpPr/>
              <p:nvPr/>
            </p:nvSpPr>
            <p:spPr>
              <a:xfrm>
                <a:off x="3412935" y="3894438"/>
                <a:ext cx="333375" cy="3333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2256" y="3830294"/>
                    <a:ext cx="43473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564288" y="3664863"/>
              <a:ext cx="2925802" cy="1671049"/>
              <a:chOff x="1796655" y="3081276"/>
              <a:chExt cx="2925802" cy="16710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655" y="4352215"/>
                    <a:ext cx="473206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690" y="3673402"/>
                    <a:ext cx="479170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287" y="3700116"/>
                    <a:ext cx="47917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774" y="3081276"/>
                    <a:ext cx="47917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b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a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3347830"/>
                <a:ext cx="7631833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dirty="0" smtClean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c</m:t>
                                  </m:r>
                                </m:e>
                              </m:ba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bar>
                            <m:barPr>
                              <m:pos m:val="to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z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4" y="3806153"/>
                <a:ext cx="7324954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ounded Rectangle 58"/>
          <p:cNvSpPr/>
          <p:nvPr/>
        </p:nvSpPr>
        <p:spPr>
          <a:xfrm>
            <a:off x="405933" y="4926748"/>
            <a:ext cx="131247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564288" y="4227089"/>
            <a:ext cx="1696564" cy="1316254"/>
          </a:xfrm>
          <a:prstGeom prst="roundRect">
            <a:avLst>
              <a:gd name="adj" fmla="val 29004"/>
            </a:avLst>
          </a:prstGeom>
          <a:noFill/>
          <a:ln w="6350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b="0" dirty="0"/>
                  <a:t>   repeat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94" y="4176740"/>
                <a:ext cx="2083904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 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07" y="4600674"/>
                <a:ext cx="93397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Observe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is logically 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ba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55" y="5051384"/>
                <a:ext cx="6757747" cy="462563"/>
              </a:xfrm>
              <a:prstGeom prst="rect">
                <a:avLst/>
              </a:prstGeom>
              <a:blipFill>
                <a:blip r:embed="rId17"/>
                <a:stretch>
                  <a:fillRect l="-9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d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a</m:t>
                                      </m:r>
                                    </m:e>
                                  </m:ba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b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a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b</m:t>
                                  </m:r>
                                </m:e>
                              </m:ba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c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86" y="5621337"/>
                <a:ext cx="6665158" cy="506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Logical equivalence: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92D05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ba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41" y="2961810"/>
                <a:ext cx="6632841" cy="424219"/>
              </a:xfrm>
              <a:prstGeom prst="rect">
                <a:avLst/>
              </a:prstGeom>
              <a:blipFill>
                <a:blip r:embed="rId19"/>
                <a:stretch>
                  <a:fillRect l="-73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8449709" y="233654"/>
            <a:ext cx="3314983" cy="1825041"/>
            <a:chOff x="7612561" y="233654"/>
            <a:chExt cx="3314983" cy="1825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1   0       0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0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8449702" y="232921"/>
            <a:ext cx="3314983" cy="1825041"/>
            <a:chOff x="7612561" y="233654"/>
            <a:chExt cx="3314983" cy="1825041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a   b    a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nor/>
                        </m:rPr>
                        <a:rPr lang="en-US" sz="2000" dirty="0"/>
                        <m:t>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c</m:t>
                      </m:r>
                    </m:oMath>
                  </a14:m>
                  <a:endParaRPr lang="en-US" sz="2000" b="0" dirty="0"/>
                </a:p>
                <a:p>
                  <a:pPr>
                    <a:spcBef>
                      <a:spcPts val="600"/>
                    </a:spcBef>
                  </a:pPr>
                  <a:r>
                    <a:rPr lang="en-US" sz="2000" dirty="0"/>
                    <a:t>1   1       1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0   1       1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1   0       1</a:t>
                  </a:r>
                </a:p>
                <a:p>
                  <a:pPr>
                    <a:spcBef>
                      <a:spcPts val="300"/>
                    </a:spcBef>
                  </a:pPr>
                  <a:r>
                    <a:rPr lang="en-US" sz="2000" dirty="0"/>
                    <a:t>0   0       0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561" y="233654"/>
                  <a:ext cx="1866900" cy="1823576"/>
                </a:xfrm>
                <a:prstGeom prst="rect">
                  <a:avLst/>
                </a:prstGeom>
                <a:blipFill>
                  <a:blip r:embed="rId23"/>
                  <a:stretch>
                    <a:fillRect l="-3268" t="-1672" b="-50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2000" dirty="0"/>
                          <m:t>c</m:t>
                        </m:r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a</m:t>
                                </m:r>
                              </m:e>
                            </m:ba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bar>
                              <m:barPr>
                                <m:pos m:val="to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b</m:t>
                                </m:r>
                              </m:e>
                            </m:ba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c</m:t>
                            </m:r>
                          </m:e>
                        </m:ba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644" y="610350"/>
                  <a:ext cx="1866900" cy="144834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>
              <a:off x="7676530" y="610350"/>
              <a:ext cx="161987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16371" y="624072"/>
              <a:ext cx="0" cy="14331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5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/>
      <p:bldP spid="52" grpId="0"/>
      <p:bldP spid="59" grpId="0" animBg="1"/>
      <p:bldP spid="60" grpId="0" animBg="1"/>
      <p:bldP spid="61" grpId="0"/>
      <p:bldP spid="62" grpId="0"/>
      <p:bldP spid="63" grpId="0"/>
      <p:bldP spid="68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64638</TotalTime>
  <Words>1114</Words>
  <Application>Microsoft Office PowerPoint</Application>
  <PresentationFormat>Widescreen</PresentationFormat>
  <Paragraphs>294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1423</cp:revision>
  <dcterms:created xsi:type="dcterms:W3CDTF">2020-08-09T18:24:17Z</dcterms:created>
  <dcterms:modified xsi:type="dcterms:W3CDTF">2023-04-15T08:46:12Z</dcterms:modified>
</cp:coreProperties>
</file>